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91" r:id="rId25"/>
    <p:sldId id="292" r:id="rId26"/>
    <p:sldId id="282" r:id="rId27"/>
    <p:sldId id="279" r:id="rId28"/>
    <p:sldId id="278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EDA9-23C9-4745-8F56-01FC59C99B07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2398-BF45-4864-BF2A-8E6EC079E95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3448632"/>
      </p:ext>
    </p:extLst>
  </p:cSld>
  <p:clrMapOvr>
    <a:masterClrMapping/>
  </p:clrMapOvr>
  <p:transition spd="slow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EDA9-23C9-4745-8F56-01FC59C99B07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2398-BF45-4864-BF2A-8E6EC079E95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1885985"/>
      </p:ext>
    </p:extLst>
  </p:cSld>
  <p:clrMapOvr>
    <a:masterClrMapping/>
  </p:clrMapOvr>
  <p:transition spd="slow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EDA9-23C9-4745-8F56-01FC59C99B07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2398-BF45-4864-BF2A-8E6EC079E95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1243463"/>
      </p:ext>
    </p:extLst>
  </p:cSld>
  <p:clrMapOvr>
    <a:masterClrMapping/>
  </p:clrMapOvr>
  <p:transition spd="slow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EDA9-23C9-4745-8F56-01FC59C99B07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2398-BF45-4864-BF2A-8E6EC079E95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5890348"/>
      </p:ext>
    </p:extLst>
  </p:cSld>
  <p:clrMapOvr>
    <a:masterClrMapping/>
  </p:clrMapOvr>
  <p:transition spd="slow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EDA9-23C9-4745-8F56-01FC59C99B07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2398-BF45-4864-BF2A-8E6EC079E95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3092369"/>
      </p:ext>
    </p:extLst>
  </p:cSld>
  <p:clrMapOvr>
    <a:masterClrMapping/>
  </p:clrMapOvr>
  <p:transition spd="slow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EDA9-23C9-4745-8F56-01FC59C99B07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2398-BF45-4864-BF2A-8E6EC079E95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3950643"/>
      </p:ext>
    </p:extLst>
  </p:cSld>
  <p:clrMapOvr>
    <a:masterClrMapping/>
  </p:clrMapOvr>
  <p:transition spd="slow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EDA9-23C9-4745-8F56-01FC59C99B07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2398-BF45-4864-BF2A-8E6EC079E95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2322853"/>
      </p:ext>
    </p:extLst>
  </p:cSld>
  <p:clrMapOvr>
    <a:masterClrMapping/>
  </p:clrMapOvr>
  <p:transition spd="slow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EDA9-23C9-4745-8F56-01FC59C99B07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2398-BF45-4864-BF2A-8E6EC079E95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7780433"/>
      </p:ext>
    </p:extLst>
  </p:cSld>
  <p:clrMapOvr>
    <a:masterClrMapping/>
  </p:clrMapOvr>
  <p:transition spd="slow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EDA9-23C9-4745-8F56-01FC59C99B07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2398-BF45-4864-BF2A-8E6EC079E95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6529590"/>
      </p:ext>
    </p:extLst>
  </p:cSld>
  <p:clrMapOvr>
    <a:masterClrMapping/>
  </p:clrMapOvr>
  <p:transition spd="slow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EDA9-23C9-4745-8F56-01FC59C99B07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2398-BF45-4864-BF2A-8E6EC079E95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4875705"/>
      </p:ext>
    </p:extLst>
  </p:cSld>
  <p:clrMapOvr>
    <a:masterClrMapping/>
  </p:clrMapOvr>
  <p:transition spd="slow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EDA9-23C9-4745-8F56-01FC59C99B07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2398-BF45-4864-BF2A-8E6EC079E95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7165529"/>
      </p:ext>
    </p:extLst>
  </p:cSld>
  <p:clrMapOvr>
    <a:masterClrMapping/>
  </p:clrMapOvr>
  <p:transition spd="slow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3EDA9-23C9-4745-8F56-01FC59C99B07}" type="datetimeFigureOut">
              <a:rPr lang="uk-UA" smtClean="0"/>
              <a:t>28.01.2021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52398-BF45-4864-BF2A-8E6EC079E95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183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062664" cy="187220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Василь Стус. Поет як символ незламного духу,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збереження людської гідності. Загальний огляд його життя й творчості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6306116" cy="422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49284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188640"/>
            <a:ext cx="8640960" cy="31969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Закінчивши із червоним дипломом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університет,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рятуючи однокурсницю Зінаїду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Кононученко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аби та не потрапила на три роки в глуху Кіровоградщину, у липні 1959 р. випускник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виголосився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викладати українську мову та літературу в семирічці села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Таужне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Гайворонського району Кіровоградської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області.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563888" y="3573016"/>
            <a:ext cx="5400600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Того ж року, 22 грудня,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газеті “Літературна Україна” дебютант опублікував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добірку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 трьох віршів, вступне слово до якої – “Доброї путі. Поезії Василя Стуса”, написав перший лірик України Андрій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Малишко.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3096009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68825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11087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жовтня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1959 р. на два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подальші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роки педагога призвали до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армії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024336" cy="450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635896" y="1628800"/>
            <a:ext cx="5112568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Після карантину в Лубнах Полтавської області, де із розумників вибивали “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гражданку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”, Василя Стуса відправили рядовим-піхотинцем у сержантську школу.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Там він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усвідомив масштаби русифікації в СРСР.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квітні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1960 р. юнака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відправили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служити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Урал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8156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грудня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1961 р. по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січень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1963 р. Василь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учителював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середній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№23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м.Горлівки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1"/>
            <a:ext cx="3528392" cy="504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355976" y="1772816"/>
            <a:ext cx="4392488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Горлівки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звідки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Сталіно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80 км, Василь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часто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приїздив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зустрічі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молодих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колег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збирало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університеті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літературне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об’єднання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Обрій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”.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15005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332657"/>
            <a:ext cx="8229600" cy="18722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січні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1963 г. Василь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написав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заяву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звільнення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повернувся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обласному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центрі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дев’ять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днів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попрацював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підземним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плитовим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шахті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Жовтнева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”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Донецьку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69" y="2564904"/>
            <a:ext cx="5459953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20833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	З 26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березня по 31 жовтень 1963 р. молодий поет трудився літредактором в україномовній редакції. Відповідно до фахового рівня Василя Стуса зарахували на посаду першого літературного редактора, а в підпорядкування дали чотири перекладачі та дві друкарки.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Уже незабаром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котрийсь із ідеологів Донецького обкому КПУ волав:</a:t>
            </a:r>
          </a:p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Ти, Стус, погано закінчиш зі своїми хохляцькими Коцюбинськими і пархатими Пастернаками!</a:t>
            </a:r>
          </a:p>
        </p:txBody>
      </p:sp>
    </p:spTree>
    <p:extLst>
      <p:ext uri="{BB962C8B-B14F-4D97-AF65-F5344CB8AC3E}">
        <p14:creationId xmlns:p14="http://schemas.microsoft.com/office/powerpoint/2010/main" val="152351911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11560" y="260648"/>
            <a:ext cx="8229600" cy="19728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Згодом 24-річний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юнак вступив до аспірантури Інституту літератури імені Т.Г.Шевченка Академії наук УРСР за спеціальністю “Теорія літератури”, а від 1 листопада 1963 р. підкорював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столицю.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4874890" cy="323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5652120" y="3105834"/>
            <a:ext cx="3312368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Києві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познайомився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шістдесятниками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09346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0" y="260647"/>
            <a:ext cx="4197152" cy="634559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Пропозицію Стуса опублікувати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1965 році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першу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збірку віршів «Круговерть» відхилило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видавництво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Попри позитивні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відгуки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рецензентів було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відхилено і його другу збірку — «Зимові дерева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528392" cy="564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51685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188640"/>
            <a:ext cx="8784976" cy="23042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4 вересня 1965 р. в Києві на прем’єру фільму “Тіні забутих предків” Сергія Параджанова у кінотеатрі “Україна” зібралася столична інтелігенція, обурена тим, що напередодні Україною прокотилася хвиля арештів творчої молоді.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залі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був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і Василь Стус.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53" y="2604928"/>
            <a:ext cx="2880320" cy="424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3347864" y="2780928"/>
            <a:ext cx="5796136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Піднявся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Василь. Я стопроцентно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запевняю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спонтанний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рух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заплановано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ніхто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не говорив…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ніхто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не думав,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Василь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зробить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і до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звертався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 Просто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атмосфера,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суміш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трагізму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гіркоти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оцеї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брутальності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глушать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сиренами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хапають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 руки. Василь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піднявся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ним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щось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заговорило. І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крикнув,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протестує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арештів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встали.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Спочатку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людей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піднялися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…Але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Десь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так половина залу, а половина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сиділа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спогадів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І.Дзюби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01062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29809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Василя Стуса виключили з аспірантури,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виселили з гуртожитку. 20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вересня 1963 р. він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став безробітним.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Довелося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мозолитися чорноробом на будівництві в Інституті ботаніки АН УРСР, потім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працювати кочегаром 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 Українському науково-дослідному інституті садівництва у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Феофанії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76792"/>
            <a:ext cx="3744416" cy="353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88902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грудня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1965 р. Василь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одружитися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Валентиною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Василівною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Попелюх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4067944" y="1700808"/>
            <a:ext cx="4572000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15 листопада 1966 р.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подружжя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народився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син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Дмитро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нині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літературознавець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дослідник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батька.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3616688" cy="261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44" y="4029736"/>
            <a:ext cx="381000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47705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332657"/>
            <a:ext cx="8229600" cy="36003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Василь Семенович Стус народився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січня 1938 р.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селі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Рахнівка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Гайсинського району Вінницької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області. Його батько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, сирота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Семен Дем’янович Стус,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повернувся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 німецького полону,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мати,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Їлина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(Еліна, Ірина) Яківна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Сіньківська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, із заможної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сільської родини з польським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корінням. Дітей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у подружжя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було четверо: Палажка (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Поліна)1926-1941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), Іван (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1930-1944),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Марія 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(1937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) та Василь.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04843"/>
            <a:ext cx="3326144" cy="249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65836"/>
            <a:ext cx="3354804" cy="251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37020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24048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Завдяки підтримці літературознавця Романа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Корогодського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(1933-2005) невдовзі в Центральному державному історичному архіві УРСР знайшлася вакансія – молодшого наукового співробітника. Життя Василя Стуса почало влагоджуватися.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467544" y="2780928"/>
            <a:ext cx="8460432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Стрімку кар’єру молодого науковця урвав заступник директора Інституту літератури АН УРСР Сергій Дмитрович Зубков (1919-2007). Застосувавши партійний і адміністративно-науковий вплив, він домігся звільнення непоштивого аспіранта з радянської установи.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84316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5253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авторському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архіві Василя Стуса збереглося більше десяти варіантів редакції збірки “Зимові дерева”. Остаточно формувати рукопис поет закінчив у грудні 1969 р. На початку січня 1970 р. він зробив кілька машинописних копій, одну з яких заніс до видавництва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шість інших власноруч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зшив.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Котрийсь примірник у якості подарунка опинився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 товариша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Леоніда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Селезненка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той дав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машинопис почитати своїй дівчині, студентці з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Чехословаччини.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За тиждень іноземка поїхала додому, але захопила з собою збірку, яку в Празі показала Богдану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Чаприні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та Богдану Левицькому.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Ті вирішили видати збірку.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Ніхто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них  не думав про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наслідки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90559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427984" y="1628800"/>
            <a:ext cx="4197152" cy="35283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Наприкінці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1970 р.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поету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руки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потрапила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власна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книжка, видана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бельгійській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друкарні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Література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мистецтво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”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Брюсселі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25236"/>
            <a:ext cx="34194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80543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29089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12 лютого 1972 г.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святошинській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квартирі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Василя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влаштували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трус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вилучили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потрібні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для судилища “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предмети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свідчили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 те,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В.С. систематично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виготовляв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розповсюджував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паплюжили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радянський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державний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суспільний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лад”.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167304" y="3284984"/>
            <a:ext cx="4797183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слідчих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Василь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винним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себе не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визнавав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27909"/>
            <a:ext cx="3502536" cy="237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4145066" y="4876696"/>
            <a:ext cx="4819422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засудили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п’ять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примусових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три роки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заслання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яке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відбував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Мордовії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й 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Колимі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71536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0" y="2492896"/>
            <a:ext cx="4125144" cy="16561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Збірка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Свіча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свічаді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видана 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1977 р. за кордоном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3024336" cy="440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64708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51920" y="764704"/>
            <a:ext cx="4773216" cy="54726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Збірка "Палімпсести" — це четверта книга поезій Василя Стуса,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яку уклав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не автор, а слідчі Київського КДБ. Це вони заарештували поета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забрали твори, які були записані на різноманітних зшитках паперу. Назву "Палімпсести" Василь Стус дав збірці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потім.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52914"/>
            <a:ext cx="28575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66120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3629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/>
              <a:t>«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Я обвинувачую КДБ, 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– писав 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Стус у концтаборі, 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– як організацію 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відверто шовіністичну 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й антиукраїнську, тому 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що вона 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зробила мій народ і без’язиким, 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і безголосим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. Судові процеси 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1972–1973 років 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на Україні – це суди над 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людською думкою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, над проявами синівської </a:t>
            </a:r>
            <a:r>
              <a:rPr lang="uk-UA" sz="3000" dirty="0" smtClean="0">
                <a:latin typeface="Times New Roman" pitchFamily="18" charset="0"/>
                <a:cs typeface="Times New Roman" pitchFamily="18" charset="0"/>
              </a:rPr>
              <a:t>любові до 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свого народу».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45024"/>
            <a:ext cx="5004792" cy="28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1691680" y="6088463"/>
            <a:ext cx="500479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/>
              <a:t>Книга </a:t>
            </a:r>
            <a:r>
              <a:rPr lang="uk-UA" dirty="0" err="1"/>
              <a:t>Вахтанга</a:t>
            </a:r>
            <a:r>
              <a:rPr lang="uk-UA" dirty="0"/>
              <a:t> </a:t>
            </a:r>
            <a:r>
              <a:rPr lang="uk-UA" dirty="0" err="1"/>
              <a:t>Кіпіані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0767424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4" y="620688"/>
            <a:ext cx="5868954" cy="291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09464" y="3498542"/>
            <a:ext cx="586895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Сучасний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вигляд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бараку, де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провів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останні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Василь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Стус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Перше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вікно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зліва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карцер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6011598" y="117222"/>
            <a:ext cx="3132402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1979 року Василь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повертається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Києва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перепочинок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триває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недовго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Через 8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місяців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заарештовують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засуджують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15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0" y="4725144"/>
            <a:ext cx="9144000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Незважаючи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нестерпні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умови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поет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ув’язненні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продовжував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вірші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перекладав.Та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написане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конфісковували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забирали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листи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родини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там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вірші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07676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b="34972"/>
          <a:stretch/>
        </p:blipFill>
        <p:spPr bwMode="auto">
          <a:xfrm>
            <a:off x="14745" y="-26252"/>
            <a:ext cx="3549143" cy="694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053555" y="4149080"/>
            <a:ext cx="4572000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dirty="0"/>
              <a:t>В</a:t>
            </a:r>
            <a:r>
              <a:rPr lang="ru-RU" dirty="0"/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ГУЛАГу Василь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разом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українськими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мучениками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повернувся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листопаді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1989 року.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923928" y="404664"/>
            <a:ext cx="4572000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помер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концтаборі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ніч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3 на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вересня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1985 року в холодному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карцері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36-ї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зони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Уралі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0249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14687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1990 року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з’явилася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книжка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поезій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«Дорога болю»,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згодом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тягарем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хреста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(1991),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Вікна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позапростір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(1992).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9699" r="6170" b="9210"/>
          <a:stretch/>
        </p:blipFill>
        <p:spPr bwMode="auto">
          <a:xfrm>
            <a:off x="899592" y="2067474"/>
            <a:ext cx="3312368" cy="426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32838"/>
            <a:ext cx="2736304" cy="423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59887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17281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Посагом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нареченою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Семен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отримав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корову. 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середини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1920-х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подружжя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нажило пару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коників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добрий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візок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Тож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Голодомор 1933 р.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перетерпіли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легше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односельців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79512" y="2492896"/>
            <a:ext cx="8766720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Семен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Дем’янович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подався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заробітки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Керч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До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колгоспу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вступати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збирався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хотів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заробити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грошей,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аби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розрахуватися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передбаченим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таких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величезним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податком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Зерно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вродило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1933-му,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Їлині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Яківні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довелося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здати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державі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зиму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багатодітна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залишилася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хліба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22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14687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1991 року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творчість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Василя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відзначена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Державною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премією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імені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Тараса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Шевченка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80" y="2484752"/>
            <a:ext cx="2880320" cy="349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400" y="2635579"/>
            <a:ext cx="2262927" cy="319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30772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21888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1998 року Василя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посмертно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нагороджено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орденом Ярослава Мудрого,</a:t>
            </a:r>
          </a:p>
          <a:p>
            <a:pPr marL="0" indent="0" algn="ct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26 листопада 2005 року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присвоєно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звання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Героя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1728192" cy="334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36911"/>
            <a:ext cx="1300664" cy="334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2669168"/>
            <a:ext cx="2677763" cy="323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91247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99505"/>
            <a:ext cx="7560840" cy="457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03318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24482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Аби уникнути примусової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колективізації,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Семен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Стус вирушив у місто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Сталіно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(нині – Донецьк).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Згодом забрав і сім’ю.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Оселилися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окремій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комірчині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гуртожитку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107-го заводу 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Донецький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казенний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завод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хімічних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виробів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008780"/>
            <a:ext cx="7074743" cy="358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11221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У роки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війни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евакуюватися не вдалося, тож нацистську окупацію 1942-1943 рр. родина провела в місті, у жахливих злиднях.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Пізніше Стуси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отримали земельну ділянку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селищі Куйбишевського району, і батько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почав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ставити власну хату. Справа рухалася повільно, здоров’я Семен Дем’янович підірвав, та й зарплатню мав мізерну. У 1944-му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на міні підірвався середній син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Іванко.</a:t>
            </a:r>
          </a:p>
        </p:txBody>
      </p:sp>
    </p:spTree>
    <p:extLst>
      <p:ext uri="{BB962C8B-B14F-4D97-AF65-F5344CB8AC3E}">
        <p14:creationId xmlns:p14="http://schemas.microsoft.com/office/powerpoint/2010/main" val="9808269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голодне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дитинство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1946-1947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Василь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Стус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згадував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сумом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минуло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дев’ять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ми почали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будувати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хату. 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тато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помирав, з голоду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спухлий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Ми,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пхали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тачки,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місили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глину,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робили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саман,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виводили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стіни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Голодним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повсякчас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як пес.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Пам’ятаю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коржі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жмиху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тоді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пекла мама… 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я пас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чужу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корову –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мене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сусіди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годували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Я знав,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мама голодна – і 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міг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їсти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сам, просив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господарів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миску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додому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аби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поїсти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мамою.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1137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15407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1944-1954 рр.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Василь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Стус навчався у Донецькій міській середній школі №265, яку закінчив зі срібною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медаллю.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3995936" y="2060848"/>
            <a:ext cx="4917232" cy="4464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Старшокласник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мріяв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стати геологом, та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уточнення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профорієнтації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вплинула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філософська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поема “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Мойсей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” (1905)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Івана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Франка; прочитавши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твір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Василь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вирішив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стати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літератором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94656"/>
            <a:ext cx="3097555" cy="46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25110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188641"/>
            <a:ext cx="8424936" cy="18722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 1954 р. юнак вступив 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історико-філологічний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факультет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Сталінського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державного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педагогічного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інституту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(СДПІ) за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спеціальністю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філологія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”.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355976" y="2690336"/>
            <a:ext cx="4572000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uk-UA" dirty="0"/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Досконало опанував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німецьку мову, аби в оригіналі читати улюблених Генріха Гейне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Райнера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Марію Рільке, наполегливо студіював латину,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із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власної ініціативи заглиблювався в давньоукраїнську мову.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/>
          <a:stretch/>
        </p:blipFill>
        <p:spPr bwMode="auto">
          <a:xfrm>
            <a:off x="323526" y="3074362"/>
            <a:ext cx="3863677" cy="277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60102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188641"/>
            <a:ext cx="8568952" cy="30963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У розмовах із товаришами дедалі частіше лунали прізвища яскравих особистостей Розстріляного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відродження: Миколи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Хвильового,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Валер’яна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Підмогильного, Володимира Винниченка, Миколи Куліша,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Михайля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Семенка, Миколи Зерова, Володимира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Свідзінського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Аркадія Любченка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Тодося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Осьмачки, Михайла Драй-Хмари.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211960" y="3501008"/>
            <a:ext cx="4572000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Студент 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наполегливо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працював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бібліотеці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але й став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активним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учасником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літературного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об’єднання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Обрій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41611"/>
            <a:ext cx="38100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251520" y="5584736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Учасники літературного об’єднання “Обрій”</a:t>
            </a:r>
          </a:p>
        </p:txBody>
      </p:sp>
    </p:spTree>
    <p:extLst>
      <p:ext uri="{BB962C8B-B14F-4D97-AF65-F5344CB8AC3E}">
        <p14:creationId xmlns:p14="http://schemas.microsoft.com/office/powerpoint/2010/main" val="363594605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1605</Words>
  <Application>Microsoft Office PowerPoint</Application>
  <PresentationFormat>Екран (4:3)</PresentationFormat>
  <Paragraphs>58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32</vt:i4>
      </vt:variant>
    </vt:vector>
  </HeadingPairs>
  <TitlesOfParts>
    <vt:vector size="33" baseType="lpstr">
      <vt:lpstr>Тема Office</vt:lpstr>
      <vt:lpstr>Василь Стус. Поет як символ незламного духу, збереження людської гідності. Загальний огляд його життя й творчості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Від грудня 1961 р. по січень 1963 р. Василь Стус учителював у середній школі №23 м.Горлівки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10 грудня 1965 р. Василь Стус одружитися з Валентиною Василівною Попелюх.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Василь Стус. Поет як символ незламного духу, збереження людської гідності. Загальний огляд його життя й творчості (відчуження від світу, проблема вибору, стан трагічної самотності й активної дії, формування себе; атмосфера розтлінного духу тоталітарної системи). Узагальнені образи крізь призму індивідуальної долі.</dc:title>
  <dc:creator>Таня</dc:creator>
  <cp:lastModifiedBy>Таня</cp:lastModifiedBy>
  <cp:revision>21</cp:revision>
  <dcterms:created xsi:type="dcterms:W3CDTF">2020-12-12T19:05:24Z</dcterms:created>
  <dcterms:modified xsi:type="dcterms:W3CDTF">2021-01-28T11:23:34Z</dcterms:modified>
</cp:coreProperties>
</file>