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65" r:id="rId5"/>
    <p:sldId id="258" r:id="rId6"/>
    <p:sldId id="259" r:id="rId7"/>
    <p:sldId id="260" r:id="rId8"/>
    <p:sldId id="261" r:id="rId9"/>
    <p:sldId id="262" r:id="rId10"/>
    <p:sldId id="263"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06.09.2024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06.09.2024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06.09.2024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988840"/>
            <a:ext cx="8229600" cy="1143000"/>
          </a:xfrm>
        </p:spPr>
        <p:txBody>
          <a:bodyPr>
            <a:normAutofit fontScale="90000"/>
          </a:bodyPr>
          <a:lstStyle/>
          <a:p>
            <a:r>
              <a:rPr lang="uk-UA" dirty="0" smtClean="0"/>
              <a:t>Навчальна дисципліна</a:t>
            </a:r>
            <a:br>
              <a:rPr lang="uk-UA" dirty="0" smtClean="0"/>
            </a:br>
            <a:r>
              <a:rPr lang="uk-UA" dirty="0" smtClean="0"/>
              <a:t>«</a:t>
            </a:r>
            <a:r>
              <a:rPr lang="ru-RU" dirty="0"/>
              <a:t>ГАЛУЗЕВІ РИНКИ</a:t>
            </a:r>
            <a:r>
              <a:rPr lang="uk-UA" dirty="0" smtClean="0"/>
              <a:t>»</a:t>
            </a:r>
            <a:endParaRPr lang="ru-RU" dirty="0"/>
          </a:p>
        </p:txBody>
      </p:sp>
      <p:sp>
        <p:nvSpPr>
          <p:cNvPr id="3" name="Объект 2"/>
          <p:cNvSpPr>
            <a:spLocks noGrp="1"/>
          </p:cNvSpPr>
          <p:nvPr>
            <p:ph idx="1"/>
          </p:nvPr>
        </p:nvSpPr>
        <p:spPr>
          <a:xfrm>
            <a:off x="457200" y="4221088"/>
            <a:ext cx="8229600" cy="1905075"/>
          </a:xfrm>
        </p:spPr>
        <p:txBody>
          <a:bodyPr/>
          <a:lstStyle/>
          <a:p>
            <a:pPr marL="0" indent="0" algn="r">
              <a:buNone/>
            </a:pPr>
            <a:r>
              <a:rPr lang="uk-UA" dirty="0" smtClean="0"/>
              <a:t>Викладач: </a:t>
            </a:r>
            <a:r>
              <a:rPr lang="uk-UA" dirty="0" err="1" smtClean="0"/>
              <a:t>к.е.н</a:t>
            </a:r>
            <a:r>
              <a:rPr lang="uk-UA" dirty="0" smtClean="0"/>
              <a:t>., доц. </a:t>
            </a:r>
            <a:r>
              <a:rPr lang="uk-UA" dirty="0" err="1" smtClean="0"/>
              <a:t>Хацер</a:t>
            </a:r>
            <a:r>
              <a:rPr lang="uk-UA" dirty="0" smtClean="0"/>
              <a:t> М.В.</a:t>
            </a:r>
            <a:endParaRPr lang="ru-RU"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dirty="0" smtClean="0"/>
              <a:t>Кафедра «Підприємництва, менеджменту організацій та логістики»</a:t>
            </a:r>
            <a:endParaRPr lang="ru-RU"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77500" lnSpcReduction="20000"/>
          </a:bodyPr>
          <a:lstStyle/>
          <a:p>
            <a:pPr marL="0" indent="0" algn="ctr">
              <a:buNone/>
            </a:pPr>
            <a:r>
              <a:rPr lang="uk-UA" sz="2100" b="1" dirty="0"/>
              <a:t>Змістовий модуль 4. Цінова дискримінація. Диференціація продукції</a:t>
            </a:r>
          </a:p>
          <a:p>
            <a:pPr marL="0" indent="0" algn="ctr">
              <a:buNone/>
            </a:pPr>
            <a:endParaRPr lang="uk-UA" sz="2100" b="1" dirty="0"/>
          </a:p>
          <a:p>
            <a:pPr marL="0" indent="0" algn="ctr">
              <a:buNone/>
            </a:pPr>
            <a:r>
              <a:rPr lang="uk-UA" sz="2100" b="1" dirty="0"/>
              <a:t>Тема 9. Цінова дискримінація</a:t>
            </a:r>
          </a:p>
          <a:p>
            <a:pPr marL="0" indent="0" algn="ctr">
              <a:buNone/>
            </a:pPr>
            <a:r>
              <a:rPr lang="uk-UA" sz="2100" b="1" dirty="0"/>
              <a:t>Сутність та види цінової дискримінації. Сутність цінової дискримінації на галузевих ринках. Умови здійснення цінової дискримінації. Фактори цінової дискримінації. Класифікація видів цінової дискримінації. Ступені цінової дискримінації та їх характеристика. Головні групи цінової дискримінації. Типи індивідуальної дискримінації. Типи групової дискримінації. Типи продуктової дискримінації.</a:t>
            </a:r>
          </a:p>
          <a:p>
            <a:pPr marL="0" indent="0" algn="ctr">
              <a:buNone/>
            </a:pPr>
            <a:r>
              <a:rPr lang="uk-UA" sz="2100" b="1" dirty="0"/>
              <a:t>Практика використання цінової дискримінації. Практичні види цінової дискримінації та їх характеристика для споживчих і виробничих товарів. Практика реалізації ступенів цінової дискримінації. </a:t>
            </a:r>
          </a:p>
          <a:p>
            <a:pPr marL="0" indent="0" algn="ctr">
              <a:buNone/>
            </a:pPr>
            <a:r>
              <a:rPr lang="uk-UA" sz="2100" b="1" dirty="0"/>
              <a:t>Наслідки застосування цінової дискримінації на добробут та її регулювання. Вплив цінової дискримінації на розподіл доходів. Особливості цінової дискримінації на ринках товарів і послуг України.</a:t>
            </a:r>
          </a:p>
          <a:p>
            <a:pPr marL="0" indent="0" algn="ctr">
              <a:buNone/>
            </a:pPr>
            <a:endParaRPr lang="uk-UA" sz="2100" b="1" dirty="0"/>
          </a:p>
          <a:p>
            <a:pPr marL="0" indent="0" algn="ctr">
              <a:buNone/>
            </a:pPr>
            <a:r>
              <a:rPr lang="uk-UA" sz="2100" b="1" dirty="0"/>
              <a:t>Тема 10. Диференціація продукції</a:t>
            </a:r>
          </a:p>
          <a:p>
            <a:pPr marL="0" indent="0" algn="ctr">
              <a:buNone/>
            </a:pPr>
            <a:r>
              <a:rPr lang="uk-UA" sz="2100" b="1" dirty="0"/>
              <a:t>Сутність, типи та моделі продуктової диференціації, її вплив на структуру ринку. Сутність диференціації товару. Способи вимірювання диференціації продукту на ринку. Обставини диференціації продукту. Горизонтальна та вертикальна диференціація товару. Фактори впливу на вибір споживача. Дійсна та штучна диференціація або неоднорідність продукції.</a:t>
            </a:r>
          </a:p>
          <a:p>
            <a:pPr marL="0" indent="0" algn="ctr">
              <a:buNone/>
            </a:pPr>
            <a:r>
              <a:rPr lang="uk-UA" sz="2100" b="1" dirty="0"/>
              <a:t>Роль реклами в диференціації продукту та конкуренції на ринку. Сутність реклами. Головні функції реклами. Цілі реклами. П’ять форм реклами та їх характеристика. Види рекламних повідомлень та їх характеристика.</a:t>
            </a:r>
            <a:endParaRPr lang="uk-UA" sz="2100" b="1" dirty="0"/>
          </a:p>
        </p:txBody>
      </p:sp>
    </p:spTree>
    <p:extLst>
      <p:ext uri="{BB962C8B-B14F-4D97-AF65-F5344CB8AC3E}">
        <p14:creationId xmlns:p14="http://schemas.microsoft.com/office/powerpoint/2010/main" val="4015737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77500" lnSpcReduction="20000"/>
          </a:bodyPr>
          <a:lstStyle/>
          <a:p>
            <a:pPr marL="0" indent="0" algn="ctr">
              <a:buNone/>
            </a:pPr>
            <a:r>
              <a:rPr lang="uk-UA" sz="2100" b="1" dirty="0"/>
              <a:t>Змістовий модуль 5. Стратегічна взаємодія фірм на ринку. Ринки природної монополії.</a:t>
            </a:r>
          </a:p>
          <a:p>
            <a:pPr marL="0" indent="0" algn="ctr">
              <a:buNone/>
            </a:pPr>
            <a:endParaRPr lang="uk-UA" sz="2100" b="1" dirty="0"/>
          </a:p>
          <a:p>
            <a:pPr marL="0" indent="0" algn="ctr">
              <a:buNone/>
            </a:pPr>
            <a:r>
              <a:rPr lang="uk-UA" sz="2100" b="1" dirty="0"/>
              <a:t>Тема 11. Стратегічна взаємодія фірм на ринку</a:t>
            </a:r>
          </a:p>
          <a:p>
            <a:pPr marL="0" indent="0" algn="ctr">
              <a:buNone/>
            </a:pPr>
            <a:r>
              <a:rPr lang="uk-UA" sz="2100" b="1" dirty="0"/>
              <a:t>Моделі взаємної гри. Сутність олігополії. Критерій віднесення певної галузі до ринку олігополії. Сутність теорії ігор та її засновники. Предмет та стратегічна форма теорії ігор. Види моделей олігополії за структурою екзогенних та ендогенних змінних. Модель Курно. Модель </a:t>
            </a:r>
            <a:r>
              <a:rPr lang="uk-UA" sz="2100" b="1" dirty="0" err="1"/>
              <a:t>Чемберліна</a:t>
            </a:r>
            <a:r>
              <a:rPr lang="uk-UA" sz="2100" b="1" dirty="0"/>
              <a:t>. Модель Бертрана. Модель </a:t>
            </a:r>
            <a:r>
              <a:rPr lang="uk-UA" sz="2100" b="1" dirty="0" err="1"/>
              <a:t>Еджуорта</a:t>
            </a:r>
            <a:r>
              <a:rPr lang="uk-UA" sz="2100" b="1" dirty="0"/>
              <a:t>.</a:t>
            </a:r>
          </a:p>
          <a:p>
            <a:pPr marL="0" indent="0" algn="ctr">
              <a:buNone/>
            </a:pPr>
            <a:r>
              <a:rPr lang="uk-UA" sz="2100" b="1" dirty="0"/>
              <a:t>Моделі послідовної гри. Сутність моделі послідовної гри. Модель фон </a:t>
            </a:r>
            <a:r>
              <a:rPr lang="uk-UA" sz="2100" b="1" dirty="0" err="1"/>
              <a:t>Штакельберга</a:t>
            </a:r>
            <a:r>
              <a:rPr lang="uk-UA" sz="2100" b="1" dirty="0"/>
              <a:t>. Лідерство фірми в галузі та його форми і види у моделі послідовної гри.</a:t>
            </a:r>
          </a:p>
          <a:p>
            <a:pPr marL="0" indent="0" algn="ctr">
              <a:buNone/>
            </a:pPr>
            <a:r>
              <a:rPr lang="uk-UA" sz="2100" b="1" dirty="0"/>
              <a:t>Теорія змови. Види змови між підприємствами та їх характеристика. Картелі та їх характеристика. Фактори, що сприяють укладанню угод «змови».</a:t>
            </a:r>
          </a:p>
          <a:p>
            <a:pPr marL="0" indent="0" algn="ctr">
              <a:buNone/>
            </a:pPr>
            <a:endParaRPr lang="uk-UA" sz="2100" b="1" dirty="0"/>
          </a:p>
          <a:p>
            <a:pPr marL="0" indent="0" algn="ctr">
              <a:buNone/>
            </a:pPr>
            <a:r>
              <a:rPr lang="uk-UA" sz="2100" b="1" dirty="0"/>
              <a:t>Тема 12. Ринки природної монополії</a:t>
            </a:r>
          </a:p>
          <a:p>
            <a:pPr marL="0" indent="0" algn="ctr">
              <a:buNone/>
            </a:pPr>
            <a:r>
              <a:rPr lang="uk-UA" sz="2100" b="1" dirty="0"/>
              <a:t>Сутність та головні ознаки ринків природної монополії. Сутність ринку природної монополії. Ознаки ринку природної монополії. Технологічна причина існування природних монополій. Постійні та тимчасові природні монополії.</a:t>
            </a:r>
          </a:p>
          <a:p>
            <a:pPr marL="0" indent="0" algn="ctr">
              <a:buNone/>
            </a:pPr>
            <a:r>
              <a:rPr lang="uk-UA" sz="2100" b="1" dirty="0"/>
              <a:t>Регулювання ринку природної монополії. Методи встановлення цін в умовах природної монополії та їх характеристика. </a:t>
            </a:r>
          </a:p>
          <a:p>
            <a:pPr marL="0" indent="0" algn="ctr">
              <a:buNone/>
            </a:pPr>
            <a:r>
              <a:rPr lang="uk-UA" sz="2100" b="1" dirty="0"/>
              <a:t>Регулювання природних монополій в Україні. Законодавче трактування сутності терміну «природна монополія» в Україні. Ринки природної монополії в Україні. Суб'єкти природних монополій. Суміжні ринки природних монополій. Національна комісія з регулювання діяльності суб'єктів природних монополій та її завдання і права.</a:t>
            </a:r>
          </a:p>
        </p:txBody>
      </p:sp>
    </p:spTree>
    <p:extLst>
      <p:ext uri="{BB962C8B-B14F-4D97-AF65-F5344CB8AC3E}">
        <p14:creationId xmlns:p14="http://schemas.microsoft.com/office/powerpoint/2010/main" val="4163207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904656"/>
          </a:xfrm>
        </p:spPr>
        <p:txBody>
          <a:bodyPr>
            <a:normAutofit fontScale="70000" lnSpcReduction="20000"/>
          </a:bodyPr>
          <a:lstStyle/>
          <a:p>
            <a:pPr marL="0" indent="0" algn="ctr">
              <a:buNone/>
            </a:pPr>
            <a:r>
              <a:rPr lang="uk-UA" sz="2100" b="1" dirty="0"/>
              <a:t>Змістовий модуль 6. Влада покупця та вертикальна інтеграція. Структура ринку, патенти та технологічні інновації.</a:t>
            </a:r>
          </a:p>
          <a:p>
            <a:pPr marL="0" indent="0" algn="ctr">
              <a:buNone/>
            </a:pPr>
            <a:endParaRPr lang="uk-UA" sz="2100" b="1" dirty="0"/>
          </a:p>
          <a:p>
            <a:pPr marL="0" indent="0" algn="ctr">
              <a:buNone/>
            </a:pPr>
            <a:r>
              <a:rPr lang="uk-UA" sz="2100" b="1" dirty="0"/>
              <a:t>Тема 13. Влада покупця та вертикальна інтеграція</a:t>
            </a:r>
          </a:p>
          <a:p>
            <a:pPr marL="0" indent="0" algn="ctr">
              <a:buNone/>
            </a:pPr>
            <a:r>
              <a:rPr lang="uk-UA" sz="2100" b="1" dirty="0"/>
              <a:t>Вертикальна інтеграція та її характеристика. Сутність вертикальної інтеграції. Види та форми вертикальної інтеграції. Причини існування вертикально об'єднаних структур в залежності від теорії фірм (неокласична, інституційна). Спонукальні мотиви вертикальної інтеграції. Позитивні наслідки вертикальної інтеграції. Способи вертикальних контрактів та їх характеристика. Поширені в Україні організаційні форми вертикальної інтеграції. Фактори, що зумовлюють інтеграцію на українських галузевих ринках. </a:t>
            </a:r>
          </a:p>
          <a:p>
            <a:pPr marL="0" indent="0" algn="ctr">
              <a:buNone/>
            </a:pPr>
            <a:r>
              <a:rPr lang="uk-UA" sz="2100" b="1" dirty="0"/>
              <a:t>Вертикальні обмеження та їх характеристика. Сутність вертикальних обмежень. Види вертикальних обмежень та їх характеристика. Система франчайзингу, як особлива форма вертикальних обмежень. </a:t>
            </a:r>
            <a:r>
              <a:rPr lang="uk-UA" sz="2100" b="1" dirty="0" err="1"/>
              <a:t>Давальництво</a:t>
            </a:r>
            <a:r>
              <a:rPr lang="uk-UA" sz="2100" b="1" dirty="0"/>
              <a:t>, як особлива форма вертикальних обмежень. Альтернативні форми розрахунку, як специфічна формою вертикальних обмежень.</a:t>
            </a:r>
          </a:p>
          <a:p>
            <a:pPr marL="0" indent="0" algn="ctr">
              <a:buNone/>
            </a:pPr>
            <a:r>
              <a:rPr lang="uk-UA" sz="2100" b="1" dirty="0"/>
              <a:t>Негативні наслідки вертикальних відносин. Негативні сторони вертикальної інтеграції та їх характеристика.</a:t>
            </a:r>
          </a:p>
          <a:p>
            <a:pPr marL="0" indent="0" algn="ctr">
              <a:buNone/>
            </a:pPr>
            <a:endParaRPr lang="uk-UA" sz="2100" b="1" dirty="0"/>
          </a:p>
          <a:p>
            <a:pPr marL="0" indent="0" algn="ctr">
              <a:buNone/>
            </a:pPr>
            <a:r>
              <a:rPr lang="uk-UA" sz="2100" b="1" dirty="0"/>
              <a:t>Тема 14. Структура ринку, патенти та технологічні інновації</a:t>
            </a:r>
          </a:p>
          <a:p>
            <a:pPr marL="0" indent="0" algn="ctr">
              <a:buNone/>
            </a:pPr>
            <a:r>
              <a:rPr lang="uk-UA" sz="2100" b="1" dirty="0"/>
              <a:t>Дослідження інновацій у теорії галузевих ринків та їх характеристика. Історичні аспекти розвитку теорії інновацій (Й. </a:t>
            </a:r>
            <a:r>
              <a:rPr lang="uk-UA" sz="2100" b="1" dirty="0" err="1"/>
              <a:t>Шумпетер</a:t>
            </a:r>
            <a:r>
              <a:rPr lang="uk-UA" sz="2100" b="1" dirty="0"/>
              <a:t>, Ф. фон </a:t>
            </a:r>
            <a:r>
              <a:rPr lang="uk-UA" sz="2100" b="1" dirty="0" err="1"/>
              <a:t>Хайєк</a:t>
            </a:r>
            <a:r>
              <a:rPr lang="uk-UA" sz="2100" b="1" dirty="0"/>
              <a:t>, Д. </a:t>
            </a:r>
            <a:r>
              <a:rPr lang="uk-UA" sz="2100" b="1" dirty="0" err="1"/>
              <a:t>Норт</a:t>
            </a:r>
            <a:r>
              <a:rPr lang="uk-UA" sz="2100" b="1" dirty="0"/>
              <a:t>, П. </a:t>
            </a:r>
            <a:r>
              <a:rPr lang="uk-UA" sz="2100" b="1" dirty="0" err="1"/>
              <a:t>Друкер</a:t>
            </a:r>
            <a:r>
              <a:rPr lang="uk-UA" sz="2100" b="1" dirty="0"/>
              <a:t>). Модель Р. </a:t>
            </a:r>
            <a:r>
              <a:rPr lang="uk-UA" sz="2100" b="1" dirty="0" err="1"/>
              <a:t>Солоу</a:t>
            </a:r>
            <a:r>
              <a:rPr lang="uk-UA" sz="2100" b="1" dirty="0"/>
              <a:t>. Нова теорія зростання П. </a:t>
            </a:r>
            <a:r>
              <a:rPr lang="uk-UA" sz="2100" b="1" dirty="0" err="1"/>
              <a:t>Ромера</a:t>
            </a:r>
            <a:r>
              <a:rPr lang="uk-UA" sz="2100" b="1" dirty="0"/>
              <a:t> і Р. </a:t>
            </a:r>
            <a:r>
              <a:rPr lang="uk-UA" sz="2100" b="1" dirty="0" err="1"/>
              <a:t>Лукаса</a:t>
            </a:r>
            <a:r>
              <a:rPr lang="uk-UA" sz="2100" b="1" dirty="0"/>
              <a:t>. Порівняння оптимізаційної та інноваційної моделей фірми. Визначення сутності терміну «інновація». Нові технології, наукоємна продукція, високотехнологічна продукція. Ознаки інновації, як економічної категорії. Класифікація інновацій. Чинники впливу на продуктивність інновацій. Переваги великих компаній у підтримці досліджень та інновацій. Недоліки великих фірм щодо інновацій. </a:t>
            </a:r>
          </a:p>
          <a:p>
            <a:pPr marL="0" indent="0" algn="ctr">
              <a:buNone/>
            </a:pPr>
            <a:r>
              <a:rPr lang="uk-UA" sz="2100" b="1" dirty="0"/>
              <a:t>Інноваційний процес та його характеристика. Сутність інноваційного процесу. Типи інноваційного процесу та їх характеристика. Дифузія інновацій. Форми трансферту інновацій на світових ринках.</a:t>
            </a:r>
          </a:p>
        </p:txBody>
      </p:sp>
    </p:spTree>
    <p:extLst>
      <p:ext uri="{BB962C8B-B14F-4D97-AF65-F5344CB8AC3E}">
        <p14:creationId xmlns:p14="http://schemas.microsoft.com/office/powerpoint/2010/main" val="1663509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548680"/>
            <a:ext cx="6400800" cy="5090120"/>
          </a:xfrm>
        </p:spPr>
        <p:txBody>
          <a:bodyPr>
            <a:normAutofit fontScale="55000" lnSpcReduction="20000"/>
          </a:bodyPr>
          <a:lstStyle/>
          <a:p>
            <a:r>
              <a:rPr lang="uk-UA" sz="4500" b="1" dirty="0">
                <a:solidFill>
                  <a:schemeClr val="tx1"/>
                </a:solidFill>
              </a:rPr>
              <a:t>Метою вивчення навчальної дисципліни </a:t>
            </a:r>
            <a:r>
              <a:rPr lang="uk-UA" sz="4500" b="1" dirty="0">
                <a:solidFill>
                  <a:schemeClr val="tx1"/>
                </a:solidFill>
              </a:rPr>
              <a:t>«Галузеві ринки» є отримання знання щодо закономірностей функціонування галузевих ринків, їх структури, результативності, набуття навичок проведення аналізу поведінки ринкових суб’єктів у питаннях ціноутворення, диференціації продукції, умов набуття ринкової влади та її збереження, цінового та нецінового суперництва, інвестицій та інновацій та здобуття умінь з оцінки доцільності державного втручання, обсягів, методів та інструментів регулювання.</a:t>
            </a:r>
            <a:endParaRPr lang="ru-RU" dirty="0"/>
          </a:p>
        </p:txBody>
      </p:sp>
    </p:spTree>
    <p:extLst>
      <p:ext uri="{BB962C8B-B14F-4D97-AF65-F5344CB8AC3E}">
        <p14:creationId xmlns:p14="http://schemas.microsoft.com/office/powerpoint/2010/main" val="27171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16632"/>
            <a:ext cx="8712968" cy="6624736"/>
          </a:xfrm>
        </p:spPr>
        <p:txBody>
          <a:bodyPr>
            <a:normAutofit fontScale="40000" lnSpcReduction="20000"/>
          </a:bodyPr>
          <a:lstStyle/>
          <a:p>
            <a:r>
              <a:rPr lang="uk-UA" sz="4500" b="1" dirty="0">
                <a:solidFill>
                  <a:schemeClr val="tx1"/>
                </a:solidFill>
              </a:rPr>
              <a:t>Цей курс охоплює широкий спектр тем, пов'язаних з функціонуванням галузевих ринків, зокрема: Методологію дослідження галузевих структур; Класифікацію та ознаки галузевих ринків; Аналіз конкурентного середовища на товарних ринках; Економічну ефективність та державне регулювання галузевих ринків; Фактори, що визначають структуру ринків; Процес злиття та поглинань на ринках; Бар'єри входження фірм на ринки; Стратегічну конкуренцію фірм; Цінову дискримінацію; Диференціацію продукції; Стратегічну взаємодію фірм на ринку; Ринки природної монополії; Владу покупця та вертикальну інтеграцію; Структуру ринку, патенти та технологічні інновації.</a:t>
            </a:r>
          </a:p>
          <a:p>
            <a:endParaRPr lang="uk-UA" sz="4500" b="1" dirty="0" smtClean="0">
              <a:solidFill>
                <a:schemeClr val="tx1"/>
              </a:solidFill>
            </a:endParaRPr>
          </a:p>
          <a:p>
            <a:r>
              <a:rPr lang="uk-UA" sz="4500" b="1" dirty="0" smtClean="0">
                <a:solidFill>
                  <a:schemeClr val="tx1"/>
                </a:solidFill>
              </a:rPr>
              <a:t>Цей </a:t>
            </a:r>
            <a:r>
              <a:rPr lang="uk-UA" sz="4500" b="1" dirty="0">
                <a:solidFill>
                  <a:schemeClr val="tx1"/>
                </a:solidFill>
              </a:rPr>
              <a:t>курс є важливим для здобувачів вищої освіти, які прагнуть будувати кар'єру в сфері менеджменту, оскільки він дає їм знання та навички, необхідні для: оцінювання кон’юнктуру ринку та прийняття зважених управлінських рішення щодо функціонування суб’єкта підприємницької діяльності на галузевих ринках; аналізу конкурентного середовища на галузевих ринках; визначення та оцінювання сили бар’єрів входження на галузеві ринки; розробки та впровадження комплексу стратегій суб’єкта підприємницької діяльності на галузевих ринках; оцінювання та внесення змін у рівень диференціації продукції суб’єкта підприємницької діяльності на галузевих ринках; проведення компаративної оцінки моделі функціонування суб’єкта підприємницької діяльності на галузевих ринках.</a:t>
            </a:r>
          </a:p>
          <a:p>
            <a:endParaRPr lang="uk-UA" sz="4500" b="1" dirty="0" smtClean="0">
              <a:solidFill>
                <a:schemeClr val="tx1"/>
              </a:solidFill>
            </a:endParaRPr>
          </a:p>
          <a:p>
            <a:r>
              <a:rPr lang="uk-UA" sz="4500" b="1" dirty="0" smtClean="0">
                <a:solidFill>
                  <a:schemeClr val="tx1"/>
                </a:solidFill>
              </a:rPr>
              <a:t>Цей </a:t>
            </a:r>
            <a:r>
              <a:rPr lang="uk-UA" sz="4500" b="1" dirty="0">
                <a:solidFill>
                  <a:schemeClr val="tx1"/>
                </a:solidFill>
              </a:rPr>
              <a:t>курс відповідає сучасним вимогам ринку праці, оскільки він готує фахівців, які володіють: професійною компетентністю у розумінні ключових трендів та закономірностей розвитку сучасних галузевих ринків, а також основних напрямів та інструментів державної галузевої політики; практичними навичками застосування системи показників для оцінки висоти бар’єрів входу та виходу, рівня концентрації та монополізації конкретних галузевих ринків; вміннями критичного осмислення проблем розвитку галузевих ринків та їх регулювання.</a:t>
            </a:r>
            <a:endParaRPr lang="uk-UA" sz="4500" b="1" dirty="0">
              <a:solidFill>
                <a:schemeClr val="tx1"/>
              </a:solidFill>
            </a:endParaRPr>
          </a:p>
        </p:txBody>
      </p:sp>
    </p:spTree>
    <p:extLst>
      <p:ext uri="{BB962C8B-B14F-4D97-AF65-F5344CB8AC3E}">
        <p14:creationId xmlns:p14="http://schemas.microsoft.com/office/powerpoint/2010/main" val="1194697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260648"/>
            <a:ext cx="8496944" cy="6408712"/>
          </a:xfrm>
        </p:spPr>
        <p:txBody>
          <a:bodyPr>
            <a:normAutofit fontScale="40000" lnSpcReduction="20000"/>
          </a:bodyPr>
          <a:lstStyle/>
          <a:p>
            <a:r>
              <a:rPr lang="uk-UA" sz="4500" b="1" dirty="0">
                <a:solidFill>
                  <a:schemeClr val="tx1"/>
                </a:solidFill>
              </a:rPr>
              <a:t>Без знань та навичок, які дає цей курс, фахівцеві буде складно: досліджувати рівень концентрації галузевого ринку і визначати місце суб’єкта підприємницької діяльності на ринку; оцінювати конкурентну стратегію суб’єкта підприємницької діяльності та вносити в неї зміни; використовувати та протистояти ціновій дискримінації на ринку; визначати рівень впливу державного регулювання на суб’єкт підприємницької діяльності та ринок; визначати рівень бар’єрів для суб’єкта підприємницької діяльності на ринку.</a:t>
            </a:r>
          </a:p>
          <a:p>
            <a:endParaRPr lang="uk-UA" sz="4500" b="1" dirty="0" smtClean="0">
              <a:solidFill>
                <a:schemeClr val="tx1"/>
              </a:solidFill>
            </a:endParaRPr>
          </a:p>
          <a:p>
            <a:r>
              <a:rPr lang="uk-UA" sz="4500" b="1" dirty="0" smtClean="0">
                <a:solidFill>
                  <a:schemeClr val="tx1"/>
                </a:solidFill>
              </a:rPr>
              <a:t>Навчальна </a:t>
            </a:r>
            <a:r>
              <a:rPr lang="uk-UA" sz="4500" b="1" dirty="0">
                <a:solidFill>
                  <a:schemeClr val="tx1"/>
                </a:solidFill>
              </a:rPr>
              <a:t>дисципліна «Галузеві ринки» входить до циклу професійної підготовки освітньо-професійної програми «Менеджмент організацій і адміністрування» спеціальності 073 «Менеджмент». Згідно структурно-логічної схеми освітньо-професійної програми підготовки бакалаврів «Менеджмент організацій і адміністрування» тематично курс «Галузеві ринки» пов'язаний з такими дисциплінами: «Історія менеджменту»; «Теорія організацій»; «Зовнішньоекономічна діяльність підприємства»; «Інформаційні системи та технології в менеджменті»; «Менеджмент підприємницької діяльності».</a:t>
            </a:r>
          </a:p>
          <a:p>
            <a:endParaRPr lang="uk-UA" sz="4500" b="1" dirty="0" smtClean="0">
              <a:solidFill>
                <a:schemeClr val="tx1"/>
              </a:solidFill>
            </a:endParaRPr>
          </a:p>
          <a:p>
            <a:r>
              <a:rPr lang="uk-UA" sz="4500" b="1" dirty="0" smtClean="0">
                <a:solidFill>
                  <a:schemeClr val="tx1"/>
                </a:solidFill>
              </a:rPr>
              <a:t>Вміння </a:t>
            </a:r>
            <a:r>
              <a:rPr lang="uk-UA" sz="4500" b="1" dirty="0">
                <a:solidFill>
                  <a:schemeClr val="tx1"/>
                </a:solidFill>
              </a:rPr>
              <a:t>визначати функціональні області організацій (суб’єктів підприємницької діяльності) та зв’язки між ними на галузевих ринках є ключовою компетенцією, що визначає конкурентоспроможність сучасних менеджерів на вітчизняному та закордонних ринках праці. Навчальний матеріал дисципліни дозволить майбутньому фахівцю отримати знання та практичні навички відносно управління функціонуванням бізнес-одиниць на галузевих ринках. Здобута кваліфікація та компетенції під час навчання з дисципліни є важливими для практичної управлінської діяльності та забезпечать додаткові конкурентні переваги на ринку праці, а також підвищать ефективність та результативність управлінської діяльності.</a:t>
            </a:r>
            <a:endParaRPr lang="uk-UA" sz="4500" b="1" dirty="0">
              <a:solidFill>
                <a:schemeClr val="tx1"/>
              </a:solidFill>
            </a:endParaRPr>
          </a:p>
        </p:txBody>
      </p:sp>
    </p:spTree>
    <p:extLst>
      <p:ext uri="{BB962C8B-B14F-4D97-AF65-F5344CB8AC3E}">
        <p14:creationId xmlns:p14="http://schemas.microsoft.com/office/powerpoint/2010/main" val="165221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lgn="ctr">
              <a:buNone/>
            </a:pPr>
            <a:r>
              <a:rPr lang="ru-RU" dirty="0"/>
              <a:t>Паспорт </a:t>
            </a:r>
            <a:r>
              <a:rPr lang="uk-UA" dirty="0" smtClean="0"/>
              <a:t>навчальної</a:t>
            </a:r>
            <a:r>
              <a:rPr lang="ru-RU" dirty="0" smtClean="0"/>
              <a:t> </a:t>
            </a:r>
            <a:r>
              <a:rPr lang="uk-UA" dirty="0" smtClean="0"/>
              <a:t>дисципліни</a:t>
            </a:r>
          </a:p>
          <a:p>
            <a:pPr marL="0" indent="0" algn="ctr">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745233212"/>
              </p:ext>
            </p:extLst>
          </p:nvPr>
        </p:nvGraphicFramePr>
        <p:xfrm>
          <a:off x="899592" y="1124744"/>
          <a:ext cx="7620101" cy="5293487"/>
        </p:xfrm>
        <a:graphic>
          <a:graphicData uri="http://schemas.openxmlformats.org/drawingml/2006/table">
            <a:tbl>
              <a:tblPr firstRow="1" firstCol="1" bandRow="1"/>
              <a:tblGrid>
                <a:gridCol w="2388653"/>
                <a:gridCol w="2615724"/>
                <a:gridCol w="2615724"/>
              </a:tblGrid>
              <a:tr h="494320">
                <a:tc>
                  <a:txBody>
                    <a:bodyPr/>
                    <a:lstStyle/>
                    <a:p>
                      <a:pPr algn="ctr">
                        <a:lnSpc>
                          <a:spcPct val="115000"/>
                        </a:lnSpc>
                        <a:spcAft>
                          <a:spcPts val="0"/>
                        </a:spcAft>
                      </a:pPr>
                      <a:r>
                        <a:rPr lang="uk-UA" sz="1000" b="1" kern="100" dirty="0">
                          <a:effectLst/>
                          <a:latin typeface="Times New Roman"/>
                          <a:ea typeface="Droid Sans Fallback"/>
                          <a:cs typeface="FreeSans"/>
                        </a:rPr>
                        <a:t>Нормативні показники </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b="1" kern="100">
                          <a:effectLst/>
                          <a:latin typeface="Times New Roman"/>
                          <a:ea typeface="Droid Sans Fallback"/>
                          <a:cs typeface="FreeSans"/>
                        </a:rPr>
                        <a:t>денна форма здобуття освіти</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b="1" kern="100">
                          <a:effectLst/>
                          <a:latin typeface="Times New Roman"/>
                          <a:ea typeface="Droid Sans Fallback"/>
                          <a:cs typeface="FreeSans"/>
                        </a:rPr>
                        <a:t>заочна форма здобуття освіти</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987">
                <a:tc>
                  <a:txBody>
                    <a:bodyPr/>
                    <a:lstStyle/>
                    <a:p>
                      <a:pPr algn="ctr">
                        <a:lnSpc>
                          <a:spcPct val="107000"/>
                        </a:lnSpc>
                        <a:spcAft>
                          <a:spcPts val="0"/>
                        </a:spcAft>
                      </a:pPr>
                      <a:r>
                        <a:rPr lang="uk-UA" sz="1000" b="1" i="1" kern="100" dirty="0">
                          <a:effectLst/>
                          <a:latin typeface="Times New Roman"/>
                          <a:ea typeface="Droid Sans Fallback"/>
                          <a:cs typeface="FreeSans"/>
                        </a:rPr>
                        <a:t>1</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b="1" i="1" kern="100" dirty="0">
                          <a:effectLst/>
                          <a:latin typeface="Times New Roman"/>
                          <a:ea typeface="Droid Sans Fallback"/>
                          <a:cs typeface="FreeSans"/>
                        </a:rPr>
                        <a:t>2</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b="1" i="1" kern="100">
                          <a:effectLst/>
                          <a:latin typeface="Times New Roman"/>
                          <a:ea typeface="Droid Sans Fallback"/>
                          <a:cs typeface="FreeSans"/>
                        </a:rPr>
                        <a:t>3</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97">
                <a:tc>
                  <a:txBody>
                    <a:bodyPr/>
                    <a:lstStyle/>
                    <a:p>
                      <a:pPr>
                        <a:lnSpc>
                          <a:spcPct val="115000"/>
                        </a:lnSpc>
                        <a:spcBef>
                          <a:spcPts val="300"/>
                        </a:spcBef>
                        <a:spcAft>
                          <a:spcPts val="300"/>
                        </a:spcAft>
                      </a:pPr>
                      <a:r>
                        <a:rPr lang="uk-UA" sz="1000" kern="100">
                          <a:effectLst/>
                          <a:latin typeface="Times New Roman"/>
                          <a:ea typeface="Droid Sans Fallback"/>
                          <a:cs typeface="FreeSans"/>
                        </a:rPr>
                        <a:t>Статус дисципліни</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000" b="1" kern="100" dirty="0">
                          <a:effectLst/>
                          <a:latin typeface="Times New Roman"/>
                          <a:ea typeface="Droid Sans Fallback"/>
                          <a:cs typeface="FreeSans"/>
                        </a:rPr>
                        <a:t>Обов’язкова</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85412">
                <a:tc>
                  <a:txBody>
                    <a:bodyPr/>
                    <a:lstStyle/>
                    <a:p>
                      <a:pPr>
                        <a:lnSpc>
                          <a:spcPct val="115000"/>
                        </a:lnSpc>
                        <a:spcBef>
                          <a:spcPts val="300"/>
                        </a:spcBef>
                        <a:spcAft>
                          <a:spcPts val="300"/>
                        </a:spcAft>
                      </a:pPr>
                      <a:r>
                        <a:rPr lang="uk-UA" sz="1000" kern="100">
                          <a:effectLst/>
                          <a:latin typeface="Times New Roman"/>
                          <a:ea typeface="Droid Sans Fallback"/>
                          <a:cs typeface="FreeSans"/>
                        </a:rPr>
                        <a:t>Семестр </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dirty="0">
                          <a:effectLst/>
                          <a:latin typeface="Times New Roman"/>
                          <a:ea typeface="Droid Sans Fallback"/>
                          <a:cs typeface="FreeSans"/>
                        </a:rPr>
                        <a:t>3 -й</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a:effectLst/>
                          <a:latin typeface="Times New Roman"/>
                          <a:ea typeface="Droid Sans Fallback"/>
                          <a:cs typeface="FreeSans"/>
                        </a:rPr>
                        <a:t>3 -й</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067">
                <a:tc>
                  <a:txBody>
                    <a:bodyPr/>
                    <a:lstStyle/>
                    <a:p>
                      <a:pPr>
                        <a:lnSpc>
                          <a:spcPct val="115000"/>
                        </a:lnSpc>
                        <a:spcBef>
                          <a:spcPts val="300"/>
                        </a:spcBef>
                        <a:spcAft>
                          <a:spcPts val="300"/>
                        </a:spcAft>
                      </a:pPr>
                      <a:r>
                        <a:rPr lang="uk-UA" sz="1000" kern="100">
                          <a:effectLst/>
                          <a:latin typeface="Times New Roman"/>
                          <a:ea typeface="Droid Sans Fallback"/>
                          <a:cs typeface="FreeSans"/>
                        </a:rPr>
                        <a:t>Кількість кредитів ECTS </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000" kern="100" dirty="0">
                          <a:effectLst/>
                          <a:latin typeface="Times New Roman"/>
                          <a:ea typeface="Droid Sans Fallback"/>
                          <a:cs typeface="FreeSans"/>
                        </a:rPr>
                        <a:t>4</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03773">
                <a:tc>
                  <a:txBody>
                    <a:bodyPr/>
                    <a:lstStyle/>
                    <a:p>
                      <a:pPr>
                        <a:lnSpc>
                          <a:spcPct val="115000"/>
                        </a:lnSpc>
                        <a:spcBef>
                          <a:spcPts val="300"/>
                        </a:spcBef>
                        <a:spcAft>
                          <a:spcPts val="300"/>
                        </a:spcAft>
                      </a:pPr>
                      <a:r>
                        <a:rPr lang="uk-UA" sz="1000" kern="100">
                          <a:effectLst/>
                          <a:latin typeface="Times New Roman"/>
                          <a:ea typeface="Droid Sans Fallback"/>
                          <a:cs typeface="FreeSans"/>
                        </a:rPr>
                        <a:t>Кількість годин </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000" kern="100" dirty="0">
                          <a:effectLst/>
                          <a:latin typeface="Times New Roman"/>
                          <a:ea typeface="Droid Sans Fallback"/>
                          <a:cs typeface="FreeSans"/>
                        </a:rPr>
                        <a:t>120</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85412">
                <a:tc>
                  <a:txBody>
                    <a:bodyPr/>
                    <a:lstStyle/>
                    <a:p>
                      <a:pPr>
                        <a:lnSpc>
                          <a:spcPct val="115000"/>
                        </a:lnSpc>
                        <a:spcAft>
                          <a:spcPts val="0"/>
                        </a:spcAft>
                      </a:pPr>
                      <a:r>
                        <a:rPr lang="uk-UA" sz="1000" kern="100">
                          <a:effectLst/>
                          <a:latin typeface="Times New Roman"/>
                          <a:ea typeface="Droid Sans Fallback"/>
                          <a:cs typeface="FreeSans"/>
                        </a:rPr>
                        <a:t>Лекційні заняття</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a:effectLst/>
                          <a:latin typeface="Times New Roman"/>
                          <a:ea typeface="Droid Sans Fallback"/>
                          <a:cs typeface="FreeSans"/>
                        </a:rPr>
                        <a:t>28 год.</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dirty="0">
                          <a:effectLst/>
                          <a:latin typeface="Times New Roman"/>
                          <a:ea typeface="Droid Sans Fallback"/>
                          <a:cs typeface="FreeSans"/>
                        </a:rPr>
                        <a:t>6 год.</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115">
                <a:tc>
                  <a:txBody>
                    <a:bodyPr/>
                    <a:lstStyle/>
                    <a:p>
                      <a:pPr>
                        <a:lnSpc>
                          <a:spcPct val="115000"/>
                        </a:lnSpc>
                        <a:spcAft>
                          <a:spcPts val="0"/>
                        </a:spcAft>
                      </a:pPr>
                      <a:r>
                        <a:rPr lang="uk-UA" sz="1000" kern="100">
                          <a:effectLst/>
                          <a:latin typeface="Times New Roman"/>
                          <a:ea typeface="Droid Sans Fallback"/>
                          <a:cs typeface="FreeSans"/>
                        </a:rPr>
                        <a:t>Семінарські  / Практичні / Лабораторні заняття</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a:effectLst/>
                          <a:latin typeface="Times New Roman"/>
                          <a:ea typeface="Droid Sans Fallback"/>
                          <a:cs typeface="FreeSans"/>
                        </a:rPr>
                        <a:t>14 год.</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dirty="0">
                          <a:effectLst/>
                          <a:latin typeface="Times New Roman"/>
                          <a:ea typeface="Droid Sans Fallback"/>
                          <a:cs typeface="FreeSans"/>
                        </a:rPr>
                        <a:t>6 год.</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12">
                <a:tc>
                  <a:txBody>
                    <a:bodyPr/>
                    <a:lstStyle/>
                    <a:p>
                      <a:pPr>
                        <a:lnSpc>
                          <a:spcPct val="115000"/>
                        </a:lnSpc>
                        <a:spcAft>
                          <a:spcPts val="0"/>
                        </a:spcAft>
                      </a:pPr>
                      <a:r>
                        <a:rPr lang="uk-UA" sz="1000" kern="100">
                          <a:effectLst/>
                          <a:latin typeface="Times New Roman"/>
                          <a:ea typeface="Droid Sans Fallback"/>
                          <a:cs typeface="FreeSans"/>
                        </a:rPr>
                        <a:t>Самостійна робота</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a:effectLst/>
                          <a:latin typeface="Times New Roman"/>
                          <a:ea typeface="Droid Sans Fallback"/>
                          <a:cs typeface="FreeSans"/>
                        </a:rPr>
                        <a:t>78 год.</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000" kern="100" dirty="0">
                          <a:effectLst/>
                          <a:latin typeface="Times New Roman"/>
                          <a:ea typeface="Droid Sans Fallback"/>
                          <a:cs typeface="FreeSans"/>
                        </a:rPr>
                        <a:t>108 год.</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0429">
                <a:tc>
                  <a:txBody>
                    <a:bodyPr/>
                    <a:lstStyle/>
                    <a:p>
                      <a:pPr>
                        <a:lnSpc>
                          <a:spcPct val="115000"/>
                        </a:lnSpc>
                        <a:spcAft>
                          <a:spcPts val="0"/>
                        </a:spcAft>
                      </a:pPr>
                      <a:r>
                        <a:rPr lang="uk-UA" sz="1000" kern="100">
                          <a:effectLst/>
                          <a:latin typeface="Times New Roman"/>
                          <a:ea typeface="Droid Sans Fallback"/>
                          <a:cs typeface="FreeSans"/>
                        </a:rPr>
                        <a:t>Консультації </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uk-UA" sz="1000" i="1" kern="100" dirty="0">
                          <a:effectLst/>
                          <a:latin typeface="Times New Roman"/>
                          <a:ea typeface="Droid Sans Fallback"/>
                          <a:cs typeface="FreeSans"/>
                        </a:rPr>
                        <a:t>Розклад консультацій знаходиться на кафедрі підприємництва, менеджменту організацій та логістики, VІ корпус, ауд.415, а також наводиться у створеній групі по дисципліні у </a:t>
                      </a:r>
                      <a:r>
                        <a:rPr lang="uk-UA" sz="1000" i="1" kern="100" dirty="0" err="1">
                          <a:effectLst/>
                          <a:latin typeface="Times New Roman"/>
                          <a:ea typeface="Droid Sans Fallback"/>
                          <a:cs typeface="FreeSans"/>
                        </a:rPr>
                        <a:t>Telegram</a:t>
                      </a:r>
                      <a:r>
                        <a:rPr lang="uk-UA" sz="1000" i="1" kern="100" dirty="0">
                          <a:effectLst/>
                          <a:latin typeface="Times New Roman"/>
                          <a:ea typeface="Droid Sans Fallback"/>
                          <a:cs typeface="FreeSans"/>
                        </a:rPr>
                        <a:t>.</a:t>
                      </a:r>
                      <a:endParaRPr lang="ru-RU" sz="1000" kern="100" dirty="0">
                        <a:effectLst/>
                        <a:latin typeface="Liberation Serif"/>
                        <a:ea typeface="Droid Sans Fallback"/>
                        <a:cs typeface="FreeSans"/>
                      </a:endParaRPr>
                    </a:p>
                    <a:p>
                      <a:pPr>
                        <a:lnSpc>
                          <a:spcPct val="107000"/>
                        </a:lnSpc>
                        <a:spcAft>
                          <a:spcPts val="0"/>
                        </a:spcAft>
                      </a:pPr>
                      <a:r>
                        <a:rPr lang="uk-UA" sz="1000" i="1" kern="100" dirty="0">
                          <a:effectLst/>
                          <a:latin typeface="Times New Roman"/>
                          <a:ea typeface="Droid Sans Fallback"/>
                          <a:cs typeface="FreeSans"/>
                        </a:rPr>
                        <a:t>Консультації очні (кафедра, VІ корпус, ауд.415) або дистанційні (</a:t>
                      </a:r>
                      <a:r>
                        <a:rPr lang="en-US" sz="1000" i="1" kern="100" dirty="0">
                          <a:effectLst/>
                          <a:latin typeface="Times New Roman"/>
                          <a:ea typeface="Droid Sans Fallback"/>
                          <a:cs typeface="FreeSans"/>
                        </a:rPr>
                        <a:t>ZOOM</a:t>
                      </a:r>
                      <a:r>
                        <a:rPr lang="uk-UA" sz="1000" i="1" kern="100" dirty="0">
                          <a:effectLst/>
                          <a:latin typeface="Times New Roman"/>
                          <a:ea typeface="Droid Sans Fallback"/>
                          <a:cs typeface="FreeSans"/>
                        </a:rPr>
                        <a:t>, ідентифікатор конференції 696 130 2686, код доступу 792887).</a:t>
                      </a:r>
                      <a:endParaRPr lang="ru-RU" sz="1000" kern="100" dirty="0">
                        <a:effectLst/>
                        <a:latin typeface="Liberation Serif"/>
                        <a:ea typeface="Droid Sans Fallback"/>
                        <a:cs typeface="FreeSans"/>
                      </a:endParaRPr>
                    </a:p>
                    <a:p>
                      <a:pPr>
                        <a:lnSpc>
                          <a:spcPct val="107000"/>
                        </a:lnSpc>
                        <a:spcAft>
                          <a:spcPts val="0"/>
                        </a:spcAft>
                      </a:pPr>
                      <a:r>
                        <a:rPr lang="uk-UA" sz="1000" i="1" kern="100" dirty="0">
                          <a:effectLst/>
                          <a:latin typeface="Times New Roman"/>
                          <a:ea typeface="Droid Sans Fallback"/>
                          <a:cs typeface="FreeSans"/>
                        </a:rPr>
                        <a:t>Час проведення консультацій з понеділка по п’ятницю.</a:t>
                      </a:r>
                      <a:endParaRPr lang="ru-RU" sz="1000" kern="100" dirty="0">
                        <a:effectLst/>
                        <a:latin typeface="Liberation Serif"/>
                        <a:ea typeface="Droid Sans Fallback"/>
                        <a:cs typeface="FreeSans"/>
                      </a:endParaRPr>
                    </a:p>
                    <a:p>
                      <a:pPr>
                        <a:lnSpc>
                          <a:spcPct val="107000"/>
                        </a:lnSpc>
                        <a:spcAft>
                          <a:spcPts val="0"/>
                        </a:spcAft>
                      </a:pPr>
                      <a:r>
                        <a:rPr lang="uk-UA" sz="1000" i="1" kern="100" dirty="0">
                          <a:effectLst/>
                          <a:latin typeface="Times New Roman"/>
                          <a:ea typeface="Droid Sans Fallback"/>
                          <a:cs typeface="FreeSans"/>
                        </a:rPr>
                        <a:t>Консультації проводяться згідно затвердженого графіку або за попередньою домовленістю з викладачем з використанням комунікаційних можливостей </a:t>
                      </a:r>
                      <a:r>
                        <a:rPr lang="uk-UA" sz="1000" i="1" kern="100" dirty="0" err="1">
                          <a:effectLst/>
                          <a:latin typeface="Times New Roman"/>
                          <a:ea typeface="Droid Sans Fallback"/>
                          <a:cs typeface="FreeSans"/>
                        </a:rPr>
                        <a:t>Сезн</a:t>
                      </a:r>
                      <a:r>
                        <a:rPr lang="uk-UA" sz="1000" i="1" kern="100" dirty="0">
                          <a:effectLst/>
                          <a:latin typeface="Times New Roman"/>
                          <a:ea typeface="Droid Sans Fallback"/>
                          <a:cs typeface="FreeSans"/>
                        </a:rPr>
                        <a:t> ЗНУ повідомлення, </a:t>
                      </a:r>
                      <a:r>
                        <a:rPr lang="uk-UA" sz="1000" i="1" kern="100" dirty="0" err="1">
                          <a:effectLst/>
                          <a:latin typeface="Times New Roman"/>
                          <a:ea typeface="Droid Sans Fallback"/>
                          <a:cs typeface="FreeSans"/>
                        </a:rPr>
                        <a:t>Viber</a:t>
                      </a:r>
                      <a:r>
                        <a:rPr lang="uk-UA" sz="1000" i="1" kern="100" dirty="0">
                          <a:effectLst/>
                          <a:latin typeface="Times New Roman"/>
                          <a:ea typeface="Droid Sans Fallback"/>
                          <a:cs typeface="FreeSans"/>
                        </a:rPr>
                        <a:t>, </a:t>
                      </a:r>
                      <a:r>
                        <a:rPr lang="uk-UA" sz="1000" i="1" kern="100" dirty="0" err="1">
                          <a:effectLst/>
                          <a:latin typeface="Times New Roman"/>
                          <a:ea typeface="Droid Sans Fallback"/>
                          <a:cs typeface="FreeSans"/>
                        </a:rPr>
                        <a:t>Telegram</a:t>
                      </a:r>
                      <a:r>
                        <a:rPr lang="uk-UA" sz="1000" i="1" kern="100" dirty="0">
                          <a:effectLst/>
                          <a:latin typeface="Times New Roman"/>
                          <a:ea typeface="Droid Sans Fallback"/>
                          <a:cs typeface="FreeSans"/>
                        </a:rPr>
                        <a:t>.</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70823">
                <a:tc>
                  <a:txBody>
                    <a:bodyPr/>
                    <a:lstStyle/>
                    <a:p>
                      <a:pPr>
                        <a:lnSpc>
                          <a:spcPct val="115000"/>
                        </a:lnSpc>
                        <a:spcAft>
                          <a:spcPts val="0"/>
                        </a:spcAft>
                      </a:pPr>
                      <a:r>
                        <a:rPr lang="uk-UA" sz="1000" kern="100">
                          <a:effectLst/>
                          <a:latin typeface="Times New Roman"/>
                          <a:ea typeface="Droid Sans Fallback"/>
                          <a:cs typeface="FreeSans"/>
                        </a:rPr>
                        <a:t>Вид підсумкового семестрового контролю: </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000" b="1" kern="100" dirty="0">
                          <a:effectLst/>
                          <a:latin typeface="Times New Roman"/>
                          <a:ea typeface="Droid Sans Fallback"/>
                          <a:cs typeface="FreeSans"/>
                        </a:rPr>
                        <a:t>залік</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56235">
                <a:tc>
                  <a:txBody>
                    <a:bodyPr/>
                    <a:lstStyle/>
                    <a:p>
                      <a:pPr>
                        <a:lnSpc>
                          <a:spcPct val="115000"/>
                        </a:lnSpc>
                        <a:spcAft>
                          <a:spcPts val="0"/>
                        </a:spcAft>
                      </a:pPr>
                      <a:r>
                        <a:rPr lang="uk-UA" sz="1000" kern="100">
                          <a:effectLst/>
                          <a:latin typeface="Times New Roman"/>
                          <a:ea typeface="Droid Sans Fallback"/>
                          <a:cs typeface="FreeSans"/>
                        </a:rPr>
                        <a:t>Посилання на електронний курс у СЕЗН ЗНУ (платформа Moodle)</a:t>
                      </a:r>
                      <a:endParaRPr lang="ru-RU" sz="10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000" kern="100" dirty="0">
                          <a:effectLst/>
                          <a:latin typeface="Times New Roman"/>
                          <a:ea typeface="Droid Sans Fallback"/>
                          <a:cs typeface="FreeSans"/>
                        </a:rPr>
                        <a:t>https://moodle.znu.edu.ua/course/view.php?id=9155</a:t>
                      </a:r>
                      <a:endParaRPr lang="ru-RU" sz="10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347468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lgn="ctr">
              <a:buNone/>
            </a:pPr>
            <a:r>
              <a:rPr lang="uk-UA" sz="2400" dirty="0" smtClean="0"/>
              <a:t>Методи досягнення запланованих освітньою програмою </a:t>
            </a:r>
            <a:r>
              <a:rPr lang="uk-UA" sz="2400" dirty="0" err="1" smtClean="0"/>
              <a:t>компетентностей</a:t>
            </a:r>
            <a:r>
              <a:rPr lang="uk-UA" sz="2400" dirty="0" smtClean="0"/>
              <a:t> і результатів навчання</a:t>
            </a:r>
            <a:r>
              <a:rPr lang="ru-RU" sz="2400" dirty="0" smtClean="0"/>
              <a:t> </a:t>
            </a:r>
          </a:p>
          <a:p>
            <a:pPr marL="0" indent="0" algn="ctr">
              <a:buNone/>
            </a:pPr>
            <a:endParaRPr lang="uk-UA" dirty="0"/>
          </a:p>
        </p:txBody>
      </p:sp>
      <p:graphicFrame>
        <p:nvGraphicFramePr>
          <p:cNvPr id="4" name="Таблица 3"/>
          <p:cNvGraphicFramePr>
            <a:graphicFrameLocks noGrp="1"/>
          </p:cNvGraphicFramePr>
          <p:nvPr>
            <p:extLst>
              <p:ext uri="{D42A27DB-BD31-4B8C-83A1-F6EECF244321}">
                <p14:modId xmlns:p14="http://schemas.microsoft.com/office/powerpoint/2010/main" val="1146035958"/>
              </p:ext>
            </p:extLst>
          </p:nvPr>
        </p:nvGraphicFramePr>
        <p:xfrm>
          <a:off x="827584" y="1340768"/>
          <a:ext cx="7776863" cy="5115695"/>
        </p:xfrm>
        <a:graphic>
          <a:graphicData uri="http://schemas.openxmlformats.org/drawingml/2006/table">
            <a:tbl>
              <a:tblPr firstRow="1" firstCol="1" bandRow="1"/>
              <a:tblGrid>
                <a:gridCol w="3441740"/>
                <a:gridCol w="2572820"/>
                <a:gridCol w="1762303"/>
              </a:tblGrid>
              <a:tr h="185912">
                <a:tc>
                  <a:txBody>
                    <a:bodyPr/>
                    <a:lstStyle/>
                    <a:p>
                      <a:pPr indent="187325" algn="ctr">
                        <a:lnSpc>
                          <a:spcPct val="107000"/>
                        </a:lnSpc>
                        <a:spcAft>
                          <a:spcPts val="0"/>
                        </a:spcAft>
                      </a:pPr>
                      <a:r>
                        <a:rPr lang="uk-UA" sz="600" b="1" kern="100" dirty="0">
                          <a:effectLst/>
                          <a:latin typeface="Times New Roman"/>
                          <a:ea typeface="Droid Sans Fallback"/>
                          <a:cs typeface="FreeSans"/>
                        </a:rPr>
                        <a:t>Компетентності/</a:t>
                      </a:r>
                      <a:endParaRPr lang="ru-RU" sz="600" kern="100" dirty="0">
                        <a:effectLst/>
                        <a:latin typeface="Liberation Serif"/>
                        <a:ea typeface="Droid Sans Fallback"/>
                        <a:cs typeface="FreeSans"/>
                      </a:endParaRPr>
                    </a:p>
                    <a:p>
                      <a:pPr indent="187325" algn="ctr">
                        <a:lnSpc>
                          <a:spcPct val="107000"/>
                        </a:lnSpc>
                        <a:spcAft>
                          <a:spcPts val="0"/>
                        </a:spcAft>
                      </a:pPr>
                      <a:r>
                        <a:rPr lang="uk-UA" sz="600" b="1" kern="100" dirty="0">
                          <a:effectLst/>
                          <a:latin typeface="Times New Roman"/>
                          <a:ea typeface="Droid Sans Fallback"/>
                          <a:cs typeface="FreeSans"/>
                        </a:rPr>
                        <a:t>результати навчання</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kern="100">
                          <a:effectLst/>
                          <a:latin typeface="Times New Roman"/>
                          <a:ea typeface="Droid Sans Fallback"/>
                          <a:cs typeface="FreeSans"/>
                        </a:rPr>
                        <a:t>Методи навчання  </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kern="100">
                          <a:effectLst/>
                          <a:latin typeface="Times New Roman"/>
                          <a:ea typeface="Droid Sans Fallback"/>
                          <a:cs typeface="FreeSans"/>
                        </a:rPr>
                        <a:t>Форми і методи оцінювання</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955">
                <a:tc>
                  <a:txBody>
                    <a:bodyPr/>
                    <a:lstStyle/>
                    <a:p>
                      <a:pPr indent="187325" algn="ctr">
                        <a:lnSpc>
                          <a:spcPct val="107000"/>
                        </a:lnSpc>
                        <a:spcAft>
                          <a:spcPts val="0"/>
                        </a:spcAft>
                      </a:pPr>
                      <a:r>
                        <a:rPr lang="uk-UA" sz="600" b="1" i="1" kern="100">
                          <a:effectLst/>
                          <a:latin typeface="Times New Roman"/>
                          <a:ea typeface="Droid Sans Fallback"/>
                          <a:cs typeface="FreeSans"/>
                        </a:rPr>
                        <a:t>1</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i="1" kern="100">
                          <a:effectLst/>
                          <a:latin typeface="Times New Roman"/>
                          <a:ea typeface="Droid Sans Fallback"/>
                          <a:cs typeface="FreeSans"/>
                        </a:rPr>
                        <a:t>2</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i="1" kern="100">
                          <a:effectLst/>
                          <a:latin typeface="Times New Roman"/>
                          <a:ea typeface="Droid Sans Fallback"/>
                          <a:cs typeface="FreeSans"/>
                        </a:rPr>
                        <a:t>3</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955">
                <a:tc>
                  <a:txBody>
                    <a:bodyPr/>
                    <a:lstStyle/>
                    <a:p>
                      <a:pPr algn="just">
                        <a:lnSpc>
                          <a:spcPct val="107000"/>
                        </a:lnSpc>
                        <a:spcAft>
                          <a:spcPts val="0"/>
                        </a:spcAft>
                      </a:pPr>
                      <a:r>
                        <a:rPr lang="uk-UA" sz="600" kern="100" dirty="0">
                          <a:effectLst/>
                          <a:latin typeface="Times New Roman"/>
                          <a:ea typeface="Droid Sans Fallback"/>
                          <a:cs typeface="FreeSans"/>
                        </a:rPr>
                        <a:t>Загальні компетентності</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just">
                        <a:lnSpc>
                          <a:spcPct val="107000"/>
                        </a:lnSpc>
                        <a:spcAft>
                          <a:spcPts val="0"/>
                        </a:spcAft>
                      </a:pPr>
                      <a:r>
                        <a:rPr lang="uk-UA" sz="600" kern="100">
                          <a:effectLst/>
                          <a:latin typeface="Times New Roman"/>
                          <a:ea typeface="Droid Sans Fallback"/>
                          <a:cs typeface="FreeSans"/>
                        </a:rPr>
                        <a:t>1. Інформаційно-лекційні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Лекції з використанням мультимедійних засобів;</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Електронні лекції;</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Консультування.</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2.Проблемно-дослідницькі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Аналіз проблемних ситуацій;</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Ділові ігри;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Case-study;</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Дослідницькі проекти.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3. Інтерактивні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Дискусії;</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Круглі столи;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Мозковий штурм.</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4. Самостійні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Вивчення рекомендованої літератури;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Підготовка рефератів та доповідей;</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Робота над індивідуальними та колективними проектами.</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just">
                        <a:lnSpc>
                          <a:spcPct val="107000"/>
                        </a:lnSpc>
                        <a:spcAft>
                          <a:spcPts val="0"/>
                        </a:spcAft>
                      </a:pPr>
                      <a:r>
                        <a:rPr lang="uk-UA" sz="600" kern="100">
                          <a:effectLst/>
                          <a:latin typeface="Times New Roman"/>
                          <a:ea typeface="Droid Sans Fallback"/>
                          <a:cs typeface="FreeSans"/>
                        </a:rPr>
                        <a:t>1. Поточний контроль:</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Усне опитування;</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a:t>
                      </a:r>
                      <a:endParaRPr lang="ru-RU" sz="6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6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 Захист індивідуальних та колективних проектів;</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Написання рефератів та доповідей (ессе тощо).</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 Рубіжний контроль:</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Захист рефератів;</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Індивідуальні усні співбесіди.</a:t>
                      </a:r>
                      <a:endParaRPr lang="ru-RU" sz="6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3. Підсумковий контроль:</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Екзамен (усна або письмова форма);</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 усна співбесіда.</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735">
                <a:tc>
                  <a:txBody>
                    <a:bodyPr/>
                    <a:lstStyle/>
                    <a:p>
                      <a:pPr indent="180340" algn="just">
                        <a:lnSpc>
                          <a:spcPct val="107000"/>
                        </a:lnSpc>
                        <a:spcAft>
                          <a:spcPts val="0"/>
                        </a:spcAft>
                      </a:pPr>
                      <a:r>
                        <a:rPr lang="uk-UA" sz="600" kern="100" dirty="0">
                          <a:effectLst/>
                          <a:latin typeface="Times New Roman"/>
                          <a:ea typeface="Droid Sans Fallback"/>
                          <a:cs typeface="FreeSans"/>
                        </a:rPr>
                        <a:t>ЗК 03</a:t>
                      </a:r>
                      <a:endParaRPr lang="ru-RU" sz="600" kern="100" dirty="0">
                        <a:effectLst/>
                        <a:latin typeface="Liberation Serif"/>
                        <a:ea typeface="Droid Sans Fallback"/>
                        <a:cs typeface="FreeSans"/>
                      </a:endParaRPr>
                    </a:p>
                    <a:p>
                      <a:pPr indent="180340" algn="just">
                        <a:lnSpc>
                          <a:spcPct val="107000"/>
                        </a:lnSpc>
                        <a:spcAft>
                          <a:spcPts val="0"/>
                        </a:spcAft>
                      </a:pPr>
                      <a:r>
                        <a:rPr lang="uk-UA" sz="600" kern="100" dirty="0">
                          <a:effectLst/>
                          <a:latin typeface="Times New Roman"/>
                          <a:ea typeface="Droid Sans Fallback"/>
                          <a:cs typeface="FreeSans"/>
                        </a:rPr>
                        <a:t>Здатність до абстрактного мислення, аналізу, синтезу.</a:t>
                      </a:r>
                      <a:endParaRPr lang="ru-RU" sz="600" kern="100" dirty="0">
                        <a:effectLst/>
                        <a:latin typeface="Liberation Serif"/>
                        <a:ea typeface="Droid Sans Fallback"/>
                        <a:cs typeface="FreeSans"/>
                      </a:endParaRPr>
                    </a:p>
                    <a:p>
                      <a:pPr indent="180340" algn="just">
                        <a:lnSpc>
                          <a:spcPct val="107000"/>
                        </a:lnSpc>
                        <a:spcAft>
                          <a:spcPts val="0"/>
                        </a:spcAft>
                      </a:pPr>
                      <a:r>
                        <a:rPr lang="uk-UA" sz="600" kern="100" dirty="0">
                          <a:effectLst/>
                          <a:latin typeface="Times New Roman"/>
                          <a:ea typeface="Droid Sans Fallback"/>
                          <a:cs typeface="FreeSans"/>
                        </a:rPr>
                        <a:t>ЗК 04</a:t>
                      </a:r>
                      <a:endParaRPr lang="ru-RU" sz="600" kern="100" dirty="0">
                        <a:effectLst/>
                        <a:latin typeface="Liberation Serif"/>
                        <a:ea typeface="Droid Sans Fallback"/>
                        <a:cs typeface="FreeSans"/>
                      </a:endParaRPr>
                    </a:p>
                    <a:p>
                      <a:pPr indent="180340" algn="just">
                        <a:lnSpc>
                          <a:spcPct val="107000"/>
                        </a:lnSpc>
                        <a:spcAft>
                          <a:spcPts val="0"/>
                        </a:spcAft>
                      </a:pPr>
                      <a:r>
                        <a:rPr lang="uk-UA" sz="600" kern="100" dirty="0">
                          <a:effectLst/>
                          <a:latin typeface="Times New Roman"/>
                          <a:ea typeface="Droid Sans Fallback"/>
                          <a:cs typeface="FreeSans"/>
                        </a:rPr>
                        <a:t>Здатність застосовувати знання у практичних ситуаціях.</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92955">
                <a:tc>
                  <a:txBody>
                    <a:bodyPr/>
                    <a:lstStyle/>
                    <a:p>
                      <a:pPr algn="just">
                        <a:lnSpc>
                          <a:spcPct val="107000"/>
                        </a:lnSpc>
                        <a:spcAft>
                          <a:spcPts val="0"/>
                        </a:spcAft>
                      </a:pPr>
                      <a:r>
                        <a:rPr lang="uk-UA" sz="600" kern="100" dirty="0">
                          <a:effectLst/>
                          <a:latin typeface="Times New Roman"/>
                          <a:ea typeface="Droid Sans Fallback"/>
                          <a:cs typeface="FreeSans"/>
                        </a:rPr>
                        <a:t>Спеціальні компетентності</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371823">
                <a:tc>
                  <a:txBody>
                    <a:bodyPr/>
                    <a:lstStyle/>
                    <a:p>
                      <a:pPr indent="187325" algn="just">
                        <a:lnSpc>
                          <a:spcPct val="107000"/>
                        </a:lnSpc>
                        <a:spcAft>
                          <a:spcPts val="0"/>
                        </a:spcAft>
                      </a:pPr>
                      <a:r>
                        <a:rPr lang="uk-UA" sz="600" kern="100" dirty="0">
                          <a:effectLst/>
                          <a:latin typeface="Times New Roman"/>
                          <a:ea typeface="Droid Sans Fallback"/>
                          <a:cs typeface="FreeSans"/>
                        </a:rPr>
                        <a:t>СК 02</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Здатність аналізувати результати діяльності організації, зіставляти їх з факторами впливу зовнішнього та внутрішнього середовища.</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185912">
                <a:tc>
                  <a:txBody>
                    <a:bodyPr/>
                    <a:lstStyle/>
                    <a:p>
                      <a:pPr indent="187325" algn="just">
                        <a:lnSpc>
                          <a:spcPct val="107000"/>
                        </a:lnSpc>
                        <a:spcAft>
                          <a:spcPts val="0"/>
                        </a:spcAft>
                      </a:pPr>
                      <a:r>
                        <a:rPr lang="uk-UA" sz="600" kern="100">
                          <a:effectLst/>
                          <a:latin typeface="Times New Roman"/>
                          <a:ea typeface="Droid Sans Fallback"/>
                          <a:cs typeface="FreeSans"/>
                        </a:rPr>
                        <a:t>Освітні компетентності, визначені закладом вищої освіти та освітньою програмою</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836603">
                <a:tc>
                  <a:txBody>
                    <a:bodyPr/>
                    <a:lstStyle/>
                    <a:p>
                      <a:pPr indent="187325" algn="just">
                        <a:lnSpc>
                          <a:spcPct val="107000"/>
                        </a:lnSpc>
                        <a:spcAft>
                          <a:spcPts val="0"/>
                        </a:spcAft>
                      </a:pPr>
                      <a:r>
                        <a:rPr lang="uk-UA" sz="600" kern="100" dirty="0">
                          <a:effectLst/>
                          <a:latin typeface="Times New Roman"/>
                          <a:ea typeface="Droid Sans Fallback"/>
                          <a:cs typeface="FreeSans"/>
                        </a:rPr>
                        <a:t>СК 16</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Здатність оцінювати конкурентоспроможність організації та її продукції (робіт, послуг).</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СК 17</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Розуміти принципи роботи організації у національній, регіональних економічних системах та окремих галузях економіки.</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 </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92955">
                <a:tc>
                  <a:txBody>
                    <a:bodyPr/>
                    <a:lstStyle/>
                    <a:p>
                      <a:pPr indent="187325" algn="just">
                        <a:lnSpc>
                          <a:spcPct val="107000"/>
                        </a:lnSpc>
                        <a:spcAft>
                          <a:spcPts val="0"/>
                        </a:spcAft>
                      </a:pPr>
                      <a:r>
                        <a:rPr lang="uk-UA" sz="600" kern="100">
                          <a:effectLst/>
                          <a:latin typeface="Times New Roman"/>
                          <a:ea typeface="Droid Sans Fallback"/>
                          <a:cs typeface="FreeSans"/>
                        </a:rPr>
                        <a:t>Програмні результати навчання</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just">
                        <a:lnSpc>
                          <a:spcPct val="107000"/>
                        </a:lnSpc>
                        <a:spcAft>
                          <a:spcPts val="0"/>
                        </a:spcAft>
                      </a:pPr>
                      <a:r>
                        <a:rPr lang="uk-UA" sz="600" kern="100">
                          <a:effectLst/>
                          <a:latin typeface="Times New Roman"/>
                          <a:ea typeface="Droid Sans Fallback"/>
                          <a:cs typeface="FreeSans"/>
                        </a:rPr>
                        <a:t> </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just">
                        <a:lnSpc>
                          <a:spcPct val="107000"/>
                        </a:lnSpc>
                        <a:spcAft>
                          <a:spcPts val="0"/>
                        </a:spcAft>
                      </a:pPr>
                      <a:r>
                        <a:rPr lang="uk-UA" sz="600" kern="100" dirty="0">
                          <a:effectLst/>
                          <a:latin typeface="Times New Roman"/>
                          <a:ea typeface="Droid Sans Fallback"/>
                          <a:cs typeface="FreeSans"/>
                        </a:rPr>
                        <a:t> </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3204">
                <a:tc>
                  <a:txBody>
                    <a:bodyPr/>
                    <a:lstStyle/>
                    <a:p>
                      <a:pPr indent="187325" algn="just">
                        <a:lnSpc>
                          <a:spcPct val="107000"/>
                        </a:lnSpc>
                        <a:spcAft>
                          <a:spcPts val="0"/>
                        </a:spcAft>
                      </a:pPr>
                      <a:r>
                        <a:rPr lang="uk-UA" sz="600" kern="100">
                          <a:effectLst/>
                          <a:latin typeface="Times New Roman"/>
                          <a:ea typeface="Droid Sans Fallback"/>
                          <a:cs typeface="FreeSans"/>
                        </a:rPr>
                        <a:t>ПРН 03</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знання теорій, методів і функцій менеджменту, сучасних концепцій лідерства.</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04</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виявлення проблем та обґрунтування управлінських рішень.</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06</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Виявляти навички пошуку, збирання та аналізу інформації, розрахунку показників для обґрунтування управлінських рішень.</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16</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самостійної роботи, гнучкого мислення, відкритості до нових знань, бути критичним і самокритичним.</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17</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Виконувати дослідження індивідуально та/або в групі під керівництвом лідера.</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07000"/>
                        </a:lnSpc>
                        <a:spcAft>
                          <a:spcPts val="0"/>
                        </a:spcAft>
                      </a:pPr>
                      <a:r>
                        <a:rPr lang="uk-UA" sz="600" kern="100">
                          <a:effectLst/>
                          <a:latin typeface="Times New Roman"/>
                          <a:ea typeface="Droid Sans Fallback"/>
                          <a:cs typeface="FreeSans"/>
                        </a:rPr>
                        <a:t>1. Інформаційно-лекційні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Лекції з використанням мультимедійних засобів;</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Електронні лекції;</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Консультування.</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2.Проблемно-дослідницькі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Аналіз проблемних ситуацій;</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Ділові ігри;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Case-study;</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Дослідницькі проекти.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3. Інтерактивні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Дискусії;</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Круглі столи;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Мозковий штурм.</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4. Самостійні методи: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Вивчення рекомендованої літератури;</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6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Підготовка рефератів та доповідей;</a:t>
                      </a:r>
                      <a:endParaRPr lang="ru-RU" sz="6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 Робота над індивідуальними та колективними проектами.</a:t>
                      </a:r>
                      <a:endParaRPr lang="ru-RU" sz="600" kern="10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07000"/>
                        </a:lnSpc>
                        <a:spcAft>
                          <a:spcPts val="0"/>
                        </a:spcAft>
                      </a:pPr>
                      <a:r>
                        <a:rPr lang="uk-UA" sz="600" kern="100" dirty="0">
                          <a:effectLst/>
                          <a:latin typeface="Times New Roman"/>
                          <a:ea typeface="Droid Sans Fallback"/>
                          <a:cs typeface="FreeSans"/>
                        </a:rPr>
                        <a:t>1. Поточний контроль:</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Усне опитування;</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Тестування;</a:t>
                      </a:r>
                      <a:endParaRPr lang="ru-RU" sz="6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 Виконання практичних завдань;</a:t>
                      </a:r>
                      <a:endParaRPr lang="ru-RU" sz="6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 Захист індивідуальних та колективних проектів;</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Написання рефератів та доповідей (</a:t>
                      </a:r>
                      <a:r>
                        <a:rPr lang="uk-UA" sz="600" kern="100" dirty="0" err="1">
                          <a:effectLst/>
                          <a:latin typeface="Times New Roman"/>
                          <a:ea typeface="Droid Sans Fallback"/>
                          <a:cs typeface="FreeSans"/>
                        </a:rPr>
                        <a:t>ессе</a:t>
                      </a:r>
                      <a:r>
                        <a:rPr lang="uk-UA" sz="600" kern="100" dirty="0">
                          <a:effectLst/>
                          <a:latin typeface="Times New Roman"/>
                          <a:ea typeface="Droid Sans Fallback"/>
                          <a:cs typeface="FreeSans"/>
                        </a:rPr>
                        <a:t> тощо).</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2. Рубіжний контроль:</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Тестування;</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Захист рефератів;</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Індивідуальні усні співбесіди.</a:t>
                      </a:r>
                      <a:endParaRPr lang="ru-RU" sz="6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3. Підсумковий контроль:</a:t>
                      </a:r>
                      <a:endParaRPr lang="ru-RU" sz="6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Екзамен (усна або письмова форма);</a:t>
                      </a:r>
                      <a:endParaRPr lang="ru-RU" sz="600" kern="100" dirty="0">
                        <a:effectLst/>
                        <a:latin typeface="Liberation Serif"/>
                        <a:ea typeface="Droid Sans Fallback"/>
                        <a:cs typeface="FreeSans"/>
                      </a:endParaRPr>
                    </a:p>
                    <a:p>
                      <a:pPr indent="7620" algn="just">
                        <a:lnSpc>
                          <a:spcPct val="107000"/>
                        </a:lnSpc>
                        <a:spcAft>
                          <a:spcPts val="0"/>
                        </a:spcAft>
                      </a:pPr>
                      <a:r>
                        <a:rPr lang="uk-UA" sz="600" kern="100" dirty="0">
                          <a:effectLst/>
                          <a:latin typeface="Times New Roman"/>
                          <a:ea typeface="Droid Sans Fallback"/>
                          <a:cs typeface="FreeSans"/>
                        </a:rPr>
                        <a:t>- Тестування, усна співбесіда.</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912">
                <a:tc>
                  <a:txBody>
                    <a:bodyPr/>
                    <a:lstStyle/>
                    <a:p>
                      <a:pPr indent="187325" algn="just">
                        <a:lnSpc>
                          <a:spcPct val="107000"/>
                        </a:lnSpc>
                        <a:spcAft>
                          <a:spcPts val="0"/>
                        </a:spcAft>
                      </a:pPr>
                      <a:r>
                        <a:rPr lang="uk-UA" sz="600" kern="100" dirty="0">
                          <a:effectLst/>
                          <a:latin typeface="Times New Roman"/>
                          <a:ea typeface="Droid Sans Fallback"/>
                          <a:cs typeface="FreeSans"/>
                        </a:rPr>
                        <a:t>Програмні результати навчання, визначені закладом вищої освіти та освітньою програмою</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743646">
                <a:tc>
                  <a:txBody>
                    <a:bodyPr/>
                    <a:lstStyle/>
                    <a:p>
                      <a:pPr indent="187325" algn="just">
                        <a:lnSpc>
                          <a:spcPct val="107000"/>
                        </a:lnSpc>
                        <a:spcAft>
                          <a:spcPts val="0"/>
                        </a:spcAft>
                      </a:pPr>
                      <a:r>
                        <a:rPr lang="uk-UA" sz="600" kern="100" dirty="0">
                          <a:effectLst/>
                          <a:latin typeface="Times New Roman"/>
                          <a:ea typeface="Droid Sans Fallback"/>
                          <a:cs typeface="FreeSans"/>
                        </a:rPr>
                        <a:t>ПРН 18</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Оцінювати конкурентоспроможність організації та її продукції (робіт, послуг).</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ПРН 19</a:t>
                      </a:r>
                      <a:endParaRPr lang="ru-RU" sz="6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Описувати зміст принципів роботи організації у національній, регіональних економічних системах та окремих галузях економіки.</a:t>
                      </a:r>
                      <a:endParaRPr lang="ru-RU" sz="600" kern="100" dirty="0">
                        <a:effectLst/>
                        <a:latin typeface="Liberation Serif"/>
                        <a:ea typeface="Droid Sans Fallback"/>
                        <a:cs typeface="FreeSans"/>
                      </a:endParaRPr>
                    </a:p>
                  </a:txBody>
                  <a:tcPr marL="34608" marR="346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bl>
          </a:graphicData>
        </a:graphic>
      </p:graphicFrame>
    </p:spTree>
    <p:extLst>
      <p:ext uri="{BB962C8B-B14F-4D97-AF65-F5344CB8AC3E}">
        <p14:creationId xmlns:p14="http://schemas.microsoft.com/office/powerpoint/2010/main" val="3440902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712968" cy="6552728"/>
          </a:xfrm>
        </p:spPr>
        <p:txBody>
          <a:bodyPr>
            <a:normAutofit fontScale="47500" lnSpcReduction="20000"/>
          </a:bodyPr>
          <a:lstStyle/>
          <a:p>
            <a:pPr marL="0" indent="0" algn="ctr">
              <a:buNone/>
            </a:pPr>
            <a:r>
              <a:rPr lang="uk-UA" sz="2100" b="1" dirty="0"/>
              <a:t>Програма навчальної дисципліни</a:t>
            </a:r>
          </a:p>
          <a:p>
            <a:pPr marL="0" indent="0">
              <a:buNone/>
            </a:pPr>
            <a:endParaRPr lang="uk-UA" sz="2100" b="1" dirty="0"/>
          </a:p>
          <a:p>
            <a:pPr marL="0" indent="0">
              <a:buNone/>
            </a:pPr>
            <a:r>
              <a:rPr lang="uk-UA" sz="2100" b="1" dirty="0"/>
              <a:t>Змістовий модуль 1. Методологія дослідження галузевих структур. Класифікація та ознаки галузевих ринків. Аналіз конкурентного середовища на товарних ринках. Економічна ефективність та державне регулювання галузевих ринків.</a:t>
            </a:r>
          </a:p>
          <a:p>
            <a:pPr marL="0" indent="0">
              <a:buNone/>
            </a:pPr>
            <a:endParaRPr lang="uk-UA" sz="2100" b="1" dirty="0"/>
          </a:p>
          <a:p>
            <a:pPr marL="0" indent="0">
              <a:buNone/>
            </a:pPr>
            <a:r>
              <a:rPr lang="uk-UA" sz="2100" b="1" dirty="0"/>
              <a:t>Тема 1. Методологія дослідження галузевих структур</a:t>
            </a:r>
          </a:p>
          <a:p>
            <a:pPr marL="0" indent="0">
              <a:buNone/>
            </a:pPr>
            <a:r>
              <a:rPr lang="uk-UA" sz="2100" b="1" dirty="0"/>
              <a:t>Формування теоретико-методологічних засад дослідження галузевих ринків. Визначення сутності терміну «теорія галузевих ринків». Етапи розвитку теорії галузевих ринків та їх характеристика. Погляди представників класичної школи політичної економії на галузеві ринки. Дослідження ринків та фірм на основі дедуктивного та емпіричного аналізу. Гарвардська та чиказька наукові школи. Сучасні теорії галузевих ринків.</a:t>
            </a:r>
          </a:p>
          <a:p>
            <a:pPr marL="0" indent="0">
              <a:buNone/>
            </a:pPr>
            <a:r>
              <a:rPr lang="uk-UA" sz="2100" b="1" dirty="0"/>
              <a:t>Еволюція методологічних підходів до аналізу економіки галузевих ринкових відносин. Теоретико-методологічні підходи до аналізу галузевих ринків ХІХ–ХХ ст. Гарвардська школа. Чиказька школа. </a:t>
            </a:r>
            <a:r>
              <a:rPr lang="uk-UA" sz="2100" b="1" dirty="0" err="1"/>
              <a:t>Неоавстрійська</a:t>
            </a:r>
            <a:r>
              <a:rPr lang="uk-UA" sz="2100" b="1" dirty="0"/>
              <a:t> школа. Інституційний напрям. Теорія стратегічної поведінки, олігополії. Теорія природи фірм. Теорія п'яти сил конкуренції. Теорія змагальних ринків. Теорія нової міжнародної економіки.</a:t>
            </a:r>
          </a:p>
          <a:p>
            <a:pPr marL="0" indent="0">
              <a:buNone/>
            </a:pPr>
            <a:r>
              <a:rPr lang="uk-UA" sz="2100" b="1" dirty="0"/>
              <a:t>Предмет дослідження та завдання аналізу галузевих ринків. Визначення сутності терміну «галузеві ринки». Проблеми дослідження галузевих ринків. Предмет дослідження галузевих ринків. Головні завдання аналізу галузевих ринків. Об’єкти та суб’єкти аналізу галузевих ринків.</a:t>
            </a:r>
          </a:p>
          <a:p>
            <a:pPr marL="0" indent="0">
              <a:buNone/>
            </a:pPr>
            <a:endParaRPr lang="uk-UA" sz="2100" b="1" dirty="0"/>
          </a:p>
          <a:p>
            <a:pPr marL="0" indent="0">
              <a:buNone/>
            </a:pPr>
            <a:r>
              <a:rPr lang="uk-UA" sz="2100" b="1" dirty="0"/>
              <a:t>Тема 2. Класифікація та ознаки галузевих ринків</a:t>
            </a:r>
          </a:p>
          <a:p>
            <a:pPr marL="0" indent="0">
              <a:buNone/>
            </a:pPr>
            <a:r>
              <a:rPr lang="uk-UA" sz="2100" b="1" dirty="0"/>
              <a:t>Класифікація галузевих ринків. Ознаки та види класифікації галузевих ринків. Класифікація видів економічної діяльності. Класифікація продукції. Міжнародні статистичні класифікації видів діяльності та товарів (</a:t>
            </a:r>
            <a:r>
              <a:rPr lang="en-US" sz="2100" b="1" dirty="0"/>
              <a:t>ISIC, </a:t>
            </a:r>
            <a:r>
              <a:rPr lang="uk-UA" sz="2100" b="1" dirty="0"/>
              <a:t>СРС, </a:t>
            </a:r>
            <a:r>
              <a:rPr lang="en-US" sz="2100" b="1" dirty="0"/>
              <a:t>HS, SITC). </a:t>
            </a:r>
            <a:r>
              <a:rPr lang="uk-UA" sz="2100" b="1" dirty="0"/>
              <a:t>Статистичні класифікацій ЄС (</a:t>
            </a:r>
            <a:r>
              <a:rPr lang="en-US" sz="2100" b="1" dirty="0"/>
              <a:t>NACE, </a:t>
            </a:r>
            <a:r>
              <a:rPr lang="uk-UA" sz="2100" b="1" dirty="0"/>
              <a:t>СРА, </a:t>
            </a:r>
            <a:r>
              <a:rPr lang="en-US" sz="2100" b="1" dirty="0"/>
              <a:t>PRODCOM, CN). </a:t>
            </a:r>
            <a:r>
              <a:rPr lang="uk-UA" sz="2100" b="1" dirty="0"/>
              <a:t>Статистичні класифікації України (КВЕД, СКП, ППП, УКТЗЕД).</a:t>
            </a:r>
          </a:p>
          <a:p>
            <a:pPr marL="0" indent="0">
              <a:buNone/>
            </a:pPr>
            <a:r>
              <a:rPr lang="uk-UA" sz="2100" b="1" dirty="0"/>
              <a:t>Типи та головні ознаки структури галузевих ринків. Характеристика структури галузевого ринку. Показники оцінки структури галузевого ринку. Класифікація ринку пропозиції. Класифікація ринку попиту та пропозиції. Взаємозв'язки між ринковою структурою та прибутковістю. Ознаки структури галузі.</a:t>
            </a:r>
          </a:p>
          <a:p>
            <a:pPr marL="0" indent="0">
              <a:buNone/>
            </a:pPr>
            <a:r>
              <a:rPr lang="uk-UA" sz="2100" b="1" dirty="0"/>
              <a:t>Кон'юнктура ринків як об'єкт економічного аналізу. Сутність терміну «кон’юнктура ринку». Ознаки ринкової ситуації. Інструменти виміру й оцінки кон'юнктури ринку. Система індикаторів та показників кон'юнктури ринку. Процес дослідження кон'юнктури товарних ринків.</a:t>
            </a:r>
          </a:p>
          <a:p>
            <a:pPr marL="0" indent="0">
              <a:buNone/>
            </a:pPr>
            <a:endParaRPr lang="uk-UA" sz="2100" b="1" dirty="0"/>
          </a:p>
          <a:p>
            <a:pPr marL="0" indent="0">
              <a:buNone/>
            </a:pPr>
            <a:r>
              <a:rPr lang="uk-UA" sz="2100" b="1" dirty="0"/>
              <a:t>Тема 3. Аналіз конкурентного середовища на товарних ринках</a:t>
            </a:r>
          </a:p>
          <a:p>
            <a:pPr marL="0" indent="0">
              <a:buNone/>
            </a:pPr>
            <a:r>
              <a:rPr lang="uk-UA" sz="2100" b="1" dirty="0"/>
              <a:t>Визначення товарних меж ринку. Складові аналізу та оцінки стану конкурентного середовища на товарних ринках. Корисність товару як інтегральна його властивість. Продуктові межі ринку. Ознаки взаємозамінних товарів. Територіальні (географічні) межі ринку. Суб'єкти товарного ринку.</a:t>
            </a:r>
          </a:p>
          <a:p>
            <a:pPr marL="0" indent="0">
              <a:buNone/>
            </a:pPr>
            <a:r>
              <a:rPr lang="uk-UA" sz="2100" b="1" dirty="0"/>
              <a:t>Показники концентрації господарюючих суб'єктів на ринку. Сутність терміну «місткість ринку» та її ознаки. Головні параметри для визначення рівня ринкової концентрації. Головні показники концентрації продавців на ринку (індекс концентрації, коефіцієнт відносної концентрації, індекс </a:t>
            </a:r>
            <a:r>
              <a:rPr lang="uk-UA" sz="2100" b="1" dirty="0" err="1"/>
              <a:t>Херфіндаля—Хіршмана</a:t>
            </a:r>
            <a:r>
              <a:rPr lang="uk-UA" sz="2100" b="1" dirty="0"/>
              <a:t>, Індекс </a:t>
            </a:r>
            <a:r>
              <a:rPr lang="uk-UA" sz="2100" b="1" dirty="0" err="1"/>
              <a:t>Холла</a:t>
            </a:r>
            <a:r>
              <a:rPr lang="uk-UA" sz="2100" b="1" dirty="0"/>
              <a:t> – </a:t>
            </a:r>
            <a:r>
              <a:rPr lang="uk-UA" sz="2100" b="1" dirty="0" err="1"/>
              <a:t>Тайдмана</a:t>
            </a:r>
            <a:r>
              <a:rPr lang="uk-UA" sz="2100" b="1" dirty="0"/>
              <a:t> (</a:t>
            </a:r>
            <a:r>
              <a:rPr lang="uk-UA" sz="2100" b="1" dirty="0" err="1"/>
              <a:t>Розенблюта</a:t>
            </a:r>
            <a:r>
              <a:rPr lang="uk-UA" sz="2100" b="1" dirty="0"/>
              <a:t>), коефіцієнт Лінда, коефіцієнт Джині.</a:t>
            </a:r>
          </a:p>
          <a:p>
            <a:pPr marL="0" indent="0">
              <a:buNone/>
            </a:pPr>
            <a:r>
              <a:rPr lang="uk-UA" sz="2100" b="1" dirty="0"/>
              <a:t>Монопольна влада та її оцінка. Сутність монопольної влади на ринку. Результати здійснення монопольної влади. Коефіцієнти оцінки поведінки фірм на ринку та монопольної влади (</a:t>
            </a:r>
            <a:r>
              <a:rPr lang="uk-UA" sz="2100" b="1" dirty="0" err="1"/>
              <a:t>Бейна</a:t>
            </a:r>
            <a:r>
              <a:rPr lang="uk-UA" sz="2100" b="1" dirty="0"/>
              <a:t>, </a:t>
            </a:r>
            <a:r>
              <a:rPr lang="uk-UA" sz="2100" b="1" dirty="0" err="1"/>
              <a:t>Тобіна</a:t>
            </a:r>
            <a:r>
              <a:rPr lang="uk-UA" sz="2100" b="1" dirty="0"/>
              <a:t>, </a:t>
            </a:r>
            <a:r>
              <a:rPr lang="uk-UA" sz="2100" b="1" dirty="0" err="1"/>
              <a:t>Папандреу</a:t>
            </a:r>
            <a:r>
              <a:rPr lang="uk-UA" sz="2100" b="1" dirty="0"/>
              <a:t>).</a:t>
            </a:r>
          </a:p>
          <a:p>
            <a:pPr marL="0" indent="0">
              <a:buNone/>
            </a:pPr>
            <a:endParaRPr lang="uk-UA" sz="2100" b="1" dirty="0"/>
          </a:p>
          <a:p>
            <a:pPr marL="0" indent="0">
              <a:buNone/>
            </a:pPr>
            <a:r>
              <a:rPr lang="uk-UA" sz="2100" b="1" dirty="0"/>
              <a:t>Тема 4. Економічна ефективність та державне регулювання галузевих ринків</a:t>
            </a:r>
          </a:p>
          <a:p>
            <a:pPr marL="0" indent="0">
              <a:buNone/>
            </a:pPr>
            <a:r>
              <a:rPr lang="uk-UA" sz="2100" b="1" dirty="0"/>
              <a:t>Ефективність галузевих ринків. Ознаки стану довгострокової рівноваги фірми. Політичні аргументи на користь конкуренції. Недоліки монополізації ринків. Модель рівноваги фірми на ринку чистої монополії.</a:t>
            </a:r>
          </a:p>
          <a:p>
            <a:pPr marL="0" indent="0">
              <a:buNone/>
            </a:pPr>
            <a:r>
              <a:rPr lang="uk-UA" sz="2100" b="1" dirty="0"/>
              <a:t>Теорії регулювання. Етапи розвитку теорії, що пов'язана з необхідністю та наслідками державного регулювання галузевих ринків. Теорією регулювання в інтересах суспільства. Нормативний аналіз як позитивна теорія. Теорія захоплення. Економічна теорія регулювання.</a:t>
            </a:r>
          </a:p>
          <a:p>
            <a:pPr marL="0" indent="0">
              <a:buNone/>
            </a:pPr>
            <a:r>
              <a:rPr lang="uk-UA" sz="2100" b="1" dirty="0"/>
              <a:t>Галузева політика та її типи. Сутність галузевої політики. Головна мета та завдання галузевої політики. Основні принципи системи державного регулювання галузевих ринків. Напрями галузевої політики. Етапи формування та реалізації державної галузевої політики. Методи виміру наслідків державної галузевої політики. Стратегічна та тактична галузеві політики. Інструменти регулювання галузевої політики та їх характеристика.</a:t>
            </a:r>
          </a:p>
          <a:p>
            <a:pPr marL="0" indent="0">
              <a:buNone/>
            </a:pPr>
            <a:r>
              <a:rPr lang="uk-UA" sz="2100" b="1" dirty="0"/>
              <a:t>Антимонопольне регулювання. Сутність антимонопольної політики. Мета проведення антимонопольної політики. Антимонопольні інструменти та їх характеристика. Незаконна поведінка фірм.</a:t>
            </a:r>
          </a:p>
          <a:p>
            <a:endParaRPr lang="ru-RU" dirty="0"/>
          </a:p>
        </p:txBody>
      </p:sp>
    </p:spTree>
    <p:extLst>
      <p:ext uri="{BB962C8B-B14F-4D97-AF65-F5344CB8AC3E}">
        <p14:creationId xmlns:p14="http://schemas.microsoft.com/office/powerpoint/2010/main" val="3457822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70000" lnSpcReduction="20000"/>
          </a:bodyPr>
          <a:lstStyle/>
          <a:p>
            <a:pPr marL="0" indent="0" algn="ctr">
              <a:buNone/>
            </a:pPr>
            <a:r>
              <a:rPr lang="uk-UA" sz="2100" b="1" dirty="0"/>
              <a:t>Змістовий модуль 2. Фактори, що визначають структуру ринків. Процес злиття та поглинань на ринках.</a:t>
            </a:r>
          </a:p>
          <a:p>
            <a:pPr marL="0" indent="0" algn="ctr">
              <a:buNone/>
            </a:pPr>
            <a:endParaRPr lang="uk-UA" sz="2100" b="1" dirty="0"/>
          </a:p>
          <a:p>
            <a:pPr marL="0" indent="0" algn="ctr">
              <a:buNone/>
            </a:pPr>
            <a:r>
              <a:rPr lang="uk-UA" sz="2100" b="1" dirty="0"/>
              <a:t>Тема 5. Фактори, що визначають структуру ринків</a:t>
            </a:r>
          </a:p>
          <a:p>
            <a:pPr marL="0" indent="0" algn="ctr">
              <a:buNone/>
            </a:pPr>
            <a:r>
              <a:rPr lang="uk-UA" sz="2100" b="1" dirty="0"/>
              <a:t>Класична та неокласична теорія фірми. Теоретичні підходи до визначення розміру фірм. Складові класичної та неокласичної (технологічної) концепції фірми. Межі фірми. </a:t>
            </a:r>
            <a:r>
              <a:rPr lang="uk-UA" sz="2100" b="1" dirty="0" err="1"/>
              <a:t>Одно-</a:t>
            </a:r>
            <a:r>
              <a:rPr lang="uk-UA" sz="2100" b="1" dirty="0"/>
              <a:t> та багато продуктові фірми. </a:t>
            </a:r>
            <a:r>
              <a:rPr lang="uk-UA" sz="2100" b="1" dirty="0" err="1"/>
              <a:t>Одно-</a:t>
            </a:r>
            <a:r>
              <a:rPr lang="uk-UA" sz="2100" b="1" dirty="0"/>
              <a:t> та багато заводські фірми. Вертикальні та горизонтальні межі фірм.</a:t>
            </a:r>
          </a:p>
          <a:p>
            <a:pPr marL="0" indent="0" algn="ctr">
              <a:buNone/>
            </a:pPr>
            <a:r>
              <a:rPr lang="uk-UA" sz="2100" b="1" dirty="0"/>
              <a:t>Інституціональна теорія фірми. Сутність та головні складові інституціональної (контрактної) теорії фірми. </a:t>
            </a:r>
            <a:r>
              <a:rPr lang="uk-UA" sz="2100" b="1" dirty="0" err="1"/>
              <a:t>Трансакційні</a:t>
            </a:r>
            <a:r>
              <a:rPr lang="uk-UA" sz="2100" b="1" dirty="0"/>
              <a:t> витрати та витрати контролю фірми. </a:t>
            </a:r>
          </a:p>
          <a:p>
            <a:pPr marL="0" indent="0" algn="ctr">
              <a:buNone/>
            </a:pPr>
            <a:r>
              <a:rPr lang="uk-UA" sz="2100" b="1" dirty="0"/>
              <a:t>Стратегічні концепції фірми. Сутність та складові стратегічної теорії фірми. Альтернативні концепції фірми. </a:t>
            </a:r>
          </a:p>
          <a:p>
            <a:pPr marL="0" indent="0" algn="ctr">
              <a:buNone/>
            </a:pPr>
            <a:r>
              <a:rPr lang="uk-UA" sz="2100" b="1" dirty="0"/>
              <a:t>Стохастичні фактори впливу на структуру ринку. Головна ідея стохастичного підходу. Базові складові успішної діяльності фірми. Сутність стохастичного аналізу.</a:t>
            </a:r>
          </a:p>
          <a:p>
            <a:pPr marL="0" indent="0" algn="ctr">
              <a:buNone/>
            </a:pPr>
            <a:endParaRPr lang="uk-UA" sz="2100" b="1" dirty="0"/>
          </a:p>
          <a:p>
            <a:pPr marL="0" indent="0" algn="ctr">
              <a:buNone/>
            </a:pPr>
            <a:r>
              <a:rPr lang="uk-UA" sz="2100" b="1" dirty="0"/>
              <a:t>Тема 6. Процес злиття та поглинань на ринках</a:t>
            </a:r>
          </a:p>
          <a:p>
            <a:pPr marL="0" indent="0" algn="ctr">
              <a:buNone/>
            </a:pPr>
            <a:r>
              <a:rPr lang="uk-UA" sz="2100" b="1" dirty="0"/>
              <a:t>Загальні характеристика процесів злиття та поглинання. Сутність злиття та поглинання. Класифікація процесів злиття та поглинання. Історична хронологія розвитку процесів злиття та поглинання у світовій економіці і характеристика її етапів. Ключові фактори сприяння процесам злиття і поглинання.</a:t>
            </a:r>
          </a:p>
          <a:p>
            <a:pPr marL="0" indent="0" algn="ctr">
              <a:buNone/>
            </a:pPr>
            <a:r>
              <a:rPr lang="uk-UA" sz="2100" b="1" dirty="0"/>
              <a:t>Мотиви та наслідки злиття. Мотиви злиття. Мотиви для фірм, які поглинаються. Переваги процесу злиття порівняно зі створенням нової фірми. Види поглинання та їх характеристика. Синергетичний ефект процесів злиття та поглинання.</a:t>
            </a:r>
          </a:p>
          <a:p>
            <a:pPr marL="0" indent="0" algn="ctr">
              <a:buNone/>
            </a:pPr>
            <a:r>
              <a:rPr lang="uk-UA" sz="2100" b="1" dirty="0"/>
              <a:t>Державний контроль за процесами злиття та поглинання. Історія появу та розвитку державного контролю за процесами злиття та поглинання. Особливості державного регулювання галузевих структур економіки США. Особливості державного регулювання галузевих структур економік Західної Європи. Особливості державного регулювання галузевих структур економіки України.</a:t>
            </a:r>
            <a:endParaRPr lang="uk-UA" sz="2100" b="1" dirty="0"/>
          </a:p>
        </p:txBody>
      </p:sp>
    </p:spTree>
    <p:extLst>
      <p:ext uri="{BB962C8B-B14F-4D97-AF65-F5344CB8AC3E}">
        <p14:creationId xmlns:p14="http://schemas.microsoft.com/office/powerpoint/2010/main" val="372011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904656"/>
          </a:xfrm>
        </p:spPr>
        <p:txBody>
          <a:bodyPr>
            <a:normAutofit fontScale="77500" lnSpcReduction="20000"/>
          </a:bodyPr>
          <a:lstStyle/>
          <a:p>
            <a:pPr marL="0" indent="0" algn="ctr">
              <a:buNone/>
            </a:pPr>
            <a:r>
              <a:rPr lang="uk-UA" sz="2100" b="1" dirty="0"/>
              <a:t>Змістовий модуль 3. Бар'єри входження фірм на ринки. Стратегічна конкуренція фірм</a:t>
            </a:r>
          </a:p>
          <a:p>
            <a:pPr marL="0" indent="0" algn="ctr">
              <a:buNone/>
            </a:pPr>
            <a:endParaRPr lang="uk-UA" sz="2100" b="1" dirty="0"/>
          </a:p>
          <a:p>
            <a:pPr marL="0" indent="0" algn="ctr">
              <a:buNone/>
            </a:pPr>
            <a:r>
              <a:rPr lang="uk-UA" sz="2100" b="1" dirty="0"/>
              <a:t>Тема 7. Бар'єри входження фірм на ринки</a:t>
            </a:r>
          </a:p>
          <a:p>
            <a:pPr marL="0" indent="0" algn="ctr">
              <a:buNone/>
            </a:pPr>
            <a:r>
              <a:rPr lang="uk-UA" sz="2100" b="1" dirty="0"/>
              <a:t>Природа, визначення та класифікація бар'єрів. Сутність бар’єрів входження фірм на ринки. Основні перешкоди для проникнення на ринок нових конкурентів. Класифікація бар’єрів входження фірм на ринки. Умови існування </a:t>
            </a:r>
            <a:r>
              <a:rPr lang="uk-UA" sz="2100" b="1" dirty="0" err="1"/>
              <a:t>квазіконкурентних</a:t>
            </a:r>
            <a:r>
              <a:rPr lang="uk-UA" sz="2100" b="1" dirty="0"/>
              <a:t> (змагальних) ринків.</a:t>
            </a:r>
          </a:p>
          <a:p>
            <a:pPr marL="0" indent="0" algn="ctr">
              <a:buNone/>
            </a:pPr>
            <a:r>
              <a:rPr lang="uk-UA" sz="2100" b="1" dirty="0"/>
              <a:t>Нестратегічні бар'єри. Сутність нестратегічних бар'єрів. Класифікація нестратегічних бар'єрів.</a:t>
            </a:r>
          </a:p>
          <a:p>
            <a:pPr marL="0" indent="0" algn="ctr">
              <a:buNone/>
            </a:pPr>
            <a:r>
              <a:rPr lang="uk-UA" sz="2100" b="1" dirty="0"/>
              <a:t>Стратегічні бар'єри. Сутність стратегічних бар'єрів. Класифікація стратегічних бар'єрів.</a:t>
            </a:r>
          </a:p>
          <a:p>
            <a:pPr marL="0" indent="0" algn="ctr">
              <a:buNone/>
            </a:pPr>
            <a:r>
              <a:rPr lang="uk-UA" sz="2100" b="1" dirty="0"/>
              <a:t>Показники оцінки бар'єрів. Індекс </a:t>
            </a:r>
            <a:r>
              <a:rPr lang="en-US" sz="2100" b="1" dirty="0"/>
              <a:t>MES. </a:t>
            </a:r>
            <a:r>
              <a:rPr lang="uk-UA" sz="2100" b="1" dirty="0"/>
              <a:t>Кількість фірм, що відповідно до ринкового попиту можуть працювати на ринку. Норма входження фірм на галузевий ринок. Норми проникнення нових фірм на галузевий ринок. Час досягнення нових фірм розмірів діючих на галузевих ринках. Норма виходу з галузевого ринку. Норма виживання на галузевому ринку.</a:t>
            </a:r>
          </a:p>
          <a:p>
            <a:pPr marL="0" indent="0" algn="ctr">
              <a:buNone/>
            </a:pPr>
            <a:endParaRPr lang="uk-UA" sz="2100" b="1" dirty="0"/>
          </a:p>
          <a:p>
            <a:pPr marL="0" indent="0" algn="ctr">
              <a:buNone/>
            </a:pPr>
            <a:r>
              <a:rPr lang="uk-UA" sz="2100" b="1" dirty="0"/>
              <a:t>Тема 8. Стратегічна конкуренція фірм</a:t>
            </a:r>
          </a:p>
          <a:p>
            <a:pPr marL="0" indent="0" algn="ctr">
              <a:buNone/>
            </a:pPr>
            <a:r>
              <a:rPr lang="uk-UA" sz="2100" b="1" dirty="0"/>
              <a:t>Стратегії конкурентної поведінки фірм. Сутність стратегії фірми. Види стратегії фірми (корпоративна та конкурентна). Види корпоративної стратегії фірми та їх характеристика. Альтернативні стратегії щодо зростання. Альтернативи базової стратегії стабілізації. Альтернативи базової стратегії виживання (скорочення). Типи конкурентних стратегій фірми та їх характеристика. </a:t>
            </a:r>
          </a:p>
          <a:p>
            <a:pPr marL="0" indent="0" algn="ctr">
              <a:buNone/>
            </a:pPr>
            <a:r>
              <a:rPr lang="uk-UA" sz="2100" b="1" dirty="0"/>
              <a:t>Цінові стратегії протидії входженню. Стратегії високих, низьких та середніх цін і їх характеристика. Стратегії диференційованих, пільгових і дискримінаційних цін та їх характеристика.</a:t>
            </a:r>
          </a:p>
          <a:p>
            <a:pPr marL="0" indent="0" algn="ctr">
              <a:buNone/>
            </a:pPr>
            <a:r>
              <a:rPr lang="uk-UA" sz="2100" b="1" dirty="0"/>
              <a:t>Нецінові стратегії протидії входженню. Види нецінових стратегій конкуренції та їх характеристика.</a:t>
            </a:r>
            <a:endParaRPr lang="uk-UA" sz="2100" b="1" dirty="0"/>
          </a:p>
        </p:txBody>
      </p:sp>
    </p:spTree>
    <p:extLst>
      <p:ext uri="{BB962C8B-B14F-4D97-AF65-F5344CB8AC3E}">
        <p14:creationId xmlns:p14="http://schemas.microsoft.com/office/powerpoint/2010/main" val="4504268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3118</Words>
  <Application>Microsoft Office PowerPoint</Application>
  <PresentationFormat>Экран (4:3)</PresentationFormat>
  <Paragraphs>229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Навчальна дисципліна «ГАЛУЗЕВІ РИНКИ»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15</cp:revision>
  <dcterms:created xsi:type="dcterms:W3CDTF">2020-08-26T06:53:27Z</dcterms:created>
  <dcterms:modified xsi:type="dcterms:W3CDTF">2024-09-06T06:47:53Z</dcterms:modified>
</cp:coreProperties>
</file>