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312" r:id="rId4"/>
    <p:sldId id="326" r:id="rId5"/>
    <p:sldId id="328" r:id="rId6"/>
    <p:sldId id="327" r:id="rId7"/>
    <p:sldId id="322" r:id="rId8"/>
    <p:sldId id="332" r:id="rId9"/>
    <p:sldId id="308" r:id="rId10"/>
    <p:sldId id="334" r:id="rId11"/>
    <p:sldId id="324" r:id="rId12"/>
    <p:sldId id="329" r:id="rId13"/>
    <p:sldId id="333" r:id="rId14"/>
    <p:sldId id="300" r:id="rId15"/>
    <p:sldId id="287"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2238" autoAdjust="0"/>
  </p:normalViewPr>
  <p:slideViewPr>
    <p:cSldViewPr snapToGrid="0">
      <p:cViewPr>
        <p:scale>
          <a:sx n="70" d="100"/>
          <a:sy n="70" d="100"/>
        </p:scale>
        <p:origin x="-936" y="-47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8/31/2021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p:fad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068" y="235131"/>
            <a:ext cx="9746180" cy="1773973"/>
          </a:xfrm>
        </p:spPr>
        <p:txBody>
          <a:bodyPr>
            <a:normAutofit fontScale="90000"/>
          </a:bodyPr>
          <a:lstStyle/>
          <a:p>
            <a:r>
              <a:rPr lang="en-US" b="1" i="1" dirty="0" smtClean="0">
                <a:effectLst>
                  <a:outerShdw blurRad="38100" dist="38100" dir="2700000" algn="tl">
                    <a:srgbClr val="000000">
                      <a:alpha val="43137"/>
                    </a:srgbClr>
                  </a:outerShdw>
                </a:effectLst>
              </a:rPr>
              <a:t>Introduction to Info-media Literacy and critical thinking</a:t>
            </a:r>
            <a:endParaRPr lang="en-US" b="1"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0995" y="2690212"/>
            <a:ext cx="9875890" cy="2114773"/>
          </a:xfrm>
        </p:spPr>
        <p:txBody>
          <a:bodyPr>
            <a:normAutofit/>
          </a:bodyPr>
          <a:lstStyle/>
          <a:p>
            <a:pPr>
              <a:lnSpc>
                <a:spcPct val="110000"/>
              </a:lnSpc>
            </a:pPr>
            <a:r>
              <a:rPr lang="en-US" sz="3600" b="1" smtClean="0">
                <a:solidFill>
                  <a:schemeClr val="tx1"/>
                </a:solidFill>
                <a:effectLst>
                  <a:outerShdw blurRad="38100" dist="38100" dir="2700000" algn="tl">
                    <a:srgbClr val="000000">
                      <a:alpha val="43137"/>
                    </a:srgbClr>
                  </a:outerShdw>
                </a:effectLst>
              </a:rPr>
              <a:t>Lecture</a:t>
            </a:r>
            <a:r>
              <a:rPr lang="en-US" sz="3600" b="1" smtClean="0">
                <a:solidFill>
                  <a:schemeClr val="tx1"/>
                </a:solidFill>
                <a:effectLst>
                  <a:outerShdw blurRad="38100" dist="38100" dir="2700000" algn="tl">
                    <a:srgbClr val="000000">
                      <a:alpha val="43137"/>
                    </a:srgbClr>
                  </a:outerShdw>
                </a:effectLst>
              </a:rPr>
              <a:t> </a:t>
            </a:r>
            <a:r>
              <a:rPr lang="uk-UA" sz="3600" b="1" dirty="0">
                <a:solidFill>
                  <a:schemeClr val="tx1"/>
                </a:solidFill>
                <a:effectLst>
                  <a:outerShdw blurRad="38100" dist="38100" dir="2700000" algn="tl">
                    <a:srgbClr val="000000">
                      <a:alpha val="43137"/>
                    </a:srgbClr>
                  </a:outerShdw>
                </a:effectLst>
              </a:rPr>
              <a:t>8</a:t>
            </a:r>
            <a:r>
              <a:rPr lang="en-US" sz="3600" b="1" dirty="0" smtClean="0">
                <a:solidFill>
                  <a:schemeClr val="tx1"/>
                </a:solidFill>
                <a:effectLst>
                  <a:outerShdw blurRad="38100" dist="38100" dir="2700000" algn="tl">
                    <a:srgbClr val="000000">
                      <a:alpha val="43137"/>
                    </a:srgbClr>
                  </a:outerShdw>
                </a:effectLst>
              </a:rPr>
              <a:t>. </a:t>
            </a:r>
          </a:p>
          <a:p>
            <a:pPr>
              <a:lnSpc>
                <a:spcPct val="110000"/>
              </a:lnSpc>
            </a:pPr>
            <a:r>
              <a:rPr lang="en-US" sz="3600" b="1" dirty="0" smtClean="0">
                <a:solidFill>
                  <a:schemeClr val="tx1"/>
                </a:solidFill>
                <a:effectLst>
                  <a:outerShdw blurRad="38100" dist="38100" dir="2700000" algn="tl">
                    <a:srgbClr val="000000">
                      <a:alpha val="43137"/>
                    </a:srgbClr>
                  </a:outerShdw>
                </a:effectLst>
              </a:rPr>
              <a:t>“Manipulations and fakes</a:t>
            </a:r>
            <a:r>
              <a:rPr lang="uk-UA" sz="3600" b="1" dirty="0" smtClean="0">
                <a:solidFill>
                  <a:schemeClr val="tx1"/>
                </a:solidFill>
                <a:effectLst>
                  <a:outerShdw blurRad="38100" dist="38100" dir="2700000" algn="tl">
                    <a:srgbClr val="000000">
                      <a:alpha val="43137"/>
                    </a:srgbClr>
                  </a:outerShdw>
                </a:effectLst>
              </a:rPr>
              <a:t>. </a:t>
            </a:r>
            <a:r>
              <a:rPr lang="en-US" sz="3600" b="1" dirty="0" smtClean="0">
                <a:solidFill>
                  <a:schemeClr val="tx1"/>
                </a:solidFill>
                <a:effectLst>
                  <a:outerShdw blurRad="38100" dist="38100" dir="2700000" algn="tl">
                    <a:srgbClr val="000000">
                      <a:alpha val="43137"/>
                    </a:srgbClr>
                  </a:outerShdw>
                </a:effectLst>
              </a:rPr>
              <a:t>Fact-checking”</a:t>
            </a:r>
            <a:endParaRPr lang="en-US" sz="3600" b="1" dirty="0">
              <a:solidFill>
                <a:schemeClr val="tx1"/>
              </a:solidFill>
              <a:effectLst>
                <a:outerShdw blurRad="38100" dist="38100" dir="2700000" algn="tl">
                  <a:srgbClr val="000000">
                    <a:alpha val="43137"/>
                  </a:srgbClr>
                </a:outerShdw>
              </a:effectLst>
            </a:endParaRPr>
          </a:p>
        </p:txBody>
      </p:sp>
      <p:pic>
        <p:nvPicPr>
          <p:cNvPr id="4" name="Рисунок 3" descr="map2121.jpg"/>
          <p:cNvPicPr>
            <a:picLocks noChangeAspect="1"/>
          </p:cNvPicPr>
          <p:nvPr/>
        </p:nvPicPr>
        <p:blipFill>
          <a:blip r:embed="rId2"/>
          <a:stretch>
            <a:fillRect/>
          </a:stretch>
        </p:blipFill>
        <p:spPr>
          <a:xfrm>
            <a:off x="8974183" y="3730118"/>
            <a:ext cx="3017519" cy="2870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29284710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933303" y="222069"/>
            <a:ext cx="8203474" cy="872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4" name="Заголовок 3"/>
          <p:cNvSpPr>
            <a:spLocks noGrp="1"/>
          </p:cNvSpPr>
          <p:nvPr>
            <p:ph type="title"/>
          </p:nvPr>
        </p:nvSpPr>
        <p:spPr>
          <a:xfrm>
            <a:off x="1767840" y="419498"/>
            <a:ext cx="8534400" cy="1018520"/>
          </a:xfrm>
        </p:spPr>
        <p:txBody>
          <a:bodyPr>
            <a:normAutofit fontScale="90000"/>
          </a:bodyPr>
          <a:lstStyle/>
          <a:p>
            <a:pPr algn="ctr"/>
            <a:r>
              <a:rPr lang="en-US" sz="4000" b="1" dirty="0" smtClean="0">
                <a:effectLst>
                  <a:outerShdw blurRad="38100" dist="38100" dir="2700000" algn="tl">
                    <a:srgbClr val="000000">
                      <a:alpha val="43137"/>
                    </a:srgbClr>
                  </a:outerShdw>
                </a:effectLst>
              </a:rPr>
              <a:t>FAKE or REAL?</a:t>
            </a: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endParaRPr lang="uk-UA" sz="4000" b="1" dirty="0">
              <a:effectLst>
                <a:outerShdw blurRad="38100" dist="38100" dir="2700000" algn="tl">
                  <a:srgbClr val="000000">
                    <a:alpha val="43137"/>
                  </a:srgbClr>
                </a:outerShdw>
              </a:effectLst>
            </a:endParaRPr>
          </a:p>
        </p:txBody>
      </p:sp>
      <p:sp>
        <p:nvSpPr>
          <p:cNvPr id="2" name="Прямоугольник 1"/>
          <p:cNvSpPr/>
          <p:nvPr/>
        </p:nvSpPr>
        <p:spPr>
          <a:xfrm>
            <a:off x="1" y="1094704"/>
            <a:ext cx="12192000" cy="6740307"/>
          </a:xfrm>
          <a:prstGeom prst="rect">
            <a:avLst/>
          </a:prstGeom>
        </p:spPr>
        <p:txBody>
          <a:bodyPr wrap="square">
            <a:spAutoFit/>
          </a:bodyPr>
          <a:lstStyle/>
          <a:p>
            <a:pPr marL="514350" indent="-514350">
              <a:buFont typeface="+mj-lt"/>
              <a:buAutoNum type="arabicPeriod"/>
            </a:pPr>
            <a:r>
              <a:rPr lang="en-US" sz="2400" b="1" u="sng" dirty="0">
                <a:solidFill>
                  <a:srgbClr val="FF0000"/>
                </a:solidFill>
              </a:rPr>
              <a:t>Confused, Debt-Ridden </a:t>
            </a:r>
            <a:r>
              <a:rPr lang="en-US" sz="2400" b="1" u="sng" dirty="0"/>
              <a:t>Trump Agrees to Sell Yellowstone Ranch </a:t>
            </a:r>
            <a:endParaRPr lang="en-US" sz="2400" b="1" u="sng" dirty="0" smtClean="0"/>
          </a:p>
          <a:p>
            <a:r>
              <a:rPr lang="en-US" sz="2200" b="1" dirty="0" smtClean="0"/>
              <a:t>	An </a:t>
            </a:r>
            <a:r>
              <a:rPr lang="en-US" sz="2200" b="1" dirty="0">
                <a:solidFill>
                  <a:srgbClr val="FF0000"/>
                </a:solidFill>
              </a:rPr>
              <a:t>evidently confused </a:t>
            </a:r>
            <a:r>
              <a:rPr lang="en-US" sz="2200" b="1" dirty="0"/>
              <a:t>President Trump announced to </a:t>
            </a:r>
            <a:r>
              <a:rPr lang="en-US" sz="2200" b="1" dirty="0">
                <a:solidFill>
                  <a:srgbClr val="FF0000"/>
                </a:solidFill>
              </a:rPr>
              <a:t>members of the media </a:t>
            </a:r>
            <a:r>
              <a:rPr lang="en-US" sz="2200" b="1" dirty="0"/>
              <a:t>today that he will accept an offer on a ranch in Yellowstone </a:t>
            </a:r>
            <a:r>
              <a:rPr lang="en-US" sz="2200" b="1" dirty="0">
                <a:solidFill>
                  <a:srgbClr val="FF0000"/>
                </a:solidFill>
              </a:rPr>
              <a:t>that he doesn't own </a:t>
            </a:r>
            <a:r>
              <a:rPr lang="en-US" sz="2200" b="1" dirty="0"/>
              <a:t>in order to settle his many </a:t>
            </a:r>
            <a:r>
              <a:rPr lang="en-US" sz="2200" b="1" dirty="0">
                <a:solidFill>
                  <a:srgbClr val="FF0000"/>
                </a:solidFill>
              </a:rPr>
              <a:t>outstanding debts</a:t>
            </a:r>
            <a:r>
              <a:rPr lang="en-US" sz="2200" b="1" dirty="0" smtClean="0"/>
              <a:t>.</a:t>
            </a:r>
            <a:endParaRPr lang="en-US" sz="2200" b="1" dirty="0"/>
          </a:p>
          <a:p>
            <a:r>
              <a:rPr lang="en-US" sz="2200" b="1" dirty="0" smtClean="0"/>
              <a:t>	Wearing </a:t>
            </a:r>
            <a:r>
              <a:rPr lang="en-US" sz="2200" b="1" dirty="0"/>
              <a:t>a cowboy hat and boots, the </a:t>
            </a:r>
            <a:r>
              <a:rPr lang="en-US" sz="2200" b="1" dirty="0">
                <a:solidFill>
                  <a:srgbClr val="FF0000"/>
                </a:solidFill>
              </a:rPr>
              <a:t>uncharacteristically disconsolate </a:t>
            </a:r>
            <a:r>
              <a:rPr lang="en-US" sz="2200" b="1" dirty="0"/>
              <a:t>Trump spoke </a:t>
            </a:r>
            <a:r>
              <a:rPr lang="en-US" sz="2200" b="1" dirty="0">
                <a:solidFill>
                  <a:srgbClr val="FF0000"/>
                </a:solidFill>
              </a:rPr>
              <a:t>in a gravelly voice</a:t>
            </a:r>
            <a:r>
              <a:rPr lang="en-US" sz="2200" b="1" dirty="0"/>
              <a:t> resembling that of John Dutton - the main character in the Kevin Costner drama </a:t>
            </a:r>
            <a:r>
              <a:rPr lang="en-US" sz="2200" b="1" dirty="0" smtClean="0"/>
              <a:t>“Yellowstone”, </a:t>
            </a:r>
            <a:r>
              <a:rPr lang="en-US" sz="2200" b="1" dirty="0"/>
              <a:t>of which he is </a:t>
            </a:r>
            <a:r>
              <a:rPr lang="en-US" sz="2200" b="1" dirty="0">
                <a:solidFill>
                  <a:srgbClr val="FF0000"/>
                </a:solidFill>
              </a:rPr>
              <a:t>apparently</a:t>
            </a:r>
            <a:r>
              <a:rPr lang="en-US" sz="2200" b="1" dirty="0"/>
              <a:t> a fan - in describing his plan to resolve his financial obligations with the sale of 50,000 acres of </a:t>
            </a:r>
            <a:r>
              <a:rPr lang="en-US" sz="2200" b="1" dirty="0">
                <a:solidFill>
                  <a:srgbClr val="FF0000"/>
                </a:solidFill>
              </a:rPr>
              <a:t>fictional land</a:t>
            </a:r>
            <a:r>
              <a:rPr lang="en-US" sz="2200" b="1" dirty="0"/>
              <a:t> for $500 million to Market Equities, a </a:t>
            </a:r>
            <a:r>
              <a:rPr lang="en-US" sz="2200" b="1" dirty="0">
                <a:solidFill>
                  <a:srgbClr val="FF0000"/>
                </a:solidFill>
              </a:rPr>
              <a:t>make believe </a:t>
            </a:r>
            <a:r>
              <a:rPr lang="en-US" sz="2200" b="1" dirty="0"/>
              <a:t>real estate </a:t>
            </a:r>
            <a:r>
              <a:rPr lang="en-US" sz="2200" b="1" dirty="0" smtClean="0"/>
              <a:t>company</a:t>
            </a:r>
            <a:r>
              <a:rPr lang="en-US" sz="2200" b="1" dirty="0"/>
              <a:t>.</a:t>
            </a:r>
          </a:p>
          <a:p>
            <a:r>
              <a:rPr lang="en-US" sz="2200" b="1" dirty="0" smtClean="0"/>
              <a:t>	"</a:t>
            </a:r>
            <a:r>
              <a:rPr lang="en-US" sz="2200" b="1" dirty="0"/>
              <a:t>For seven generations </a:t>
            </a:r>
            <a:r>
              <a:rPr lang="en-US" sz="2200" b="1" dirty="0">
                <a:solidFill>
                  <a:srgbClr val="FF0000"/>
                </a:solidFill>
              </a:rPr>
              <a:t>the Trumps have worked </a:t>
            </a:r>
            <a:r>
              <a:rPr lang="en-US" sz="2200" b="1" dirty="0" smtClean="0">
                <a:solidFill>
                  <a:srgbClr val="FF0000"/>
                </a:solidFill>
              </a:rPr>
              <a:t>on this </a:t>
            </a:r>
            <a:r>
              <a:rPr lang="en-US" sz="2200" b="1" dirty="0">
                <a:solidFill>
                  <a:srgbClr val="FF0000"/>
                </a:solidFill>
              </a:rPr>
              <a:t>land</a:t>
            </a:r>
            <a:r>
              <a:rPr lang="en-US" sz="2200" b="1" dirty="0"/>
              <a:t>. Raising cattle and riding horses around. </a:t>
            </a:r>
            <a:r>
              <a:rPr lang="en-US" sz="2200" b="1" dirty="0" smtClean="0"/>
              <a:t>We </a:t>
            </a:r>
            <a:r>
              <a:rPr lang="en-US" sz="2200" b="1" dirty="0"/>
              <a:t>even defeated a plot by the </a:t>
            </a:r>
            <a:r>
              <a:rPr lang="en-US" sz="2200" b="1" dirty="0">
                <a:solidFill>
                  <a:srgbClr val="FF0000"/>
                </a:solidFill>
              </a:rPr>
              <a:t>evil</a:t>
            </a:r>
            <a:r>
              <a:rPr lang="en-US" sz="2200" b="1" dirty="0"/>
              <a:t> Beck brothers who kidnapped my </a:t>
            </a:r>
            <a:r>
              <a:rPr lang="en-US" sz="2200" b="1" dirty="0">
                <a:solidFill>
                  <a:srgbClr val="FF0000"/>
                </a:solidFill>
              </a:rPr>
              <a:t>grandson</a:t>
            </a:r>
            <a:r>
              <a:rPr lang="en-US" sz="2200" b="1" dirty="0"/>
              <a:t> </a:t>
            </a:r>
            <a:r>
              <a:rPr lang="en-US" sz="2200" b="1" dirty="0">
                <a:solidFill>
                  <a:srgbClr val="FF0000"/>
                </a:solidFill>
              </a:rPr>
              <a:t>Tate</a:t>
            </a:r>
            <a:r>
              <a:rPr lang="en-US" sz="2200" b="1" dirty="0"/>
              <a:t> and beat up my </a:t>
            </a:r>
            <a:r>
              <a:rPr lang="en-US" sz="2200" b="1" dirty="0">
                <a:solidFill>
                  <a:srgbClr val="FF0000"/>
                </a:solidFill>
              </a:rPr>
              <a:t>daughter</a:t>
            </a:r>
            <a:r>
              <a:rPr lang="en-US" sz="2200" b="1" dirty="0"/>
              <a:t> </a:t>
            </a:r>
            <a:r>
              <a:rPr lang="en-US" sz="2200" b="1" dirty="0">
                <a:solidFill>
                  <a:srgbClr val="FF0000"/>
                </a:solidFill>
              </a:rPr>
              <a:t>Beth</a:t>
            </a:r>
            <a:r>
              <a:rPr lang="en-US" sz="2200" b="1" dirty="0"/>
              <a:t>. But I suppose this is the way of the modern world," Trump said</a:t>
            </a:r>
            <a:r>
              <a:rPr lang="en-US" sz="2200" b="1" dirty="0" smtClean="0"/>
              <a:t>. "It’s </a:t>
            </a:r>
            <a:r>
              <a:rPr lang="en-US" sz="2200" b="1" dirty="0">
                <a:solidFill>
                  <a:srgbClr val="FF0000"/>
                </a:solidFill>
              </a:rPr>
              <a:t>sad</a:t>
            </a:r>
            <a:r>
              <a:rPr lang="en-US" sz="2200" b="1" dirty="0"/>
              <a:t>. I promised my </a:t>
            </a:r>
            <a:r>
              <a:rPr lang="en-US" sz="2200" b="1" dirty="0">
                <a:solidFill>
                  <a:srgbClr val="FF0000"/>
                </a:solidFill>
              </a:rPr>
              <a:t>father</a:t>
            </a:r>
            <a:r>
              <a:rPr lang="en-US" sz="2200" b="1" dirty="0"/>
              <a:t> </a:t>
            </a:r>
            <a:r>
              <a:rPr lang="en-US" sz="2200" b="1" dirty="0" smtClean="0">
                <a:solidFill>
                  <a:srgbClr val="FF0000"/>
                </a:solidFill>
              </a:rPr>
              <a:t>Frank</a:t>
            </a:r>
            <a:r>
              <a:rPr lang="en-US" sz="2200" b="1" dirty="0" smtClean="0"/>
              <a:t> I'd </a:t>
            </a:r>
            <a:r>
              <a:rPr lang="en-US" sz="2200" b="1" dirty="0"/>
              <a:t>never sell," Trump went </a:t>
            </a:r>
            <a:r>
              <a:rPr lang="en-US" sz="2200" b="1" dirty="0" smtClean="0"/>
              <a:t>on </a:t>
            </a:r>
            <a:r>
              <a:rPr lang="en-US" sz="2200" b="1" dirty="0" smtClean="0">
                <a:solidFill>
                  <a:srgbClr val="FF0000"/>
                </a:solidFill>
              </a:rPr>
              <a:t>gloomily, </a:t>
            </a:r>
            <a:r>
              <a:rPr lang="en-US" sz="2200" b="1" dirty="0">
                <a:solidFill>
                  <a:srgbClr val="FF0000"/>
                </a:solidFill>
              </a:rPr>
              <a:t>gazing off into the distance</a:t>
            </a:r>
            <a:r>
              <a:rPr lang="en-US" sz="2200" b="1" dirty="0"/>
              <a:t>. "But if that's what </a:t>
            </a:r>
            <a:r>
              <a:rPr lang="en-US" sz="2200" b="1" dirty="0">
                <a:solidFill>
                  <a:srgbClr val="FF0000"/>
                </a:solidFill>
              </a:rPr>
              <a:t>these people </a:t>
            </a:r>
            <a:r>
              <a:rPr lang="en-US" sz="2200" b="1" dirty="0"/>
              <a:t>want, to build an airport and carve this country into little </a:t>
            </a:r>
            <a:r>
              <a:rPr lang="en-US" sz="2200" b="1" dirty="0" err="1"/>
              <a:t>ranchettes</a:t>
            </a:r>
            <a:r>
              <a:rPr lang="en-US" sz="2200" b="1" dirty="0"/>
              <a:t> and second homes, so be it. I'll have my </a:t>
            </a:r>
            <a:r>
              <a:rPr lang="en-US" sz="2200" b="1" dirty="0">
                <a:solidFill>
                  <a:srgbClr val="FF0000"/>
                </a:solidFill>
              </a:rPr>
              <a:t>son</a:t>
            </a:r>
            <a:r>
              <a:rPr lang="en-US" sz="2200" b="1" dirty="0"/>
              <a:t> </a:t>
            </a:r>
            <a:r>
              <a:rPr lang="en-US" sz="2200" b="1" dirty="0">
                <a:solidFill>
                  <a:srgbClr val="FF0000"/>
                </a:solidFill>
              </a:rPr>
              <a:t>Jamie</a:t>
            </a:r>
            <a:r>
              <a:rPr lang="en-US" sz="2200" b="1" dirty="0"/>
              <a:t> draw up the papers</a:t>
            </a:r>
            <a:r>
              <a:rPr lang="en-US" sz="2200" b="1" dirty="0" smtClean="0"/>
              <a:t>.“  	</a:t>
            </a:r>
          </a:p>
          <a:p>
            <a:r>
              <a:rPr lang="en-US" sz="2200" b="1" dirty="0">
                <a:solidFill>
                  <a:srgbClr val="0070C0"/>
                </a:solidFill>
              </a:rPr>
              <a:t>	</a:t>
            </a:r>
            <a:r>
              <a:rPr lang="en-US" sz="2200" b="1" dirty="0" smtClean="0">
                <a:solidFill>
                  <a:srgbClr val="0070C0"/>
                </a:solidFill>
              </a:rPr>
              <a:t>http</a:t>
            </a:r>
            <a:r>
              <a:rPr lang="en-US" sz="2200" b="1" dirty="0">
                <a:solidFill>
                  <a:srgbClr val="0070C0"/>
                </a:solidFill>
              </a:rPr>
              <a:t>://</a:t>
            </a:r>
            <a:r>
              <a:rPr lang="en-US" sz="2200" b="1" dirty="0" smtClean="0">
                <a:solidFill>
                  <a:srgbClr val="0070C0"/>
                </a:solidFill>
              </a:rPr>
              <a:t>www.newsmutiny.com </a:t>
            </a:r>
            <a:endParaRPr lang="en-US" sz="2200" b="1" dirty="0">
              <a:solidFill>
                <a:srgbClr val="0070C0"/>
              </a:solidFill>
            </a:endParaRPr>
          </a:p>
          <a:p>
            <a:endParaRPr lang="en-US" sz="2800" b="1" dirty="0"/>
          </a:p>
          <a:p>
            <a:endParaRPr lang="en-US" sz="2800" b="1" dirty="0"/>
          </a:p>
        </p:txBody>
      </p:sp>
    </p:spTree>
    <p:extLst>
      <p:ext uri="{BB962C8B-B14F-4D97-AF65-F5344CB8AC3E}">
        <p14:creationId xmlns:p14="http://schemas.microsoft.com/office/powerpoint/2010/main" xmlns="" val="7963910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933303" y="222069"/>
            <a:ext cx="8203474" cy="872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4" name="Заголовок 3"/>
          <p:cNvSpPr>
            <a:spLocks noGrp="1"/>
          </p:cNvSpPr>
          <p:nvPr>
            <p:ph type="title"/>
          </p:nvPr>
        </p:nvSpPr>
        <p:spPr>
          <a:xfrm>
            <a:off x="1767840" y="419498"/>
            <a:ext cx="8534400" cy="1018520"/>
          </a:xfrm>
        </p:spPr>
        <p:txBody>
          <a:bodyPr>
            <a:normAutofit fontScale="90000"/>
          </a:bodyPr>
          <a:lstStyle/>
          <a:p>
            <a:pPr algn="ctr"/>
            <a:r>
              <a:rPr lang="en-US" sz="4000" b="1" dirty="0" smtClean="0">
                <a:effectLst>
                  <a:outerShdw blurRad="38100" dist="38100" dir="2700000" algn="tl">
                    <a:srgbClr val="000000">
                      <a:alpha val="43137"/>
                    </a:srgbClr>
                  </a:outerShdw>
                </a:effectLst>
              </a:rPr>
              <a:t>FAKE or REAL?</a:t>
            </a: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endParaRPr lang="uk-UA" sz="4000" b="1" dirty="0">
              <a:effectLst>
                <a:outerShdw blurRad="38100" dist="38100" dir="2700000" algn="tl">
                  <a:srgbClr val="000000">
                    <a:alpha val="43137"/>
                  </a:srgbClr>
                </a:outerShdw>
              </a:effectLst>
            </a:endParaRPr>
          </a:p>
        </p:txBody>
      </p:sp>
      <p:sp>
        <p:nvSpPr>
          <p:cNvPr id="2" name="Прямоугольник 1"/>
          <p:cNvSpPr/>
          <p:nvPr/>
        </p:nvSpPr>
        <p:spPr>
          <a:xfrm>
            <a:off x="1" y="1094704"/>
            <a:ext cx="12192000" cy="6771084"/>
          </a:xfrm>
          <a:prstGeom prst="rect">
            <a:avLst/>
          </a:prstGeom>
        </p:spPr>
        <p:txBody>
          <a:bodyPr wrap="square">
            <a:spAutoFit/>
          </a:bodyPr>
          <a:lstStyle/>
          <a:p>
            <a:r>
              <a:rPr lang="en-US" sz="2400" b="1" dirty="0" smtClean="0"/>
              <a:t>	</a:t>
            </a:r>
            <a:r>
              <a:rPr lang="en-US" sz="2400" b="1" u="sng" dirty="0" smtClean="0"/>
              <a:t>2. Trump</a:t>
            </a:r>
            <a:r>
              <a:rPr lang="en-US" sz="2400" b="1" u="sng" dirty="0"/>
              <a:t>: "I've been talking about mail-in voting for a long time. It's really </a:t>
            </a:r>
            <a:r>
              <a:rPr lang="en-US" sz="2400" b="1" dirty="0" smtClean="0"/>
              <a:t>	</a:t>
            </a:r>
            <a:r>
              <a:rPr lang="en-US" sz="2400" b="1" u="sng" dirty="0" smtClean="0"/>
              <a:t>destroyed </a:t>
            </a:r>
            <a:r>
              <a:rPr lang="en-US" sz="2400" b="1" u="sng" dirty="0"/>
              <a:t>our </a:t>
            </a:r>
            <a:r>
              <a:rPr lang="en-US" sz="2400" b="1" u="sng" dirty="0" smtClean="0"/>
              <a:t>system“</a:t>
            </a:r>
          </a:p>
          <a:p>
            <a:r>
              <a:rPr lang="en-US" sz="2200" b="1" dirty="0" smtClean="0"/>
              <a:t>	Mr. </a:t>
            </a:r>
            <a:r>
              <a:rPr lang="en-US" sz="2200" b="1" dirty="0"/>
              <a:t>Trump has posted more than 70 tweets casting doubt on mail-in voting, referencing voter fraud or "rigged" elections since </a:t>
            </a:r>
            <a:r>
              <a:rPr lang="en-US" sz="2200" b="1" dirty="0" smtClean="0"/>
              <a:t>April. But </a:t>
            </a:r>
            <a:r>
              <a:rPr lang="en-US" sz="2200" b="1" dirty="0"/>
              <a:t>there is no evidence the system is </a:t>
            </a:r>
            <a:r>
              <a:rPr lang="en-US" sz="2200" b="1" dirty="0" smtClean="0"/>
              <a:t>corrupt. Electoral </a:t>
            </a:r>
            <a:r>
              <a:rPr lang="en-US" sz="2200" b="1" dirty="0"/>
              <a:t>fraud is very rare in the United States - the rate is less than 0.0009%, according to a 2017 study by the Brennan Center for Justice. There's no evidence to suggest it's been a major issue at this election either.</a:t>
            </a:r>
          </a:p>
          <a:p>
            <a:r>
              <a:rPr lang="en-US" sz="2200" b="1" dirty="0" smtClean="0"/>
              <a:t>	The </a:t>
            </a:r>
            <a:r>
              <a:rPr lang="en-US" sz="2200" b="1" dirty="0"/>
              <a:t>president himself has voted by post in the past. He lived outside the state he was registered in, Florida, and requested a postal </a:t>
            </a:r>
            <a:r>
              <a:rPr lang="en-US" sz="2200" b="1" dirty="0" smtClean="0"/>
              <a:t>vote. This </a:t>
            </a:r>
            <a:r>
              <a:rPr lang="en-US" sz="2200" b="1" dirty="0"/>
              <a:t>is known as an absentee ballot, which </a:t>
            </a:r>
            <a:r>
              <a:rPr lang="en-US" sz="2200" b="1" dirty="0" smtClean="0"/>
              <a:t>Mr. </a:t>
            </a:r>
            <a:r>
              <a:rPr lang="en-US" sz="2200" b="1" dirty="0"/>
              <a:t>Trump has said he is in </a:t>
            </a:r>
            <a:r>
              <a:rPr lang="en-US" sz="2200" b="1" dirty="0" err="1"/>
              <a:t>favour</a:t>
            </a:r>
            <a:r>
              <a:rPr lang="en-US" sz="2200" b="1" dirty="0"/>
              <a:t> of because he believes it has better safeguards.</a:t>
            </a:r>
          </a:p>
          <a:p>
            <a:r>
              <a:rPr lang="en-US" sz="2200" b="1" dirty="0" smtClean="0"/>
              <a:t>But </a:t>
            </a:r>
            <a:r>
              <a:rPr lang="en-US" sz="2200" b="1" dirty="0"/>
              <a:t>he has made a distinction with other forms of mail-in voting, such as when states automatically send out ballots to all registered voters.</a:t>
            </a:r>
          </a:p>
          <a:p>
            <a:r>
              <a:rPr lang="en-US" sz="2200" b="1" dirty="0" smtClean="0"/>
              <a:t>	All </a:t>
            </a:r>
            <a:r>
              <a:rPr lang="en-US" sz="2200" b="1" dirty="0"/>
              <a:t>forms of postal voting have safeguards - such as authorities checking that ballots have come from a voter's registered address and requiring signatures on envelopes.</a:t>
            </a:r>
          </a:p>
          <a:p>
            <a:r>
              <a:rPr lang="en-US" sz="2200" b="1" dirty="0" smtClean="0"/>
              <a:t>	So, voting </a:t>
            </a:r>
            <a:r>
              <a:rPr lang="en-US" sz="2200" b="1" dirty="0"/>
              <a:t>by mail is not </a:t>
            </a:r>
            <a:r>
              <a:rPr lang="en-US" sz="2200" b="1" dirty="0" smtClean="0"/>
              <a:t>new for the USA </a:t>
            </a:r>
            <a:r>
              <a:rPr lang="en-US" sz="2200" b="1" dirty="0"/>
              <a:t>- it has been used for many elections. </a:t>
            </a:r>
            <a:br>
              <a:rPr lang="en-US" sz="2200" b="1" dirty="0"/>
            </a:br>
            <a:r>
              <a:rPr lang="en-US" sz="2200" b="1" dirty="0"/>
              <a:t>	</a:t>
            </a:r>
            <a:r>
              <a:rPr lang="en-US" sz="2200" b="1" i="1" dirty="0" smtClean="0"/>
              <a:t>Chris Portman. </a:t>
            </a:r>
          </a:p>
          <a:p>
            <a:r>
              <a:rPr lang="en-US" sz="2200" b="1" dirty="0">
                <a:solidFill>
                  <a:srgbClr val="0070C0"/>
                </a:solidFill>
              </a:rPr>
              <a:t>	</a:t>
            </a:r>
            <a:r>
              <a:rPr lang="en-US" sz="2200" b="1" dirty="0" smtClean="0">
                <a:solidFill>
                  <a:srgbClr val="0070C0"/>
                </a:solidFill>
              </a:rPr>
              <a:t>https</a:t>
            </a:r>
            <a:r>
              <a:rPr lang="en-US" sz="2200" b="1" dirty="0">
                <a:solidFill>
                  <a:srgbClr val="0070C0"/>
                </a:solidFill>
              </a:rPr>
              <a:t>://</a:t>
            </a:r>
            <a:r>
              <a:rPr lang="en-US" sz="2200" b="1" dirty="0" smtClean="0">
                <a:solidFill>
                  <a:srgbClr val="0070C0"/>
                </a:solidFill>
              </a:rPr>
              <a:t>www.bbc.com </a:t>
            </a:r>
            <a:endParaRPr lang="en-US" sz="2200" b="1" dirty="0">
              <a:solidFill>
                <a:srgbClr val="0070C0"/>
              </a:solidFill>
            </a:endParaRPr>
          </a:p>
          <a:p>
            <a:endParaRPr lang="en-US" sz="2800" b="1" dirty="0"/>
          </a:p>
          <a:p>
            <a:endParaRPr lang="en-US" sz="2800" b="1" dirty="0"/>
          </a:p>
        </p:txBody>
      </p:sp>
    </p:spTree>
    <p:extLst>
      <p:ext uri="{BB962C8B-B14F-4D97-AF65-F5344CB8AC3E}">
        <p14:creationId xmlns:p14="http://schemas.microsoft.com/office/powerpoint/2010/main" xmlns="" val="30065118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532586" y="415988"/>
            <a:ext cx="8693239" cy="9927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965915" y="158842"/>
            <a:ext cx="10032642" cy="1507067"/>
          </a:xfrm>
        </p:spPr>
        <p:txBody>
          <a:bodyPr/>
          <a:lstStyle/>
          <a:p>
            <a:pPr algn="ctr"/>
            <a:r>
              <a:rPr lang="en-US" b="1" dirty="0" smtClean="0">
                <a:effectLst>
                  <a:outerShdw blurRad="38100" dist="38100" dir="2700000" algn="tl">
                    <a:srgbClr val="000000">
                      <a:alpha val="43137"/>
                    </a:srgbClr>
                  </a:outerShdw>
                </a:effectLst>
              </a:rPr>
              <a:t>Creating your own news story</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57578" y="1486038"/>
            <a:ext cx="11513712" cy="5120824"/>
          </a:xfrm>
        </p:spPr>
        <p:txBody>
          <a:bodyPr anchor="t">
            <a:noAutofit/>
          </a:bodyPr>
          <a:lstStyle/>
          <a:p>
            <a:pPr marL="0" indent="0">
              <a:buNone/>
            </a:pPr>
            <a:r>
              <a:rPr lang="en-US" sz="2600" b="1" i="1" dirty="0" smtClean="0">
                <a:solidFill>
                  <a:schemeClr val="tx1"/>
                </a:solidFill>
              </a:rPr>
              <a:t>Work in 4 groups: </a:t>
            </a:r>
            <a:r>
              <a:rPr lang="en-US" sz="2600" b="1" dirty="0" smtClean="0">
                <a:solidFill>
                  <a:schemeClr val="tx1"/>
                </a:solidFill>
              </a:rPr>
              <a:t>Change the news report your group will receive and create your own fake news on its basis. Answer </a:t>
            </a:r>
            <a:r>
              <a:rPr lang="en-US" sz="2600" b="1" dirty="0">
                <a:solidFill>
                  <a:schemeClr val="tx1"/>
                </a:solidFill>
              </a:rPr>
              <a:t>these </a:t>
            </a:r>
            <a:r>
              <a:rPr lang="en-US" sz="2600" b="1" dirty="0" smtClean="0">
                <a:solidFill>
                  <a:schemeClr val="tx1"/>
                </a:solidFill>
              </a:rPr>
              <a:t>questions </a:t>
            </a:r>
            <a:r>
              <a:rPr lang="en-US" sz="2600" b="1" dirty="0">
                <a:solidFill>
                  <a:schemeClr val="tx1"/>
                </a:solidFill>
              </a:rPr>
              <a:t>before </a:t>
            </a:r>
            <a:r>
              <a:rPr lang="en-US" sz="2600" b="1" dirty="0" smtClean="0">
                <a:solidFill>
                  <a:schemeClr val="tx1"/>
                </a:solidFill>
              </a:rPr>
              <a:t>you </a:t>
            </a:r>
            <a:r>
              <a:rPr lang="en-US" sz="2600" b="1" dirty="0">
                <a:solidFill>
                  <a:schemeClr val="tx1"/>
                </a:solidFill>
              </a:rPr>
              <a:t>begin to </a:t>
            </a:r>
            <a:r>
              <a:rPr lang="en-US" sz="2600" b="1" dirty="0" smtClean="0">
                <a:solidFill>
                  <a:schemeClr val="tx1"/>
                </a:solidFill>
              </a:rPr>
              <a:t>prepare your piece of news. </a:t>
            </a:r>
            <a:endParaRPr lang="en-US" sz="2600" b="1" dirty="0">
              <a:solidFill>
                <a:schemeClr val="tx1"/>
              </a:solidFill>
            </a:endParaRPr>
          </a:p>
          <a:p>
            <a:r>
              <a:rPr lang="en-US" sz="2600" b="1" dirty="0">
                <a:solidFill>
                  <a:schemeClr val="tx1"/>
                </a:solidFill>
              </a:rPr>
              <a:t>What are ALL of the facts in this story</a:t>
            </a:r>
            <a:r>
              <a:rPr lang="en-US" sz="2600" b="1" dirty="0" smtClean="0">
                <a:solidFill>
                  <a:schemeClr val="tx1"/>
                </a:solidFill>
              </a:rPr>
              <a:t>?</a:t>
            </a:r>
          </a:p>
          <a:p>
            <a:r>
              <a:rPr lang="en-US" sz="2600" b="1" dirty="0">
                <a:solidFill>
                  <a:schemeClr val="tx1"/>
                </a:solidFill>
              </a:rPr>
              <a:t>What is your point of view?</a:t>
            </a:r>
          </a:p>
          <a:p>
            <a:r>
              <a:rPr lang="en-US" sz="2600" b="1" dirty="0">
                <a:solidFill>
                  <a:schemeClr val="tx1"/>
                </a:solidFill>
              </a:rPr>
              <a:t>What facts are you going to include?</a:t>
            </a:r>
          </a:p>
          <a:p>
            <a:r>
              <a:rPr lang="en-US" sz="2600" b="1" dirty="0">
                <a:solidFill>
                  <a:schemeClr val="tx1"/>
                </a:solidFill>
              </a:rPr>
              <a:t>What facts might you </a:t>
            </a:r>
            <a:r>
              <a:rPr lang="en-US" sz="2600" b="1" dirty="0" smtClean="0">
                <a:solidFill>
                  <a:schemeClr val="tx1"/>
                </a:solidFill>
              </a:rPr>
              <a:t>exclude or change? </a:t>
            </a:r>
          </a:p>
          <a:p>
            <a:r>
              <a:rPr lang="en-US" sz="2600" b="1" dirty="0" smtClean="0">
                <a:solidFill>
                  <a:schemeClr val="tx1"/>
                </a:solidFill>
              </a:rPr>
              <a:t>What emotions do you want your readers to feel?</a:t>
            </a:r>
            <a:endParaRPr lang="en-US" sz="2600" b="1" dirty="0">
              <a:solidFill>
                <a:schemeClr val="tx1"/>
              </a:solidFill>
            </a:endParaRPr>
          </a:p>
          <a:p>
            <a:r>
              <a:rPr lang="en-US" sz="2600" b="1" dirty="0">
                <a:solidFill>
                  <a:schemeClr val="tx1"/>
                </a:solidFill>
              </a:rPr>
              <a:t>What are some charged words you might use to describe </a:t>
            </a:r>
            <a:r>
              <a:rPr lang="en-US" sz="2600" b="1" dirty="0" smtClean="0">
                <a:solidFill>
                  <a:schemeClr val="tx1"/>
                </a:solidFill>
              </a:rPr>
              <a:t>the event </a:t>
            </a:r>
            <a:r>
              <a:rPr lang="en-US" sz="2600" b="1" dirty="0">
                <a:solidFill>
                  <a:schemeClr val="tx1"/>
                </a:solidFill>
              </a:rPr>
              <a:t>with your bias?</a:t>
            </a:r>
            <a:endParaRPr lang="en-US" sz="2600" b="1" dirty="0" smtClean="0">
              <a:solidFill>
                <a:schemeClr val="tx1"/>
              </a:solidFill>
            </a:endParaRPr>
          </a:p>
          <a:p>
            <a:endParaRPr lang="en-US" sz="2800" b="1" dirty="0" smtClean="0">
              <a:solidFill>
                <a:schemeClr val="tx1"/>
              </a:solidFill>
            </a:endParaRPr>
          </a:p>
          <a:p>
            <a:pPr>
              <a:buNone/>
            </a:pPr>
            <a:endParaRPr lang="en-US" sz="2800" b="1" dirty="0" smtClean="0">
              <a:solidFill>
                <a:schemeClr val="tx1"/>
              </a:solidFill>
            </a:endParaRPr>
          </a:p>
          <a:p>
            <a:pPr>
              <a:buNone/>
            </a:pPr>
            <a:endParaRPr lang="en-US" sz="2800" b="1" dirty="0" smtClean="0">
              <a:solidFill>
                <a:schemeClr val="tx1"/>
              </a:solidFill>
            </a:endParaRPr>
          </a:p>
          <a:p>
            <a:pPr>
              <a:buNone/>
            </a:pPr>
            <a:endParaRPr lang="ru-RU" sz="2800" b="1" dirty="0">
              <a:solidFill>
                <a:schemeClr val="tx1"/>
              </a:solidFill>
            </a:endParaRPr>
          </a:p>
        </p:txBody>
      </p:sp>
    </p:spTree>
    <p:extLst>
      <p:ext uri="{BB962C8B-B14F-4D97-AF65-F5344CB8AC3E}">
        <p14:creationId xmlns:p14="http://schemas.microsoft.com/office/powerpoint/2010/main" xmlns="" val="13527246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532586" y="415988"/>
            <a:ext cx="8693239" cy="9927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965915" y="158842"/>
            <a:ext cx="10032642" cy="1507067"/>
          </a:xfrm>
        </p:spPr>
        <p:txBody>
          <a:bodyPr/>
          <a:lstStyle/>
          <a:p>
            <a:pPr algn="ctr"/>
            <a:r>
              <a:rPr lang="en-US" b="1" dirty="0" smtClean="0">
                <a:effectLst>
                  <a:outerShdw blurRad="38100" dist="38100" dir="2700000" algn="tl">
                    <a:srgbClr val="000000">
                      <a:alpha val="43137"/>
                    </a:srgbClr>
                  </a:outerShdw>
                </a:effectLst>
              </a:rPr>
              <a:t>The initial news report</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31821" y="1408765"/>
            <a:ext cx="11513712" cy="5120824"/>
          </a:xfrm>
        </p:spPr>
        <p:txBody>
          <a:bodyPr anchor="t">
            <a:noAutofit/>
          </a:bodyPr>
          <a:lstStyle/>
          <a:p>
            <a:pPr marL="0" indent="0">
              <a:buNone/>
            </a:pPr>
            <a:r>
              <a:rPr lang="en-US" sz="2600" b="1" dirty="0" smtClean="0">
                <a:solidFill>
                  <a:schemeClr val="tx1"/>
                </a:solidFill>
              </a:rPr>
              <a:t>Four </a:t>
            </a:r>
            <a:r>
              <a:rPr lang="en-US" sz="2600" b="1" dirty="0">
                <a:solidFill>
                  <a:schemeClr val="tx1"/>
                </a:solidFill>
              </a:rPr>
              <a:t>astronauts arrived at Kennedy Space Center on </a:t>
            </a:r>
            <a:r>
              <a:rPr lang="en-US" sz="2600" b="1" dirty="0" smtClean="0">
                <a:solidFill>
                  <a:schemeClr val="tx1"/>
                </a:solidFill>
              </a:rPr>
              <a:t>Sunday </a:t>
            </a:r>
            <a:r>
              <a:rPr lang="en-US" sz="2600" b="1" dirty="0">
                <a:solidFill>
                  <a:schemeClr val="tx1"/>
                </a:solidFill>
              </a:rPr>
              <a:t>for </a:t>
            </a:r>
            <a:r>
              <a:rPr lang="en-US" sz="2600" b="1" dirty="0" err="1">
                <a:solidFill>
                  <a:schemeClr val="tx1"/>
                </a:solidFill>
              </a:rPr>
              <a:t>SpaceX’s</a:t>
            </a:r>
            <a:r>
              <a:rPr lang="en-US" sz="2600" b="1" dirty="0">
                <a:solidFill>
                  <a:schemeClr val="tx1"/>
                </a:solidFill>
              </a:rPr>
              <a:t> second crew launch, coming up next weekend.</a:t>
            </a:r>
          </a:p>
          <a:p>
            <a:pPr marL="0" indent="0">
              <a:buNone/>
            </a:pPr>
            <a:r>
              <a:rPr lang="en-US" sz="2600" b="1" dirty="0" smtClean="0">
                <a:solidFill>
                  <a:schemeClr val="tx1"/>
                </a:solidFill>
              </a:rPr>
              <a:t>For </a:t>
            </a:r>
            <a:r>
              <a:rPr lang="en-US" sz="2600" b="1" dirty="0">
                <a:solidFill>
                  <a:schemeClr val="tx1"/>
                </a:solidFill>
              </a:rPr>
              <a:t>NASA, it marks the long-awaited start of regular crew rotations at the International Space Station, with private companies providing the lifts. There will be double the number of astronauts as the test flight earlier this year, and their mission will last a full six months. </a:t>
            </a:r>
            <a:endParaRPr lang="en-US" sz="2600" b="1" dirty="0" smtClean="0">
              <a:solidFill>
                <a:schemeClr val="tx1"/>
              </a:solidFill>
            </a:endParaRPr>
          </a:p>
          <a:p>
            <a:pPr marL="0" indent="0">
              <a:buNone/>
            </a:pPr>
            <a:r>
              <a:rPr lang="en-US" sz="2600" b="1" dirty="0">
                <a:solidFill>
                  <a:schemeClr val="tx1"/>
                </a:solidFill>
              </a:rPr>
              <a:t>The crew of three Americans and one Japanese are scheduled to rocket away Saturday night, provided approaching </a:t>
            </a:r>
            <a:r>
              <a:rPr lang="en-US" sz="2600" b="1" dirty="0" smtClean="0">
                <a:solidFill>
                  <a:schemeClr val="tx1"/>
                </a:solidFill>
              </a:rPr>
              <a:t>                          Tropical </a:t>
            </a:r>
            <a:r>
              <a:rPr lang="en-US" sz="2600" b="1" dirty="0">
                <a:solidFill>
                  <a:schemeClr val="tx1"/>
                </a:solidFill>
              </a:rPr>
              <a:t>Storm Eta doesn’t interfere. It will be a </a:t>
            </a:r>
            <a:r>
              <a:rPr lang="en-US" sz="2600" b="1" dirty="0" smtClean="0">
                <a:solidFill>
                  <a:schemeClr val="tx1"/>
                </a:solidFill>
              </a:rPr>
              <a:t>speedy                                </a:t>
            </a:r>
            <a:r>
              <a:rPr lang="en-US" sz="2600" b="1" dirty="0">
                <a:solidFill>
                  <a:schemeClr val="tx1"/>
                </a:solidFill>
              </a:rPr>
              <a:t>trip to the space station, a six-orbit express lasting </a:t>
            </a:r>
            <a:r>
              <a:rPr lang="en-US" sz="2600" b="1" dirty="0" smtClean="0">
                <a:solidFill>
                  <a:schemeClr val="tx1"/>
                </a:solidFill>
              </a:rPr>
              <a:t>                                  under </a:t>
            </a:r>
            <a:r>
              <a:rPr lang="en-US" sz="2600" b="1" dirty="0">
                <a:solidFill>
                  <a:schemeClr val="tx1"/>
                </a:solidFill>
              </a:rPr>
              <a:t>nine hours</a:t>
            </a:r>
            <a:r>
              <a:rPr lang="en-US" sz="2600" b="1" dirty="0" smtClean="0">
                <a:solidFill>
                  <a:schemeClr val="tx1"/>
                </a:solidFill>
              </a:rPr>
              <a:t>. </a:t>
            </a:r>
            <a:r>
              <a:rPr lang="en-US" sz="2600" b="1" dirty="0" smtClean="0">
                <a:solidFill>
                  <a:srgbClr val="0070C0"/>
                </a:solidFill>
              </a:rPr>
              <a:t>(AP News, Nov. 8, 2020)</a:t>
            </a:r>
          </a:p>
          <a:p>
            <a:pPr>
              <a:buNone/>
            </a:pPr>
            <a:endParaRPr lang="en-US" sz="2800" b="1" dirty="0" smtClean="0">
              <a:solidFill>
                <a:schemeClr val="tx1"/>
              </a:solidFill>
            </a:endParaRPr>
          </a:p>
          <a:p>
            <a:pPr>
              <a:buNone/>
            </a:pPr>
            <a:endParaRPr lang="en-US" sz="2800" b="1" dirty="0" smtClean="0">
              <a:solidFill>
                <a:schemeClr val="tx1"/>
              </a:solidFill>
            </a:endParaRPr>
          </a:p>
          <a:p>
            <a:pPr>
              <a:buNone/>
            </a:pPr>
            <a:endParaRPr lang="ru-RU" sz="28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89452" y="4623515"/>
            <a:ext cx="3043771" cy="2115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574099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933303" y="222069"/>
            <a:ext cx="8203474" cy="12932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4" name="Заголовок 3"/>
          <p:cNvSpPr>
            <a:spLocks noGrp="1"/>
          </p:cNvSpPr>
          <p:nvPr>
            <p:ph type="title"/>
          </p:nvPr>
        </p:nvSpPr>
        <p:spPr>
          <a:xfrm>
            <a:off x="1798637" y="153457"/>
            <a:ext cx="8534400" cy="1507067"/>
          </a:xfrm>
        </p:spPr>
        <p:txBody>
          <a:bodyPr>
            <a:normAutofit/>
          </a:bodyPr>
          <a:lstStyle/>
          <a:p>
            <a:pPr algn="ctr"/>
            <a:r>
              <a:rPr lang="en-US" sz="4000" b="1" dirty="0" smtClean="0">
                <a:effectLst>
                  <a:outerShdw blurRad="38100" dist="38100" dir="2700000" algn="tl">
                    <a:srgbClr val="000000">
                      <a:alpha val="43137"/>
                    </a:srgbClr>
                  </a:outerShdw>
                </a:effectLst>
              </a:rPr>
              <a:t>Time for </a:t>
            </a:r>
            <a:r>
              <a:rPr lang="en-US" sz="4000" b="1" dirty="0" err="1" smtClean="0">
                <a:effectLst>
                  <a:outerShdw blurRad="38100" dist="38100" dir="2700000" algn="tl">
                    <a:srgbClr val="000000">
                      <a:alpha val="43137"/>
                    </a:srgbClr>
                  </a:outerShdw>
                </a:effectLst>
              </a:rPr>
              <a:t>moodle</a:t>
            </a:r>
            <a:r>
              <a:rPr lang="en-US" sz="4000" b="1" dirty="0" smtClean="0">
                <a:effectLst>
                  <a:outerShdw blurRad="38100" dist="38100" dir="2700000" algn="tl">
                    <a:srgbClr val="000000">
                      <a:alpha val="43137"/>
                    </a:srgbClr>
                  </a:outerShdw>
                </a:effectLst>
              </a:rPr>
              <a:t> test!!!</a:t>
            </a:r>
            <a:endParaRPr lang="uk-UA" sz="4000"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39415" y="1985025"/>
            <a:ext cx="6191250" cy="412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49271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933303" y="222069"/>
            <a:ext cx="8203474" cy="12932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4" name="Заголовок 3"/>
          <p:cNvSpPr>
            <a:spLocks noGrp="1"/>
          </p:cNvSpPr>
          <p:nvPr>
            <p:ph type="title"/>
          </p:nvPr>
        </p:nvSpPr>
        <p:spPr>
          <a:xfrm>
            <a:off x="1798637" y="153457"/>
            <a:ext cx="8534400" cy="1507067"/>
          </a:xfrm>
        </p:spPr>
        <p:txBody>
          <a:bodyPr>
            <a:normAutofit/>
          </a:bodyPr>
          <a:lstStyle/>
          <a:p>
            <a:pPr algn="ctr"/>
            <a:r>
              <a:rPr lang="en-US" sz="4000" b="1" dirty="0" smtClean="0">
                <a:effectLst>
                  <a:outerShdw blurRad="38100" dist="38100" dir="2700000" algn="tl">
                    <a:srgbClr val="000000">
                      <a:alpha val="43137"/>
                    </a:srgbClr>
                  </a:outerShdw>
                </a:effectLst>
              </a:rPr>
              <a:t>Quotation</a:t>
            </a:r>
            <a:endParaRPr lang="uk-UA" sz="4000" b="1" dirty="0">
              <a:effectLst>
                <a:outerShdw blurRad="38100" dist="38100" dir="2700000" algn="tl">
                  <a:srgbClr val="000000">
                    <a:alpha val="43137"/>
                  </a:srgbClr>
                </a:outerShdw>
              </a:effectLst>
            </a:endParaRP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15931" y="1713132"/>
            <a:ext cx="5344733" cy="48102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087910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0213" y="4484146"/>
            <a:ext cx="9707563" cy="1989668"/>
          </a:xfrm>
        </p:spPr>
        <p:txBody>
          <a:bodyPr>
            <a:normAutofit/>
          </a:bodyPr>
          <a:lstStyle/>
          <a:p>
            <a:pPr algn="ctr"/>
            <a:r>
              <a:rPr lang="en-US" sz="4800" b="1" dirty="0" smtClean="0"/>
              <a:t>Thank you for attention </a:t>
            </a:r>
            <a:br>
              <a:rPr lang="en-US" sz="4800" b="1" dirty="0" smtClean="0"/>
            </a:br>
            <a:r>
              <a:rPr lang="en-US" sz="4800" b="1" dirty="0" smtClean="0"/>
              <a:t>and participation!</a:t>
            </a:r>
            <a:endParaRPr lang="uk-UA" sz="4800" b="1" dirty="0"/>
          </a:p>
        </p:txBody>
      </p:sp>
      <p:sp>
        <p:nvSpPr>
          <p:cNvPr id="4" name="Прямоугольник 3"/>
          <p:cNvSpPr/>
          <p:nvPr/>
        </p:nvSpPr>
        <p:spPr>
          <a:xfrm>
            <a:off x="804371" y="6473814"/>
            <a:ext cx="10586434" cy="329321"/>
          </a:xfrm>
          <a:prstGeom prst="rect">
            <a:avLst/>
          </a:prstGeom>
        </p:spPr>
        <p:txBody>
          <a:bodyPr wrap="square">
            <a:spAutoFit/>
          </a:bodyPr>
          <a:lstStyle/>
          <a:p>
            <a:pPr marL="241300" marR="5080" lvl="0" indent="-228600" defTabSz="914400">
              <a:lnSpc>
                <a:spcPct val="70000"/>
              </a:lnSpc>
              <a:spcBef>
                <a:spcPts val="885"/>
              </a:spcBef>
              <a:buFont typeface="Arial"/>
              <a:buChar char="•"/>
              <a:tabLst>
                <a:tab pos="240665" algn="l"/>
                <a:tab pos="241300" algn="l"/>
              </a:tabLst>
              <a:defRPr/>
            </a:pPr>
            <a:r>
              <a:rPr lang="en-US" sz="2200" spc="-5" dirty="0">
                <a:solidFill>
                  <a:prstClr val="black"/>
                </a:solidFill>
                <a:latin typeface="Calibri"/>
                <a:cs typeface="Calibri"/>
              </a:rPr>
              <a:t>Based on </a:t>
            </a:r>
            <a:r>
              <a:rPr lang="en-US" sz="2200" spc="-10" dirty="0">
                <a:solidFill>
                  <a:prstClr val="black"/>
                </a:solidFill>
                <a:latin typeface="Calibri"/>
                <a:cs typeface="Calibri"/>
              </a:rPr>
              <a:t>materials developed by </a:t>
            </a:r>
            <a:r>
              <a:rPr lang="en-US" sz="2200" spc="-5" dirty="0">
                <a:solidFill>
                  <a:prstClr val="black"/>
                </a:solidFill>
                <a:latin typeface="Calibri"/>
                <a:cs typeface="Calibri"/>
              </a:rPr>
              <a:t>IREX, </a:t>
            </a:r>
            <a:r>
              <a:rPr lang="en-US" sz="2200" spc="-15" dirty="0">
                <a:solidFill>
                  <a:prstClr val="black"/>
                </a:solidFill>
                <a:latin typeface="Calibri"/>
                <a:cs typeface="Calibri"/>
              </a:rPr>
              <a:t>Academy </a:t>
            </a:r>
            <a:r>
              <a:rPr lang="en-US" sz="2200" spc="-5" dirty="0">
                <a:solidFill>
                  <a:prstClr val="black"/>
                </a:solidFill>
                <a:latin typeface="Calibri"/>
                <a:cs typeface="Calibri"/>
              </a:rPr>
              <a:t>of </a:t>
            </a:r>
            <a:r>
              <a:rPr lang="en-US" sz="2200" spc="-10" dirty="0">
                <a:solidFill>
                  <a:prstClr val="black"/>
                </a:solidFill>
                <a:latin typeface="Calibri"/>
                <a:cs typeface="Calibri"/>
              </a:rPr>
              <a:t>Ukrainian Press </a:t>
            </a:r>
            <a:r>
              <a:rPr lang="en-US" sz="2200" spc="-15" dirty="0">
                <a:solidFill>
                  <a:prstClr val="black"/>
                </a:solidFill>
                <a:latin typeface="Calibri"/>
                <a:cs typeface="Calibri"/>
              </a:rPr>
              <a:t>(AUP) </a:t>
            </a:r>
            <a:r>
              <a:rPr lang="en-US" sz="2200" spc="-5" dirty="0">
                <a:solidFill>
                  <a:prstClr val="black"/>
                </a:solidFill>
                <a:latin typeface="Calibri"/>
                <a:cs typeface="Calibri"/>
              </a:rPr>
              <a:t>and  </a:t>
            </a:r>
            <a:r>
              <a:rPr lang="en-US" sz="2200" spc="-25" dirty="0" err="1">
                <a:solidFill>
                  <a:prstClr val="black"/>
                </a:solidFill>
                <a:latin typeface="Calibri"/>
                <a:cs typeface="Calibri"/>
              </a:rPr>
              <a:t>StopFake</a:t>
            </a:r>
            <a:r>
              <a:rPr lang="en-US" sz="2200" spc="-25" dirty="0">
                <a:solidFill>
                  <a:prstClr val="black"/>
                </a:solidFill>
                <a:latin typeface="Calibri"/>
                <a:cs typeface="Calibri"/>
              </a:rPr>
              <a:t>.</a:t>
            </a:r>
            <a:endParaRPr lang="en-US" sz="2200" dirty="0">
              <a:solidFill>
                <a:prstClr val="black"/>
              </a:solidFill>
              <a:latin typeface="Calibri"/>
              <a:cs typeface="Calibri"/>
            </a:endParaRP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58356" y="444200"/>
            <a:ext cx="5421446" cy="406085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37868" y="274320"/>
            <a:ext cx="6258401" cy="9927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2141918" y="25757"/>
            <a:ext cx="7156628" cy="1507067"/>
          </a:xfrm>
        </p:spPr>
        <p:txBody>
          <a:bodyPr/>
          <a:lstStyle/>
          <a:p>
            <a:pPr algn="ctr"/>
            <a:r>
              <a:rPr lang="en-US" b="1" dirty="0" smtClean="0">
                <a:effectLst>
                  <a:outerShdw blurRad="38100" dist="38100" dir="2700000" algn="tl">
                    <a:srgbClr val="000000">
                      <a:alpha val="43137"/>
                    </a:srgbClr>
                  </a:outerShdw>
                </a:effectLst>
              </a:rPr>
              <a:t>Revision circle</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57578" y="1486038"/>
            <a:ext cx="11934422" cy="3845816"/>
          </a:xfrm>
        </p:spPr>
        <p:txBody>
          <a:bodyPr anchor="t">
            <a:noAutofit/>
          </a:bodyPr>
          <a:lstStyle/>
          <a:p>
            <a:pPr>
              <a:buNone/>
            </a:pPr>
            <a:r>
              <a:rPr lang="en-US" sz="2800" b="1" dirty="0" smtClean="0">
                <a:solidFill>
                  <a:schemeClr val="tx1"/>
                </a:solidFill>
              </a:rPr>
              <a:t>Go to </a:t>
            </a:r>
            <a:r>
              <a:rPr lang="en-US" sz="2800" b="1" u="sng" dirty="0" smtClean="0">
                <a:solidFill>
                  <a:srgbClr val="0070C0"/>
                </a:solidFill>
              </a:rPr>
              <a:t>menti.com</a:t>
            </a:r>
            <a:r>
              <a:rPr lang="en-US" sz="2800" b="1" dirty="0" smtClean="0">
                <a:solidFill>
                  <a:schemeClr val="tx1"/>
                </a:solidFill>
              </a:rPr>
              <a:t> and use the </a:t>
            </a:r>
            <a:r>
              <a:rPr lang="en-US" sz="2800" b="1" dirty="0">
                <a:solidFill>
                  <a:schemeClr val="tx1"/>
                </a:solidFill>
              </a:rPr>
              <a:t>code 40 10 53 2</a:t>
            </a:r>
            <a:endParaRPr lang="en-US" sz="2800" b="1" dirty="0" smtClean="0">
              <a:solidFill>
                <a:schemeClr val="tx1"/>
              </a:solidFill>
            </a:endParaRPr>
          </a:p>
          <a:p>
            <a:pPr>
              <a:buNone/>
            </a:pPr>
            <a:r>
              <a:rPr lang="en-US" sz="2800" b="1" dirty="0" smtClean="0">
                <a:solidFill>
                  <a:schemeClr val="tx1"/>
                </a:solidFill>
              </a:rPr>
              <a:t>Type your questions to revise the material learnt within the course.</a:t>
            </a:r>
          </a:p>
          <a:p>
            <a:pPr>
              <a:buNone/>
            </a:pPr>
            <a:endParaRPr lang="ru-RU" sz="2800" b="1" dirty="0">
              <a:solidFill>
                <a:schemeClr val="tx1"/>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6111" y="3103810"/>
            <a:ext cx="2761914" cy="276191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532586" y="415988"/>
            <a:ext cx="8693239" cy="9927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965915" y="158842"/>
            <a:ext cx="10032642" cy="1507067"/>
          </a:xfrm>
        </p:spPr>
        <p:txBody>
          <a:bodyPr/>
          <a:lstStyle/>
          <a:p>
            <a:pPr algn="ctr"/>
            <a:r>
              <a:rPr lang="en-US" b="1" dirty="0" smtClean="0">
                <a:effectLst>
                  <a:outerShdw blurRad="38100" dist="38100" dir="2700000" algn="tl">
                    <a:srgbClr val="000000">
                      <a:alpha val="43137"/>
                    </a:srgbClr>
                  </a:outerShdw>
                </a:effectLst>
              </a:rPr>
              <a:t>Manipulations detecting</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57578" y="1486038"/>
            <a:ext cx="11513712" cy="5120824"/>
          </a:xfrm>
        </p:spPr>
        <p:txBody>
          <a:bodyPr anchor="t">
            <a:noAutofit/>
          </a:bodyPr>
          <a:lstStyle/>
          <a:p>
            <a:endParaRPr lang="en-US" sz="2800" b="1" dirty="0" smtClean="0">
              <a:solidFill>
                <a:schemeClr val="tx1"/>
              </a:solidFill>
            </a:endParaRPr>
          </a:p>
          <a:p>
            <a:endParaRPr lang="en-US" sz="2800" b="1" dirty="0" smtClean="0">
              <a:solidFill>
                <a:schemeClr val="tx1"/>
              </a:solidFill>
            </a:endParaRPr>
          </a:p>
          <a:p>
            <a:pPr>
              <a:buNone/>
            </a:pPr>
            <a:endParaRPr lang="en-US" sz="2800" b="1" dirty="0" smtClean="0">
              <a:solidFill>
                <a:schemeClr val="tx1"/>
              </a:solidFill>
            </a:endParaRPr>
          </a:p>
          <a:p>
            <a:pPr>
              <a:buNone/>
            </a:pPr>
            <a:endParaRPr lang="en-US" sz="2800" b="1" dirty="0" smtClean="0">
              <a:solidFill>
                <a:schemeClr val="tx1"/>
              </a:solidFill>
            </a:endParaRPr>
          </a:p>
          <a:p>
            <a:pPr>
              <a:buNone/>
            </a:pPr>
            <a:endParaRPr lang="ru-RU" sz="2800" b="1" dirty="0">
              <a:solidFill>
                <a:schemeClr val="tx1"/>
              </a:solidFill>
            </a:endParaRPr>
          </a:p>
        </p:txBody>
      </p:sp>
      <p:sp>
        <p:nvSpPr>
          <p:cNvPr id="4" name="Прямоугольник 3"/>
          <p:cNvSpPr/>
          <p:nvPr/>
        </p:nvSpPr>
        <p:spPr>
          <a:xfrm>
            <a:off x="714162" y="1664339"/>
            <a:ext cx="8571577" cy="3170099"/>
          </a:xfrm>
          <a:prstGeom prst="rect">
            <a:avLst/>
          </a:prstGeom>
        </p:spPr>
        <p:txBody>
          <a:bodyPr wrap="none">
            <a:spAutoFit/>
          </a:bodyPr>
          <a:lstStyle/>
          <a:p>
            <a:r>
              <a:rPr lang="en-US" sz="2800" b="1" i="1" dirty="0" smtClean="0"/>
              <a:t>Activity: </a:t>
            </a:r>
            <a:r>
              <a:rPr lang="en-US" sz="2800" b="1" dirty="0"/>
              <a:t>A</a:t>
            </a:r>
            <a:r>
              <a:rPr lang="en-US" sz="2800" b="1" dirty="0" smtClean="0"/>
              <a:t>nalysis of </a:t>
            </a:r>
            <a:r>
              <a:rPr lang="en-US" sz="2800" b="1" dirty="0"/>
              <a:t>media </a:t>
            </a:r>
            <a:r>
              <a:rPr lang="en-US" sz="2800" b="1" dirty="0" smtClean="0"/>
              <a:t>images.</a:t>
            </a:r>
          </a:p>
          <a:p>
            <a:endParaRPr lang="en-US" sz="2800" b="1" dirty="0" smtClean="0"/>
          </a:p>
          <a:p>
            <a:pPr marL="514350" indent="-514350">
              <a:buFont typeface="+mj-lt"/>
              <a:buAutoNum type="arabicPeriod"/>
            </a:pPr>
            <a:r>
              <a:rPr lang="en-US" sz="2800" b="1" dirty="0"/>
              <a:t>What is notable about </a:t>
            </a:r>
            <a:r>
              <a:rPr lang="en-US" sz="2800" b="1" dirty="0" smtClean="0"/>
              <a:t>the </a:t>
            </a:r>
            <a:r>
              <a:rPr lang="en-US" sz="2800" b="1" dirty="0"/>
              <a:t>image?</a:t>
            </a:r>
          </a:p>
          <a:p>
            <a:pPr marL="514350" indent="-514350">
              <a:buFont typeface="+mj-lt"/>
              <a:buAutoNum type="arabicPeriod"/>
            </a:pPr>
            <a:r>
              <a:rPr lang="en-US" sz="2800" b="1" dirty="0" smtClean="0"/>
              <a:t>What </a:t>
            </a:r>
            <a:r>
              <a:rPr lang="en-US" sz="2800" b="1" dirty="0"/>
              <a:t>compositional elements do you notice?</a:t>
            </a:r>
          </a:p>
          <a:p>
            <a:pPr marL="514350" indent="-514350">
              <a:buFont typeface="+mj-lt"/>
              <a:buAutoNum type="arabicPeriod"/>
            </a:pPr>
            <a:r>
              <a:rPr lang="en-US" sz="2800" b="1" dirty="0" smtClean="0"/>
              <a:t>Who posted it?</a:t>
            </a:r>
          </a:p>
          <a:p>
            <a:pPr marL="514350" indent="-514350">
              <a:buFont typeface="+mj-lt"/>
              <a:buAutoNum type="arabicPeriod"/>
            </a:pPr>
            <a:r>
              <a:rPr lang="en-US" sz="2800" b="1" dirty="0" smtClean="0"/>
              <a:t>What </a:t>
            </a:r>
            <a:r>
              <a:rPr lang="en-US" sz="2800" b="1" dirty="0"/>
              <a:t>seems to be the message?</a:t>
            </a:r>
          </a:p>
          <a:p>
            <a:endParaRPr lang="ru-RU" sz="3200" b="1" dirty="0"/>
          </a:p>
        </p:txBody>
      </p:sp>
    </p:spTree>
    <p:extLst>
      <p:ext uri="{BB962C8B-B14F-4D97-AF65-F5344CB8AC3E}">
        <p14:creationId xmlns:p14="http://schemas.microsoft.com/office/powerpoint/2010/main" xmlns="" val="411348470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532586" y="415988"/>
            <a:ext cx="8693239" cy="9927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965915" y="158842"/>
            <a:ext cx="10032642" cy="1507067"/>
          </a:xfrm>
        </p:spPr>
        <p:txBody>
          <a:bodyPr/>
          <a:lstStyle/>
          <a:p>
            <a:pPr algn="ctr"/>
            <a:r>
              <a:rPr lang="en-US" b="1" dirty="0" smtClean="0">
                <a:effectLst>
                  <a:outerShdw blurRad="38100" dist="38100" dir="2700000" algn="tl">
                    <a:srgbClr val="000000">
                      <a:alpha val="43137"/>
                    </a:srgbClr>
                  </a:outerShdw>
                </a:effectLst>
              </a:rPr>
              <a:t>Manipulations detecting</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57578" y="1486038"/>
            <a:ext cx="11513712" cy="5120824"/>
          </a:xfrm>
        </p:spPr>
        <p:txBody>
          <a:bodyPr anchor="t">
            <a:noAutofit/>
          </a:bodyPr>
          <a:lstStyle/>
          <a:p>
            <a:endParaRPr lang="en-US" sz="2800" b="1" dirty="0" smtClean="0">
              <a:solidFill>
                <a:schemeClr val="tx1"/>
              </a:solidFill>
            </a:endParaRPr>
          </a:p>
          <a:p>
            <a:endParaRPr lang="en-US" sz="2800" b="1" dirty="0" smtClean="0">
              <a:solidFill>
                <a:schemeClr val="tx1"/>
              </a:solidFill>
            </a:endParaRPr>
          </a:p>
          <a:p>
            <a:pPr>
              <a:buNone/>
            </a:pPr>
            <a:endParaRPr lang="en-US" sz="2800" b="1" dirty="0" smtClean="0">
              <a:solidFill>
                <a:schemeClr val="tx1"/>
              </a:solidFill>
            </a:endParaRPr>
          </a:p>
          <a:p>
            <a:pPr>
              <a:buNone/>
            </a:pPr>
            <a:endParaRPr lang="en-US" sz="2800" b="1" dirty="0" smtClean="0">
              <a:solidFill>
                <a:schemeClr val="tx1"/>
              </a:solidFill>
            </a:endParaRPr>
          </a:p>
          <a:p>
            <a:pPr>
              <a:buNone/>
            </a:pPr>
            <a:endParaRPr lang="ru-RU" sz="28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443" y="1408765"/>
            <a:ext cx="12193587" cy="573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613825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532586" y="415988"/>
            <a:ext cx="8693239" cy="9927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965915" y="158842"/>
            <a:ext cx="10032642" cy="1507067"/>
          </a:xfrm>
        </p:spPr>
        <p:txBody>
          <a:bodyPr/>
          <a:lstStyle/>
          <a:p>
            <a:pPr algn="ctr"/>
            <a:r>
              <a:rPr lang="en-US" b="1" dirty="0" smtClean="0">
                <a:effectLst>
                  <a:outerShdw blurRad="38100" dist="38100" dir="2700000" algn="tl">
                    <a:srgbClr val="000000">
                      <a:alpha val="43137"/>
                    </a:srgbClr>
                  </a:outerShdw>
                </a:effectLst>
              </a:rPr>
              <a:t>Manipulations detecting</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57578" y="1486038"/>
            <a:ext cx="11513712" cy="5120824"/>
          </a:xfrm>
        </p:spPr>
        <p:txBody>
          <a:bodyPr anchor="t">
            <a:noAutofit/>
          </a:bodyPr>
          <a:lstStyle/>
          <a:p>
            <a:endParaRPr lang="en-US" sz="2800" b="1" dirty="0" smtClean="0">
              <a:solidFill>
                <a:schemeClr val="tx1"/>
              </a:solidFill>
            </a:endParaRPr>
          </a:p>
          <a:p>
            <a:endParaRPr lang="en-US" sz="2800" b="1" dirty="0" smtClean="0">
              <a:solidFill>
                <a:schemeClr val="tx1"/>
              </a:solidFill>
            </a:endParaRPr>
          </a:p>
          <a:p>
            <a:pPr>
              <a:buNone/>
            </a:pPr>
            <a:endParaRPr lang="en-US" sz="2800" b="1" dirty="0" smtClean="0">
              <a:solidFill>
                <a:schemeClr val="tx1"/>
              </a:solidFill>
            </a:endParaRPr>
          </a:p>
          <a:p>
            <a:pPr>
              <a:buNone/>
            </a:pPr>
            <a:endParaRPr lang="en-US" sz="2800" b="1" dirty="0" smtClean="0">
              <a:solidFill>
                <a:schemeClr val="tx1"/>
              </a:solidFill>
            </a:endParaRPr>
          </a:p>
          <a:p>
            <a:pPr>
              <a:buNone/>
            </a:pPr>
            <a:endParaRPr lang="ru-RU" sz="2800" b="1"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1144" y="1331403"/>
            <a:ext cx="10553700" cy="593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86804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532586" y="415988"/>
            <a:ext cx="8693239" cy="9927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965915" y="158842"/>
            <a:ext cx="10032642" cy="1507067"/>
          </a:xfrm>
        </p:spPr>
        <p:txBody>
          <a:bodyPr/>
          <a:lstStyle/>
          <a:p>
            <a:pPr algn="ctr"/>
            <a:r>
              <a:rPr lang="en-US" b="1" dirty="0" smtClean="0">
                <a:effectLst>
                  <a:outerShdw blurRad="38100" dist="38100" dir="2700000" algn="tl">
                    <a:srgbClr val="000000">
                      <a:alpha val="43137"/>
                    </a:srgbClr>
                  </a:outerShdw>
                </a:effectLst>
              </a:rPr>
              <a:t>Manipulations detecting</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57578" y="1486038"/>
            <a:ext cx="11513712" cy="5120824"/>
          </a:xfrm>
        </p:spPr>
        <p:txBody>
          <a:bodyPr anchor="t">
            <a:noAutofit/>
          </a:bodyPr>
          <a:lstStyle/>
          <a:p>
            <a:endParaRPr lang="en-US" sz="2800" b="1" dirty="0" smtClean="0">
              <a:solidFill>
                <a:schemeClr val="tx1"/>
              </a:solidFill>
            </a:endParaRPr>
          </a:p>
          <a:p>
            <a:endParaRPr lang="en-US" sz="2800" b="1" dirty="0" smtClean="0">
              <a:solidFill>
                <a:schemeClr val="tx1"/>
              </a:solidFill>
            </a:endParaRPr>
          </a:p>
          <a:p>
            <a:pPr>
              <a:buNone/>
            </a:pPr>
            <a:endParaRPr lang="en-US" sz="2800" b="1" dirty="0" smtClean="0">
              <a:solidFill>
                <a:schemeClr val="tx1"/>
              </a:solidFill>
            </a:endParaRPr>
          </a:p>
          <a:p>
            <a:pPr>
              <a:buNone/>
            </a:pPr>
            <a:endParaRPr lang="en-US" sz="2800" b="1" dirty="0" smtClean="0">
              <a:solidFill>
                <a:schemeClr val="tx1"/>
              </a:solidFill>
            </a:endParaRPr>
          </a:p>
          <a:p>
            <a:pPr>
              <a:buNone/>
            </a:pPr>
            <a:endParaRPr lang="ru-RU" sz="2800"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8" y="1323023"/>
            <a:ext cx="12193587"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04216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532586" y="415988"/>
            <a:ext cx="8693239" cy="9927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965915" y="158842"/>
            <a:ext cx="10032642" cy="1507067"/>
          </a:xfrm>
        </p:spPr>
        <p:txBody>
          <a:bodyPr/>
          <a:lstStyle/>
          <a:p>
            <a:pPr algn="ctr"/>
            <a:r>
              <a:rPr lang="en-US" b="1" dirty="0" smtClean="0">
                <a:effectLst>
                  <a:outerShdw blurRad="38100" dist="38100" dir="2700000" algn="tl">
                    <a:srgbClr val="000000">
                      <a:alpha val="43137"/>
                    </a:srgbClr>
                  </a:outerShdw>
                </a:effectLst>
              </a:rPr>
              <a:t>Features of fakes</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57578" y="1486038"/>
            <a:ext cx="11513712" cy="5120824"/>
          </a:xfrm>
        </p:spPr>
        <p:txBody>
          <a:bodyPr anchor="t">
            <a:noAutofit/>
          </a:bodyPr>
          <a:lstStyle/>
          <a:p>
            <a:endParaRPr lang="en-US" sz="2800" b="1" dirty="0" smtClean="0">
              <a:solidFill>
                <a:schemeClr val="tx1"/>
              </a:solidFill>
            </a:endParaRPr>
          </a:p>
          <a:p>
            <a:endParaRPr lang="en-US" sz="2800" b="1" dirty="0" smtClean="0">
              <a:solidFill>
                <a:schemeClr val="tx1"/>
              </a:solidFill>
            </a:endParaRPr>
          </a:p>
          <a:p>
            <a:pPr>
              <a:buNone/>
            </a:pPr>
            <a:endParaRPr lang="en-US" sz="2800" b="1" dirty="0" smtClean="0">
              <a:solidFill>
                <a:schemeClr val="tx1"/>
              </a:solidFill>
            </a:endParaRPr>
          </a:p>
          <a:p>
            <a:pPr>
              <a:buNone/>
            </a:pPr>
            <a:endParaRPr lang="en-US" sz="2800" b="1" dirty="0" smtClean="0">
              <a:solidFill>
                <a:schemeClr val="tx1"/>
              </a:solidFill>
            </a:endParaRPr>
          </a:p>
          <a:p>
            <a:pPr>
              <a:buNone/>
            </a:pPr>
            <a:endParaRPr lang="ru-RU" sz="2800" b="1" dirty="0">
              <a:solidFill>
                <a:schemeClr val="tx1"/>
              </a:solidFill>
            </a:endParaRPr>
          </a:p>
        </p:txBody>
      </p:sp>
      <p:sp>
        <p:nvSpPr>
          <p:cNvPr id="4" name="Прямоугольник 3"/>
          <p:cNvSpPr/>
          <p:nvPr/>
        </p:nvSpPr>
        <p:spPr>
          <a:xfrm>
            <a:off x="0" y="1550433"/>
            <a:ext cx="12192000" cy="5324535"/>
          </a:xfrm>
          <a:prstGeom prst="rect">
            <a:avLst/>
          </a:prstGeom>
        </p:spPr>
        <p:txBody>
          <a:bodyPr wrap="square">
            <a:spAutoFit/>
          </a:bodyPr>
          <a:lstStyle/>
          <a:p>
            <a:pPr marL="514350" indent="-514350">
              <a:buFont typeface="+mj-lt"/>
              <a:buAutoNum type="arabicPeriod"/>
            </a:pPr>
            <a:r>
              <a:rPr lang="en-US" sz="2600" b="1" dirty="0" smtClean="0">
                <a:solidFill>
                  <a:srgbClr val="7030A0"/>
                </a:solidFill>
              </a:rPr>
              <a:t>Shocking character </a:t>
            </a:r>
            <a:r>
              <a:rPr lang="en-US" sz="2600" b="1" dirty="0" smtClean="0"/>
              <a:t>of the news piece.</a:t>
            </a:r>
          </a:p>
          <a:p>
            <a:pPr marL="514350" indent="-514350">
              <a:buFont typeface="+mj-lt"/>
              <a:buAutoNum type="arabicPeriod"/>
            </a:pPr>
            <a:r>
              <a:rPr lang="en-US" sz="2600" b="1" dirty="0" smtClean="0"/>
              <a:t>Powerful </a:t>
            </a:r>
            <a:r>
              <a:rPr lang="en-US" sz="2600" b="1" dirty="0" smtClean="0">
                <a:solidFill>
                  <a:srgbClr val="7030A0"/>
                </a:solidFill>
              </a:rPr>
              <a:t>emotional appeal</a:t>
            </a:r>
            <a:r>
              <a:rPr lang="en-US" sz="2600" b="1" dirty="0" smtClean="0"/>
              <a:t>.</a:t>
            </a:r>
          </a:p>
          <a:p>
            <a:pPr marL="514350" indent="-514350">
              <a:buFont typeface="+mj-lt"/>
              <a:buAutoNum type="arabicPeriod"/>
            </a:pPr>
            <a:r>
              <a:rPr lang="en-US" sz="2600" b="1" dirty="0" smtClean="0">
                <a:solidFill>
                  <a:srgbClr val="7030A0"/>
                </a:solidFill>
              </a:rPr>
              <a:t>No reference</a:t>
            </a:r>
            <a:r>
              <a:rPr lang="en-US" sz="2600" b="1" dirty="0" smtClean="0"/>
              <a:t> to the source, </a:t>
            </a:r>
            <a:r>
              <a:rPr lang="en-US" sz="2600" b="1" dirty="0" smtClean="0">
                <a:solidFill>
                  <a:srgbClr val="7030A0"/>
                </a:solidFill>
              </a:rPr>
              <a:t>anonymous authors</a:t>
            </a:r>
            <a:r>
              <a:rPr lang="en-US" sz="2600" b="1" dirty="0" smtClean="0"/>
              <a:t>/</a:t>
            </a:r>
            <a:r>
              <a:rPr lang="en-US" sz="2600" b="1" dirty="0" smtClean="0">
                <a:solidFill>
                  <a:srgbClr val="7030A0"/>
                </a:solidFill>
              </a:rPr>
              <a:t>generalized references</a:t>
            </a:r>
            <a:r>
              <a:rPr lang="en-US" sz="2600" b="1" dirty="0">
                <a:solidFill>
                  <a:srgbClr val="7030A0"/>
                </a:solidFill>
              </a:rPr>
              <a:t> </a:t>
            </a:r>
            <a:r>
              <a:rPr lang="en-US" sz="2600" b="1" dirty="0" smtClean="0"/>
              <a:t>(</a:t>
            </a:r>
            <a:r>
              <a:rPr lang="en-US" sz="2600" b="1" i="1" dirty="0" smtClean="0"/>
              <a:t>the </a:t>
            </a:r>
            <a:r>
              <a:rPr lang="en-US" sz="2600" b="1" i="1" dirty="0"/>
              <a:t>British scientists, the UN experts, </a:t>
            </a:r>
            <a:r>
              <a:rPr lang="en-US" sz="2600" b="1" i="1" dirty="0" smtClean="0"/>
              <a:t>our insiders</a:t>
            </a:r>
            <a:r>
              <a:rPr lang="en-US" sz="2600" b="1" dirty="0" smtClean="0"/>
              <a:t>).</a:t>
            </a:r>
          </a:p>
          <a:p>
            <a:pPr marL="514350" indent="-514350">
              <a:buFont typeface="+mj-lt"/>
              <a:buAutoNum type="arabicPeriod"/>
            </a:pPr>
            <a:r>
              <a:rPr lang="en-US" sz="2600" b="1" dirty="0" smtClean="0"/>
              <a:t>Using “off-the-shelf”, axiomatic, indisputable </a:t>
            </a:r>
            <a:r>
              <a:rPr lang="en-US" sz="2600" b="1" dirty="0" smtClean="0">
                <a:solidFill>
                  <a:srgbClr val="7030A0"/>
                </a:solidFill>
              </a:rPr>
              <a:t>statements without argumentation</a:t>
            </a:r>
            <a:r>
              <a:rPr lang="en-US" sz="2600" b="1" dirty="0" smtClean="0"/>
              <a:t> (</a:t>
            </a:r>
            <a:r>
              <a:rPr lang="en-US" sz="2600" b="1" i="1" dirty="0" smtClean="0"/>
              <a:t>Ukrainians are always dissatisfied with authorities</a:t>
            </a:r>
            <a:r>
              <a:rPr lang="en-US" sz="2600" b="1" dirty="0" smtClean="0"/>
              <a:t>).</a:t>
            </a:r>
          </a:p>
          <a:p>
            <a:pPr marL="514350" indent="-514350">
              <a:buFont typeface="+mj-lt"/>
              <a:buAutoNum type="arabicPeriod"/>
            </a:pPr>
            <a:r>
              <a:rPr lang="en-US" sz="2600" b="1" dirty="0" smtClean="0">
                <a:solidFill>
                  <a:srgbClr val="7030A0"/>
                </a:solidFill>
              </a:rPr>
              <a:t>Conspiracy versions </a:t>
            </a:r>
            <a:r>
              <a:rPr lang="en-US" sz="2600" b="1" dirty="0" smtClean="0"/>
              <a:t>(</a:t>
            </a:r>
            <a:r>
              <a:rPr lang="en-US" sz="2600" b="1" i="1" dirty="0" smtClean="0"/>
              <a:t>this has always been a secret, you won’t read anywhere about this</a:t>
            </a:r>
            <a:r>
              <a:rPr lang="en-US" sz="2600" b="1" dirty="0" smtClean="0"/>
              <a:t>).</a:t>
            </a:r>
          </a:p>
          <a:p>
            <a:pPr marL="514350" indent="-514350">
              <a:buFont typeface="+mj-lt"/>
              <a:buAutoNum type="arabicPeriod"/>
            </a:pPr>
            <a:r>
              <a:rPr lang="en-US" sz="2600" b="1" dirty="0" smtClean="0">
                <a:solidFill>
                  <a:srgbClr val="7030A0"/>
                </a:solidFill>
              </a:rPr>
              <a:t>Appealing to the apparent </a:t>
            </a:r>
            <a:r>
              <a:rPr lang="en-US" sz="2600" b="1" dirty="0" smtClean="0"/>
              <a:t>(</a:t>
            </a:r>
            <a:r>
              <a:rPr lang="en-US" sz="2600" b="1" i="1" dirty="0" smtClean="0"/>
              <a:t>it is obvious, apparently, it is understandable</a:t>
            </a:r>
            <a:r>
              <a:rPr lang="en-US" sz="2600" b="1" dirty="0" smtClean="0"/>
              <a:t>).</a:t>
            </a:r>
          </a:p>
          <a:p>
            <a:pPr marL="514350" indent="-514350">
              <a:buFont typeface="+mj-lt"/>
              <a:buAutoNum type="arabicPeriod"/>
            </a:pPr>
            <a:r>
              <a:rPr lang="en-US" sz="2600" b="1" dirty="0" smtClean="0">
                <a:solidFill>
                  <a:srgbClr val="7030A0"/>
                </a:solidFill>
              </a:rPr>
              <a:t>Vagueness of interpretations</a:t>
            </a:r>
            <a:r>
              <a:rPr lang="en-US" sz="2600" b="1" dirty="0" smtClean="0"/>
              <a:t>, evaluations (</a:t>
            </a:r>
            <a:r>
              <a:rPr lang="en-US" sz="2600" b="1" i="1" dirty="0" smtClean="0"/>
              <a:t>mostly, as a rule, largely, primarily, generally, mainly, </a:t>
            </a:r>
            <a:r>
              <a:rPr lang="en-US" sz="2600" b="1" i="1" dirty="0" err="1" smtClean="0"/>
              <a:t>predom</a:t>
            </a:r>
            <a:r>
              <a:rPr lang="uk-UA" sz="2600" b="1" i="1" dirty="0" smtClean="0"/>
              <a:t>і</a:t>
            </a:r>
            <a:r>
              <a:rPr lang="en-US" sz="2600" b="1" i="1" dirty="0" err="1" smtClean="0"/>
              <a:t>nantly</a:t>
            </a:r>
            <a:r>
              <a:rPr lang="en-US" sz="2600" b="1" dirty="0" smtClean="0"/>
              <a:t>). </a:t>
            </a:r>
          </a:p>
          <a:p>
            <a:pPr marL="514350" indent="-514350">
              <a:buFont typeface="+mj-lt"/>
              <a:buAutoNum type="arabicPeriod"/>
            </a:pPr>
            <a:endParaRPr lang="en-US" sz="2800" b="1" dirty="0" smtClean="0"/>
          </a:p>
        </p:txBody>
      </p:sp>
    </p:spTree>
    <p:extLst>
      <p:ext uri="{BB962C8B-B14F-4D97-AF65-F5344CB8AC3E}">
        <p14:creationId xmlns:p14="http://schemas.microsoft.com/office/powerpoint/2010/main" xmlns="" val="11590105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532586" y="415988"/>
            <a:ext cx="8693239" cy="99277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965915" y="158842"/>
            <a:ext cx="10032642" cy="1507067"/>
          </a:xfrm>
        </p:spPr>
        <p:txBody>
          <a:bodyPr/>
          <a:lstStyle/>
          <a:p>
            <a:pPr algn="ctr"/>
            <a:r>
              <a:rPr lang="en-US" b="1" dirty="0" smtClean="0">
                <a:effectLst>
                  <a:outerShdw blurRad="38100" dist="38100" dir="2700000" algn="tl">
                    <a:srgbClr val="000000">
                      <a:alpha val="43137"/>
                    </a:srgbClr>
                  </a:outerShdw>
                </a:effectLst>
              </a:rPr>
              <a:t>Features of fakes</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257578" y="1486038"/>
            <a:ext cx="11513712" cy="5120824"/>
          </a:xfrm>
        </p:spPr>
        <p:txBody>
          <a:bodyPr anchor="t">
            <a:noAutofit/>
          </a:bodyPr>
          <a:lstStyle/>
          <a:p>
            <a:endParaRPr lang="en-US" sz="2800" b="1" dirty="0" smtClean="0">
              <a:solidFill>
                <a:schemeClr val="tx1"/>
              </a:solidFill>
            </a:endParaRPr>
          </a:p>
          <a:p>
            <a:endParaRPr lang="en-US" sz="2800" b="1" dirty="0" smtClean="0">
              <a:solidFill>
                <a:schemeClr val="tx1"/>
              </a:solidFill>
            </a:endParaRPr>
          </a:p>
          <a:p>
            <a:pPr>
              <a:buNone/>
            </a:pPr>
            <a:endParaRPr lang="en-US" sz="2800" b="1" dirty="0" smtClean="0">
              <a:solidFill>
                <a:schemeClr val="tx1"/>
              </a:solidFill>
            </a:endParaRPr>
          </a:p>
          <a:p>
            <a:pPr>
              <a:buNone/>
            </a:pPr>
            <a:endParaRPr lang="en-US" sz="2800" b="1" dirty="0" smtClean="0">
              <a:solidFill>
                <a:schemeClr val="tx1"/>
              </a:solidFill>
            </a:endParaRPr>
          </a:p>
          <a:p>
            <a:pPr>
              <a:buNone/>
            </a:pPr>
            <a:endParaRPr lang="ru-RU" sz="2800" b="1"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313" y="1812043"/>
            <a:ext cx="11766550" cy="436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01866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933303" y="222069"/>
            <a:ext cx="8203474" cy="872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4" name="Заголовок 3"/>
          <p:cNvSpPr>
            <a:spLocks noGrp="1"/>
          </p:cNvSpPr>
          <p:nvPr>
            <p:ph type="title"/>
          </p:nvPr>
        </p:nvSpPr>
        <p:spPr>
          <a:xfrm>
            <a:off x="1767840" y="419498"/>
            <a:ext cx="8534400" cy="1018520"/>
          </a:xfrm>
        </p:spPr>
        <p:txBody>
          <a:bodyPr>
            <a:normAutofit fontScale="90000"/>
          </a:bodyPr>
          <a:lstStyle/>
          <a:p>
            <a:pPr algn="ctr"/>
            <a:r>
              <a:rPr lang="en-US" sz="4000" b="1" dirty="0" smtClean="0">
                <a:effectLst>
                  <a:outerShdw blurRad="38100" dist="38100" dir="2700000" algn="tl">
                    <a:srgbClr val="000000">
                      <a:alpha val="43137"/>
                    </a:srgbClr>
                  </a:outerShdw>
                </a:effectLst>
              </a:rPr>
              <a:t>FAKE or REAL?</a:t>
            </a: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endParaRPr lang="uk-UA" sz="4000" b="1" dirty="0">
              <a:effectLst>
                <a:outerShdw blurRad="38100" dist="38100" dir="2700000" algn="tl">
                  <a:srgbClr val="000000">
                    <a:alpha val="43137"/>
                  </a:srgbClr>
                </a:outerShdw>
              </a:effectLst>
            </a:endParaRPr>
          </a:p>
        </p:txBody>
      </p:sp>
      <p:sp>
        <p:nvSpPr>
          <p:cNvPr id="2" name="Прямоугольник 1"/>
          <p:cNvSpPr/>
          <p:nvPr/>
        </p:nvSpPr>
        <p:spPr>
          <a:xfrm>
            <a:off x="1" y="1094704"/>
            <a:ext cx="12192000" cy="6740307"/>
          </a:xfrm>
          <a:prstGeom prst="rect">
            <a:avLst/>
          </a:prstGeom>
        </p:spPr>
        <p:txBody>
          <a:bodyPr wrap="square">
            <a:spAutoFit/>
          </a:bodyPr>
          <a:lstStyle/>
          <a:p>
            <a:pPr marL="514350" indent="-514350">
              <a:buFont typeface="+mj-lt"/>
              <a:buAutoNum type="arabicPeriod"/>
            </a:pPr>
            <a:r>
              <a:rPr lang="en-US" sz="2400" b="1" u="sng" dirty="0"/>
              <a:t>Confused, Debt-Ridden Trump Agrees to Sell Yellowstone Ranch </a:t>
            </a:r>
            <a:endParaRPr lang="en-US" sz="2400" b="1" u="sng" dirty="0" smtClean="0"/>
          </a:p>
          <a:p>
            <a:r>
              <a:rPr lang="en-US" sz="2200" b="1" dirty="0" smtClean="0"/>
              <a:t>	An </a:t>
            </a:r>
            <a:r>
              <a:rPr lang="en-US" sz="2200" b="1" dirty="0"/>
              <a:t>evidently confused President Trump announced to members of the media today that he will accept an offer on a ranch in Yellowstone that he doesn't own in order to settle his many outstanding debts</a:t>
            </a:r>
            <a:r>
              <a:rPr lang="en-US" sz="2200" b="1" dirty="0" smtClean="0"/>
              <a:t>.</a:t>
            </a:r>
            <a:endParaRPr lang="en-US" sz="2200" b="1" dirty="0"/>
          </a:p>
          <a:p>
            <a:r>
              <a:rPr lang="en-US" sz="2200" b="1" dirty="0" smtClean="0"/>
              <a:t>	Wearing </a:t>
            </a:r>
            <a:r>
              <a:rPr lang="en-US" sz="2200" b="1" dirty="0"/>
              <a:t>a cowboy hat and boots, the uncharacteristically disconsolate Trump spoke in a gravelly voice resembling that of John Dutton - the main character in the Kevin Costner drama </a:t>
            </a:r>
            <a:r>
              <a:rPr lang="en-US" sz="2200" b="1" dirty="0" smtClean="0"/>
              <a:t>“Yellowstone”, </a:t>
            </a:r>
            <a:r>
              <a:rPr lang="en-US" sz="2200" b="1" dirty="0"/>
              <a:t>of which he is apparently a fan - in describing his plan to resolve his financial obligations with the sale of 50,000 acres of fictional land for $500 million to Market Equities, a make believe real estate </a:t>
            </a:r>
            <a:r>
              <a:rPr lang="en-US" sz="2200" b="1" dirty="0" smtClean="0"/>
              <a:t>company</a:t>
            </a:r>
            <a:r>
              <a:rPr lang="en-US" sz="2200" b="1" dirty="0"/>
              <a:t>.</a:t>
            </a:r>
          </a:p>
          <a:p>
            <a:r>
              <a:rPr lang="en-US" sz="2200" b="1" dirty="0" smtClean="0"/>
              <a:t>	"</a:t>
            </a:r>
            <a:r>
              <a:rPr lang="en-US" sz="2200" b="1" dirty="0"/>
              <a:t>For seven generations the Trumps have worked </a:t>
            </a:r>
            <a:r>
              <a:rPr lang="en-US" sz="2200" b="1" dirty="0" smtClean="0"/>
              <a:t>on this </a:t>
            </a:r>
            <a:r>
              <a:rPr lang="en-US" sz="2200" b="1" dirty="0"/>
              <a:t>land. Raising cattle and riding horses around. </a:t>
            </a:r>
            <a:r>
              <a:rPr lang="en-US" sz="2200" b="1" dirty="0" smtClean="0"/>
              <a:t>We </a:t>
            </a:r>
            <a:r>
              <a:rPr lang="en-US" sz="2200" b="1" dirty="0"/>
              <a:t>even defeated a plot by the evil Beck brothers who kidnapped my grandson Tate and beat up my daughter Beth. But I suppose this is the way of the modern world," Trump said</a:t>
            </a:r>
            <a:r>
              <a:rPr lang="en-US" sz="2200" b="1" dirty="0" smtClean="0"/>
              <a:t>. "It’s </a:t>
            </a:r>
            <a:r>
              <a:rPr lang="en-US" sz="2200" b="1" dirty="0"/>
              <a:t>sad. I promised my father I'd never sell," Trump went </a:t>
            </a:r>
            <a:r>
              <a:rPr lang="en-US" sz="2200" b="1" dirty="0" smtClean="0"/>
              <a:t>on gloomily, </a:t>
            </a:r>
            <a:r>
              <a:rPr lang="en-US" sz="2200" b="1" dirty="0"/>
              <a:t>gazing off into the distance. "But if that's what these people want, to build an airport and carve this country into little </a:t>
            </a:r>
            <a:r>
              <a:rPr lang="en-US" sz="2200" b="1" dirty="0" err="1"/>
              <a:t>ranchettes</a:t>
            </a:r>
            <a:r>
              <a:rPr lang="en-US" sz="2200" b="1" dirty="0"/>
              <a:t> and second homes, so be it. I'll have my son Jamie draw up the papers</a:t>
            </a:r>
            <a:r>
              <a:rPr lang="en-US" sz="2200" b="1" dirty="0" smtClean="0"/>
              <a:t>.“  	</a:t>
            </a:r>
          </a:p>
          <a:p>
            <a:r>
              <a:rPr lang="en-US" sz="2200" b="1" dirty="0">
                <a:solidFill>
                  <a:srgbClr val="0070C0"/>
                </a:solidFill>
              </a:rPr>
              <a:t>	</a:t>
            </a:r>
            <a:r>
              <a:rPr lang="en-US" sz="2200" b="1" dirty="0" smtClean="0">
                <a:solidFill>
                  <a:srgbClr val="0070C0"/>
                </a:solidFill>
              </a:rPr>
              <a:t>http</a:t>
            </a:r>
            <a:r>
              <a:rPr lang="en-US" sz="2200" b="1" dirty="0">
                <a:solidFill>
                  <a:srgbClr val="0070C0"/>
                </a:solidFill>
              </a:rPr>
              <a:t>://</a:t>
            </a:r>
            <a:r>
              <a:rPr lang="en-US" sz="2200" b="1" dirty="0" smtClean="0">
                <a:solidFill>
                  <a:srgbClr val="0070C0"/>
                </a:solidFill>
              </a:rPr>
              <a:t>www.newsmutiny.com </a:t>
            </a:r>
            <a:endParaRPr lang="en-US" sz="2200" b="1" dirty="0">
              <a:solidFill>
                <a:srgbClr val="0070C0"/>
              </a:solidFill>
            </a:endParaRPr>
          </a:p>
          <a:p>
            <a:endParaRPr lang="en-US" sz="2800" b="1" dirty="0"/>
          </a:p>
          <a:p>
            <a:endParaRPr lang="en-US" sz="2800" b="1" dirty="0"/>
          </a:p>
        </p:txBody>
      </p:sp>
    </p:spTree>
    <p:extLst>
      <p:ext uri="{BB962C8B-B14F-4D97-AF65-F5344CB8AC3E}">
        <p14:creationId xmlns:p14="http://schemas.microsoft.com/office/powerpoint/2010/main" xmlns="" val="24793685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l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3087</TotalTime>
  <Words>479</Words>
  <Application>Microsoft Office PowerPoint</Application>
  <PresentationFormat>Произвольный</PresentationFormat>
  <Paragraphs>82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Slice</vt:lpstr>
      <vt:lpstr>Introduction to Info-media Literacy and critical thinking</vt:lpstr>
      <vt:lpstr>Revision circle</vt:lpstr>
      <vt:lpstr>Manipulations detecting</vt:lpstr>
      <vt:lpstr>Manipulations detecting</vt:lpstr>
      <vt:lpstr>Manipulations detecting</vt:lpstr>
      <vt:lpstr>Manipulations detecting</vt:lpstr>
      <vt:lpstr>Features of fakes</vt:lpstr>
      <vt:lpstr>Features of fakes</vt:lpstr>
      <vt:lpstr>FAKE or REAL? </vt:lpstr>
      <vt:lpstr>FAKE or REAL? </vt:lpstr>
      <vt:lpstr>FAKE or REAL? </vt:lpstr>
      <vt:lpstr>Creating your own news story</vt:lpstr>
      <vt:lpstr>The initial news report</vt:lpstr>
      <vt:lpstr>Time for moodle test!!!</vt:lpstr>
      <vt:lpstr>Quotation</vt:lpstr>
      <vt:lpstr>Thank you for attention  and participation!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Ученик</dc:creator>
  <cp:lastModifiedBy>Admin</cp:lastModifiedBy>
  <cp:revision>186</cp:revision>
  <dcterms:created xsi:type="dcterms:W3CDTF">2014-09-12T02:12:56Z</dcterms:created>
  <dcterms:modified xsi:type="dcterms:W3CDTF">2021-08-31T19:13:52Z</dcterms:modified>
</cp:coreProperties>
</file>