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272" r:id="rId2"/>
    <p:sldId id="273" r:id="rId3"/>
    <p:sldId id="279" r:id="rId4"/>
    <p:sldId id="274" r:id="rId5"/>
    <p:sldId id="286" r:id="rId6"/>
    <p:sldId id="289" r:id="rId7"/>
    <p:sldId id="278" r:id="rId8"/>
    <p:sldId id="275" r:id="rId9"/>
    <p:sldId id="277" r:id="rId10"/>
    <p:sldId id="288" r:id="rId11"/>
    <p:sldId id="287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>
        <p:scale>
          <a:sx n="97" d="100"/>
          <a:sy n="97" d="100"/>
        </p:scale>
        <p:origin x="-101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20C13-2514-4D9C-8D4B-A10DA4FFD5A1}" type="datetime1">
              <a:rPr lang="ru-RU" smtClean="0"/>
              <a:t>27.01.2023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CC122-5347-4C75-98DE-0F72C4F2551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061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67CA5-ECF1-43FF-A31E-6BD9B21B57BB}" type="datetime1">
              <a:rPr lang="ru-RU" smtClean="0"/>
              <a:pPr/>
              <a:t>27.01.2023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93B0CF2-7F87-4E02-A248-870047730F9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558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097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625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89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668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895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167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061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683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269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Прямая соединительная линия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ru-RU" noProof="0"/>
              <a:t>Образец подзаголовка</a:t>
            </a:r>
            <a:endParaRPr kumimoji="0" lang="ru-RU" noProof="0" dirty="0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042E67-0227-4BC3-82B0-5759BC2EE067}" type="datetime1">
              <a:rPr lang="ru-RU" noProof="0" smtClean="0"/>
              <a:t>27.01.2023</a:t>
            </a:fld>
            <a:endParaRPr lang="ru-RU" noProof="0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DCC9AE-B7F3-45CB-BB2E-3222B2AEBBC3}" type="datetime1">
              <a:rPr lang="ru-RU" noProof="0" smtClean="0"/>
              <a:t>27.01.2023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E58623-7ACF-43A9-B9A8-787CA2B0B620}" type="datetime1">
              <a:rPr lang="ru-RU" noProof="0" smtClean="0"/>
              <a:t>27.01.2023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DEFBE7-4C1B-4778-8B46-649E4193A0B2}" type="datetime1">
              <a:rPr lang="ru-RU" noProof="0" smtClean="0"/>
              <a:t>27.01.2023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CCFD91-7790-4468-A129-07AFFDDBA1C7}" type="datetime1">
              <a:rPr lang="ru-RU" noProof="0" smtClean="0"/>
              <a:t>27.01.2023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E41293-93E0-46D4-A151-C6BFE1D839E4}" type="datetime1">
              <a:rPr lang="ru-RU" noProof="0" smtClean="0"/>
              <a:t>27.01.2023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791C00-DC62-4142-9F6D-DA1C45AB977D}" type="datetime1">
              <a:rPr lang="ru-RU" noProof="0" smtClean="0"/>
              <a:t>27.01.2023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395BA2-92C5-4296-B336-F8334E18CE48}" type="datetime1">
              <a:rPr lang="ru-RU" noProof="0" smtClean="0"/>
              <a:t>27.01.2023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DBA5C4-3A0B-44F2-A553-77BCC15D81C0}" type="datetime1">
              <a:rPr lang="ru-RU" noProof="0" smtClean="0"/>
              <a:t>27.01.2023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601DC2-C9FF-4CCB-9CA8-59247185429A}" type="datetime1">
              <a:rPr lang="ru-RU" noProof="0" smtClean="0"/>
              <a:t>27.01.2023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о скругленным и усеч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ru-RU" noProof="0"/>
              <a:t>Вставка рисунка</a:t>
            </a:r>
            <a:endParaRPr kumimoji="0"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00A0FC-F56C-4772-9C86-2C39F56A45E8}" type="datetime1">
              <a:rPr lang="ru-RU" noProof="0" smtClean="0"/>
              <a:t>27.01.2023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ru-RU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ru-RU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Полилиния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ru-RU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Полилиния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ru-RU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Полилиния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ru-RU" sz="1800" noProof="0" dirty="0"/>
                </a:p>
              </p:txBody>
            </p:sp>
            <p:sp>
              <p:nvSpPr>
                <p:cNvPr id="33" name="Полилиния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ru-RU" sz="1800" noProof="0" dirty="0"/>
                </a:p>
              </p:txBody>
            </p:sp>
          </p:grpSp>
        </p:grpSp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  <a:endParaRPr kumimoji="0" lang="ru-RU" noProof="0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ru-RU" noProof="0" dirty="0"/>
              <a:t>Образец текста</a:t>
            </a:r>
          </a:p>
          <a:p>
            <a:pPr lvl="1" rtl="0" eaLnBrk="1" latinLnBrk="0" hangingPunct="1"/>
            <a:r>
              <a:rPr lang="ru-RU" noProof="0" dirty="0"/>
              <a:t>Второй уровень</a:t>
            </a:r>
          </a:p>
          <a:p>
            <a:pPr lvl="2" rtl="0" eaLnBrk="1" latinLnBrk="0" hangingPunct="1"/>
            <a:r>
              <a:rPr lang="ru-RU" noProof="0" dirty="0"/>
              <a:t>Третий уровень</a:t>
            </a:r>
          </a:p>
          <a:p>
            <a:pPr lvl="3" rtl="0" eaLnBrk="1" latinLnBrk="0" hangingPunct="1"/>
            <a:r>
              <a:rPr lang="ru-RU" noProof="0" dirty="0"/>
              <a:t>Четвертый уровень</a:t>
            </a:r>
          </a:p>
          <a:p>
            <a:pPr lvl="4" rtl="0" eaLnBrk="1" latinLnBrk="0" hangingPunct="1"/>
            <a:r>
              <a:rPr lang="ru-RU" noProof="0" dirty="0"/>
              <a:t>Пятый уровень</a:t>
            </a:r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E2826595-62FB-4CCD-B121-F144066977C5}" type="datetime1">
              <a:rPr lang="ru-RU" noProof="0" smtClean="0"/>
              <a:t>27.01.2023</a:t>
            </a:fld>
            <a:endParaRPr lang="ru-RU" noProof="0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35113" y="748748"/>
            <a:ext cx="11321774" cy="1822173"/>
          </a:xfrm>
        </p:spPr>
        <p:txBody>
          <a:bodyPr rtlCol="0">
            <a:normAutofit/>
          </a:bodyPr>
          <a:lstStyle/>
          <a:p>
            <a:pPr algn="ctr"/>
            <a:r>
              <a:rPr lang="uk-UA" dirty="0" err="1" smtClean="0"/>
              <a:t>Етноімагологічний</a:t>
            </a:r>
            <a:r>
              <a:rPr lang="uk-UA" dirty="0" smtClean="0"/>
              <a:t> </a:t>
            </a:r>
            <a:r>
              <a:rPr lang="uk-UA" dirty="0"/>
              <a:t>дискурс </a:t>
            </a:r>
            <a:br>
              <a:rPr lang="uk-UA" dirty="0"/>
            </a:br>
            <a:r>
              <a:rPr lang="uk-UA" dirty="0" smtClean="0"/>
              <a:t>української літератури</a:t>
            </a:r>
            <a:endParaRPr lang="ru-RU" dirty="0"/>
          </a:p>
        </p:txBody>
      </p:sp>
      <p:pic>
        <p:nvPicPr>
          <p:cNvPr id="1026" name="Picture 2" descr="Картинки по запросу Літературна імагологі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495" y="3438938"/>
            <a:ext cx="3304207" cy="2478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Літературна імагологі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376" y="3990560"/>
            <a:ext cx="25527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97765" y="4621695"/>
            <a:ext cx="8825947" cy="18884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 </a:t>
            </a:r>
            <a:r>
              <a:rPr lang="ru-RU" dirty="0" err="1">
                <a:solidFill>
                  <a:schemeClr val="tx1"/>
                </a:solidFill>
              </a:rPr>
              <a:t>противагу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бінарній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опозиції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en-US" dirty="0">
                <a:solidFill>
                  <a:schemeClr val="tx1"/>
                </a:solidFill>
              </a:rPr>
              <a:t>XX </a:t>
            </a:r>
            <a:r>
              <a:rPr lang="ru-RU" dirty="0">
                <a:solidFill>
                  <a:schemeClr val="tx1"/>
                </a:solidFill>
              </a:rPr>
              <a:t>ст. </a:t>
            </a:r>
            <a:r>
              <a:rPr lang="ru-RU" dirty="0" err="1">
                <a:solidFill>
                  <a:schemeClr val="tx1"/>
                </a:solidFill>
              </a:rPr>
              <a:t>виникла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діалогічна</a:t>
            </a:r>
            <a:r>
              <a:rPr lang="ru-RU" dirty="0">
                <a:solidFill>
                  <a:schemeClr val="tx1"/>
                </a:solidFill>
              </a:rPr>
              <a:t> модель, яка </a:t>
            </a:r>
            <a:r>
              <a:rPr lang="ru-RU" dirty="0" err="1">
                <a:solidFill>
                  <a:schemeClr val="tx1"/>
                </a:solidFill>
              </a:rPr>
              <a:t>інтеґрує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Іншого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зберігаючи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відмінність</a:t>
            </a:r>
            <a:r>
              <a:rPr lang="ru-RU" dirty="0">
                <a:solidFill>
                  <a:schemeClr val="tx1"/>
                </a:solidFill>
              </a:rPr>
              <a:t>, в </a:t>
            </a:r>
            <a:r>
              <a:rPr lang="ru-RU" dirty="0" err="1">
                <a:solidFill>
                  <a:schemeClr val="tx1"/>
                </a:solidFill>
              </a:rPr>
              <a:t>ідентичність</a:t>
            </a:r>
            <a:r>
              <a:rPr lang="ru-RU" dirty="0">
                <a:solidFill>
                  <a:schemeClr val="tx1"/>
                </a:solidFill>
              </a:rPr>
              <a:t> Я                  (</a:t>
            </a:r>
            <a:r>
              <a:rPr lang="ru-RU" dirty="0" err="1">
                <a:solidFill>
                  <a:schemeClr val="tx1"/>
                </a:solidFill>
              </a:rPr>
              <a:t>Михаїл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Бахтін</a:t>
            </a:r>
            <a:r>
              <a:rPr lang="ru-RU" dirty="0">
                <a:solidFill>
                  <a:schemeClr val="tx1"/>
                </a:solidFill>
              </a:rPr>
              <a:t>, </a:t>
            </a:r>
            <a:r>
              <a:rPr lang="ru-RU" dirty="0" err="1">
                <a:solidFill>
                  <a:schemeClr val="tx1"/>
                </a:solidFill>
              </a:rPr>
              <a:t>Емануїл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Левінас</a:t>
            </a:r>
            <a:r>
              <a:rPr lang="ru-RU" dirty="0">
                <a:solidFill>
                  <a:schemeClr val="tx1"/>
                </a:solidFill>
              </a:rPr>
              <a:t>, Поль </a:t>
            </a:r>
            <a:r>
              <a:rPr lang="ru-RU" dirty="0" err="1">
                <a:solidFill>
                  <a:schemeClr val="tx1"/>
                </a:solidFill>
              </a:rPr>
              <a:t>Рікер</a:t>
            </a:r>
            <a:r>
              <a:rPr lang="ru-RU" dirty="0">
                <a:solidFill>
                  <a:schemeClr val="tx1"/>
                </a:solidFill>
              </a:rPr>
              <a:t>, Жиль </a:t>
            </a:r>
            <a:r>
              <a:rPr lang="ru-RU" dirty="0" err="1">
                <a:solidFill>
                  <a:schemeClr val="tx1"/>
                </a:solidFill>
              </a:rPr>
              <a:t>Дельоз</a:t>
            </a:r>
            <a:r>
              <a:rPr lang="ru-RU" dirty="0">
                <a:solidFill>
                  <a:schemeClr val="tx1"/>
                </a:solidFill>
              </a:rPr>
              <a:t>, Жак </a:t>
            </a:r>
            <a:r>
              <a:rPr lang="ru-RU" dirty="0" err="1">
                <a:solidFill>
                  <a:schemeClr val="tx1"/>
                </a:solidFill>
              </a:rPr>
              <a:t>Дерріда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ін</a:t>
            </a:r>
            <a:r>
              <a:rPr lang="ru-RU" dirty="0">
                <a:solidFill>
                  <a:schemeClr val="tx1"/>
                </a:solidFill>
              </a:rPr>
              <a:t>.). </a:t>
            </a:r>
            <a:r>
              <a:rPr lang="ru-RU" dirty="0" err="1">
                <a:solidFill>
                  <a:schemeClr val="tx1"/>
                </a:solidFill>
              </a:rPr>
              <a:t>Згідно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діалогічною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моделлю</a:t>
            </a:r>
            <a:r>
              <a:rPr lang="ru-RU" dirty="0">
                <a:solidFill>
                  <a:schemeClr val="tx1"/>
                </a:solidFill>
              </a:rPr>
              <a:t>, будь-яка культура </a:t>
            </a:r>
            <a:r>
              <a:rPr lang="ru-RU" dirty="0" err="1">
                <a:solidFill>
                  <a:schemeClr val="tx1"/>
                </a:solidFill>
              </a:rPr>
              <a:t>більшою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меншою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мірою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завжди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відкрита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впливів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Іншого</a:t>
            </a:r>
            <a:r>
              <a:rPr lang="ru-RU" dirty="0">
                <a:solidFill>
                  <a:schemeClr val="tx1"/>
                </a:solidFill>
              </a:rPr>
              <a:t>. І </a:t>
            </a:r>
            <a:r>
              <a:rPr lang="ru-RU" dirty="0" err="1">
                <a:solidFill>
                  <a:schemeClr val="tx1"/>
                </a:solidFill>
              </a:rPr>
              <a:t>взагалі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індивідуальні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групові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ідентичності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формуються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інакше</a:t>
            </a:r>
            <a:r>
              <a:rPr lang="ru-RU" dirty="0">
                <a:solidFill>
                  <a:schemeClr val="tx1"/>
                </a:solidFill>
              </a:rPr>
              <a:t>, як у </a:t>
            </a:r>
            <a:r>
              <a:rPr lang="ru-RU" dirty="0" err="1">
                <a:solidFill>
                  <a:schemeClr val="tx1"/>
                </a:solidFill>
              </a:rPr>
              <a:t>взаємодії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іншими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ідентичностя</a:t>
            </a:r>
            <a:r>
              <a:rPr lang="ru-RU" dirty="0" err="1"/>
              <a:t>ми</a:t>
            </a:r>
            <a:r>
              <a:rPr lang="ru-RU" dirty="0"/>
              <a:t>. </a:t>
            </a:r>
          </a:p>
        </p:txBody>
      </p:sp>
      <p:sp>
        <p:nvSpPr>
          <p:cNvPr id="3" name="AutoShape 2" descr="Картинки по запросу бінарна опозиц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339988"/>
            <a:ext cx="1924050" cy="2371725"/>
          </a:xfrm>
          <a:prstGeom prst="rect">
            <a:avLst/>
          </a:prstGeom>
        </p:spPr>
      </p:pic>
      <p:pic>
        <p:nvPicPr>
          <p:cNvPr id="12292" name="Picture 4" descr="Картинки по запросу михаил бахти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31" y="606563"/>
            <a:ext cx="238125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Картинки по запросу левина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784" y="1461053"/>
            <a:ext cx="1968995" cy="282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Картинки по запросу поль рике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436" y="845446"/>
            <a:ext cx="238125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31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86609" y="4343400"/>
            <a:ext cx="7841973" cy="218660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Як </a:t>
            </a:r>
            <a:r>
              <a:rPr lang="ru-RU" dirty="0" err="1">
                <a:solidFill>
                  <a:schemeClr val="tx1"/>
                </a:solidFill>
              </a:rPr>
              <a:t>зазначає</a:t>
            </a:r>
            <a:r>
              <a:rPr lang="ru-RU" dirty="0">
                <a:solidFill>
                  <a:schemeClr val="tx1"/>
                </a:solidFill>
              </a:rPr>
              <a:t> Е. </a:t>
            </a:r>
            <a:r>
              <a:rPr lang="ru-RU" dirty="0" err="1">
                <a:solidFill>
                  <a:schemeClr val="tx1"/>
                </a:solidFill>
              </a:rPr>
              <a:t>Сміт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саме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етнокультурна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ідентичність</a:t>
            </a:r>
            <a:r>
              <a:rPr lang="ru-RU" dirty="0">
                <a:solidFill>
                  <a:schemeClr val="tx1"/>
                </a:solidFill>
              </a:rPr>
              <a:t> «</a:t>
            </a:r>
            <a:r>
              <a:rPr lang="ru-RU" dirty="0" err="1">
                <a:solidFill>
                  <a:schemeClr val="tx1"/>
                </a:solidFill>
              </a:rPr>
              <a:t>стає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могутнім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засобом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самовизначення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самоорієнтації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індивіда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світі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крізь</a:t>
            </a:r>
            <a:r>
              <a:rPr lang="ru-RU" dirty="0">
                <a:solidFill>
                  <a:schemeClr val="tx1"/>
                </a:solidFill>
              </a:rPr>
              <a:t> призму </a:t>
            </a:r>
            <a:r>
              <a:rPr lang="ru-RU" dirty="0" err="1">
                <a:solidFill>
                  <a:schemeClr val="tx1"/>
                </a:solidFill>
              </a:rPr>
              <a:t>колективної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особистості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своєї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самобутньої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культури</a:t>
            </a:r>
            <a:r>
              <a:rPr lang="ru-RU" dirty="0">
                <a:solidFill>
                  <a:schemeClr val="tx1"/>
                </a:solidFill>
              </a:rPr>
              <a:t>». </a:t>
            </a:r>
            <a:r>
              <a:rPr lang="ru-RU" dirty="0" err="1">
                <a:solidFill>
                  <a:schemeClr val="tx1"/>
                </a:solidFill>
              </a:rPr>
              <a:t>Саме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завдяки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спільній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неповторній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культурі</a:t>
            </a:r>
            <a:r>
              <a:rPr lang="ru-RU" dirty="0">
                <a:solidFill>
                  <a:schemeClr val="tx1"/>
                </a:solidFill>
              </a:rPr>
              <a:t> ми </a:t>
            </a:r>
            <a:r>
              <a:rPr lang="ru-RU" dirty="0" err="1">
                <a:solidFill>
                  <a:schemeClr val="tx1"/>
                </a:solidFill>
              </a:rPr>
              <a:t>спроможні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дізнатися</a:t>
            </a:r>
            <a:r>
              <a:rPr lang="ru-RU" dirty="0">
                <a:solidFill>
                  <a:schemeClr val="tx1"/>
                </a:solidFill>
              </a:rPr>
              <a:t>, «</a:t>
            </a:r>
            <a:r>
              <a:rPr lang="ru-RU" dirty="0" err="1">
                <a:solidFill>
                  <a:schemeClr val="tx1"/>
                </a:solidFill>
              </a:rPr>
              <a:t>хто</a:t>
            </a:r>
            <a:r>
              <a:rPr lang="ru-RU" dirty="0">
                <a:solidFill>
                  <a:schemeClr val="tx1"/>
                </a:solidFill>
              </a:rPr>
              <a:t> ми </a:t>
            </a:r>
            <a:r>
              <a:rPr lang="ru-RU" dirty="0" err="1">
                <a:solidFill>
                  <a:schemeClr val="tx1"/>
                </a:solidFill>
              </a:rPr>
              <a:t>такі</a:t>
            </a:r>
            <a:r>
              <a:rPr lang="ru-RU" dirty="0">
                <a:solidFill>
                  <a:schemeClr val="tx1"/>
                </a:solidFill>
              </a:rPr>
              <a:t>» в </a:t>
            </a:r>
            <a:r>
              <a:rPr lang="ru-RU" dirty="0" err="1">
                <a:solidFill>
                  <a:schemeClr val="tx1"/>
                </a:solidFill>
              </a:rPr>
              <a:t>сучасному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світі</a:t>
            </a:r>
            <a:r>
              <a:rPr lang="ru-RU" dirty="0">
                <a:solidFill>
                  <a:schemeClr val="tx1"/>
                </a:solidFill>
              </a:rPr>
              <a:t>. Наново </a:t>
            </a:r>
            <a:r>
              <a:rPr lang="ru-RU" dirty="0" err="1">
                <a:solidFill>
                  <a:schemeClr val="tx1"/>
                </a:solidFill>
              </a:rPr>
              <a:t>відкривши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цю</a:t>
            </a:r>
            <a:r>
              <a:rPr lang="ru-RU" dirty="0">
                <a:solidFill>
                  <a:schemeClr val="tx1"/>
                </a:solidFill>
              </a:rPr>
              <a:t> культуру, ми «наново </a:t>
            </a:r>
            <a:r>
              <a:rPr lang="ru-RU" dirty="0" err="1">
                <a:solidFill>
                  <a:schemeClr val="tx1"/>
                </a:solidFill>
              </a:rPr>
              <a:t>відкриваємо</a:t>
            </a:r>
            <a:r>
              <a:rPr lang="ru-RU" dirty="0">
                <a:solidFill>
                  <a:schemeClr val="tx1"/>
                </a:solidFill>
              </a:rPr>
              <a:t>» себе, </a:t>
            </a:r>
            <a:r>
              <a:rPr lang="ru-RU" dirty="0" err="1">
                <a:solidFill>
                  <a:schemeClr val="tx1"/>
                </a:solidFill>
              </a:rPr>
              <a:t>своє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автентичне</a:t>
            </a:r>
            <a:r>
              <a:rPr lang="ru-RU" dirty="0">
                <a:solidFill>
                  <a:schemeClr val="tx1"/>
                </a:solidFill>
              </a:rPr>
              <a:t> Я.</a:t>
            </a:r>
          </a:p>
        </p:txBody>
      </p:sp>
      <p:sp>
        <p:nvSpPr>
          <p:cNvPr id="5" name="AutoShape 4" descr="Картинки по запросу е смі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427" y="848487"/>
            <a:ext cx="2229029" cy="3173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0" name="Picture 8" descr="Картинки по запросу індиві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10" y="1186327"/>
            <a:ext cx="4267338" cy="2835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50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8480" y="156052"/>
            <a:ext cx="11329946" cy="1143000"/>
          </a:xfrm>
        </p:spPr>
        <p:txBody>
          <a:bodyPr rtlCol="0">
            <a:normAutofit/>
          </a:bodyPr>
          <a:lstStyle/>
          <a:p>
            <a:pPr algn="ctr"/>
            <a:r>
              <a:rPr lang="uk-UA" sz="2800" b="1" dirty="0"/>
              <a:t>Історія формування </a:t>
            </a:r>
            <a:r>
              <a:rPr lang="uk-UA" sz="2800" b="1" dirty="0" err="1"/>
              <a:t>імагології</a:t>
            </a:r>
            <a:r>
              <a:rPr lang="uk-UA" sz="2800" b="1" dirty="0"/>
              <a:t> як міждисциплінарного вчення</a:t>
            </a: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24838" y="4866036"/>
            <a:ext cx="9740347" cy="154056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>
                <a:solidFill>
                  <a:schemeClr val="tx1"/>
                </a:solidFill>
              </a:rPr>
              <a:t>Імагологія</a:t>
            </a:r>
            <a:r>
              <a:rPr lang="uk-UA" dirty="0">
                <a:solidFill>
                  <a:schemeClr val="tx1"/>
                </a:solidFill>
              </a:rPr>
              <a:t> є розгалуженою системою споріднених дисциплін, що вивчають історичні, культурологічні, соціологічні, психологічні, політологічні аспекти витворених художніх і нехудожніх образів. В соціологію термін «</a:t>
            </a:r>
            <a:r>
              <a:rPr lang="uk-UA" dirty="0" err="1">
                <a:solidFill>
                  <a:schemeClr val="tx1"/>
                </a:solidFill>
              </a:rPr>
              <a:t>імагологія</a:t>
            </a:r>
            <a:r>
              <a:rPr lang="uk-UA" dirty="0">
                <a:solidFill>
                  <a:schemeClr val="tx1"/>
                </a:solidFill>
              </a:rPr>
              <a:t>» запровадив у 1922 р. американець </a:t>
            </a:r>
            <a:r>
              <a:rPr lang="uk-UA" dirty="0" err="1">
                <a:solidFill>
                  <a:schemeClr val="tx1"/>
                </a:solidFill>
              </a:rPr>
              <a:t>Волтер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err="1">
                <a:solidFill>
                  <a:schemeClr val="tx1"/>
                </a:solidFill>
              </a:rPr>
              <a:t>Ліппман</a:t>
            </a:r>
            <a:r>
              <a:rPr lang="uk-UA" dirty="0">
                <a:solidFill>
                  <a:schemeClr val="tx1"/>
                </a:solidFill>
              </a:rPr>
              <a:t>. Окремі дослідницькі напрями вивчають функціонування іміджів у галузях політичної реклами та комерційного маркетинг</a:t>
            </a:r>
            <a:r>
              <a:rPr lang="uk-UA" dirty="0"/>
              <a:t>у. </a:t>
            </a:r>
            <a:endParaRPr lang="ru-RU" dirty="0"/>
          </a:p>
        </p:txBody>
      </p:sp>
      <p:pic>
        <p:nvPicPr>
          <p:cNvPr id="2050" name="Picture 2" descr="Картинки по запросу історія імагологі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193" y="1430528"/>
            <a:ext cx="4846819" cy="3233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американець Волтер Ліппма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21" y="1452276"/>
            <a:ext cx="2261435" cy="3413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74036" y="4750904"/>
            <a:ext cx="10525538" cy="190831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До </a:t>
            </a:r>
            <a:r>
              <a:rPr lang="ru-RU" dirty="0" err="1">
                <a:solidFill>
                  <a:schemeClr val="tx1"/>
                </a:solidFill>
              </a:rPr>
              <a:t>середини</a:t>
            </a:r>
            <a:r>
              <a:rPr lang="ru-RU" dirty="0">
                <a:solidFill>
                  <a:schemeClr val="tx1"/>
                </a:solidFill>
              </a:rPr>
              <a:t> XX ст. </a:t>
            </a:r>
            <a:r>
              <a:rPr lang="ru-RU" dirty="0" err="1">
                <a:solidFill>
                  <a:schemeClr val="tx1"/>
                </a:solidFill>
              </a:rPr>
              <a:t>дослідники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вивчали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окремі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аспекти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імагологічної</a:t>
            </a:r>
            <a:r>
              <a:rPr lang="ru-RU" dirty="0">
                <a:solidFill>
                  <a:schemeClr val="tx1"/>
                </a:solidFill>
              </a:rPr>
              <a:t> проблематики на </a:t>
            </a:r>
            <a:r>
              <a:rPr lang="ru-RU" dirty="0" err="1">
                <a:solidFill>
                  <a:schemeClr val="tx1"/>
                </a:solidFill>
              </a:rPr>
              <a:t>межі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літературознавства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етнографії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етнопсихології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антропології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культури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соціології</a:t>
            </a:r>
            <a:r>
              <a:rPr lang="ru-RU" dirty="0">
                <a:solidFill>
                  <a:schemeClr val="tx1"/>
                </a:solidFill>
              </a:rPr>
              <a:t>. У 1950-х роках у </a:t>
            </a:r>
            <a:r>
              <a:rPr lang="ru-RU" dirty="0" err="1">
                <a:solidFill>
                  <a:schemeClr val="tx1"/>
                </a:solidFill>
              </a:rPr>
              <a:t>французькому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літературознавстві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виникла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дослідницька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спеціалізація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назвою</a:t>
            </a:r>
            <a:r>
              <a:rPr lang="ru-RU" dirty="0">
                <a:solidFill>
                  <a:schemeClr val="tx1"/>
                </a:solidFill>
              </a:rPr>
              <a:t> «</a:t>
            </a:r>
            <a:r>
              <a:rPr lang="ru-RU" dirty="0" err="1">
                <a:solidFill>
                  <a:schemeClr val="tx1"/>
                </a:solidFill>
              </a:rPr>
              <a:t>Імагологія</a:t>
            </a:r>
            <a:r>
              <a:rPr lang="ru-RU" dirty="0">
                <a:solidFill>
                  <a:schemeClr val="tx1"/>
                </a:solidFill>
              </a:rPr>
              <a:t>», </a:t>
            </a:r>
            <a:r>
              <a:rPr lang="ru-RU" dirty="0" err="1">
                <a:solidFill>
                  <a:schemeClr val="tx1"/>
                </a:solidFill>
              </a:rPr>
              <a:t>присвячена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вивченню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образів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інших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етнокультур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національній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літературі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Біля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початків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цієї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царини</a:t>
            </a:r>
            <a:r>
              <a:rPr lang="ru-RU" dirty="0">
                <a:solidFill>
                  <a:schemeClr val="tx1"/>
                </a:solidFill>
              </a:rPr>
              <a:t> стояли Жан-</a:t>
            </a:r>
            <a:r>
              <a:rPr lang="ru-RU" dirty="0" err="1">
                <a:solidFill>
                  <a:schemeClr val="tx1"/>
                </a:solidFill>
              </a:rPr>
              <a:t>Марі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Карре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учень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послідовник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Маріус</a:t>
            </a:r>
            <a:r>
              <a:rPr lang="ru-RU" dirty="0">
                <a:solidFill>
                  <a:schemeClr val="tx1"/>
                </a:solidFill>
              </a:rPr>
              <a:t>-Франсуа </a:t>
            </a:r>
            <a:r>
              <a:rPr lang="ru-RU" dirty="0" err="1">
                <a:solidFill>
                  <a:schemeClr val="tx1"/>
                </a:solidFill>
              </a:rPr>
              <a:t>Ґюйяр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3074" name="Picture 2" descr="Картинки по запросу літературознавст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91" y="1226140"/>
            <a:ext cx="2055809" cy="299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етнографії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246" y="822960"/>
            <a:ext cx="4803767" cy="360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етнопсихологі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75" y="195072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39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9869" y="691092"/>
            <a:ext cx="10972800" cy="1143000"/>
          </a:xfrm>
        </p:spPr>
        <p:txBody>
          <a:bodyPr rtlCol="0">
            <a:normAutofit fontScale="90000"/>
          </a:bodyPr>
          <a:lstStyle/>
          <a:p>
            <a:r>
              <a:rPr lang="uk-UA" sz="3100" b="1" dirty="0"/>
              <a:t>Статус літературної </a:t>
            </a:r>
            <a:r>
              <a:rPr lang="uk-UA" sz="3100" b="1" dirty="0" err="1"/>
              <a:t>імагології</a:t>
            </a:r>
            <a:r>
              <a:rPr lang="uk-UA" sz="3100" b="1" dirty="0"/>
              <a:t> в сучасній </a:t>
            </a:r>
            <a:r>
              <a:rPr lang="uk-UA" sz="3100" b="1" dirty="0" err="1"/>
              <a:t>гуманітаристиці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0225" y="4462669"/>
            <a:ext cx="8166653" cy="218660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Статус </a:t>
            </a:r>
            <a:r>
              <a:rPr lang="ru-RU" dirty="0" err="1">
                <a:solidFill>
                  <a:schemeClr val="tx1"/>
                </a:solidFill>
              </a:rPr>
              <a:t>імагології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сучасній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гуманітаристиці</a:t>
            </a:r>
            <a:r>
              <a:rPr lang="ru-RU" dirty="0">
                <a:solidFill>
                  <a:schemeClr val="tx1"/>
                </a:solidFill>
              </a:rPr>
              <a:t> не є </a:t>
            </a:r>
            <a:r>
              <a:rPr lang="ru-RU" dirty="0" err="1">
                <a:solidFill>
                  <a:schemeClr val="tx1"/>
                </a:solidFill>
              </a:rPr>
              <a:t>цілком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визначеним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Її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основним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об'єктом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дослідження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виступає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вивчення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формування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національних</a:t>
            </a:r>
            <a:r>
              <a:rPr lang="ru-RU" dirty="0">
                <a:solidFill>
                  <a:schemeClr val="tx1"/>
                </a:solidFill>
              </a:rPr>
              <a:t> культурах </a:t>
            </a:r>
            <a:r>
              <a:rPr lang="ru-RU" dirty="0" err="1">
                <a:solidFill>
                  <a:schemeClr val="tx1"/>
                </a:solidFill>
              </a:rPr>
              <a:t>образів</a:t>
            </a:r>
            <a:r>
              <a:rPr lang="ru-RU" dirty="0">
                <a:solidFill>
                  <a:schemeClr val="tx1"/>
                </a:solidFill>
              </a:rPr>
              <a:t> "</a:t>
            </a:r>
            <a:r>
              <a:rPr lang="ru-RU" dirty="0" err="1">
                <a:solidFill>
                  <a:schemeClr val="tx1"/>
                </a:solidFill>
              </a:rPr>
              <a:t>свого</a:t>
            </a:r>
            <a:r>
              <a:rPr lang="ru-RU" dirty="0">
                <a:solidFill>
                  <a:schemeClr val="tx1"/>
                </a:solidFill>
              </a:rPr>
              <a:t>" і "чужого". Вона </a:t>
            </a:r>
            <a:r>
              <a:rPr lang="ru-RU" dirty="0" err="1">
                <a:solidFill>
                  <a:schemeClr val="tx1"/>
                </a:solidFill>
              </a:rPr>
              <a:t>знаходиться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стику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соціальної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історичної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психології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культурології</a:t>
            </a:r>
            <a:r>
              <a:rPr lang="ru-RU" dirty="0">
                <a:solidFill>
                  <a:schemeClr val="tx1"/>
                </a:solidFill>
              </a:rPr>
              <a:t>,            </a:t>
            </a:r>
            <a:r>
              <a:rPr lang="ru-RU" dirty="0" err="1">
                <a:solidFill>
                  <a:schemeClr val="tx1"/>
                </a:solidFill>
              </a:rPr>
              <a:t>лінгвістики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соціології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етнології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конфліктології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інших</a:t>
            </a:r>
            <a:r>
              <a:rPr lang="ru-RU" dirty="0">
                <a:solidFill>
                  <a:schemeClr val="tx1"/>
                </a:solidFill>
              </a:rPr>
              <a:t> наук,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неминуче </a:t>
            </a:r>
            <a:r>
              <a:rPr lang="ru-RU" dirty="0" err="1">
                <a:solidFill>
                  <a:schemeClr val="tx1"/>
                </a:solidFill>
              </a:rPr>
              <a:t>призводить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понятійної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плутанини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4098" name="Picture 2" descr="Картинки по запросу сучасна імаголог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" y="1351597"/>
            <a:ext cx="2486025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імагологі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743" y="1351597"/>
            <a:ext cx="1828392" cy="285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імагологі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081" y="1389697"/>
            <a:ext cx="28765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719088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77448" y="5128591"/>
            <a:ext cx="8637104" cy="149087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err="1">
                <a:solidFill>
                  <a:schemeClr val="tx1"/>
                </a:solidFill>
              </a:rPr>
              <a:t>Вчений</a:t>
            </a:r>
            <a:r>
              <a:rPr lang="ru-RU" dirty="0">
                <a:solidFill>
                  <a:schemeClr val="tx1"/>
                </a:solidFill>
              </a:rPr>
              <a:t> Д. Наливайко </a:t>
            </a:r>
            <a:r>
              <a:rPr lang="ru-RU" dirty="0" err="1">
                <a:solidFill>
                  <a:schemeClr val="tx1"/>
                </a:solidFill>
              </a:rPr>
              <a:t>відзначає</a:t>
            </a:r>
            <a:r>
              <a:rPr lang="ru-RU" dirty="0">
                <a:solidFill>
                  <a:schemeClr val="tx1"/>
                </a:solidFill>
              </a:rPr>
              <a:t>: «За </a:t>
            </a:r>
            <a:r>
              <a:rPr lang="ru-RU" dirty="0" err="1">
                <a:solidFill>
                  <a:schemeClr val="tx1"/>
                </a:solidFill>
              </a:rPr>
              <a:t>своїм</a:t>
            </a:r>
            <a:r>
              <a:rPr lang="ru-RU" dirty="0">
                <a:solidFill>
                  <a:schemeClr val="tx1"/>
                </a:solidFill>
              </a:rPr>
              <a:t> характером і структурою вона є </a:t>
            </a:r>
            <a:r>
              <a:rPr lang="ru-RU" dirty="0" err="1">
                <a:solidFill>
                  <a:schemeClr val="tx1"/>
                </a:solidFill>
              </a:rPr>
              <a:t>галуззю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міждисциплінарною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поряд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літературознавцями</a:t>
            </a:r>
            <a:r>
              <a:rPr lang="ru-RU" dirty="0">
                <a:solidFill>
                  <a:schemeClr val="tx1"/>
                </a:solidFill>
              </a:rPr>
              <a:t> нею </a:t>
            </a:r>
            <a:r>
              <a:rPr lang="ru-RU" dirty="0" err="1">
                <a:solidFill>
                  <a:schemeClr val="tx1"/>
                </a:solidFill>
              </a:rPr>
              <a:t>займаються</a:t>
            </a:r>
            <a:r>
              <a:rPr lang="ru-RU" dirty="0">
                <a:solidFill>
                  <a:schemeClr val="tx1"/>
                </a:solidFill>
              </a:rPr>
              <a:t> антропологи та </a:t>
            </a:r>
            <a:r>
              <a:rPr lang="ru-RU" dirty="0" err="1">
                <a:solidFill>
                  <a:schemeClr val="tx1"/>
                </a:solidFill>
              </a:rPr>
              <a:t>етнологи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соціологи</a:t>
            </a:r>
            <a:r>
              <a:rPr lang="ru-RU" dirty="0">
                <a:solidFill>
                  <a:schemeClr val="tx1"/>
                </a:solidFill>
              </a:rPr>
              <a:t> і культурологи, </a:t>
            </a:r>
            <a:r>
              <a:rPr lang="ru-RU" dirty="0" err="1">
                <a:solidFill>
                  <a:schemeClr val="tx1"/>
                </a:solidFill>
              </a:rPr>
              <a:t>історики</a:t>
            </a:r>
            <a:r>
              <a:rPr lang="ru-RU" dirty="0">
                <a:solidFill>
                  <a:schemeClr val="tx1"/>
                </a:solidFill>
              </a:rPr>
              <a:t> ментальностей та </a:t>
            </a:r>
            <a:r>
              <a:rPr lang="ru-RU" dirty="0" err="1">
                <a:solidFill>
                  <a:schemeClr val="tx1"/>
                </a:solidFill>
              </a:rPr>
              <a:t>історики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ідей</a:t>
            </a:r>
            <a:r>
              <a:rPr lang="ru-RU" dirty="0">
                <a:solidFill>
                  <a:schemeClr val="tx1"/>
                </a:solidFill>
              </a:rPr>
              <a:t>».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146" name="Picture 2" descr="Картинки по запросу вчений д. наливай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79" y="938560"/>
            <a:ext cx="2095500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літературні образ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54" y="938560"/>
            <a:ext cx="3291667" cy="325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938" y="1464343"/>
            <a:ext cx="2012948" cy="252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50504" y="4186568"/>
            <a:ext cx="9243392" cy="267143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Предметом </a:t>
            </a:r>
            <a:r>
              <a:rPr lang="ru-RU" dirty="0" err="1">
                <a:solidFill>
                  <a:schemeClr val="tx1"/>
                </a:solidFill>
              </a:rPr>
              <a:t>дослідження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етноімагології</a:t>
            </a:r>
            <a:r>
              <a:rPr lang="ru-RU" dirty="0" smtClean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літературні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образи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іміджі</a:t>
            </a:r>
            <a:r>
              <a:rPr lang="ru-RU" dirty="0">
                <a:solidFill>
                  <a:schemeClr val="tx1"/>
                </a:solidFill>
              </a:rPr>
              <a:t>), </a:t>
            </a:r>
            <a:r>
              <a:rPr lang="ru-RU" dirty="0" err="1">
                <a:solidFill>
                  <a:schemeClr val="tx1"/>
                </a:solidFill>
              </a:rPr>
              <a:t>взаємні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культурні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уявлення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народів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зокрема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образи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певного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етносу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свідомості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літератури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іншої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нації</a:t>
            </a:r>
            <a:r>
              <a:rPr lang="ru-RU" dirty="0">
                <a:solidFill>
                  <a:schemeClr val="tx1"/>
                </a:solidFill>
              </a:rPr>
              <a:t>. За </a:t>
            </a:r>
            <a:r>
              <a:rPr lang="ru-RU" dirty="0" err="1">
                <a:solidFill>
                  <a:schemeClr val="tx1"/>
                </a:solidFill>
              </a:rPr>
              <a:t>своєю</a:t>
            </a:r>
            <a:r>
              <a:rPr lang="ru-RU" dirty="0">
                <a:solidFill>
                  <a:schemeClr val="tx1"/>
                </a:solidFill>
              </a:rPr>
              <a:t> структурою </a:t>
            </a:r>
            <a:r>
              <a:rPr lang="ru-RU" dirty="0" err="1">
                <a:solidFill>
                  <a:schemeClr val="tx1"/>
                </a:solidFill>
              </a:rPr>
              <a:t>літературний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етнообраз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деталлю</a:t>
            </a:r>
            <a:r>
              <a:rPr lang="ru-RU" dirty="0">
                <a:solidFill>
                  <a:schemeClr val="tx1"/>
                </a:solidFill>
              </a:rPr>
              <a:t>, яка </a:t>
            </a:r>
            <a:r>
              <a:rPr lang="ru-RU" dirty="0" err="1">
                <a:solidFill>
                  <a:schemeClr val="tx1"/>
                </a:solidFill>
              </a:rPr>
              <a:t>використовується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репрезентації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зображення</a:t>
            </a:r>
            <a:r>
              <a:rPr lang="ru-RU" dirty="0">
                <a:solidFill>
                  <a:schemeClr val="tx1"/>
                </a:solidFill>
              </a:rPr>
              <a:t>) </a:t>
            </a:r>
            <a:r>
              <a:rPr lang="ru-RU" dirty="0" err="1">
                <a:solidFill>
                  <a:schemeClr val="tx1"/>
                </a:solidFill>
              </a:rPr>
              <a:t>всієї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нації</a:t>
            </a:r>
            <a:r>
              <a:rPr lang="ru-RU" dirty="0">
                <a:solidFill>
                  <a:schemeClr val="tx1"/>
                </a:solidFill>
              </a:rPr>
              <a:t>. За </a:t>
            </a:r>
            <a:r>
              <a:rPr lang="ru-RU" dirty="0" err="1">
                <a:solidFill>
                  <a:schemeClr val="tx1"/>
                </a:solidFill>
              </a:rPr>
              <a:t>цією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референційною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віднесеністю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тобто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пов’язанням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індивідуальних</a:t>
            </a:r>
            <a:r>
              <a:rPr lang="ru-RU" dirty="0">
                <a:solidFill>
                  <a:schemeClr val="tx1"/>
                </a:solidFill>
              </a:rPr>
              <a:t> рис </a:t>
            </a:r>
            <a:r>
              <a:rPr lang="ru-RU" dirty="0" err="1">
                <a:solidFill>
                  <a:schemeClr val="tx1"/>
                </a:solidFill>
              </a:rPr>
              <a:t>зображуваного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певною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національною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ідентичністю</a:t>
            </a:r>
            <a:r>
              <a:rPr lang="ru-RU" dirty="0">
                <a:solidFill>
                  <a:schemeClr val="tx1"/>
                </a:solidFill>
              </a:rPr>
              <a:t>) </a:t>
            </a:r>
            <a:r>
              <a:rPr lang="ru-RU" dirty="0" err="1">
                <a:solidFill>
                  <a:schemeClr val="tx1"/>
                </a:solidFill>
              </a:rPr>
              <a:t>розрізняють</a:t>
            </a:r>
            <a:r>
              <a:rPr lang="ru-RU" dirty="0">
                <a:solidFill>
                  <a:schemeClr val="tx1"/>
                </a:solidFill>
              </a:rPr>
              <a:t> образ </a:t>
            </a:r>
            <a:r>
              <a:rPr lang="ru-RU" dirty="0" err="1">
                <a:solidFill>
                  <a:schemeClr val="tx1"/>
                </a:solidFill>
              </a:rPr>
              <a:t>власного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етнокультурного</a:t>
            </a:r>
            <a:r>
              <a:rPr lang="ru-RU" dirty="0">
                <a:solidFill>
                  <a:schemeClr val="tx1"/>
                </a:solidFill>
              </a:rPr>
              <a:t> Я – </a:t>
            </a:r>
            <a:r>
              <a:rPr lang="ru-RU" dirty="0" err="1">
                <a:solidFill>
                  <a:schemeClr val="tx1"/>
                </a:solidFill>
              </a:rPr>
              <a:t>автообраз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автоімідж</a:t>
            </a:r>
            <a:r>
              <a:rPr lang="ru-RU" dirty="0">
                <a:solidFill>
                  <a:schemeClr val="tx1"/>
                </a:solidFill>
              </a:rPr>
              <a:t>) – та образ </a:t>
            </a:r>
            <a:r>
              <a:rPr lang="ru-RU" dirty="0" err="1">
                <a:solidFill>
                  <a:schemeClr val="tx1"/>
                </a:solidFill>
              </a:rPr>
              <a:t>Іншого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dirty="0" err="1">
                <a:solidFill>
                  <a:schemeClr val="tx1"/>
                </a:solidFill>
              </a:rPr>
              <a:t>гетерообраз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гетероімідж</a:t>
            </a:r>
            <a:r>
              <a:rPr lang="ru-RU" dirty="0">
                <a:solidFill>
                  <a:schemeClr val="tx1"/>
                </a:solidFill>
              </a:rPr>
              <a:t>), а за семантикою </a:t>
            </a:r>
            <a:r>
              <a:rPr lang="ru-RU" dirty="0" err="1">
                <a:solidFill>
                  <a:schemeClr val="tx1"/>
                </a:solidFill>
              </a:rPr>
              <a:t>їх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ділити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образи</a:t>
            </a:r>
            <a:r>
              <a:rPr lang="ru-RU" dirty="0">
                <a:solidFill>
                  <a:schemeClr val="tx1"/>
                </a:solidFill>
              </a:rPr>
              <a:t> позитивно й негативно </a:t>
            </a:r>
            <a:r>
              <a:rPr lang="ru-RU" dirty="0" err="1">
                <a:solidFill>
                  <a:schemeClr val="tx1"/>
                </a:solidFill>
              </a:rPr>
              <a:t>забарвлені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символічні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карикатурні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гротескні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тощо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AutoShape 2" descr="Картинки по запросу етнообра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артинки по запросу етнообраз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14" y="1524539"/>
            <a:ext cx="2442832" cy="2442832"/>
          </a:xfrm>
          <a:prstGeom prst="rect">
            <a:avLst/>
          </a:prstGeom>
        </p:spPr>
      </p:pic>
      <p:sp>
        <p:nvSpPr>
          <p:cNvPr id="9" name="Заголовок 2">
            <a:extLst>
              <a:ext uri="{FF2B5EF4-FFF2-40B4-BE49-F238E27FC236}">
                <a16:creationId xmlns:a16="http://schemas.microsoft.com/office/drawing/2014/main" xmlns="" id="{76D06909-95D2-44E2-BFCE-D01F7BB1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361" y="701396"/>
            <a:ext cx="9105127" cy="1207891"/>
          </a:xfrm>
        </p:spPr>
        <p:txBody>
          <a:bodyPr rtlCol="0">
            <a:normAutofit fontScale="90000"/>
          </a:bodyPr>
          <a:lstStyle/>
          <a:p>
            <a:r>
              <a:rPr lang="uk-UA" sz="2700" b="1" dirty="0"/>
              <a:t>Термінологічний дискурс літературної </a:t>
            </a:r>
            <a:r>
              <a:rPr lang="uk-UA" sz="2700" b="1" dirty="0" err="1" smtClean="0"/>
              <a:t>етноімагології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Купить картину Африканец , Сток — заказать репродукцию картины на холсте">
            <a:extLst>
              <a:ext uri="{FF2B5EF4-FFF2-40B4-BE49-F238E27FC236}">
                <a16:creationId xmlns:a16="http://schemas.microsoft.com/office/drawing/2014/main" xmlns="" id="{7097AEA0-DD41-4C94-A303-0C4417149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249" y="1524539"/>
            <a:ext cx="1721665" cy="244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Баварец :: Eugen Pracht – Социальная сеть ФотоКто">
            <a:extLst>
              <a:ext uri="{FF2B5EF4-FFF2-40B4-BE49-F238E27FC236}">
                <a16:creationId xmlns:a16="http://schemas.microsoft.com/office/drawing/2014/main" xmlns="" id="{CF7EA125-B990-4F7E-B21E-1131A4658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011" y="1524540"/>
            <a:ext cx="2444441" cy="244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65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763077" y="4929809"/>
            <a:ext cx="7335079" cy="141135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Спектр </a:t>
            </a:r>
            <a:r>
              <a:rPr lang="ru-RU" dirty="0" err="1">
                <a:solidFill>
                  <a:schemeClr val="tx1"/>
                </a:solidFill>
              </a:rPr>
              <a:t>посередницьких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жанрів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розповсюджують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етнокультурні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образи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надзвичайно</a:t>
            </a:r>
            <a:r>
              <a:rPr lang="ru-RU" dirty="0">
                <a:solidFill>
                  <a:schemeClr val="tx1"/>
                </a:solidFill>
              </a:rPr>
              <a:t> широкий: </a:t>
            </a:r>
            <a:r>
              <a:rPr lang="ru-RU" dirty="0" err="1">
                <a:solidFill>
                  <a:schemeClr val="tx1"/>
                </a:solidFill>
              </a:rPr>
              <a:t>мандрівничі</a:t>
            </a:r>
            <a:r>
              <a:rPr lang="ru-RU" dirty="0">
                <a:solidFill>
                  <a:schemeClr val="tx1"/>
                </a:solidFill>
              </a:rPr>
              <a:t> записки, </a:t>
            </a:r>
            <a:r>
              <a:rPr lang="ru-RU" dirty="0" err="1">
                <a:solidFill>
                  <a:schemeClr val="tx1"/>
                </a:solidFill>
              </a:rPr>
              <a:t>звичаєва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етологічна</a:t>
            </a:r>
            <a:r>
              <a:rPr lang="ru-RU" dirty="0">
                <a:solidFill>
                  <a:schemeClr val="tx1"/>
                </a:solidFill>
              </a:rPr>
              <a:t>) </a:t>
            </a:r>
            <a:r>
              <a:rPr lang="ru-RU" dirty="0" err="1">
                <a:solidFill>
                  <a:schemeClr val="tx1"/>
                </a:solidFill>
              </a:rPr>
              <a:t>повість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історичний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ідеологічний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пригодницький</a:t>
            </a:r>
            <a:r>
              <a:rPr lang="ru-RU" dirty="0">
                <a:solidFill>
                  <a:schemeClr val="tx1"/>
                </a:solidFill>
              </a:rPr>
              <a:t> роман, а </a:t>
            </a:r>
            <a:r>
              <a:rPr lang="ru-RU" dirty="0" err="1">
                <a:solidFill>
                  <a:schemeClr val="tx1"/>
                </a:solidFill>
              </a:rPr>
              <a:t>також</a:t>
            </a:r>
            <a:r>
              <a:rPr lang="ru-RU" dirty="0">
                <a:solidFill>
                  <a:schemeClr val="tx1"/>
                </a:solidFill>
              </a:rPr>
              <a:t> переклад, критична </a:t>
            </a:r>
            <a:r>
              <a:rPr lang="ru-RU" dirty="0" err="1">
                <a:solidFill>
                  <a:schemeClr val="tx1"/>
                </a:solidFill>
              </a:rPr>
              <a:t>рецепція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публіцистична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есеїстика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тощо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46" name="Picture 6" descr="Картинки по запросу мандрівні записк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2"/>
          <a:stretch/>
        </p:blipFill>
        <p:spPr bwMode="auto">
          <a:xfrm>
            <a:off x="4806477" y="1645475"/>
            <a:ext cx="4602565" cy="249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Купити книгу Тяжіння Святої землі. Українська паломницька проза (Петро  Білоус) - 978-617-572-074-5 | Інтернет-магазин Yakaboo.ua">
            <a:extLst>
              <a:ext uri="{FF2B5EF4-FFF2-40B4-BE49-F238E27FC236}">
                <a16:creationId xmlns:a16="http://schemas.microsoft.com/office/drawing/2014/main" xmlns="" id="{F01A9553-2E33-4277-8333-664E05664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8267">
            <a:off x="2797897" y="1333201"/>
            <a:ext cx="2320269" cy="329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uisine of an Egoist by Svitlana Pyrkalo">
            <a:extLst>
              <a:ext uri="{FF2B5EF4-FFF2-40B4-BE49-F238E27FC236}">
                <a16:creationId xmlns:a16="http://schemas.microsoft.com/office/drawing/2014/main" xmlns="" id="{A22FE153-4F13-422C-827B-26A216F26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5663">
            <a:off x="9098197" y="2025916"/>
            <a:ext cx="1999919" cy="280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по запросу повість">
            <a:extLst>
              <a:ext uri="{FF2B5EF4-FFF2-40B4-BE49-F238E27FC236}">
                <a16:creationId xmlns:a16="http://schemas.microsoft.com/office/drawing/2014/main" xmlns="" id="{DD77973F-209C-4C88-BA1E-014FD0144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1268">
            <a:off x="568915" y="1890700"/>
            <a:ext cx="2086422" cy="326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2">
            <a:extLst>
              <a:ext uri="{FF2B5EF4-FFF2-40B4-BE49-F238E27FC236}">
                <a16:creationId xmlns:a16="http://schemas.microsoft.com/office/drawing/2014/main" xmlns="" id="{6B9BDD32-32D9-48EC-A4D8-D2B347FF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79" y="63369"/>
            <a:ext cx="10962860" cy="1143000"/>
          </a:xfrm>
        </p:spPr>
        <p:txBody>
          <a:bodyPr rtlCol="0">
            <a:normAutofit/>
          </a:bodyPr>
          <a:lstStyle/>
          <a:p>
            <a:r>
              <a:rPr lang="uk-UA" sz="2400" b="1" dirty="0"/>
              <a:t>Посередницькі жанри як джерело етнокультурних образів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7313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59835" y="4462669"/>
            <a:ext cx="9303026" cy="216673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 </a:t>
            </a:r>
            <a:r>
              <a:rPr lang="ru-RU" dirty="0" err="1">
                <a:solidFill>
                  <a:schemeClr val="tx1"/>
                </a:solidFill>
              </a:rPr>
              <a:t>літературознавстві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вчені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здійснюють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спробу</a:t>
            </a:r>
            <a:r>
              <a:rPr lang="ru-RU" dirty="0">
                <a:solidFill>
                  <a:schemeClr val="tx1"/>
                </a:solidFill>
              </a:rPr>
              <a:t> «</a:t>
            </a:r>
            <a:r>
              <a:rPr lang="ru-RU" dirty="0" err="1">
                <a:solidFill>
                  <a:schemeClr val="tx1"/>
                </a:solidFill>
              </a:rPr>
              <a:t>прочитання</a:t>
            </a:r>
            <a:r>
              <a:rPr lang="ru-RU" dirty="0">
                <a:solidFill>
                  <a:schemeClr val="tx1"/>
                </a:solidFill>
              </a:rPr>
              <a:t>» і «</a:t>
            </a:r>
            <a:r>
              <a:rPr lang="ru-RU" dirty="0" err="1">
                <a:solidFill>
                  <a:schemeClr val="tx1"/>
                </a:solidFill>
              </a:rPr>
              <a:t>перепрочитання</a:t>
            </a:r>
            <a:r>
              <a:rPr lang="ru-RU" dirty="0">
                <a:solidFill>
                  <a:schemeClr val="tx1"/>
                </a:solidFill>
              </a:rPr>
              <a:t>» </a:t>
            </a:r>
            <a:r>
              <a:rPr lang="ru-RU" dirty="0" err="1">
                <a:solidFill>
                  <a:schemeClr val="tx1"/>
                </a:solidFill>
              </a:rPr>
              <a:t>національних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дискурсів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вивчення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специфіки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крізь</a:t>
            </a:r>
            <a:r>
              <a:rPr lang="ru-RU" dirty="0">
                <a:solidFill>
                  <a:schemeClr val="tx1"/>
                </a:solidFill>
              </a:rPr>
              <a:t> призму </a:t>
            </a:r>
            <a:r>
              <a:rPr lang="ru-RU" dirty="0" err="1">
                <a:solidFill>
                  <a:schemeClr val="tx1"/>
                </a:solidFill>
              </a:rPr>
              <a:t>проблеми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збереження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національної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ідентичності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Методологія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сучасної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літературної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імагології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спрямована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дослідження</a:t>
            </a:r>
            <a:r>
              <a:rPr lang="ru-RU" dirty="0">
                <a:solidFill>
                  <a:schemeClr val="tx1"/>
                </a:solidFill>
              </a:rPr>
              <a:t> проблем </a:t>
            </a:r>
            <a:r>
              <a:rPr lang="ru-RU" dirty="0" err="1">
                <a:solidFill>
                  <a:schemeClr val="tx1"/>
                </a:solidFill>
              </a:rPr>
              <a:t>культурної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ідентичності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міжнаціонального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сприйняття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національних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образів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літературному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дискурсі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Переорієнтація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інтердисциплінарність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спонукає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дослідників</a:t>
            </a:r>
            <a:r>
              <a:rPr lang="ru-RU" dirty="0">
                <a:solidFill>
                  <a:schemeClr val="tx1"/>
                </a:solidFill>
              </a:rPr>
              <a:t> до активного </a:t>
            </a:r>
            <a:r>
              <a:rPr lang="ru-RU" dirty="0" err="1">
                <a:solidFill>
                  <a:schemeClr val="tx1"/>
                </a:solidFill>
              </a:rPr>
              <a:t>вивчення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культурних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літературних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феноменів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різного</a:t>
            </a:r>
            <a:r>
              <a:rPr lang="ru-RU" dirty="0">
                <a:solidFill>
                  <a:schemeClr val="tx1"/>
                </a:solidFill>
              </a:rPr>
              <a:t> характеру</a:t>
            </a:r>
            <a:r>
              <a:rPr lang="ru-RU" dirty="0"/>
              <a:t>.</a:t>
            </a:r>
          </a:p>
        </p:txBody>
      </p:sp>
      <p:pic>
        <p:nvPicPr>
          <p:cNvPr id="5122" name="Picture 2" descr="Картинки по запросу дискур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330" y="1617184"/>
            <a:ext cx="2637320" cy="2023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дискур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497" y="1670672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Картинки по запросу дискурс"/>
          <p:cNvSpPr>
            <a:spLocks noChangeAspect="1" noChangeArrowheads="1"/>
          </p:cNvSpPr>
          <p:nvPr/>
        </p:nvSpPr>
        <p:spPr bwMode="auto">
          <a:xfrm rot="11230985" flipV="1">
            <a:off x="2908713" y="1968161"/>
            <a:ext cx="2865921" cy="286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Картинки по запросу дискурс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935" y="1605140"/>
            <a:ext cx="3200400" cy="233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C3ABC6D6-128D-469B-B7AE-0DEE76772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74" y="265276"/>
            <a:ext cx="10522226" cy="1143000"/>
          </a:xfrm>
        </p:spPr>
        <p:txBody>
          <a:bodyPr>
            <a:normAutofit/>
          </a:bodyPr>
          <a:lstStyle/>
          <a:p>
            <a:r>
              <a:rPr lang="uk-UA" sz="3200" b="1" dirty="0"/>
              <a:t>Методологія сучасної літературної </a:t>
            </a:r>
            <a:r>
              <a:rPr lang="uk-UA" sz="3200" b="1" dirty="0" err="1"/>
              <a:t>імагології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2749075666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888435" y="4422913"/>
            <a:ext cx="8666922" cy="22064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Сучасні</a:t>
            </a:r>
            <a:r>
              <a:rPr lang="ru-RU" dirty="0">
                <a:solidFill>
                  <a:schemeClr val="tx1"/>
                </a:solidFill>
              </a:rPr>
              <a:t> методики </a:t>
            </a:r>
            <a:r>
              <a:rPr lang="ru-RU" dirty="0" err="1">
                <a:solidFill>
                  <a:schemeClr val="tx1"/>
                </a:solidFill>
              </a:rPr>
              <a:t>дослідження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літературних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етнообразів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dirty="0" err="1">
                <a:solidFill>
                  <a:schemeClr val="tx1"/>
                </a:solidFill>
              </a:rPr>
              <a:t>контактологічний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типологічний</a:t>
            </a:r>
            <a:r>
              <a:rPr lang="ru-RU" dirty="0">
                <a:solidFill>
                  <a:schemeClr val="tx1"/>
                </a:solidFill>
              </a:rPr>
              <a:t>, рецептивно-</a:t>
            </a:r>
            <a:r>
              <a:rPr lang="ru-RU" dirty="0" err="1">
                <a:solidFill>
                  <a:schemeClr val="tx1"/>
                </a:solidFill>
              </a:rPr>
              <a:t>естетичний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дискурсивний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dirty="0" err="1">
                <a:solidFill>
                  <a:schemeClr val="tx1"/>
                </a:solidFill>
              </a:rPr>
              <a:t>ґрунтуються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філософії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взаємин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між</a:t>
            </a:r>
            <a:r>
              <a:rPr lang="ru-RU" dirty="0">
                <a:solidFill>
                  <a:schemeClr val="tx1"/>
                </a:solidFill>
              </a:rPr>
              <a:t> Я та </a:t>
            </a:r>
            <a:r>
              <a:rPr lang="ru-RU" dirty="0" err="1">
                <a:solidFill>
                  <a:schemeClr val="tx1"/>
                </a:solidFill>
              </a:rPr>
              <a:t>Іншим</a:t>
            </a:r>
            <a:r>
              <a:rPr lang="ru-RU" dirty="0">
                <a:solidFill>
                  <a:schemeClr val="tx1"/>
                </a:solidFill>
              </a:rPr>
              <a:t>, яку </a:t>
            </a:r>
            <a:r>
              <a:rPr lang="ru-RU" dirty="0" err="1">
                <a:solidFill>
                  <a:schemeClr val="tx1"/>
                </a:solidFill>
              </a:rPr>
              <a:t>імагологія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проектує</a:t>
            </a:r>
            <a:r>
              <a:rPr lang="ru-RU" dirty="0">
                <a:solidFill>
                  <a:schemeClr val="tx1"/>
                </a:solidFill>
              </a:rPr>
              <a:t> на сферу </a:t>
            </a:r>
            <a:r>
              <a:rPr lang="ru-RU" dirty="0" err="1">
                <a:solidFill>
                  <a:schemeClr val="tx1"/>
                </a:solidFill>
              </a:rPr>
              <a:t>міжкультурних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процесів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Західна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логоцентрична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традиція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тривалий</a:t>
            </a:r>
            <a:r>
              <a:rPr lang="ru-RU" dirty="0">
                <a:solidFill>
                  <a:schemeClr val="tx1"/>
                </a:solidFill>
              </a:rPr>
              <a:t> час </a:t>
            </a:r>
            <a:r>
              <a:rPr lang="ru-RU" dirty="0" err="1">
                <a:solidFill>
                  <a:schemeClr val="tx1"/>
                </a:solidFill>
              </a:rPr>
              <a:t>розглядала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взаємини</a:t>
            </a:r>
            <a:r>
              <a:rPr lang="ru-RU" dirty="0">
                <a:solidFill>
                  <a:schemeClr val="tx1"/>
                </a:solidFill>
              </a:rPr>
              <a:t> в рамках </a:t>
            </a:r>
            <a:r>
              <a:rPr lang="ru-RU" dirty="0" err="1">
                <a:solidFill>
                  <a:schemeClr val="tx1"/>
                </a:solidFill>
              </a:rPr>
              <a:t>універсального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протиставлення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тотожності</a:t>
            </a:r>
            <a:r>
              <a:rPr lang="ru-RU" dirty="0">
                <a:solidFill>
                  <a:schemeClr val="tx1"/>
                </a:solidFill>
              </a:rPr>
              <a:t> й </a:t>
            </a:r>
            <a:r>
              <a:rPr lang="ru-RU" dirty="0" err="1">
                <a:solidFill>
                  <a:schemeClr val="tx1"/>
                </a:solidFill>
              </a:rPr>
              <a:t>відмінності</a:t>
            </a:r>
            <a:r>
              <a:rPr lang="ru-RU" dirty="0">
                <a:solidFill>
                  <a:schemeClr val="tx1"/>
                </a:solidFill>
              </a:rPr>
              <a:t>, коли </a:t>
            </a:r>
            <a:r>
              <a:rPr lang="ru-RU" dirty="0" err="1">
                <a:solidFill>
                  <a:schemeClr val="tx1"/>
                </a:solidFill>
              </a:rPr>
              <a:t>Інший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мислився</a:t>
            </a:r>
            <a:r>
              <a:rPr lang="ru-RU" dirty="0">
                <a:solidFill>
                  <a:schemeClr val="tx1"/>
                </a:solidFill>
              </a:rPr>
              <a:t> як Чужий, </a:t>
            </a:r>
            <a:r>
              <a:rPr lang="ru-RU" dirty="0" err="1">
                <a:solidFill>
                  <a:schemeClr val="tx1"/>
                </a:solidFill>
              </a:rPr>
              <a:t>іншість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підлягає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підпорядкуванню</a:t>
            </a:r>
            <a:r>
              <a:rPr lang="ru-RU" dirty="0">
                <a:solidFill>
                  <a:schemeClr val="tx1"/>
                </a:solidFill>
              </a:rPr>
              <a:t> й </a:t>
            </a:r>
            <a:r>
              <a:rPr lang="ru-RU" dirty="0" err="1">
                <a:solidFill>
                  <a:schemeClr val="tx1"/>
                </a:solidFill>
              </a:rPr>
              <a:t>асиміляції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ж </a:t>
            </a:r>
            <a:r>
              <a:rPr lang="ru-RU" dirty="0" err="1">
                <a:solidFill>
                  <a:schemeClr val="tx1"/>
                </a:solidFill>
              </a:rPr>
              <a:t>виключенню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1266" name="Picture 2" descr="Картинки по запросу філософ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58" y="1113182"/>
            <a:ext cx="4227736" cy="2832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Картинки по запросу філософі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084" y="1510748"/>
            <a:ext cx="5403573" cy="2315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01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 мозгового штурма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15870845_TF03460637.potx" id="{F42726C0-6660-44EB-84CB-9AAEF4C07D5F}" vid="{C5E20908-8830-4429-B2D1-54A91E0450D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Деловая презентация для мозгового штурма</Template>
  <TotalTime>133</TotalTime>
  <Words>599</Words>
  <Application>Microsoft Office PowerPoint</Application>
  <PresentationFormat>Произвольный</PresentationFormat>
  <Paragraphs>29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Презентация мозгового штурма</vt:lpstr>
      <vt:lpstr>Етноімагологічний дискурс  української літератури</vt:lpstr>
      <vt:lpstr>Історія формування імагології як міждисциплінарного вчення</vt:lpstr>
      <vt:lpstr>Презентация PowerPoint</vt:lpstr>
      <vt:lpstr>Статус літературної імагології в сучасній гуманітаристиці </vt:lpstr>
      <vt:lpstr>Презентация PowerPoint</vt:lpstr>
      <vt:lpstr>Термінологічний дискурс літературної етноімагології </vt:lpstr>
      <vt:lpstr>Посередницькі жанри як джерело етнокультурних образів</vt:lpstr>
      <vt:lpstr>Методологія сучасної літературної імагології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Літературна імагологія: історія, предмет, стратегії</dc:title>
  <dc:creator>User</dc:creator>
  <cp:lastModifiedBy>RePack by Diakov</cp:lastModifiedBy>
  <cp:revision>21</cp:revision>
  <dcterms:created xsi:type="dcterms:W3CDTF">2018-11-16T14:35:06Z</dcterms:created>
  <dcterms:modified xsi:type="dcterms:W3CDTF">2023-01-27T15:01:12Z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