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1" y="1628800"/>
            <a:ext cx="6408713" cy="3024335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Суд і учасники судового процесу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160438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План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6"/>
            <a:ext cx="7200800" cy="4118055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uk-UA" sz="3200" dirty="0" smtClean="0"/>
              <a:t>Склад суду, відводи.</a:t>
            </a:r>
          </a:p>
          <a:p>
            <a:pPr marL="514350" indent="-514350" algn="just">
              <a:buAutoNum type="arabicPeriod"/>
            </a:pPr>
            <a:r>
              <a:rPr lang="uk-UA" sz="3200" dirty="0" smtClean="0"/>
              <a:t>Адміністративна процесуальна </a:t>
            </a:r>
            <a:r>
              <a:rPr lang="uk-UA" sz="3200" dirty="0" err="1" smtClean="0"/>
              <a:t>право-</a:t>
            </a:r>
            <a:r>
              <a:rPr lang="uk-UA" sz="3200" dirty="0" smtClean="0"/>
              <a:t> і дієздатність.</a:t>
            </a:r>
          </a:p>
          <a:p>
            <a:pPr marL="514350" indent="-514350" algn="just">
              <a:buAutoNum type="arabicPeriod"/>
            </a:pPr>
            <a:r>
              <a:rPr lang="uk-UA" sz="3200" dirty="0" smtClean="0"/>
              <a:t>Учасники справи.</a:t>
            </a:r>
          </a:p>
          <a:p>
            <a:pPr marL="514350" indent="-514350" algn="just">
              <a:buAutoNum type="arabicPeriod"/>
            </a:pPr>
            <a:r>
              <a:rPr lang="uk-UA" sz="3200" dirty="0" smtClean="0"/>
              <a:t>Представники. Інші учасники судового процесу.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31937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Учасники </a:t>
            </a:r>
            <a:r>
              <a:rPr lang="uk-UA" sz="5400" dirty="0"/>
              <a:t>справи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4248472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</a:rPr>
              <a:t>Сторони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(позивач та відповідач)</a:t>
            </a:r>
          </a:p>
          <a:p>
            <a:pPr algn="just"/>
            <a:r>
              <a:rPr lang="uk-UA" sz="2800" b="1" dirty="0" smtClean="0">
                <a:solidFill>
                  <a:srgbClr val="FF0000"/>
                </a:solidFill>
              </a:rPr>
              <a:t>Треті особи </a:t>
            </a:r>
            <a:r>
              <a:rPr lang="uk-UA" sz="2800" dirty="0" smtClean="0"/>
              <a:t>(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заявляють</a:t>
            </a:r>
            <a:r>
              <a:rPr lang="ru-RU" sz="2800" dirty="0"/>
              <a:t> </a:t>
            </a:r>
            <a:r>
              <a:rPr lang="ru-RU" sz="2800" dirty="0" err="1"/>
              <a:t>самостійні</a:t>
            </a:r>
            <a:r>
              <a:rPr lang="ru-RU" sz="2800" dirty="0"/>
              <a:t> </a:t>
            </a:r>
            <a:r>
              <a:rPr lang="ru-RU" sz="2800" dirty="0" err="1"/>
              <a:t>вимоги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предмета </a:t>
            </a:r>
            <a:r>
              <a:rPr lang="ru-RU" sz="2800" dirty="0" smtClean="0"/>
              <a:t>спору та не </a:t>
            </a:r>
            <a:r>
              <a:rPr lang="ru-RU" sz="2800" dirty="0" err="1" smtClean="0"/>
              <a:t>заявляють</a:t>
            </a:r>
            <a:r>
              <a:rPr lang="ru-RU" sz="2800" dirty="0" smtClean="0"/>
              <a:t> + НАЗК</a:t>
            </a:r>
            <a:r>
              <a:rPr lang="uk-UA" sz="2800" dirty="0" smtClean="0"/>
              <a:t>)</a:t>
            </a:r>
          </a:p>
          <a:p>
            <a:pPr algn="just"/>
            <a:r>
              <a:rPr lang="ru-RU" sz="2800" b="1" dirty="0" err="1" smtClean="0">
                <a:solidFill>
                  <a:srgbClr val="FF0000"/>
                </a:solidFill>
              </a:rPr>
              <a:t>Органи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та особи</a:t>
            </a:r>
            <a:r>
              <a:rPr lang="ru-RU" sz="2800" dirty="0"/>
              <a:t>, </a:t>
            </a:r>
            <a:r>
              <a:rPr lang="ru-RU" sz="2800" dirty="0" err="1"/>
              <a:t>яким</a:t>
            </a:r>
            <a:r>
              <a:rPr lang="ru-RU" sz="2800" dirty="0"/>
              <a:t> законом </a:t>
            </a:r>
            <a:r>
              <a:rPr lang="ru-RU" sz="2800" dirty="0" err="1"/>
              <a:t>надано</a:t>
            </a:r>
            <a:r>
              <a:rPr lang="ru-RU" sz="2800" dirty="0"/>
              <a:t> право </a:t>
            </a:r>
            <a:r>
              <a:rPr lang="ru-RU" sz="2800" dirty="0" err="1"/>
              <a:t>звертатися</a:t>
            </a:r>
            <a:r>
              <a:rPr lang="ru-RU" sz="2800" dirty="0"/>
              <a:t> до суду в </a:t>
            </a:r>
            <a:r>
              <a:rPr lang="ru-RU" sz="2800" dirty="0" err="1"/>
              <a:t>інтересах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 smtClean="0"/>
              <a:t>осіб</a:t>
            </a:r>
            <a:endParaRPr lang="ru-RU" sz="2800" dirty="0" smtClean="0"/>
          </a:p>
          <a:p>
            <a:pPr algn="just"/>
            <a:r>
              <a:rPr lang="ru-RU" sz="2800" b="1" dirty="0" err="1" smtClean="0">
                <a:solidFill>
                  <a:srgbClr val="FF0000"/>
                </a:solidFill>
              </a:rPr>
              <a:t>Св</a:t>
            </a:r>
            <a:r>
              <a:rPr lang="uk-UA" sz="2800" b="1" dirty="0" err="1" smtClean="0">
                <a:solidFill>
                  <a:srgbClr val="FF0000"/>
                </a:solidFill>
              </a:rPr>
              <a:t>ідки</a:t>
            </a:r>
            <a:r>
              <a:rPr lang="uk-UA" sz="2800" b="1" dirty="0" smtClean="0">
                <a:solidFill>
                  <a:srgbClr val="FF0000"/>
                </a:solidFill>
              </a:rPr>
              <a:t>, експерти, </a:t>
            </a:r>
            <a:r>
              <a:rPr lang="uk-UA" sz="2800" b="1" dirty="0" err="1" smtClean="0">
                <a:solidFill>
                  <a:srgbClr val="FF0000"/>
                </a:solidFill>
              </a:rPr>
              <a:t>спеціаласти</a:t>
            </a:r>
            <a:r>
              <a:rPr lang="uk-UA" sz="2800" b="1" dirty="0" smtClean="0">
                <a:solidFill>
                  <a:srgbClr val="FF0000"/>
                </a:solidFill>
              </a:rPr>
              <a:t>, перекладачі</a:t>
            </a:r>
            <a:r>
              <a:rPr lang="uk-UA" sz="2800" dirty="0" smtClean="0"/>
              <a:t> і т.д.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005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7606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200"/>
              </a:spcBef>
              <a:buNone/>
            </a:pPr>
            <a:r>
              <a:rPr lang="uk-UA" sz="1900" b="1" dirty="0" smtClean="0">
                <a:solidFill>
                  <a:srgbClr val="FF0000"/>
                </a:solidFill>
              </a:rPr>
              <a:t>    Сорокін В.Д.          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1)</a:t>
            </a:r>
            <a:r>
              <a:rPr lang="uk-UA" sz="1900" i="1" dirty="0" smtClean="0"/>
              <a:t> </a:t>
            </a:r>
            <a:r>
              <a:rPr lang="uk-UA" sz="1900" dirty="0" smtClean="0"/>
              <a:t>індивідуальні (громадяни,   іноземці, особи без громадянства)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2) колективні (органи </a:t>
            </a:r>
            <a:r>
              <a:rPr lang="uk-UA" sz="1900" dirty="0" err="1" smtClean="0"/>
              <a:t>викон.влади</a:t>
            </a:r>
            <a:r>
              <a:rPr lang="uk-UA" sz="1900" dirty="0" smtClean="0"/>
              <a:t>, підприємства, установи, організації, </a:t>
            </a:r>
            <a:r>
              <a:rPr lang="uk-UA" sz="1900" dirty="0" err="1" smtClean="0"/>
              <a:t>гром.об</a:t>
            </a:r>
            <a:r>
              <a:rPr lang="en-US" sz="1900" dirty="0" smtClean="0"/>
              <a:t>’</a:t>
            </a:r>
            <a:r>
              <a:rPr lang="uk-UA" sz="1900" dirty="0" smtClean="0"/>
              <a:t>єднання)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b="1" dirty="0" smtClean="0">
                <a:solidFill>
                  <a:srgbClr val="FF0000"/>
                </a:solidFill>
              </a:rPr>
              <a:t>    </a:t>
            </a:r>
            <a:r>
              <a:rPr lang="uk-UA" sz="1900" b="1" dirty="0" err="1" smtClean="0">
                <a:solidFill>
                  <a:srgbClr val="FF0000"/>
                </a:solidFill>
              </a:rPr>
              <a:t>Колпаков</a:t>
            </a:r>
            <a:r>
              <a:rPr lang="uk-UA" sz="1900" b="1" dirty="0" smtClean="0">
                <a:solidFill>
                  <a:srgbClr val="FF0000"/>
                </a:solidFill>
              </a:rPr>
              <a:t> В.К. 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1) громадяни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2) виконавчо-розпорядчі органи та структурні частини їх апарату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3) об</a:t>
            </a:r>
            <a:r>
              <a:rPr lang="en-US" sz="1900" dirty="0" smtClean="0"/>
              <a:t>’</a:t>
            </a:r>
            <a:r>
              <a:rPr lang="uk-UA" sz="1900" dirty="0" smtClean="0"/>
              <a:t>єднання громадян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4) державні службовці та посадові особи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5) </a:t>
            </a:r>
            <a:r>
              <a:rPr lang="uk-UA" sz="1900" dirty="0" err="1" smtClean="0"/>
              <a:t>ін.державні</a:t>
            </a:r>
            <a:r>
              <a:rPr lang="uk-UA" sz="1900" dirty="0" smtClean="0"/>
              <a:t> органи та їхні посадові особи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    </a:t>
            </a:r>
            <a:r>
              <a:rPr lang="uk-UA" sz="1900" b="1" dirty="0" smtClean="0">
                <a:solidFill>
                  <a:srgbClr val="FF0000"/>
                </a:solidFill>
              </a:rPr>
              <a:t>Гончарук С.Т.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1) </a:t>
            </a:r>
            <a:r>
              <a:rPr lang="uk-UA" sz="1900" dirty="0" err="1" smtClean="0"/>
              <a:t>суб</a:t>
            </a:r>
            <a:r>
              <a:rPr lang="en-US" sz="1900" dirty="0" smtClean="0"/>
              <a:t>’</a:t>
            </a:r>
            <a:r>
              <a:rPr lang="uk-UA" sz="1900" dirty="0" err="1" smtClean="0"/>
              <a:t>єкти</a:t>
            </a:r>
            <a:r>
              <a:rPr lang="uk-UA" sz="1900" dirty="0" smtClean="0"/>
              <a:t> здійснення </a:t>
            </a:r>
            <a:r>
              <a:rPr lang="uk-UA" sz="1900" dirty="0" err="1" smtClean="0"/>
              <a:t>адмін.процесу</a:t>
            </a:r>
            <a:r>
              <a:rPr lang="uk-UA" sz="1900" dirty="0" smtClean="0"/>
              <a:t> (лідируючі, провідні)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2) </a:t>
            </a:r>
            <a:r>
              <a:rPr lang="uk-UA" sz="1900" dirty="0" err="1"/>
              <a:t>суб</a:t>
            </a:r>
            <a:r>
              <a:rPr lang="en-US" sz="1900" dirty="0"/>
              <a:t>’</a:t>
            </a:r>
            <a:r>
              <a:rPr lang="uk-UA" sz="1900" dirty="0" err="1" smtClean="0"/>
              <a:t>єкти</a:t>
            </a:r>
            <a:r>
              <a:rPr lang="uk-UA" sz="1900" dirty="0" smtClean="0"/>
              <a:t>, що мають особистий інтерес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3) </a:t>
            </a:r>
            <a:r>
              <a:rPr lang="uk-UA" sz="1900" dirty="0" err="1"/>
              <a:t>суб</a:t>
            </a:r>
            <a:r>
              <a:rPr lang="en-US" sz="1900" dirty="0"/>
              <a:t>’</a:t>
            </a:r>
            <a:r>
              <a:rPr lang="uk-UA" sz="1900" dirty="0" err="1" smtClean="0"/>
              <a:t>єкти</a:t>
            </a:r>
            <a:r>
              <a:rPr lang="uk-UA" sz="1900" dirty="0" smtClean="0"/>
              <a:t>, що сприяють досягненню мети </a:t>
            </a:r>
            <a:r>
              <a:rPr lang="uk-UA" sz="1900" dirty="0" err="1" smtClean="0"/>
              <a:t>адмін.процесу</a:t>
            </a:r>
            <a:r>
              <a:rPr lang="uk-UA" sz="1900" dirty="0" smtClean="0"/>
              <a:t>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/>
              <a:t> </a:t>
            </a:r>
            <a:r>
              <a:rPr lang="uk-UA" sz="1900" dirty="0" smtClean="0"/>
              <a:t>   </a:t>
            </a:r>
            <a:r>
              <a:rPr lang="uk-UA" sz="1900" b="1" dirty="0" smtClean="0">
                <a:solidFill>
                  <a:srgbClr val="FF0000"/>
                </a:solidFill>
              </a:rPr>
              <a:t>Тищенко М.М.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1) організатори процесу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uk-UA" sz="1900" dirty="0" smtClean="0"/>
              <a:t>2) учасники (лідируючі, зацікавлені та ті, що сприяють розгляду)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149174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200800" cy="5616624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 smtClean="0"/>
              <a:t>Позивач</a:t>
            </a:r>
            <a:r>
              <a:rPr lang="uk-UA" dirty="0" smtClean="0"/>
              <a:t>            </a:t>
            </a:r>
            <a:r>
              <a:rPr lang="uk-UA" sz="2800" dirty="0" smtClean="0"/>
              <a:t>  громадяни </a:t>
            </a:r>
            <a:r>
              <a:rPr lang="uk-UA" sz="2800" dirty="0"/>
              <a:t>України, іноземці чи особи без громадянства, підприємства, установи, організації (юридичні особи), суб’єкти владних повноважень</a:t>
            </a:r>
            <a:r>
              <a:rPr lang="uk-UA" sz="2800" dirty="0" smtClean="0"/>
              <a:t>.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pPr algn="just"/>
            <a:r>
              <a:rPr lang="uk-UA" sz="2800" b="1" dirty="0" smtClean="0"/>
              <a:t>Відповідач </a:t>
            </a:r>
            <a:r>
              <a:rPr lang="uk-UA" dirty="0" smtClean="0"/>
              <a:t>               </a:t>
            </a:r>
            <a:r>
              <a:rPr lang="uk-UA" sz="2800" dirty="0" smtClean="0"/>
              <a:t>суб’єкт </a:t>
            </a:r>
            <a:r>
              <a:rPr lang="uk-UA" sz="2800" dirty="0"/>
              <a:t>владних повноважень, якщо інше не встановлено цим Кодексом.</a:t>
            </a:r>
          </a:p>
          <a:p>
            <a:endParaRPr lang="uk-UA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096638" y="875331"/>
            <a:ext cx="14403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3544741" y="3933056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988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488832" cy="56166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600" dirty="0"/>
              <a:t>Громадяни України, іноземці чи особи без громадянства, громадські об’єднання, юридичні особи, які не є суб’єктами владних повноважень, </a:t>
            </a:r>
            <a:r>
              <a:rPr lang="uk-UA" sz="2600" b="1" dirty="0">
                <a:solidFill>
                  <a:srgbClr val="FF0000"/>
                </a:solidFill>
              </a:rPr>
              <a:t>можуть бути відповідачами </a:t>
            </a:r>
            <a:r>
              <a:rPr lang="uk-UA" sz="2600" dirty="0"/>
              <a:t>лише за адміністративним позовом суб’єкта владних повноважень:</a:t>
            </a:r>
          </a:p>
          <a:p>
            <a:pPr marL="0" indent="0" algn="just">
              <a:buNone/>
            </a:pPr>
            <a:r>
              <a:rPr lang="uk-UA" dirty="0"/>
              <a:t>1) про тимчасову заборону (зупинення) окремих видів або всієї діяльності громадського об’єднання;</a:t>
            </a:r>
          </a:p>
          <a:p>
            <a:pPr marL="0" indent="0" algn="just">
              <a:buNone/>
            </a:pPr>
            <a:r>
              <a:rPr lang="uk-UA" dirty="0"/>
              <a:t>2) про примусовий розпуск (ліквідацію) громадського об’єднання;</a:t>
            </a:r>
          </a:p>
          <a:p>
            <a:pPr marL="0" indent="0" algn="just">
              <a:buNone/>
            </a:pPr>
            <a:r>
              <a:rPr lang="uk-UA" dirty="0"/>
              <a:t>3) про затримання іноземця або особи без громадянства чи примусове видворення за межі території України;</a:t>
            </a:r>
          </a:p>
          <a:p>
            <a:pPr marL="0" indent="0" algn="just">
              <a:buNone/>
            </a:pPr>
            <a:r>
              <a:rPr lang="uk-UA" dirty="0"/>
              <a:t>4) про встановлення обмежень щодо реалізації права на свободу мирних зібрань (збори, мітинги, походи, демонстрації тощо);</a:t>
            </a:r>
          </a:p>
          <a:p>
            <a:pPr marL="0" indent="0" algn="just">
              <a:buNone/>
            </a:pPr>
            <a:r>
              <a:rPr lang="uk-UA" dirty="0"/>
              <a:t>5) в інших випадках, коли право звернення до суду надано суб’єкту владних повноважень законом.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564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704856" cy="5400600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uk-UA" sz="2800" dirty="0" err="1" smtClean="0"/>
              <a:t>Топор</a:t>
            </a:r>
            <a:r>
              <a:rPr lang="uk-UA" sz="2800" dirty="0" smtClean="0"/>
              <a:t> І.В. </a:t>
            </a:r>
            <a:r>
              <a:rPr lang="uk-UA" sz="2800" dirty="0" err="1" smtClean="0"/>
              <a:t>Теоретико-правова</a:t>
            </a:r>
            <a:r>
              <a:rPr lang="uk-UA" sz="2800" dirty="0" smtClean="0"/>
              <a:t> характеристика процесуального статусу сторін в адміністративному судочинстві. Одеса 2014, автореферат.</a:t>
            </a:r>
          </a:p>
          <a:p>
            <a:pPr marL="457200" indent="-457200" algn="just">
              <a:buAutoNum type="arabicPeriod"/>
            </a:pPr>
            <a:r>
              <a:rPr lang="uk-UA" sz="2800" dirty="0" smtClean="0"/>
              <a:t>Савчук Р.М. Перекладач як учасник адміністративного судочинства: процесуальний статус, компетентність, неупередженість. Одеса 2018, автореферат/дисертація.</a:t>
            </a:r>
          </a:p>
          <a:p>
            <a:pPr marL="457200" indent="-457200" algn="just">
              <a:buAutoNum type="arabicPeriod"/>
            </a:pPr>
            <a:r>
              <a:rPr lang="uk-UA" sz="2800" dirty="0" err="1" smtClean="0"/>
              <a:t>Ільчишин</a:t>
            </a:r>
            <a:r>
              <a:rPr lang="uk-UA" sz="2800" dirty="0" smtClean="0"/>
              <a:t> Н. Система </a:t>
            </a:r>
            <a:r>
              <a:rPr lang="uk-UA" sz="2800" dirty="0" err="1" smtClean="0"/>
              <a:t>суб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єктів</a:t>
            </a:r>
            <a:r>
              <a:rPr lang="uk-UA" sz="2800" dirty="0" smtClean="0"/>
              <a:t> </a:t>
            </a:r>
            <a:r>
              <a:rPr lang="uk-UA" sz="2800" dirty="0"/>
              <a:t>адміністративного </a:t>
            </a:r>
            <a:r>
              <a:rPr lang="uk-UA" sz="2800" dirty="0" smtClean="0"/>
              <a:t>судочинства, 2017 стаття.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6368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6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922"/>
          <a:stretch/>
        </p:blipFill>
        <p:spPr bwMode="auto">
          <a:xfrm>
            <a:off x="126829" y="188640"/>
            <a:ext cx="878378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98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193</TotalTime>
  <Words>409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Суд і учасники судового процесу</vt:lpstr>
      <vt:lpstr>План</vt:lpstr>
      <vt:lpstr>Учасники справи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2019-09-18T18:58:19Z</dcterms:created>
  <dcterms:modified xsi:type="dcterms:W3CDTF">2019-09-19T09:45:03Z</dcterms:modified>
</cp:coreProperties>
</file>