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8"/>
  </p:notesMasterIdLst>
  <p:handoutMasterIdLst>
    <p:handoutMasterId r:id="rId39"/>
  </p:handoutMasterIdLst>
  <p:sldIdLst>
    <p:sldId id="547" r:id="rId2"/>
    <p:sldId id="544" r:id="rId3"/>
    <p:sldId id="423" r:id="rId4"/>
    <p:sldId id="545" r:id="rId5"/>
    <p:sldId id="549" r:id="rId6"/>
    <p:sldId id="569" r:id="rId7"/>
    <p:sldId id="571" r:id="rId8"/>
    <p:sldId id="553" r:id="rId9"/>
    <p:sldId id="554" r:id="rId10"/>
    <p:sldId id="555" r:id="rId11"/>
    <p:sldId id="309" r:id="rId12"/>
    <p:sldId id="456" r:id="rId13"/>
    <p:sldId id="424" r:id="rId14"/>
    <p:sldId id="474" r:id="rId15"/>
    <p:sldId id="546" r:id="rId16"/>
    <p:sldId id="556" r:id="rId17"/>
    <p:sldId id="557" r:id="rId18"/>
    <p:sldId id="558" r:id="rId19"/>
    <p:sldId id="559" r:id="rId20"/>
    <p:sldId id="560" r:id="rId21"/>
    <p:sldId id="550" r:id="rId22"/>
    <p:sldId id="568" r:id="rId23"/>
    <p:sldId id="566" r:id="rId24"/>
    <p:sldId id="551" r:id="rId25"/>
    <p:sldId id="552" r:id="rId26"/>
    <p:sldId id="436" r:id="rId27"/>
    <p:sldId id="437" r:id="rId28"/>
    <p:sldId id="438" r:id="rId29"/>
    <p:sldId id="441" r:id="rId30"/>
    <p:sldId id="443" r:id="rId31"/>
    <p:sldId id="445" r:id="rId32"/>
    <p:sldId id="446" r:id="rId33"/>
    <p:sldId id="447" r:id="rId34"/>
    <p:sldId id="449" r:id="rId35"/>
    <p:sldId id="562" r:id="rId36"/>
    <p:sldId id="564" r:id="rId37"/>
  </p:sldIdLst>
  <p:sldSz cx="9144000" cy="6858000" type="screen4x3"/>
  <p:notesSz cx="9775825" cy="6645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093">
          <p15:clr>
            <a:srgbClr val="A4A3A4"/>
          </p15:clr>
        </p15:guide>
        <p15:guide id="2" pos="307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6600"/>
    <a:srgbClr val="90D7DA"/>
    <a:srgbClr val="FF5050"/>
    <a:srgbClr val="FFFFFF"/>
    <a:srgbClr val="333333"/>
    <a:srgbClr val="FF9933"/>
    <a:srgbClr val="C5C5C5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7" autoAdjust="0"/>
    <p:restoredTop sz="93743" autoAdjust="0"/>
  </p:normalViewPr>
  <p:slideViewPr>
    <p:cSldViewPr>
      <p:cViewPr varScale="1">
        <p:scale>
          <a:sx n="65" d="100"/>
          <a:sy n="65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494" y="-114"/>
      </p:cViewPr>
      <p:guideLst>
        <p:guide orient="horz" pos="2093"/>
        <p:guide pos="30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A834B-C247-C342-AE2B-630BBEA14E68}" type="doc">
      <dgm:prSet loTypeId="urn:microsoft.com/office/officeart/2005/8/layout/vList2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2B206CB-95E4-A741-BEA3-1843CBD8687A}">
      <dgm:prSet phldrT="[Text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Започаткування і організація</a:t>
          </a:r>
          <a:endParaRPr lang="en-US" dirty="0">
            <a:solidFill>
              <a:schemeClr val="tx1"/>
            </a:solidFill>
          </a:endParaRPr>
        </a:p>
      </dgm:t>
    </dgm:pt>
    <dgm:pt modelId="{07F9C52C-9070-0A49-BC51-27C8A0C7904B}" type="parTrans" cxnId="{1C580883-D028-B743-8CDB-ED6AF8380B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AB06BE-080B-8646-975A-594D61FE2DF0}" type="sibTrans" cxnId="{1C580883-D028-B743-8CDB-ED6AF8380B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CB7D43-A66E-174D-A7D2-CB362B3015B5}">
      <dgm:prSet phldrT="[Text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Дослідження</a:t>
          </a:r>
          <a:endParaRPr lang="en-US" dirty="0">
            <a:solidFill>
              <a:schemeClr val="tx1"/>
            </a:solidFill>
          </a:endParaRPr>
        </a:p>
      </dgm:t>
    </dgm:pt>
    <dgm:pt modelId="{8379B9B6-8190-AD4E-9AD7-B77EC05FEAD0}" type="parTrans" cxnId="{5F03E6F0-BDCC-8141-BF15-A44079F8EB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5BDE3F-1892-D24E-9628-CD77ABDCD6C0}" type="sibTrans" cxnId="{5F03E6F0-BDCC-8141-BF15-A44079F8EB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B6748D-C532-0440-8BEC-6302AA61CA77}">
      <dgm:prSet phldrT="[Text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Формування ідентичності бренду</a:t>
          </a:r>
          <a:endParaRPr lang="en-US" dirty="0">
            <a:solidFill>
              <a:schemeClr val="tx1"/>
            </a:solidFill>
          </a:endParaRPr>
        </a:p>
      </dgm:t>
    </dgm:pt>
    <dgm:pt modelId="{9E2CEABD-F7E7-4448-BEDA-0ECAF810DD0F}" type="parTrans" cxnId="{FAE45A6E-D3AD-584C-B39C-B5B4DB2B34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170B7C-39C2-3F43-92CD-34375546336E}" type="sibTrans" cxnId="{FAE45A6E-D3AD-584C-B39C-B5B4DB2B34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CB9FC3-4F1F-8C4B-8E9F-216268ED6D3E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Запровадження і наступні дії</a:t>
          </a:r>
          <a:endParaRPr lang="en-US" dirty="0">
            <a:solidFill>
              <a:schemeClr val="tx1"/>
            </a:solidFill>
          </a:endParaRPr>
        </a:p>
      </dgm:t>
    </dgm:pt>
    <dgm:pt modelId="{0AC7AD00-6582-1148-936E-56559920BF22}" type="parTrans" cxnId="{363FDF7E-C942-0443-A6BC-1F8D84F2E6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28CE3D-625B-A143-B9DC-6B635074A6D7}" type="sibTrans" cxnId="{363FDF7E-C942-0443-A6BC-1F8D84F2E6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DD0C21-F1DF-9347-A8AF-4FD45B0E13A2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Визначення і організація кампанії</a:t>
          </a:r>
          <a:endParaRPr lang="en-US" dirty="0">
            <a:solidFill>
              <a:schemeClr val="tx1"/>
            </a:solidFill>
          </a:endParaRPr>
        </a:p>
      </dgm:t>
    </dgm:pt>
    <dgm:pt modelId="{4B920356-CF2C-7842-BFFF-463949396D7D}" type="sibTrans" cxnId="{1F5C93D9-B094-6145-A613-568DB4753C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EF74E5-EEC2-F748-AFC1-09E7F45674B1}" type="parTrans" cxnId="{1F5C93D9-B094-6145-A613-568DB4753C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A2E40B-CB9D-C24D-9BB6-9EFA27D18B7B}" type="pres">
      <dgm:prSet presAssocID="{340A834B-C247-C342-AE2B-630BBEA14E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3472EA-1134-C349-935A-AF377A5CAFFF}" type="pres">
      <dgm:prSet presAssocID="{22B206CB-95E4-A741-BEA3-1843CBD8687A}" presName="parentText" presStyleLbl="node1" presStyleIdx="0" presStyleCnt="5" custLinFactNeighborY="241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DEAD5-6095-2E4F-A618-BAC2C6E9835A}" type="pres">
      <dgm:prSet presAssocID="{22AB06BE-080B-8646-975A-594D61FE2DF0}" presName="spacer" presStyleCnt="0"/>
      <dgm:spPr/>
    </dgm:pt>
    <dgm:pt modelId="{00DC9E1A-FE39-4849-B0CD-6CB1952C4719}" type="pres">
      <dgm:prSet presAssocID="{CCCB7D43-A66E-174D-A7D2-CB362B3015B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609E-573A-AB40-A13A-5694EC365294}" type="pres">
      <dgm:prSet presAssocID="{4E5BDE3F-1892-D24E-9628-CD77ABDCD6C0}" presName="spacer" presStyleCnt="0"/>
      <dgm:spPr/>
    </dgm:pt>
    <dgm:pt modelId="{B6549EAD-6DD9-784E-A1FA-305C9A8A164C}" type="pres">
      <dgm:prSet presAssocID="{D8B6748D-C532-0440-8BEC-6302AA61CA7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222B6-7245-7D47-B6AB-C1E4D8E7097D}" type="pres">
      <dgm:prSet presAssocID="{8E170B7C-39C2-3F43-92CD-34375546336E}" presName="spacer" presStyleCnt="0"/>
      <dgm:spPr/>
    </dgm:pt>
    <dgm:pt modelId="{F7F93F0D-3F3B-EB41-849E-6DBD17452A29}" type="pres">
      <dgm:prSet presAssocID="{BCDD0C21-F1DF-9347-A8AF-4FD45B0E13A2}" presName="parentText" presStyleLbl="node1" presStyleIdx="3" presStyleCnt="5" custLinFactNeighborX="7394" custLinFactNeighborY="3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48640-BD44-4244-BA11-121DB62ECCF2}" type="pres">
      <dgm:prSet presAssocID="{4B920356-CF2C-7842-BFFF-463949396D7D}" presName="spacer" presStyleCnt="0"/>
      <dgm:spPr/>
    </dgm:pt>
    <dgm:pt modelId="{250DAC6D-C122-B94E-9415-87A6E8D84FBE}" type="pres">
      <dgm:prSet presAssocID="{90CB9FC3-4F1F-8C4B-8E9F-216268ED6D3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5C93D9-B094-6145-A613-568DB4753CEB}" srcId="{340A834B-C247-C342-AE2B-630BBEA14E68}" destId="{BCDD0C21-F1DF-9347-A8AF-4FD45B0E13A2}" srcOrd="3" destOrd="0" parTransId="{91EF74E5-EEC2-F748-AFC1-09E7F45674B1}" sibTransId="{4B920356-CF2C-7842-BFFF-463949396D7D}"/>
    <dgm:cxn modelId="{6FB7D2E9-41FE-4BC0-B0F6-FB2662D74A99}" type="presOf" srcId="{340A834B-C247-C342-AE2B-630BBEA14E68}" destId="{FEA2E40B-CB9D-C24D-9BB6-9EFA27D18B7B}" srcOrd="0" destOrd="0" presId="urn:microsoft.com/office/officeart/2005/8/layout/vList2"/>
    <dgm:cxn modelId="{69B58B09-EA35-495A-BAE8-C7FB0B7568FA}" type="presOf" srcId="{CCCB7D43-A66E-174D-A7D2-CB362B3015B5}" destId="{00DC9E1A-FE39-4849-B0CD-6CB1952C4719}" srcOrd="0" destOrd="0" presId="urn:microsoft.com/office/officeart/2005/8/layout/vList2"/>
    <dgm:cxn modelId="{4FDB392D-7BFD-43EC-A115-FE50AB1BEF6E}" type="presOf" srcId="{90CB9FC3-4F1F-8C4B-8E9F-216268ED6D3E}" destId="{250DAC6D-C122-B94E-9415-87A6E8D84FBE}" srcOrd="0" destOrd="0" presId="urn:microsoft.com/office/officeart/2005/8/layout/vList2"/>
    <dgm:cxn modelId="{FAE45A6E-D3AD-584C-B39C-B5B4DB2B34F9}" srcId="{340A834B-C247-C342-AE2B-630BBEA14E68}" destId="{D8B6748D-C532-0440-8BEC-6302AA61CA77}" srcOrd="2" destOrd="0" parTransId="{9E2CEABD-F7E7-4448-BEDA-0ECAF810DD0F}" sibTransId="{8E170B7C-39C2-3F43-92CD-34375546336E}"/>
    <dgm:cxn modelId="{6CAF3D55-3643-4388-A8A7-E2B89B3776E9}" type="presOf" srcId="{22B206CB-95E4-A741-BEA3-1843CBD8687A}" destId="{F93472EA-1134-C349-935A-AF377A5CAFFF}" srcOrd="0" destOrd="0" presId="urn:microsoft.com/office/officeart/2005/8/layout/vList2"/>
    <dgm:cxn modelId="{363FDF7E-C942-0443-A6BC-1F8D84F2E690}" srcId="{340A834B-C247-C342-AE2B-630BBEA14E68}" destId="{90CB9FC3-4F1F-8C4B-8E9F-216268ED6D3E}" srcOrd="4" destOrd="0" parTransId="{0AC7AD00-6582-1148-936E-56559920BF22}" sibTransId="{CA28CE3D-625B-A143-B9DC-6B635074A6D7}"/>
    <dgm:cxn modelId="{5F03E6F0-BDCC-8141-BF15-A44079F8EBF2}" srcId="{340A834B-C247-C342-AE2B-630BBEA14E68}" destId="{CCCB7D43-A66E-174D-A7D2-CB362B3015B5}" srcOrd="1" destOrd="0" parTransId="{8379B9B6-8190-AD4E-9AD7-B77EC05FEAD0}" sibTransId="{4E5BDE3F-1892-D24E-9628-CD77ABDCD6C0}"/>
    <dgm:cxn modelId="{ACE73A25-6588-4FD5-BCD4-B98BA27D1CF5}" type="presOf" srcId="{BCDD0C21-F1DF-9347-A8AF-4FD45B0E13A2}" destId="{F7F93F0D-3F3B-EB41-849E-6DBD17452A29}" srcOrd="0" destOrd="0" presId="urn:microsoft.com/office/officeart/2005/8/layout/vList2"/>
    <dgm:cxn modelId="{1C580883-D028-B743-8CDB-ED6AF8380B0C}" srcId="{340A834B-C247-C342-AE2B-630BBEA14E68}" destId="{22B206CB-95E4-A741-BEA3-1843CBD8687A}" srcOrd="0" destOrd="0" parTransId="{07F9C52C-9070-0A49-BC51-27C8A0C7904B}" sibTransId="{22AB06BE-080B-8646-975A-594D61FE2DF0}"/>
    <dgm:cxn modelId="{25B891B4-F0AD-4630-90D7-53B1369049C5}" type="presOf" srcId="{D8B6748D-C532-0440-8BEC-6302AA61CA77}" destId="{B6549EAD-6DD9-784E-A1FA-305C9A8A164C}" srcOrd="0" destOrd="0" presId="urn:microsoft.com/office/officeart/2005/8/layout/vList2"/>
    <dgm:cxn modelId="{D3F021D4-B959-4EF6-B38D-579EF5221113}" type="presParOf" srcId="{FEA2E40B-CB9D-C24D-9BB6-9EFA27D18B7B}" destId="{F93472EA-1134-C349-935A-AF377A5CAFFF}" srcOrd="0" destOrd="0" presId="urn:microsoft.com/office/officeart/2005/8/layout/vList2"/>
    <dgm:cxn modelId="{1292C428-431B-4613-92B6-2092BED232BB}" type="presParOf" srcId="{FEA2E40B-CB9D-C24D-9BB6-9EFA27D18B7B}" destId="{5AFDEAD5-6095-2E4F-A618-BAC2C6E9835A}" srcOrd="1" destOrd="0" presId="urn:microsoft.com/office/officeart/2005/8/layout/vList2"/>
    <dgm:cxn modelId="{04C29612-3707-43DC-BDCE-5572BD6E98A8}" type="presParOf" srcId="{FEA2E40B-CB9D-C24D-9BB6-9EFA27D18B7B}" destId="{00DC9E1A-FE39-4849-B0CD-6CB1952C4719}" srcOrd="2" destOrd="0" presId="urn:microsoft.com/office/officeart/2005/8/layout/vList2"/>
    <dgm:cxn modelId="{4D329320-79B3-467D-B1BB-BC10F7484613}" type="presParOf" srcId="{FEA2E40B-CB9D-C24D-9BB6-9EFA27D18B7B}" destId="{BFE8609E-573A-AB40-A13A-5694EC365294}" srcOrd="3" destOrd="0" presId="urn:microsoft.com/office/officeart/2005/8/layout/vList2"/>
    <dgm:cxn modelId="{471AF053-DB9B-467F-BBED-F29CE923F5F6}" type="presParOf" srcId="{FEA2E40B-CB9D-C24D-9BB6-9EFA27D18B7B}" destId="{B6549EAD-6DD9-784E-A1FA-305C9A8A164C}" srcOrd="4" destOrd="0" presId="urn:microsoft.com/office/officeart/2005/8/layout/vList2"/>
    <dgm:cxn modelId="{2456D1FE-D9A6-4ECB-80BD-DD59B759E5F1}" type="presParOf" srcId="{FEA2E40B-CB9D-C24D-9BB6-9EFA27D18B7B}" destId="{B94222B6-7245-7D47-B6AB-C1E4D8E7097D}" srcOrd="5" destOrd="0" presId="urn:microsoft.com/office/officeart/2005/8/layout/vList2"/>
    <dgm:cxn modelId="{022C254B-9E37-4F14-A11E-2F9CAD5103C1}" type="presParOf" srcId="{FEA2E40B-CB9D-C24D-9BB6-9EFA27D18B7B}" destId="{F7F93F0D-3F3B-EB41-849E-6DBD17452A29}" srcOrd="6" destOrd="0" presId="urn:microsoft.com/office/officeart/2005/8/layout/vList2"/>
    <dgm:cxn modelId="{650285DB-53E5-4DD3-BB56-46AE709347E2}" type="presParOf" srcId="{FEA2E40B-CB9D-C24D-9BB6-9EFA27D18B7B}" destId="{D1E48640-BD44-4244-BA11-121DB62ECCF2}" srcOrd="7" destOrd="0" presId="urn:microsoft.com/office/officeart/2005/8/layout/vList2"/>
    <dgm:cxn modelId="{E9C3D617-59AC-489E-A3D6-B5BC99FCF512}" type="presParOf" srcId="{FEA2E40B-CB9D-C24D-9BB6-9EFA27D18B7B}" destId="{250DAC6D-C122-B94E-9415-87A6E8D84FB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472EA-1134-C349-935A-AF377A5CAFFF}">
      <dsp:nvSpPr>
        <dsp:cNvPr id="0" name=""/>
        <dsp:cNvSpPr/>
      </dsp:nvSpPr>
      <dsp:spPr>
        <a:xfrm>
          <a:off x="0" y="456391"/>
          <a:ext cx="7790543" cy="865800"/>
        </a:xfrm>
        <a:prstGeom prst="roundRect">
          <a:avLst/>
        </a:prstGeom>
        <a:noFill/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solidFill>
                <a:schemeClr val="tx1"/>
              </a:solidFill>
            </a:rPr>
            <a:t>Започаткування і організація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42265" y="498656"/>
        <a:ext cx="7706013" cy="781270"/>
      </dsp:txXfrm>
    </dsp:sp>
    <dsp:sp modelId="{00DC9E1A-FE39-4849-B0CD-6CB1952C4719}">
      <dsp:nvSpPr>
        <dsp:cNvPr id="0" name=""/>
        <dsp:cNvSpPr/>
      </dsp:nvSpPr>
      <dsp:spPr>
        <a:xfrm>
          <a:off x="0" y="1403052"/>
          <a:ext cx="7790543" cy="865800"/>
        </a:xfrm>
        <a:prstGeom prst="roundRect">
          <a:avLst/>
        </a:prstGeom>
        <a:noFill/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solidFill>
                <a:schemeClr val="tx1"/>
              </a:solidFill>
            </a:rPr>
            <a:t>Дослідження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42265" y="1445317"/>
        <a:ext cx="7706013" cy="781270"/>
      </dsp:txXfrm>
    </dsp:sp>
    <dsp:sp modelId="{B6549EAD-6DD9-784E-A1FA-305C9A8A164C}">
      <dsp:nvSpPr>
        <dsp:cNvPr id="0" name=""/>
        <dsp:cNvSpPr/>
      </dsp:nvSpPr>
      <dsp:spPr>
        <a:xfrm>
          <a:off x="0" y="2375412"/>
          <a:ext cx="7790543" cy="865800"/>
        </a:xfrm>
        <a:prstGeom prst="roundRect">
          <a:avLst/>
        </a:prstGeom>
        <a:noFill/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solidFill>
                <a:schemeClr val="tx1"/>
              </a:solidFill>
            </a:rPr>
            <a:t>Формування ідентичності бренду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42265" y="2417677"/>
        <a:ext cx="7706013" cy="781270"/>
      </dsp:txXfrm>
    </dsp:sp>
    <dsp:sp modelId="{F7F93F0D-3F3B-EB41-849E-6DBD17452A29}">
      <dsp:nvSpPr>
        <dsp:cNvPr id="0" name=""/>
        <dsp:cNvSpPr/>
      </dsp:nvSpPr>
      <dsp:spPr>
        <a:xfrm>
          <a:off x="0" y="3351785"/>
          <a:ext cx="7790543" cy="865800"/>
        </a:xfrm>
        <a:prstGeom prst="roundRect">
          <a:avLst/>
        </a:prstGeom>
        <a:noFill/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solidFill>
                <a:schemeClr val="tx1"/>
              </a:solidFill>
            </a:rPr>
            <a:t>Визначення і організація кампанії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42265" y="3394050"/>
        <a:ext cx="7706013" cy="781270"/>
      </dsp:txXfrm>
    </dsp:sp>
    <dsp:sp modelId="{250DAC6D-C122-B94E-9415-87A6E8D84FBE}">
      <dsp:nvSpPr>
        <dsp:cNvPr id="0" name=""/>
        <dsp:cNvSpPr/>
      </dsp:nvSpPr>
      <dsp:spPr>
        <a:xfrm>
          <a:off x="0" y="4320132"/>
          <a:ext cx="7790543" cy="865800"/>
        </a:xfrm>
        <a:prstGeom prst="roundRect">
          <a:avLst/>
        </a:prstGeom>
        <a:noFill/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solidFill>
                <a:schemeClr val="tx1"/>
              </a:solidFill>
            </a:rPr>
            <a:t>Запровадження і наступні дії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42265" y="4362397"/>
        <a:ext cx="7706013" cy="781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6191" cy="332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37372" y="0"/>
            <a:ext cx="4236191" cy="332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8BDE3-4270-4D85-94DF-813A7B6AF76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11858"/>
            <a:ext cx="4236191" cy="332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37372" y="6311858"/>
            <a:ext cx="4236191" cy="332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62EB6-664B-46FF-ABAE-B2A96B9D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27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37372" y="0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25800" y="498475"/>
            <a:ext cx="3324225" cy="2492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583" y="3156506"/>
            <a:ext cx="7820660" cy="29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11858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37372" y="6311858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448C64-3A5C-4625-B026-AD9777E5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900574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143330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235097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751139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400517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04393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84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endParaRPr lang="en-US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5537372" y="6311858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4B0740-B51B-4194-96AC-09FA37DB69A5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7388" y="498475"/>
            <a:ext cx="3324225" cy="24923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624598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D7A0C7-6B9E-41B9-9159-4E93964035E9}" type="slidenum">
              <a:rPr lang="en-US" sz="1200"/>
              <a:pPr algn="r"/>
              <a:t>36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30856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5537372" y="6311858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7388" y="498475"/>
            <a:ext cx="3324225" cy="24923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25800" y="498475"/>
            <a:ext cx="3324225" cy="249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Paris: City of Lights </a:t>
            </a:r>
          </a:p>
          <a:p>
            <a:r>
              <a:rPr dirty="0" smtClean="0"/>
              <a:t>Silicon Valley:</a:t>
            </a:r>
          </a:p>
          <a:p>
            <a:r>
              <a:rPr dirty="0" smtClean="0"/>
              <a:t>New York The Big Apple </a:t>
            </a:r>
          </a:p>
          <a:p>
            <a:r>
              <a:rPr dirty="0" smtClean="0"/>
              <a:t>London: Big Ben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15DEA-BA96-4881-9368-9B8B202A7E6E}" type="slidenum">
              <a:rPr lang="en-C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36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Vietnam as a country with a distinct</a:t>
            </a:r>
            <a:r>
              <a:rPr lang="en-US" baseline="0" dirty="0"/>
              <a:t> set of cultural, political, economic visual and verbal queues that indicate its brand as a place. </a:t>
            </a:r>
          </a:p>
          <a:p>
            <a:r>
              <a:rPr lang="en-US" baseline="0" dirty="0"/>
              <a:t> </a:t>
            </a:r>
          </a:p>
          <a:p>
            <a:r>
              <a:rPr lang="en-US" dirty="0"/>
              <a:t>Thai Nguyen with its</a:t>
            </a:r>
            <a:r>
              <a:rPr lang="en-US" baseline="0" dirty="0"/>
              <a:t> set of more localized cultural, political, and economic visual and verbal queues that indicate its brand as a place.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15DEA-BA96-4881-9368-9B8B202A7E6E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9013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4117920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186211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492032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5537372" y="6311858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48E348-30FE-4D3C-A6E7-E74C1F8CBC12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7388" y="498475"/>
            <a:ext cx="3324225" cy="24923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EF92C-9F44-44C3-9FFF-02535152356C}" type="slidenum">
              <a:rPr lang="en-CA" smtClean="0">
                <a:solidFill>
                  <a:srgbClr val="000000"/>
                </a:solidFill>
              </a:rPr>
              <a:pPr/>
              <a:t>13</a:t>
            </a:fld>
            <a:endParaRPr lang="en-C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 l="220" t="2950" r="93555"/>
          <a:stretch>
            <a:fillRect/>
          </a:stretch>
        </p:blipFill>
        <p:spPr bwMode="auto">
          <a:xfrm>
            <a:off x="0" y="5689600"/>
            <a:ext cx="9144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1"/>
          <p:cNvPicPr>
            <a:picLocks noChangeAspect="1" noChangeArrowheads="1"/>
          </p:cNvPicPr>
          <p:nvPr userDrawn="1"/>
        </p:nvPicPr>
        <p:blipFill>
          <a:blip r:embed="rId3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4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5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2"/>
          <p:cNvPicPr>
            <a:picLocks noChangeAspect="1" noChangeArrowheads="1"/>
          </p:cNvPicPr>
          <p:nvPr userDrawn="1"/>
        </p:nvPicPr>
        <p:blipFill>
          <a:blip r:embed="rId6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3"/>
          <p:cNvPicPr>
            <a:picLocks noChangeAspect="1" noChangeArrowheads="1"/>
          </p:cNvPicPr>
          <p:nvPr userDrawn="1"/>
        </p:nvPicPr>
        <p:blipFill>
          <a:blip r:embed="rId7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4"/>
          <p:cNvSpPr txBox="1"/>
          <p:nvPr userDrawn="1"/>
        </p:nvSpPr>
        <p:spPr>
          <a:xfrm>
            <a:off x="107950" y="5118100"/>
            <a:ext cx="1906588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rtlCol="0" anchor="ctr">
            <a:normAutofit/>
          </a:bodyPr>
          <a:lstStyle>
            <a:lvl1pPr>
              <a:defRPr lang="uk-UA" altLang="en-US" sz="4400" kern="1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uk-UA" altLang="en-US" dirty="0" err="1"/>
              <a:t>Образец</a:t>
            </a:r>
            <a:r>
              <a:rPr lang="uk-UA" altLang="en-US" dirty="0"/>
              <a:t> заголовка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352010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8B6F-8BC5-4532-8A09-C2EA0F5FE3B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5203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/>
          <a:srcRect l="13239" t="36472" r="9813" b="42093"/>
          <a:stretch>
            <a:fillRect/>
          </a:stretch>
        </p:blipFill>
        <p:spPr bwMode="auto">
          <a:xfrm>
            <a:off x="469900" y="6237288"/>
            <a:ext cx="2505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rtlCol="0" anchor="ctr">
            <a:normAutofit/>
          </a:bodyPr>
          <a:lstStyle>
            <a:lvl1pPr algn="ctr"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>
              <a:defRPr lang="ru-RU" sz="3200" kern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2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ru-RU" sz="2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ru-RU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ru-RU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678C94"/>
                </a:solidFill>
              </a:defRPr>
            </a:lvl1pPr>
          </a:lstStyle>
          <a:p>
            <a:pPr>
              <a:defRPr/>
            </a:pPr>
            <a:fld id="{815A6961-4FB0-46BA-B3EE-22B1F0480C35}" type="slidenum">
              <a:rPr lang="uk-UA" altLang="en-US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81278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2"/>
          <p:cNvSpPr txBox="1">
            <a:spLocks/>
          </p:cNvSpPr>
          <p:nvPr userDrawn="1"/>
        </p:nvSpPr>
        <p:spPr>
          <a:xfrm>
            <a:off x="0" y="3213100"/>
            <a:ext cx="9144000" cy="33147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1800" algn="l">
              <a:defRPr/>
            </a:pPr>
            <a:endParaRPr lang="uk-UA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uk-U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2060575"/>
            <a:ext cx="9144000" cy="1081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0700" algn="l">
              <a:defRPr/>
            </a:pPr>
            <a:endParaRPr lang="uk-UA" sz="3200" b="1" cap="all" dirty="0" smtClean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2"/>
          <p:cNvPicPr>
            <a:picLocks noChangeAspect="1" noChangeArrowheads="1"/>
          </p:cNvPicPr>
          <p:nvPr userDrawn="1"/>
        </p:nvPicPr>
        <p:blipFill>
          <a:blip r:embed="rId3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3"/>
          <p:cNvPicPr>
            <a:picLocks noChangeAspect="1" noChangeArrowheads="1"/>
          </p:cNvPicPr>
          <p:nvPr userDrawn="1"/>
        </p:nvPicPr>
        <p:blipFill>
          <a:blip r:embed="rId4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5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903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  <a:extLst/>
        </p:spPr>
        <p:txBody>
          <a:bodyPr rtlCol="0" anchor="ctr">
            <a:normAutofit/>
          </a:bodyPr>
          <a:lstStyle>
            <a:lvl1pPr algn="ctr"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  <a:ln>
            <a:noFill/>
          </a:ln>
          <a:extLst/>
        </p:spPr>
        <p:txBody>
          <a:bodyPr rtlCol="0">
            <a:normAutofit/>
          </a:bodyPr>
          <a:lstStyle>
            <a:lvl1pPr>
              <a:defRPr lang="ru-RU" sz="2400" kern="1200" smtClean="0">
                <a:solidFill>
                  <a:srgbClr val="3E3E40"/>
                </a:solidFill>
              </a:defRPr>
            </a:lvl1pPr>
            <a:lvl2pPr>
              <a:defRPr lang="ru-RU" sz="2000" kern="1200" smtClean="0">
                <a:solidFill>
                  <a:srgbClr val="3E3E40"/>
                </a:solidFill>
                <a:ea typeface="+mn-ea"/>
              </a:defRPr>
            </a:lvl2pPr>
            <a:lvl3pPr>
              <a:defRPr lang="ru-RU" sz="2000" kern="1200" smtClean="0">
                <a:solidFill>
                  <a:srgbClr val="3E3E40"/>
                </a:solidFill>
                <a:ea typeface="+mn-ea"/>
              </a:defRPr>
            </a:lvl3pPr>
            <a:lvl4pPr>
              <a:defRPr lang="ru-RU" sz="2000" kern="1200" smtClean="0">
                <a:solidFill>
                  <a:srgbClr val="3E3E40"/>
                </a:solidFill>
                <a:ea typeface="+mn-ea"/>
              </a:defRPr>
            </a:lvl4pPr>
            <a:lvl5pPr>
              <a:defRPr lang="ru-RU" sz="2000" kern="120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>
            <a:noFill/>
          </a:ln>
          <a:extLst/>
        </p:spPr>
        <p:txBody>
          <a:bodyPr rtlCol="0">
            <a:normAutofit/>
          </a:bodyPr>
          <a:lstStyle>
            <a:lvl1pPr>
              <a:defRPr lang="ru-RU" sz="2400" kern="1200" dirty="0" smtClean="0">
                <a:solidFill>
                  <a:srgbClr val="3E3E40"/>
                </a:solidFill>
              </a:defRPr>
            </a:lvl1pPr>
            <a:lvl2pPr>
              <a:defRPr lang="ru-RU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ru-RU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ru-RU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ru-RU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5EADE-A290-4EBD-8D0C-BEE0E63A28F9}" type="slidenum">
              <a:rPr lang="uk-UA" altLang="en-US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97030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2670E-5AA1-45C1-A6A0-9D6A8EBF60AC}" type="slidenum">
              <a:rPr lang="uk-UA" altLang="en-US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417277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uk-UA" sz="2400" b="1" dirty="0" smtClean="0"/>
            </a:lvl1pPr>
          </a:lstStyle>
          <a:p>
            <a:pPr marL="0" lvl="0" indent="0">
              <a:buNone/>
            </a:pPr>
            <a:r>
              <a:rPr lang="uk-UA" dirty="0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uk-UA" sz="2400" kern="1200" dirty="0" smtClean="0">
                <a:solidFill>
                  <a:srgbClr val="3E3E40"/>
                </a:solidFill>
              </a:defRPr>
            </a:lvl1pPr>
            <a:lvl2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uk-UA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en-US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uk-UA" sz="2400" b="1" dirty="0" smtClean="0"/>
            </a:lvl1pPr>
          </a:lstStyle>
          <a:p>
            <a:pPr marL="0" lvl="0" indent="0">
              <a:buNone/>
            </a:pPr>
            <a:r>
              <a:rPr lang="uk-UA" dirty="0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uk-UA" sz="2400" kern="1200" dirty="0" smtClean="0">
                <a:solidFill>
                  <a:srgbClr val="3E3E40"/>
                </a:solidFill>
              </a:defRPr>
            </a:lvl1pPr>
            <a:lvl2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uk-UA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en-US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9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B6A299-A66E-43B0-875B-AFB22AF17E33}" type="datetime1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10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E74CE9-E707-4F36-97F2-3D11F69D7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  <a:extLst/>
        </p:spPr>
        <p:txBody>
          <a:bodyPr rtlCol="0" anchor="ctr">
            <a:normAutofit/>
          </a:bodyPr>
          <a:lstStyle>
            <a:lvl1pPr algn="ctr"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19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/>
          <a:srcRect l="220" t="2950" r="93555"/>
          <a:stretch>
            <a:fillRect/>
          </a:stretch>
        </p:blipFill>
        <p:spPr bwMode="auto">
          <a:xfrm>
            <a:off x="0" y="5689600"/>
            <a:ext cx="9144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1"/>
          <p:cNvPicPr>
            <a:picLocks noChangeAspect="1" noChangeArrowheads="1"/>
          </p:cNvPicPr>
          <p:nvPr userDrawn="1"/>
        </p:nvPicPr>
        <p:blipFill>
          <a:blip r:embed="rId3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4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5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2"/>
          <p:cNvPicPr>
            <a:picLocks noChangeAspect="1" noChangeArrowheads="1"/>
          </p:cNvPicPr>
          <p:nvPr userDrawn="1"/>
        </p:nvPicPr>
        <p:blipFill>
          <a:blip r:embed="rId6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/>
          <p:cNvPicPr>
            <a:picLocks noChangeAspect="1" noChangeArrowheads="1"/>
          </p:cNvPicPr>
          <p:nvPr userDrawn="1"/>
        </p:nvPicPr>
        <p:blipFill>
          <a:blip r:embed="rId7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107950" y="5118100"/>
            <a:ext cx="1906588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</p:spTree>
    <p:extLst>
      <p:ext uri="{BB962C8B-B14F-4D97-AF65-F5344CB8AC3E}">
        <p14:creationId xmlns:p14="http://schemas.microsoft.com/office/powerpoint/2010/main" val="284896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dirty="0" smtClean="0"/>
              <a:t>Образец текста</a:t>
            </a:r>
          </a:p>
          <a:p>
            <a:pPr lvl="1"/>
            <a:r>
              <a:rPr lang="uk-UA" altLang="en-US" dirty="0" smtClean="0"/>
              <a:t>Второй уровень</a:t>
            </a:r>
          </a:p>
          <a:p>
            <a:pPr lvl="2"/>
            <a:r>
              <a:rPr lang="uk-UA" altLang="en-US" dirty="0" smtClean="0"/>
              <a:t>Третий уровень</a:t>
            </a:r>
          </a:p>
          <a:p>
            <a:pPr lvl="3"/>
            <a:r>
              <a:rPr lang="uk-UA" altLang="en-US" dirty="0" smtClean="0"/>
              <a:t>Четвертый уровень</a:t>
            </a:r>
          </a:p>
          <a:p>
            <a:pPr lvl="4"/>
            <a:r>
              <a:rPr lang="uk-UA" altLang="en-US" dirty="0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uk-UA" alt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78C94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565D0BF8-3ED7-4709-8978-483AA1739B78}" type="slidenum">
              <a:rPr lang="uk-UA" altLang="en-US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03054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rgbClr val="000000"/>
          </a:solidFill>
          <a:latin typeface="Tahoma" pitchFamily="34" charset="0"/>
          <a:cs typeface="Tahoma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rgbClr val="000000"/>
          </a:solidFill>
          <a:latin typeface="Tahoma" pitchFamily="34" charset="0"/>
          <a:cs typeface="Tahoma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rgbClr val="000000"/>
          </a:solidFill>
          <a:latin typeface="Tahoma" pitchFamily="34" charset="0"/>
          <a:cs typeface="Tahoma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rgbClr val="000000"/>
          </a:solidFill>
          <a:latin typeface="Tahoma" pitchFamily="34" charset="0"/>
          <a:cs typeface="Tahoma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00199" y="1412776"/>
            <a:ext cx="7056784" cy="280831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1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/>
            </a:r>
            <a:br>
              <a:rPr lang="ru-RU" sz="31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</a:br>
            <a:r>
              <a:rPr lang="ru-RU" sz="32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7</a:t>
            </a:r>
            <a:r>
              <a:rPr lang="uk-UA" sz="32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.4</a:t>
            </a:r>
            <a:r>
              <a:rPr lang="en-US" sz="32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.</a:t>
            </a:r>
            <a:r>
              <a:rPr lang="uk-UA" sz="32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/>
            </a:r>
            <a:br>
              <a:rPr lang="uk-UA" sz="32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</a:br>
            <a:r>
              <a:rPr lang="uk-UA" altLang="en-US" sz="3200" b="1" cap="all" dirty="0" err="1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Брендінг</a:t>
            </a:r>
            <a:r>
              <a:rPr lang="uk-UA" altLang="en-US" sz="32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міста: пошук міської ідентичності</a:t>
            </a:r>
            <a:endParaRPr lang="uk-UA" sz="3200" b="1" cap="all" dirty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advertis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360101"/>
            <a:ext cx="2885734" cy="2016224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Маркетинг </a:t>
            </a:r>
            <a:r>
              <a:rPr lang="en-US" sz="30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</a:t>
            </a:r>
            <a:r>
              <a:rPr lang="uk-UA" sz="30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Бренд</a:t>
            </a:r>
            <a:r>
              <a:rPr lang="ru-RU" sz="30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ИНГ</a:t>
            </a:r>
            <a:endParaRPr lang="en-US" sz="3000" b="1" cap="all" dirty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просування інтересів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просування образу</a:t>
            </a:r>
            <a:endParaRPr lang="ru-RU" dirty="0"/>
          </a:p>
        </p:txBody>
      </p:sp>
      <p:pic>
        <p:nvPicPr>
          <p:cNvPr id="10" name="Содержимое 9" descr="marketing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043608" y="2189344"/>
            <a:ext cx="2684630" cy="1944216"/>
          </a:xfrm>
        </p:spPr>
      </p:pic>
      <p:pic>
        <p:nvPicPr>
          <p:cNvPr id="13" name="Рисунок 12" descr="p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5025" y="4360101"/>
            <a:ext cx="2806944" cy="2016224"/>
          </a:xfrm>
          <a:prstGeom prst="rect">
            <a:avLst/>
          </a:prstGeom>
        </p:spPr>
      </p:pic>
      <p:pic>
        <p:nvPicPr>
          <p:cNvPr id="12" name="Рисунок 11" descr="brandin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05127" y="2153340"/>
            <a:ext cx="272157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54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291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брендінг</a:t>
            </a:r>
            <a:r>
              <a:rPr lang="uk-UA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території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79512" y="1481328"/>
            <a:ext cx="8507288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 </a:t>
            </a:r>
            <a:r>
              <a:rPr lang="uk-UA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брендінг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 може змінити місто, але може послужити каталізатором нового життя…</a:t>
            </a:r>
          </a:p>
          <a:p>
            <a:pPr marL="109728" indent="0">
              <a:buFont typeface="Arial" charset="0"/>
              <a:buNone/>
            </a:pPr>
            <a:endParaRPr lang="uk-UA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Брендінг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місця не підкріплений</a:t>
            </a:r>
          </a:p>
          <a:p>
            <a:pPr marL="109728" indent="0">
              <a:buFont typeface="Arial" charset="0"/>
              <a:buNone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реальними діями щодо поліпшення</a:t>
            </a:r>
          </a:p>
          <a:p>
            <a:pPr marL="109728" indent="0">
              <a:buFont typeface="Arial" charset="0"/>
              <a:buNone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інвестиційного клімату, туристичної</a:t>
            </a:r>
          </a:p>
          <a:p>
            <a:pPr marL="109728" indent="0">
              <a:buFont typeface="Arial" charset="0"/>
              <a:buNone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інфраструктури, рівня життя – це </a:t>
            </a:r>
          </a:p>
          <a:p>
            <a:pPr marL="109728" indent="0">
              <a:buFont typeface="Arial" charset="0"/>
              <a:buNone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uk-UA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брендінг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реклама.</a:t>
            </a:r>
          </a:p>
          <a:p>
            <a:pPr marL="109728" indent="0">
              <a:buFont typeface="Arial" charset="0"/>
              <a:buNone/>
            </a:pPr>
            <a:endParaRPr lang="uk-UA" dirty="0" smtClean="0"/>
          </a:p>
          <a:p>
            <a:pPr marL="109728" indent="0">
              <a:buFont typeface="Arial" charset="0"/>
              <a:buNone/>
            </a:pPr>
            <a:endParaRPr lang="uk-UA" dirty="0" smtClean="0"/>
          </a:p>
          <a:p>
            <a:pPr marL="109728" indent="0" algn="ctr">
              <a:buFont typeface="Arial" charset="0"/>
              <a:buNone/>
            </a:pPr>
            <a:r>
              <a:rPr lang="uk-UA" sz="2200" dirty="0" smtClean="0"/>
              <a:t>            </a:t>
            </a:r>
            <a:r>
              <a:rPr lang="uk-UA" sz="2200" dirty="0" err="1" smtClean="0"/>
              <a:t>Саймон</a:t>
            </a:r>
            <a:r>
              <a:rPr lang="uk-UA" sz="2200" dirty="0" smtClean="0"/>
              <a:t> </a:t>
            </a:r>
            <a:r>
              <a:rPr lang="uk-UA" sz="2200" dirty="0" err="1" smtClean="0"/>
              <a:t>Анхольт</a:t>
            </a:r>
            <a:endParaRPr lang="uk-UA" sz="2200" dirty="0"/>
          </a:p>
        </p:txBody>
      </p:sp>
      <p:pic>
        <p:nvPicPr>
          <p:cNvPr id="6" name="Picture 2" descr="http://www.simonanholt.com/Media/Images/upload/280/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667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 сполучна лінія 9"/>
          <p:cNvCxnSpPr/>
          <p:nvPr/>
        </p:nvCxnSpPr>
        <p:spPr>
          <a:xfrm>
            <a:off x="511968" y="980728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845" y="-8881"/>
            <a:ext cx="8388995" cy="61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51" y="3645024"/>
            <a:ext cx="1693849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://www.mled.org.ua/images/stories/Dnipropetrovsk_promo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6" y="5565329"/>
            <a:ext cx="2376264" cy="12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vlograd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52" y="1196753"/>
            <a:ext cx="199514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r>
              <a:rPr lang="uk-UA" dirty="0" smtClean="0"/>
              <a:t>Загальні етапи </a:t>
            </a:r>
            <a:r>
              <a:rPr lang="uk-UA" dirty="0" err="1" smtClean="0"/>
              <a:t>брендінгу</a:t>
            </a:r>
            <a:r>
              <a:rPr lang="uk-UA" dirty="0" smtClean="0"/>
              <a:t> міста</a:t>
            </a:r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4644337"/>
              </p:ext>
            </p:extLst>
          </p:nvPr>
        </p:nvGraphicFramePr>
        <p:xfrm>
          <a:off x="676728" y="908720"/>
          <a:ext cx="7790543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 сполучна лінія 9"/>
          <p:cNvCxnSpPr/>
          <p:nvPr/>
        </p:nvCxnSpPr>
        <p:spPr>
          <a:xfrm>
            <a:off x="511968" y="980728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05" y="49213"/>
            <a:ext cx="8804291" cy="846931"/>
          </a:xfrm>
        </p:spPr>
        <p:txBody>
          <a:bodyPr/>
          <a:lstStyle/>
          <a:p>
            <a:r>
              <a:rPr lang="uk-UA" dirty="0" smtClean="0"/>
              <a:t>Створення</a:t>
            </a:r>
            <a:r>
              <a:rPr lang="ru-RU" dirty="0" smtClean="0"/>
              <a:t> бренду </a:t>
            </a:r>
            <a:r>
              <a:rPr lang="uk-UA" dirty="0" smtClean="0"/>
              <a:t>хмельниччини</a:t>
            </a:r>
            <a:endParaRPr lang="uk-UA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6346"/>
          <a:stretch/>
        </p:blipFill>
        <p:spPr bwMode="auto">
          <a:xfrm>
            <a:off x="1" y="1257300"/>
            <a:ext cx="9144000" cy="505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 сполучна лінія 9"/>
          <p:cNvCxnSpPr/>
          <p:nvPr/>
        </p:nvCxnSpPr>
        <p:spPr>
          <a:xfrm>
            <a:off x="511968" y="904528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Круглая лента лицом вверх 69"/>
          <p:cNvSpPr/>
          <p:nvPr/>
        </p:nvSpPr>
        <p:spPr>
          <a:xfrm>
            <a:off x="2339752" y="3140968"/>
            <a:ext cx="4427127" cy="872686"/>
          </a:xfrm>
          <a:prstGeom prst="ellipseRibbon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512"/>
            <a:ext cx="86868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Логічна схема </a:t>
            </a:r>
            <a:r>
              <a:rPr lang="uk-UA" dirty="0" err="1" smtClean="0"/>
              <a:t>Брендінгу</a:t>
            </a:r>
            <a:r>
              <a:rPr lang="uk-UA" dirty="0" smtClean="0"/>
              <a:t> міста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130218" y="985920"/>
            <a:ext cx="4851832" cy="48518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stCxn id="16" idx="0"/>
            <a:endCxn id="16" idx="4"/>
          </p:cNvCxnSpPr>
          <p:nvPr/>
        </p:nvCxnSpPr>
        <p:spPr>
          <a:xfrm>
            <a:off x="4556134" y="985920"/>
            <a:ext cx="0" cy="485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34682" y="3418137"/>
            <a:ext cx="5057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27784" y="4149079"/>
            <a:ext cx="1656184" cy="64633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b="1" dirty="0" smtClean="0">
                <a:solidFill>
                  <a:prstClr val="black"/>
                </a:solidFill>
                <a:latin typeface="Calibri"/>
              </a:rPr>
              <a:t>Міська ідентичність</a:t>
            </a:r>
            <a:endParaRPr lang="ru-RU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2325930"/>
            <a:ext cx="1620180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b="1" dirty="0" smtClean="0">
                <a:solidFill>
                  <a:prstClr val="black"/>
                </a:solidFill>
                <a:latin typeface="Calibri"/>
              </a:rPr>
              <a:t>Концепція бренду міста</a:t>
            </a:r>
            <a:endParaRPr lang="ru-RU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82921" y="2187430"/>
            <a:ext cx="1944216" cy="9037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b="1" dirty="0" smtClean="0">
                <a:solidFill>
                  <a:prstClr val="black"/>
                </a:solidFill>
                <a:latin typeface="Calibri"/>
              </a:rPr>
              <a:t>Сприйняття (імідж) бренду міста </a:t>
            </a:r>
            <a:endParaRPr lang="ru-RU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6470" y="4149080"/>
            <a:ext cx="1152128" cy="64633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b="1" dirty="0" smtClean="0">
                <a:solidFill>
                  <a:prstClr val="black"/>
                </a:solidFill>
                <a:latin typeface="Calibri"/>
              </a:rPr>
              <a:t>Імідж міста</a:t>
            </a:r>
            <a:endParaRPr lang="ru-RU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9912" y="5011765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600" dirty="0" smtClean="0">
                <a:solidFill>
                  <a:srgbClr val="CC3300"/>
                </a:solidFill>
                <a:latin typeface="Calibri"/>
              </a:rPr>
              <a:t>1</a:t>
            </a:r>
            <a:endParaRPr lang="ru-RU" sz="3600" dirty="0">
              <a:solidFill>
                <a:srgbClr val="CC3300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20856" y="112240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600" dirty="0" smtClean="0">
                <a:solidFill>
                  <a:srgbClr val="CC3300"/>
                </a:solidFill>
                <a:latin typeface="Calibri"/>
              </a:rPr>
              <a:t>2</a:t>
            </a:r>
            <a:endParaRPr lang="ru-RU" sz="3600" dirty="0">
              <a:solidFill>
                <a:srgbClr val="CC3300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1153" y="113604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600" dirty="0" smtClean="0">
                <a:solidFill>
                  <a:srgbClr val="CC3300"/>
                </a:solidFill>
                <a:latin typeface="Calibri"/>
              </a:rPr>
              <a:t>3</a:t>
            </a:r>
            <a:endParaRPr lang="ru-RU" sz="3600" dirty="0">
              <a:solidFill>
                <a:srgbClr val="CC33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51153" y="5011765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600" dirty="0" smtClean="0">
                <a:solidFill>
                  <a:srgbClr val="CC3300"/>
                </a:solidFill>
                <a:latin typeface="Calibri"/>
              </a:rPr>
              <a:t>4</a:t>
            </a:r>
            <a:endParaRPr lang="ru-RU" sz="3600" dirty="0">
              <a:solidFill>
                <a:srgbClr val="CC3300"/>
              </a:solidFill>
              <a:latin typeface="Calibri"/>
            </a:endParaRPr>
          </a:p>
        </p:txBody>
      </p:sp>
      <p:cxnSp>
        <p:nvCxnSpPr>
          <p:cNvPr id="30" name="Скругленная соединительная линия 29"/>
          <p:cNvCxnSpPr>
            <a:stCxn id="21" idx="1"/>
            <a:endCxn id="22" idx="1"/>
          </p:cNvCxnSpPr>
          <p:nvPr/>
        </p:nvCxnSpPr>
        <p:spPr>
          <a:xfrm rot="10800000" flipH="1">
            <a:off x="2627784" y="2639281"/>
            <a:ext cx="144016" cy="1832964"/>
          </a:xfrm>
          <a:prstGeom prst="curvedConnector3">
            <a:avLst>
              <a:gd name="adj1" fmla="val -158732"/>
            </a:avLst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>
            <a:stCxn id="22" idx="0"/>
            <a:endCxn id="23" idx="0"/>
          </p:cNvCxnSpPr>
          <p:nvPr/>
        </p:nvCxnSpPr>
        <p:spPr>
          <a:xfrm rot="5400000" flipH="1" flipV="1">
            <a:off x="4499209" y="1270111"/>
            <a:ext cx="138500" cy="1973139"/>
          </a:xfrm>
          <a:prstGeom prst="curvedConnector3">
            <a:avLst>
              <a:gd name="adj1" fmla="val 265054"/>
            </a:avLst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>
            <a:stCxn id="23" idx="3"/>
            <a:endCxn id="24" idx="3"/>
          </p:cNvCxnSpPr>
          <p:nvPr/>
        </p:nvCxnSpPr>
        <p:spPr>
          <a:xfrm flipH="1">
            <a:off x="6188598" y="2639280"/>
            <a:ext cx="338539" cy="1832966"/>
          </a:xfrm>
          <a:prstGeom prst="curvedConnector3">
            <a:avLst>
              <a:gd name="adj1" fmla="val -67525"/>
            </a:avLst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>
            <a:stCxn id="24" idx="2"/>
            <a:endCxn id="21" idx="2"/>
          </p:cNvCxnSpPr>
          <p:nvPr/>
        </p:nvCxnSpPr>
        <p:spPr>
          <a:xfrm rot="5400000" flipH="1">
            <a:off x="4534204" y="3717082"/>
            <a:ext cx="1" cy="2156658"/>
          </a:xfrm>
          <a:prstGeom prst="curvedConnector3">
            <a:avLst>
              <a:gd name="adj1" fmla="val -22860000000"/>
            </a:avLst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ая выноска 54"/>
          <p:cNvSpPr/>
          <p:nvPr/>
        </p:nvSpPr>
        <p:spPr>
          <a:xfrm>
            <a:off x="611560" y="692696"/>
            <a:ext cx="2592288" cy="971237"/>
          </a:xfrm>
          <a:prstGeom prst="wedgeRectCallout">
            <a:avLst>
              <a:gd name="adj1" fmla="val 102689"/>
              <a:gd name="adj2" fmla="val 955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dirty="0" smtClean="0">
                <a:solidFill>
                  <a:prstClr val="black"/>
                </a:solidFill>
              </a:rPr>
              <a:t>Реалізація концепції (формування іміджу бренда)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55876" y="3191624"/>
            <a:ext cx="226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solidFill>
                  <a:prstClr val="black"/>
                </a:solidFill>
                <a:latin typeface="Calibri"/>
              </a:rPr>
              <a:t>Бренд міста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Прямоугольная выноска 59"/>
          <p:cNvSpPr/>
          <p:nvPr/>
        </p:nvSpPr>
        <p:spPr>
          <a:xfrm>
            <a:off x="6982050" y="332656"/>
            <a:ext cx="1982438" cy="2808312"/>
          </a:xfrm>
          <a:prstGeom prst="wedgeRectCallout">
            <a:avLst>
              <a:gd name="adj1" fmla="val -59385"/>
              <a:gd name="adj2" fmla="val 477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dirty="0" smtClean="0">
                <a:solidFill>
                  <a:prstClr val="black"/>
                </a:solidFill>
              </a:rPr>
              <a:t>Асоціативний </a:t>
            </a:r>
            <a:r>
              <a:rPr lang="uk-UA" sz="1800" dirty="0" err="1" smtClean="0">
                <a:solidFill>
                  <a:prstClr val="black"/>
                </a:solidFill>
              </a:rPr>
              <a:t>зв</a:t>
            </a:r>
            <a:r>
              <a:rPr lang="en-US" sz="1800" dirty="0" smtClean="0">
                <a:solidFill>
                  <a:prstClr val="black"/>
                </a:solidFill>
              </a:rPr>
              <a:t>’</a:t>
            </a:r>
            <a:r>
              <a:rPr lang="uk-UA" sz="1800" dirty="0" err="1" smtClean="0">
                <a:solidFill>
                  <a:prstClr val="black"/>
                </a:solidFill>
              </a:rPr>
              <a:t>язок</a:t>
            </a:r>
            <a:r>
              <a:rPr lang="uk-UA" sz="1800" dirty="0" smtClean="0">
                <a:solidFill>
                  <a:prstClr val="black"/>
                </a:solidFill>
              </a:rPr>
              <a:t> бренду міста з самим містом у створенні цільових аудиторій і формування на цій основі іміджу міста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1" name="Прямоугольная выноска 60"/>
          <p:cNvSpPr/>
          <p:nvPr/>
        </p:nvSpPr>
        <p:spPr>
          <a:xfrm>
            <a:off x="107504" y="3140968"/>
            <a:ext cx="1927178" cy="2376264"/>
          </a:xfrm>
          <a:prstGeom prst="wedgeRectCallout">
            <a:avLst>
              <a:gd name="adj1" fmla="val 68918"/>
              <a:gd name="adj2" fmla="val -29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dirty="0" smtClean="0">
                <a:solidFill>
                  <a:prstClr val="black"/>
                </a:solidFill>
              </a:rPr>
              <a:t>Позиціонування міста: розробка концепції бренду міста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2" name="Прямоугольная выноска 61"/>
          <p:cNvSpPr/>
          <p:nvPr/>
        </p:nvSpPr>
        <p:spPr>
          <a:xfrm>
            <a:off x="3264999" y="5949280"/>
            <a:ext cx="3420380" cy="684076"/>
          </a:xfrm>
          <a:prstGeom prst="wedgeRectCallout">
            <a:avLst>
              <a:gd name="adj1" fmla="val -11655"/>
              <a:gd name="adj2" fmla="val -1828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dirty="0" smtClean="0">
                <a:solidFill>
                  <a:srgbClr val="FF0000"/>
                </a:solidFill>
              </a:rPr>
              <a:t> ! </a:t>
            </a:r>
            <a:r>
              <a:rPr lang="uk-UA" sz="1800" dirty="0" smtClean="0">
                <a:solidFill>
                  <a:prstClr val="black"/>
                </a:solidFill>
              </a:rPr>
              <a:t>Вплив </a:t>
            </a:r>
            <a:r>
              <a:rPr lang="uk-UA" sz="1800" dirty="0" err="1" smtClean="0">
                <a:solidFill>
                  <a:prstClr val="black"/>
                </a:solidFill>
              </a:rPr>
              <a:t>брендингу</a:t>
            </a:r>
            <a:r>
              <a:rPr lang="uk-UA" sz="1800" dirty="0" smtClean="0">
                <a:solidFill>
                  <a:prstClr val="black"/>
                </a:solidFill>
              </a:rPr>
              <a:t> на розвиток міської ідентичності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6609329" y="4727698"/>
            <a:ext cx="2191559" cy="1110054"/>
          </a:xfrm>
          <a:prstGeom prst="wedgeRectCallout">
            <a:avLst>
              <a:gd name="adj1" fmla="val -15930"/>
              <a:gd name="adj2" fmla="val -1085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dirty="0" smtClean="0">
                <a:solidFill>
                  <a:srgbClr val="FF0000"/>
                </a:solidFill>
              </a:rPr>
              <a:t> ! </a:t>
            </a:r>
            <a:r>
              <a:rPr lang="uk-UA" sz="1800" dirty="0" smtClean="0">
                <a:solidFill>
                  <a:prstClr val="black"/>
                </a:solidFill>
              </a:rPr>
              <a:t>Вплив </a:t>
            </a:r>
            <a:r>
              <a:rPr lang="uk-UA" sz="1800" dirty="0" err="1" smtClean="0">
                <a:solidFill>
                  <a:prstClr val="black"/>
                </a:solidFill>
              </a:rPr>
              <a:t>брендингу</a:t>
            </a:r>
            <a:r>
              <a:rPr lang="uk-UA" sz="1800" dirty="0" smtClean="0">
                <a:solidFill>
                  <a:prstClr val="black"/>
                </a:solidFill>
              </a:rPr>
              <a:t> на поведінку цільової аудиторії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9" name="Дуга 68"/>
          <p:cNvSpPr/>
          <p:nvPr/>
        </p:nvSpPr>
        <p:spPr>
          <a:xfrm rot="8063547">
            <a:off x="6689020" y="2486453"/>
            <a:ext cx="2084736" cy="1410341"/>
          </a:xfrm>
          <a:prstGeom prst="arc">
            <a:avLst/>
          </a:prstGeom>
          <a:ln w="88900" cmpd="sng">
            <a:solidFill>
              <a:srgbClr val="92D05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dirty="0" smtClean="0"/>
              <a:t>Процес (етапи) </a:t>
            </a:r>
            <a:r>
              <a:rPr lang="uk-UA" sz="3000" dirty="0" err="1" smtClean="0"/>
              <a:t>брендингу</a:t>
            </a:r>
            <a:r>
              <a:rPr lang="uk-UA" sz="3000" dirty="0" smtClean="0"/>
              <a:t> міст</a:t>
            </a:r>
            <a:endParaRPr lang="en-US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200800" cy="5184576"/>
          </a:xfrm>
        </p:spPr>
        <p:txBody>
          <a:bodyPr>
            <a:normAutofit/>
          </a:bodyPr>
          <a:lstStyle/>
          <a:p>
            <a:pPr marL="342900" lvl="1" indent="-342900" algn="just">
              <a:buClr>
                <a:schemeClr val="folHlink"/>
              </a:buClr>
              <a:buSzPct val="90000"/>
              <a:buFontTx/>
              <a:buChar char="-"/>
              <a:defRPr/>
            </a:pP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buClr>
                <a:schemeClr val="folHlink"/>
              </a:buClr>
              <a:buSzPct val="90000"/>
              <a:buNone/>
              <a:defRPr/>
            </a:pPr>
            <a:r>
              <a:rPr lang="uk-UA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І </a:t>
            </a: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uk-UA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пошук міської ідентичності: </a:t>
            </a: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визначення і систематизація параметрів міської ідентичності, аналіз поточного сприйняття, позиціонування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28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dirty="0" smtClean="0"/>
              <a:t>Процес (етапи) </a:t>
            </a:r>
            <a:r>
              <a:rPr lang="uk-UA" sz="3000" dirty="0" err="1" smtClean="0"/>
              <a:t>брендингу</a:t>
            </a:r>
            <a:r>
              <a:rPr lang="uk-UA" sz="3000" dirty="0" smtClean="0"/>
              <a:t> міст</a:t>
            </a:r>
            <a:endParaRPr lang="en-US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200800" cy="5184576"/>
          </a:xfrm>
        </p:spPr>
        <p:txBody>
          <a:bodyPr>
            <a:normAutofit/>
          </a:bodyPr>
          <a:lstStyle/>
          <a:p>
            <a:pPr marL="342900" lvl="1" indent="-342900" algn="just">
              <a:buClr>
                <a:schemeClr val="folHlink"/>
              </a:buClr>
              <a:buSzPct val="90000"/>
              <a:buFontTx/>
              <a:buChar char="-"/>
              <a:defRPr/>
            </a:pP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buClr>
                <a:schemeClr val="folHlink"/>
              </a:buClr>
              <a:buSzPct val="90000"/>
              <a:buNone/>
              <a:defRPr/>
            </a:pPr>
            <a:r>
              <a:rPr lang="uk-UA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ІІ </a:t>
            </a: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uk-UA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розробка концепції бренду міста: </a:t>
            </a: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ідея, цінності, дизайн бренду; визначення зацікавлених сторін і цільових аудиторій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38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dirty="0" smtClean="0"/>
              <a:t>Процес (етапи) </a:t>
            </a:r>
            <a:r>
              <a:rPr lang="uk-UA" sz="3000" dirty="0" err="1" smtClean="0"/>
              <a:t>брендингу</a:t>
            </a:r>
            <a:r>
              <a:rPr lang="uk-UA" sz="3000" dirty="0" smtClean="0"/>
              <a:t> міст</a:t>
            </a:r>
            <a:endParaRPr lang="en-US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200800" cy="5184576"/>
          </a:xfrm>
        </p:spPr>
        <p:txBody>
          <a:bodyPr>
            <a:normAutofit/>
          </a:bodyPr>
          <a:lstStyle/>
          <a:p>
            <a:pPr marL="342900" lvl="1" indent="-342900" algn="just">
              <a:buClr>
                <a:schemeClr val="folHlink"/>
              </a:buClr>
              <a:buSzPct val="90000"/>
              <a:buFontTx/>
              <a:buChar char="-"/>
              <a:defRPr/>
            </a:pP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1">
              <a:buClr>
                <a:schemeClr val="folHlink"/>
              </a:buClr>
              <a:buSzPct val="90000"/>
              <a:buNone/>
              <a:defRPr/>
            </a:pPr>
            <a:r>
              <a:rPr lang="uk-UA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ІІІ </a:t>
            </a: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uk-UA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реалізація концепції: формування сприйняття бренду міста (ІМІДЖ БРЕНДУ) – </a:t>
            </a: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забезпечення асоціативного зв'язку бренду міста з міським середовищем у свідомості цільових аудиторій (“вирощування” бренду в міському просторі, культурному житті, міській інфраструктурі, менеджменті)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38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dirty="0" smtClean="0"/>
              <a:t>Процес (етапи) </a:t>
            </a:r>
            <a:r>
              <a:rPr lang="uk-UA" sz="3000" dirty="0" err="1" smtClean="0"/>
              <a:t>брендингу</a:t>
            </a:r>
            <a:r>
              <a:rPr lang="uk-UA" sz="3000" dirty="0" smtClean="0"/>
              <a:t> міст</a:t>
            </a:r>
            <a:endParaRPr lang="en-US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200800" cy="5184576"/>
          </a:xfrm>
        </p:spPr>
        <p:txBody>
          <a:bodyPr>
            <a:normAutofit fontScale="92500" lnSpcReduction="10000"/>
          </a:bodyPr>
          <a:lstStyle/>
          <a:p>
            <a:pPr marL="342900" lvl="1" indent="-342900" algn="just">
              <a:buClr>
                <a:schemeClr val="folHlink"/>
              </a:buClr>
              <a:buSzPct val="90000"/>
              <a:buFontTx/>
              <a:buChar char="-"/>
              <a:defRPr/>
            </a:pP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1">
              <a:buClr>
                <a:schemeClr val="folHlink"/>
              </a:buClr>
              <a:buSzPct val="90000"/>
              <a:buNone/>
              <a:defRPr/>
            </a:pPr>
            <a:r>
              <a:rPr lang="uk-UA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І</a:t>
            </a:r>
            <a:r>
              <a:rPr 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uk-UA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uk-UA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перехід від іміджу бренду до іміджу міста – </a:t>
            </a: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забезпечення впливу на поведінку цільових аудиторій; розвиток міської ідентичності і самосвідомості</a:t>
            </a:r>
          </a:p>
          <a:p>
            <a:pPr marL="0" lvl="1">
              <a:buClr>
                <a:schemeClr val="folHlink"/>
              </a:buClr>
              <a:buSzPct val="90000"/>
              <a:buNone/>
              <a:defRPr/>
            </a:pPr>
            <a:r>
              <a:rPr lang="uk-UA" b="1" dirty="0"/>
              <a:t>Імідж міста </a:t>
            </a:r>
            <a:r>
              <a:rPr lang="uk-UA" dirty="0"/>
              <a:t>– існуюча в свідомості сукупність стійких (але необов'язково системних і вірних) уявлень про місто. Складається з трьох складових – однієї об'єктивної (характеристики території, що відображають об'єктивну дійсність) і двох суб'єктивних (особистий </a:t>
            </a:r>
            <a:r>
              <a:rPr lang="uk-UA" dirty="0" smtClean="0"/>
              <a:t>досвід</a:t>
            </a:r>
            <a:r>
              <a:rPr lang="uk-UA" dirty="0"/>
              <a:t> </a:t>
            </a:r>
            <a:r>
              <a:rPr lang="uk-UA" dirty="0" smtClean="0"/>
              <a:t>та уявлення; </a:t>
            </a:r>
            <a:r>
              <a:rPr lang="uk-UA" dirty="0"/>
              <a:t>чужі думки, стереотипи й чутки про території)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36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http://ego-blog.ru/wp-content/uploads/2013/04/br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33338"/>
            <a:ext cx="9039225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51520" y="5904240"/>
            <a:ext cx="5032375" cy="8683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БРЕНД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4982" y="4351971"/>
            <a:ext cx="4209018" cy="2497455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74000">
                <a:srgbClr val="94B6D2">
                  <a:lumMod val="45000"/>
                  <a:lumOff val="55000"/>
                </a:srgbClr>
              </a:gs>
              <a:gs pos="83000">
                <a:srgbClr val="94B6D2">
                  <a:lumMod val="45000"/>
                  <a:lumOff val="55000"/>
                </a:srgbClr>
              </a:gs>
              <a:gs pos="100000">
                <a:srgbClr val="94B6D2">
                  <a:lumMod val="30000"/>
                  <a:lumOff val="70000"/>
                </a:srgbClr>
              </a:gs>
            </a:gsLst>
            <a:lin ang="0" scaled="1"/>
            <a:tileRect/>
          </a:gradFill>
          <a:ln w="12700" cap="flat" cmpd="sng" algn="ctr">
            <a:solidFill>
              <a:srgbClr val="94B6D2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1E085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7B3D1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B1FC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біцянка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1E085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1B1FC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B1FC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абезпечити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1E085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7B3D1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B1FC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очікуване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1E085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1B1FC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B1FC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атхнення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B1FC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почуття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8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dirty="0" smtClean="0"/>
              <a:t>Ідея бренду</a:t>
            </a:r>
            <a:endParaRPr lang="en-US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200800" cy="5184576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Амстердам – </a:t>
            </a:r>
            <a:r>
              <a:rPr lang="ru-RU" b="1" dirty="0" smtClean="0"/>
              <a:t>I </a:t>
            </a:r>
            <a:r>
              <a:rPr lang="ru-RU" b="1" dirty="0" err="1" smtClean="0"/>
              <a:t>Am</a:t>
            </a:r>
            <a:r>
              <a:rPr lang="ru-RU" dirty="0" err="1" smtClean="0"/>
              <a:t>sterdam</a:t>
            </a:r>
            <a:r>
              <a:rPr lang="ru-RU" dirty="0" smtClean="0"/>
              <a:t>! (Я Амстердам) </a:t>
            </a:r>
          </a:p>
          <a:p>
            <a:r>
              <a:rPr lang="ru-RU" dirty="0" smtClean="0"/>
              <a:t>Рим – </a:t>
            </a:r>
            <a:r>
              <a:rPr lang="ru-RU" dirty="0" err="1" smtClean="0"/>
              <a:t>Eternal</a:t>
            </a:r>
            <a:r>
              <a:rPr lang="ru-RU" dirty="0" smtClean="0"/>
              <a:t> </a:t>
            </a:r>
            <a:r>
              <a:rPr lang="ru-RU" dirty="0" err="1" smtClean="0"/>
              <a:t>City</a:t>
            </a:r>
            <a:r>
              <a:rPr lang="ru-RU" dirty="0" smtClean="0"/>
              <a:t> (Вечный город). </a:t>
            </a:r>
          </a:p>
          <a:p>
            <a:r>
              <a:rPr lang="ru-RU" dirty="0" err="1" smtClean="0"/>
              <a:t>Дубай</a:t>
            </a:r>
            <a:r>
              <a:rPr lang="ru-RU" dirty="0" smtClean="0"/>
              <a:t> – </a:t>
            </a:r>
            <a:r>
              <a:rPr lang="ru-RU" dirty="0" err="1" smtClean="0"/>
              <a:t>Sand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Silicon</a:t>
            </a:r>
            <a:r>
              <a:rPr lang="ru-RU" dirty="0" smtClean="0"/>
              <a:t> (Силикон из песка) </a:t>
            </a:r>
          </a:p>
          <a:p>
            <a:r>
              <a:rPr lang="ru-RU" dirty="0" smtClean="0"/>
              <a:t>Париж – </a:t>
            </a:r>
            <a:r>
              <a:rPr lang="ru-RU" dirty="0" err="1" smtClean="0"/>
              <a:t>Paris</a:t>
            </a:r>
            <a:r>
              <a:rPr lang="ru-RU" dirty="0" smtClean="0"/>
              <a:t>, </a:t>
            </a:r>
            <a:r>
              <a:rPr lang="ru-RU" dirty="0" err="1" smtClean="0"/>
              <a:t>je</a:t>
            </a:r>
            <a:r>
              <a:rPr lang="ru-RU" dirty="0" smtClean="0"/>
              <a:t> </a:t>
            </a:r>
            <a:r>
              <a:rPr lang="ru-RU" dirty="0" err="1" smtClean="0"/>
              <a:t>t’aime</a:t>
            </a:r>
            <a:r>
              <a:rPr lang="ru-RU" dirty="0" smtClean="0"/>
              <a:t>! (Париж, я люблю тебя!) </a:t>
            </a:r>
          </a:p>
          <a:p>
            <a:r>
              <a:rPr lang="ru-RU" dirty="0" err="1" smtClean="0"/>
              <a:t>Кривий</a:t>
            </a:r>
            <a:r>
              <a:rPr lang="ru-RU" dirty="0" smtClean="0"/>
              <a:t> </a:t>
            </a:r>
            <a:r>
              <a:rPr lang="ru-RU" dirty="0" err="1" smtClean="0"/>
              <a:t>Ріг</a:t>
            </a:r>
            <a:r>
              <a:rPr lang="ru-RU" dirty="0" smtClean="0"/>
              <a:t> –</a:t>
            </a:r>
            <a:r>
              <a:rPr lang="ru-RU" b="1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довжиною</a:t>
            </a:r>
            <a:r>
              <a:rPr lang="ru-RU" dirty="0" smtClean="0"/>
              <a:t> в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Днепро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кожного дня </a:t>
            </a:r>
          </a:p>
          <a:p>
            <a:r>
              <a:rPr lang="ru-RU" dirty="0" err="1" smtClean="0"/>
              <a:t>Львів</a:t>
            </a:r>
            <a:r>
              <a:rPr lang="ru-RU" dirty="0" smtClean="0"/>
              <a:t> - </a:t>
            </a:r>
            <a:r>
              <a:rPr lang="ru-RU" dirty="0" err="1" smtClean="0"/>
              <a:t>відкритий</a:t>
            </a:r>
            <a:r>
              <a:rPr lang="ru-RU" dirty="0" smtClean="0"/>
              <a:t> для </a:t>
            </a:r>
            <a:r>
              <a:rPr lang="ru-RU" dirty="0" err="1" smtClean="0"/>
              <a:t>світу</a:t>
            </a:r>
            <a:endParaRPr lang="ru-RU" dirty="0" smtClean="0"/>
          </a:p>
          <a:p>
            <a:r>
              <a:rPr lang="ru-RU" dirty="0" smtClean="0"/>
              <a:t>Одеса - море </a:t>
            </a:r>
            <a:r>
              <a:rPr lang="ru-RU" dirty="0" err="1" smtClean="0"/>
              <a:t>вражень</a:t>
            </a:r>
            <a:endParaRPr lang="ru-RU" dirty="0" smtClean="0"/>
          </a:p>
          <a:p>
            <a:r>
              <a:rPr lang="ru-RU" dirty="0" err="1" smtClean="0"/>
              <a:t>Луцьк</a:t>
            </a:r>
            <a:r>
              <a:rPr lang="ru-RU" dirty="0" smtClean="0"/>
              <a:t> - </a:t>
            </a:r>
            <a:r>
              <a:rPr lang="ru-RU" dirty="0" err="1" smtClean="0"/>
              <a:t>приємне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endParaRPr lang="ru-RU" dirty="0" smtClean="0"/>
          </a:p>
          <a:p>
            <a:r>
              <a:rPr lang="ru-RU" dirty="0" smtClean="0"/>
              <a:t>Умань - </a:t>
            </a:r>
            <a:r>
              <a:rPr lang="ru-RU" dirty="0" err="1" smtClean="0"/>
              <a:t>місто</a:t>
            </a:r>
            <a:r>
              <a:rPr lang="ru-RU" dirty="0" smtClean="0"/>
              <a:t>, де тебе </a:t>
            </a:r>
            <a:r>
              <a:rPr lang="ru-RU" dirty="0" err="1" smtClean="0"/>
              <a:t>чекають</a:t>
            </a:r>
            <a:endParaRPr lang="ru-RU" dirty="0" smtClean="0"/>
          </a:p>
          <a:p>
            <a:r>
              <a:rPr lang="ru-RU" dirty="0" err="1" smtClean="0"/>
              <a:t>Хмельницький</a:t>
            </a:r>
            <a:r>
              <a:rPr lang="ru-RU" dirty="0" smtClean="0"/>
              <a:t> - </a:t>
            </a:r>
            <a:r>
              <a:rPr lang="ru-RU" dirty="0" err="1" smtClean="0"/>
              <a:t>перехрестя</a:t>
            </a:r>
            <a:r>
              <a:rPr lang="ru-RU" dirty="0" smtClean="0"/>
              <a:t> </a:t>
            </a:r>
            <a:r>
              <a:rPr lang="ru-RU" dirty="0" err="1" smtClean="0"/>
              <a:t>стихій</a:t>
            </a:r>
            <a:r>
              <a:rPr lang="ru-RU" dirty="0" smtClean="0"/>
              <a:t> та </a:t>
            </a:r>
            <a:r>
              <a:rPr lang="ru-RU" dirty="0" err="1" smtClean="0"/>
              <a:t>історій</a:t>
            </a:r>
            <a:endParaRPr lang="ru-RU" dirty="0" smtClean="0"/>
          </a:p>
          <a:p>
            <a:r>
              <a:rPr lang="ru-RU" dirty="0" err="1" smtClean="0"/>
              <a:t>Чернівці</a:t>
            </a:r>
            <a:r>
              <a:rPr lang="ru-RU" dirty="0" smtClean="0"/>
              <a:t> - </a:t>
            </a:r>
            <a:r>
              <a:rPr lang="ru-RU" dirty="0" err="1" smtClean="0"/>
              <a:t>унікальність</a:t>
            </a:r>
            <a:r>
              <a:rPr lang="ru-RU" dirty="0" smtClean="0"/>
              <a:t> в </a:t>
            </a:r>
            <a:r>
              <a:rPr lang="ru-RU" dirty="0" err="1" smtClean="0"/>
              <a:t>розмаїтті</a:t>
            </a:r>
            <a:endParaRPr lang="ru-RU" dirty="0" smtClean="0"/>
          </a:p>
          <a:p>
            <a:r>
              <a:rPr lang="ru-RU" dirty="0" err="1" smtClean="0"/>
              <a:t>Маріуполь</a:t>
            </a:r>
            <a:r>
              <a:rPr lang="ru-RU" dirty="0" smtClean="0"/>
              <a:t> - </a:t>
            </a:r>
            <a:r>
              <a:rPr lang="ru-RU" dirty="0" err="1" smtClean="0"/>
              <a:t>вартий</a:t>
            </a:r>
            <a:r>
              <a:rPr lang="ru-RU" dirty="0" smtClean="0"/>
              <a:t> </a:t>
            </a:r>
            <a:r>
              <a:rPr lang="ru-RU" dirty="0" err="1" smtClean="0"/>
              <a:t>твоєї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endParaRPr lang="ru-RU" dirty="0" smtClean="0"/>
          </a:p>
          <a:p>
            <a:r>
              <a:rPr lang="ru-RU" dirty="0" smtClean="0"/>
              <a:t>Ужгород - говорить </a:t>
            </a:r>
            <a:r>
              <a:rPr lang="ru-RU" dirty="0" err="1" smtClean="0"/>
              <a:t>багатьма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pPr marL="342900" lvl="1" indent="-342900" algn="just">
              <a:buClr>
                <a:schemeClr val="folHlink"/>
              </a:buClr>
              <a:buSzPct val="90000"/>
              <a:buFontTx/>
              <a:buChar char="-"/>
              <a:defRPr/>
            </a:pP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 descr="a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556792"/>
            <a:ext cx="2232248" cy="979172"/>
          </a:xfrm>
          <a:prstGeom prst="rect">
            <a:avLst/>
          </a:prstGeom>
        </p:spPr>
      </p:pic>
      <p:pic>
        <p:nvPicPr>
          <p:cNvPr id="5" name="Рисунок 4" descr="du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4208" y="2492896"/>
            <a:ext cx="1879792" cy="1879792"/>
          </a:xfrm>
          <a:prstGeom prst="rect">
            <a:avLst/>
          </a:prstGeom>
        </p:spPr>
      </p:pic>
      <p:pic>
        <p:nvPicPr>
          <p:cNvPr id="6" name="Рисунок 5" descr="ro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284984"/>
            <a:ext cx="2267744" cy="1431413"/>
          </a:xfrm>
          <a:prstGeom prst="rect">
            <a:avLst/>
          </a:prstGeom>
        </p:spPr>
      </p:pic>
      <p:pic>
        <p:nvPicPr>
          <p:cNvPr id="7" name="Рисунок 6" descr="o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5229200"/>
            <a:ext cx="1887091" cy="9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20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4088" cy="10527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Технології </a:t>
            </a:r>
            <a:r>
              <a:rPr lang="uk-U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бренд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lang="uk-UA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нгу</a:t>
            </a:r>
            <a:r>
              <a:rPr lang="uk-U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території.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2800" dirty="0" smtClean="0"/>
              <a:t>Пошук </a:t>
            </a:r>
            <a:r>
              <a:rPr lang="uk-UA" sz="2800" dirty="0"/>
              <a:t>ідентичності міста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19704" y="1304764"/>
            <a:ext cx="8229600" cy="511256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uk-UA" sz="2800" dirty="0">
                <a:latin typeface="Tahoma" panose="020B0604030504040204" pitchFamily="34" charset="0"/>
                <a:cs typeface="Tahoma" panose="020B0604030504040204" pitchFamily="34" charset="0"/>
              </a:rPr>
              <a:t>Бачення міста з середини - це </a:t>
            </a:r>
            <a:r>
              <a:rPr lang="uk-UA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МІСЬКА </a:t>
            </a:r>
            <a:r>
              <a:rPr lang="uk-UA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ІДЕНТИЧНІСТЬ</a:t>
            </a:r>
            <a:endParaRPr lang="uk-UA" sz="2800" b="1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uk-UA" sz="28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FontTx/>
              <a:buNone/>
              <a:defRPr/>
            </a:pPr>
            <a:r>
              <a:rPr lang="uk-UA" sz="2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ідеологічна основа для </a:t>
            </a:r>
          </a:p>
          <a:p>
            <a:pPr marL="0" indent="0" algn="r">
              <a:buFontTx/>
              <a:buNone/>
              <a:defRPr/>
            </a:pPr>
            <a:r>
              <a:rPr lang="uk-UA" sz="2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розробки бренду</a:t>
            </a:r>
            <a:endParaRPr lang="en-US" sz="2800" b="1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endParaRPr lang="uk-UA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uk-UA" sz="2800" dirty="0">
                <a:latin typeface="Tahoma" panose="020B0604030504040204" pitchFamily="34" charset="0"/>
                <a:cs typeface="Tahoma" panose="020B0604030504040204" pitchFamily="34" charset="0"/>
              </a:rPr>
              <a:t>Сприйняття міста ззовні - </a:t>
            </a:r>
            <a:r>
              <a:rPr lang="uk-UA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ІМІДЖ міста</a:t>
            </a:r>
          </a:p>
          <a:p>
            <a:pPr marL="0" indent="0" algn="just">
              <a:buNone/>
              <a:defRPr/>
            </a:pPr>
            <a:r>
              <a:rPr lang="uk-UA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бажаний </a:t>
            </a:r>
            <a:r>
              <a:rPr lang="uk-UA" sz="2800" dirty="0">
                <a:latin typeface="Tahoma" panose="020B0604030504040204" pitchFamily="34" charset="0"/>
                <a:cs typeface="Tahoma" panose="020B0604030504040204" pitchFamily="34" charset="0"/>
              </a:rPr>
              <a:t>результат формування бренду</a:t>
            </a:r>
          </a:p>
        </p:txBody>
      </p:sp>
      <p:sp>
        <p:nvSpPr>
          <p:cNvPr id="17411" name="Вигнута вправо стрілка 8"/>
          <p:cNvSpPr>
            <a:spLocks noChangeArrowheads="1"/>
          </p:cNvSpPr>
          <p:nvPr/>
        </p:nvSpPr>
        <p:spPr bwMode="auto">
          <a:xfrm flipH="1">
            <a:off x="1475656" y="2492896"/>
            <a:ext cx="2016224" cy="1368152"/>
          </a:xfrm>
          <a:prstGeom prst="curvedLeftArrow">
            <a:avLst>
              <a:gd name="adj1" fmla="val 25000"/>
              <a:gd name="adj2" fmla="val 49462"/>
              <a:gd name="adj3" fmla="val 2504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7412" name="Вигнута вправо стрілка 11"/>
          <p:cNvSpPr>
            <a:spLocks noChangeArrowheads="1"/>
          </p:cNvSpPr>
          <p:nvPr/>
        </p:nvSpPr>
        <p:spPr bwMode="auto">
          <a:xfrm>
            <a:off x="7667576" y="4437112"/>
            <a:ext cx="1008112" cy="936625"/>
          </a:xfrm>
          <a:prstGeom prst="curvedLeftArrow">
            <a:avLst>
              <a:gd name="adj1" fmla="val 24995"/>
              <a:gd name="adj2" fmla="val 40079"/>
              <a:gd name="adj3" fmla="val 2500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cxnSp>
        <p:nvCxnSpPr>
          <p:cNvPr id="6" name="Пряма сполучна лінія 9"/>
          <p:cNvCxnSpPr/>
          <p:nvPr/>
        </p:nvCxnSpPr>
        <p:spPr>
          <a:xfrm>
            <a:off x="482600" y="1124744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2232" y="0"/>
            <a:ext cx="8229600" cy="1139825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ІМІДЖ І РЕПУТАЦІЯ МІСТА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F4A31CB3-62CE-46BC-B8C1-B65D13CC91C6}" type="slidenum">
              <a:rPr 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14313" y="3635375"/>
            <a:ext cx="5559731" cy="2756842"/>
          </a:xfrm>
          <a:prstGeom prst="ellipse">
            <a:avLst/>
          </a:prstGeom>
          <a:solidFill>
            <a:srgbClr val="FDFF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1.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ФАКТИ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ОБ'ЄКТИВНІ ХАРАКТЕРИСТИКИ МІСТА</a:t>
            </a:r>
          </a:p>
          <a:p>
            <a:pPr marL="342900" indent="-342900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2.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Особистий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ДОСВІД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враження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спогади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про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місто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  <a:p>
            <a:pPr marL="342900" indent="-342900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3. Чутки,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публікації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РОЗПОВІДІ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про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місто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9799" y="1446373"/>
            <a:ext cx="2519363" cy="15827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НАЯВНІСТЬ і АНАЛІЗ</a:t>
            </a:r>
          </a:p>
          <a:p>
            <a:pPr marL="342900" indent="-342900" eaLnBrk="0" hangingPunct="0"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ІНФОРМАЦІЇ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3249025" y="1446373"/>
            <a:ext cx="3049587" cy="16557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НАБІР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УЯВЛЕНЬ</a:t>
            </a:r>
          </a:p>
          <a:p>
            <a:pPr marL="342900" indent="-342900"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і СТЕРЕОТИПІВ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79170" y="1570831"/>
            <a:ext cx="2470150" cy="18399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ІМІДЖ</a:t>
            </a: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 МІСТА</a:t>
            </a:r>
            <a:endParaRPr lang="ru-RU" sz="3200" dirty="0"/>
          </a:p>
        </p:txBody>
      </p:sp>
      <p:sp>
        <p:nvSpPr>
          <p:cNvPr id="9" name="Овал 8"/>
          <p:cNvSpPr/>
          <p:nvPr/>
        </p:nvSpPr>
        <p:spPr>
          <a:xfrm>
            <a:off x="6295718" y="4149080"/>
            <a:ext cx="2664132" cy="2243137"/>
          </a:xfrm>
          <a:prstGeom prst="ellipse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1" dirty="0">
                <a:solidFill>
                  <a:srgbClr val="FF0000"/>
                </a:solidFill>
                <a:cs typeface="Times New Roman" pitchFamily="18" charset="0"/>
              </a:rPr>
              <a:t>РЕПУТАЦІЯ МІСТА</a:t>
            </a:r>
          </a:p>
          <a:p>
            <a:pPr algn="ctr">
              <a:defRPr/>
            </a:pPr>
            <a:r>
              <a:rPr lang="uk-UA" sz="48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89938" y="1142366"/>
            <a:ext cx="2859087" cy="226377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 rot="250572">
            <a:off x="2265222" y="1094681"/>
            <a:ext cx="1930430" cy="40640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5516256" y="1166598"/>
            <a:ext cx="2089273" cy="44450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6466991">
            <a:off x="-392113" y="3227388"/>
            <a:ext cx="1863725" cy="508000"/>
          </a:xfrm>
          <a:prstGeom prst="curvedDownArrow">
            <a:avLst>
              <a:gd name="adj1" fmla="val 22076"/>
              <a:gd name="adj2" fmla="val 59158"/>
              <a:gd name="adj3" fmla="val 644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5511800" y="5028554"/>
            <a:ext cx="977900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256462" y="3381985"/>
            <a:ext cx="936625" cy="73660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3" grpId="0" animBg="1"/>
      <p:bldP spid="5" grpId="0" animBg="1"/>
      <p:bldP spid="12" grpId="0" animBg="1"/>
      <p:bldP spid="13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611560" y="116632"/>
            <a:ext cx="8229600" cy="531912"/>
          </a:xfrm>
        </p:spPr>
        <p:txBody>
          <a:bodyPr>
            <a:normAutofit/>
          </a:bodyPr>
          <a:lstStyle/>
          <a:p>
            <a:r>
              <a:rPr lang="uk-UA" altLang="ru-RU" sz="2800" b="1" kern="1200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</a:rPr>
              <a:t>Міська</a:t>
            </a:r>
            <a:r>
              <a:rPr lang="ru-RU" altLang="ru-RU" sz="2800" b="1" kern="1200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</a:rPr>
              <a:t> </a:t>
            </a:r>
            <a:r>
              <a:rPr lang="uk-UA" altLang="ru-RU" sz="2800" b="1" kern="1200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</a:rPr>
              <a:t>ІДЕНТИЧНІСТЬ</a:t>
            </a:r>
            <a:r>
              <a:rPr lang="ru-RU" altLang="ru-RU" sz="2800" b="1" kern="1200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</a:rPr>
              <a:t> 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692696"/>
            <a:ext cx="8763000" cy="6012904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uk-UA" sz="2400" b="1" dirty="0" smtClean="0"/>
              <a:t>- </a:t>
            </a:r>
            <a:r>
              <a:rPr lang="uk-UA" sz="2400" dirty="0" smtClean="0"/>
              <a:t>це символічний, змістовний </a:t>
            </a:r>
            <a:r>
              <a:rPr lang="uk-UA" sz="2400" b="1" dirty="0" smtClean="0">
                <a:solidFill>
                  <a:srgbClr val="FF0000"/>
                </a:solidFill>
              </a:rPr>
              <a:t>капітал міста</a:t>
            </a:r>
            <a:r>
              <a:rPr lang="uk-UA" sz="2400" dirty="0" smtClean="0"/>
              <a:t>.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uk-UA" sz="2400" i="1" dirty="0" smtClean="0"/>
              <a:t>Ступінь (сила) прояву </a:t>
            </a:r>
            <a:r>
              <a:rPr lang="uk-UA" sz="2400" dirty="0" smtClean="0"/>
              <a:t>міської </a:t>
            </a:r>
            <a:r>
              <a:rPr lang="uk-UA" sz="2400" b="1" dirty="0" smtClean="0"/>
              <a:t>ідентичності</a:t>
            </a:r>
            <a:r>
              <a:rPr lang="uk-UA" sz="2400" dirty="0" smtClean="0"/>
              <a:t> - це </a:t>
            </a:r>
            <a:r>
              <a:rPr lang="uk-UA" sz="2400" b="1" dirty="0" smtClean="0">
                <a:solidFill>
                  <a:srgbClr val="FF0000"/>
                </a:solidFill>
              </a:rPr>
              <a:t>РІВЕНЬ місцевої САМОСВІДОМОСТІ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ФАКТОРИ ФОРМУВАННЯ міської ІДЕНТИЧНОСТІ</a:t>
            </a:r>
            <a:r>
              <a:rPr lang="uk-UA" sz="2400" b="1" dirty="0" smtClean="0"/>
              <a:t>:</a:t>
            </a:r>
          </a:p>
          <a:p>
            <a:pPr>
              <a:lnSpc>
                <a:spcPct val="80000"/>
              </a:lnSpc>
              <a:defRPr/>
            </a:pPr>
            <a:r>
              <a:rPr lang="uk-UA" sz="2400" b="1" dirty="0" smtClean="0"/>
              <a:t>СТАБІЛЬНІ фактори </a:t>
            </a:r>
            <a:r>
              <a:rPr lang="uk-UA" sz="2400" dirty="0" smtClean="0"/>
              <a:t>(або структурні чинники) - місце розташування, клімат та історія міста…</a:t>
            </a:r>
          </a:p>
          <a:p>
            <a:pPr>
              <a:lnSpc>
                <a:spcPct val="80000"/>
              </a:lnSpc>
              <a:defRPr/>
            </a:pPr>
            <a:r>
              <a:rPr lang="uk-UA" sz="2400" b="1" dirty="0" smtClean="0"/>
              <a:t>МІНЛИВІ фактори </a:t>
            </a:r>
            <a:r>
              <a:rPr lang="uk-UA" sz="2400" dirty="0" smtClean="0"/>
              <a:t>(змінювані в довгостроковій перспективі) - розмір міста, зовнішній вигляд, економіка, добробут жителів, культурні традиції місцевого співтовариства…</a:t>
            </a:r>
          </a:p>
          <a:p>
            <a:pPr>
              <a:lnSpc>
                <a:spcPct val="80000"/>
              </a:lnSpc>
              <a:defRPr/>
            </a:pPr>
            <a:r>
              <a:rPr lang="uk-UA" sz="2400" b="1" dirty="0" smtClean="0"/>
              <a:t>СИМВОЛІЧНІ чинники </a:t>
            </a:r>
            <a:r>
              <a:rPr lang="uk-UA" sz="2400" dirty="0" smtClean="0"/>
              <a:t>- міська символіка, політичний клімат, культурні коди поведінки жителів, знакові події, знакові особистості, мода на окремі товари і послуги, характер комунікацій всередині спільноти…</a:t>
            </a:r>
          </a:p>
        </p:txBody>
      </p:sp>
    </p:spTree>
    <p:extLst>
      <p:ext uri="{BB962C8B-B14F-4D97-AF65-F5344CB8AC3E}">
        <p14:creationId xmlns:p14="http://schemas.microsoft.com/office/powerpoint/2010/main" val="12778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296144"/>
          </a:xfrm>
        </p:spPr>
        <p:txBody>
          <a:bodyPr>
            <a:normAutofit/>
          </a:bodyPr>
          <a:lstStyle/>
          <a:p>
            <a:r>
              <a:rPr lang="uk-UA" dirty="0" smtClean="0"/>
              <a:t>Обов'язкова умова</a:t>
            </a:r>
          </a:p>
        </p:txBody>
      </p:sp>
      <p:sp>
        <p:nvSpPr>
          <p:cNvPr id="18434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006181"/>
          </a:xfrm>
        </p:spPr>
        <p:txBody>
          <a:bodyPr/>
          <a:lstStyle/>
          <a:p>
            <a:r>
              <a:rPr lang="uk-UA" dirty="0" smtClean="0"/>
              <a:t>Внутрішній маркетинг: з</a:t>
            </a:r>
            <a:r>
              <a:rPr lang="uk-UA" i="1" dirty="0" smtClean="0"/>
              <a:t>алучення громади. </a:t>
            </a:r>
          </a:p>
          <a:p>
            <a:r>
              <a:rPr lang="uk-UA" dirty="0" smtClean="0"/>
              <a:t>Джерело ідеї бренду - це ті жителі міста, яких можна зарахувати до місцевого творчого (креативному) класу. </a:t>
            </a:r>
          </a:p>
        </p:txBody>
      </p:sp>
      <p:sp>
        <p:nvSpPr>
          <p:cNvPr id="18435" name="Стрілка вниз 3"/>
          <p:cNvSpPr>
            <a:spLocks noChangeArrowheads="1"/>
          </p:cNvSpPr>
          <p:nvPr/>
        </p:nvSpPr>
        <p:spPr bwMode="auto">
          <a:xfrm>
            <a:off x="6953724" y="3666247"/>
            <a:ext cx="485775" cy="977900"/>
          </a:xfrm>
          <a:prstGeom prst="downArrow">
            <a:avLst>
              <a:gd name="adj1" fmla="val 50000"/>
              <a:gd name="adj2" fmla="val 49861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2916238" y="4622800"/>
            <a:ext cx="6119812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400" i="1" dirty="0">
                <a:solidFill>
                  <a:srgbClr val="0070C0"/>
                </a:solidFill>
              </a:rPr>
              <a:t>виявити, налагодити з ними контакт, налагодити їх контакт між собою, а потім мобілізувати їх творчу енергію</a:t>
            </a:r>
          </a:p>
        </p:txBody>
      </p:sp>
      <p:cxnSp>
        <p:nvCxnSpPr>
          <p:cNvPr id="6" name="Пряма сполучна лінія 9"/>
          <p:cNvCxnSpPr/>
          <p:nvPr/>
        </p:nvCxnSpPr>
        <p:spPr>
          <a:xfrm>
            <a:off x="482600" y="1124744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20" name="Group 40"/>
          <p:cNvGraphicFramePr>
            <a:graphicFrameLocks noGrp="1"/>
          </p:cNvGraphicFramePr>
          <p:nvPr>
            <p:extLst/>
          </p:nvPr>
        </p:nvGraphicFramePr>
        <p:xfrm>
          <a:off x="98556" y="752744"/>
          <a:ext cx="8946888" cy="5533687"/>
        </p:xfrm>
        <a:graphic>
          <a:graphicData uri="http://schemas.openxmlformats.org/drawingml/2006/table">
            <a:tbl>
              <a:tblPr/>
              <a:tblGrid>
                <a:gridCol w="4113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33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415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Тотожність</a:t>
                      </a: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сприйняття міста</a:t>
                      </a:r>
                      <a:endParaRPr kumimoji="0" lang="uk-UA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розуміння приналежності міста до яких-небудь зовнішніх категорій на основі загальних з ними цінностей</a:t>
                      </a:r>
                      <a:endParaRPr kumimoji="0" lang="uk-UA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37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Згуртованість</a:t>
                      </a: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міської громади</a:t>
                      </a:r>
                      <a:endParaRPr kumimoji="0" lang="uk-UA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спільність інтересів, готовність і здатність до реалізації сумісних ініціатив, рівень симпатії до земляків</a:t>
                      </a:r>
                      <a:endParaRPr kumimoji="0" lang="uk-UA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2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Позитивність сприйняття міста, внутрішня </a:t>
                      </a: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лояльність</a:t>
                      </a:r>
                      <a:endParaRPr kumimoji="0" lang="uk-UA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ступінь любові і прихильності (як фізичної, так і емоційної) городян до свого міста - «моє місто - краще в світі», рівень міського патріотизму</a:t>
                      </a:r>
                      <a:endParaRPr kumimoji="0" lang="uk-UA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4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Унікальність</a:t>
                      </a: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міста</a:t>
                      </a:r>
                      <a:endParaRPr kumimoji="0" lang="uk-UA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унікальні риси і особливості, культурні коди громади </a:t>
                      </a:r>
                      <a:endParaRPr kumimoji="0" lang="uk-UA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55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Практичний</a:t>
                      </a: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потенціал ідентичності</a:t>
                      </a:r>
                      <a:endParaRPr kumimoji="0" lang="uk-UA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самоорганізація, дієве прагнення громади до посилення міської ідентичності, суть, стратегія розвитку міста</a:t>
                      </a:r>
                      <a:endParaRPr kumimoji="0" lang="uk-UA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/>
              <a:t>ПАРАМЕТРИ МІСЬКОЇ</a:t>
            </a:r>
            <a:r>
              <a:rPr lang="en-US" dirty="0"/>
              <a:t> </a:t>
            </a:r>
            <a:r>
              <a:rPr lang="ru-RU" dirty="0"/>
              <a:t>ІДЕНТИЧНОСТІ</a:t>
            </a:r>
          </a:p>
        </p:txBody>
      </p:sp>
      <p:cxnSp>
        <p:nvCxnSpPr>
          <p:cNvPr id="5" name="Пряма сполучна лінія 9"/>
          <p:cNvCxnSpPr/>
          <p:nvPr/>
        </p:nvCxnSpPr>
        <p:spPr>
          <a:xfrm>
            <a:off x="482600" y="692696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9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uk-UA" dirty="0" smtClean="0">
                <a:sym typeface="Lucida Grande"/>
              </a:rPr>
              <a:t>Учасники</a:t>
            </a:r>
            <a:endParaRPr lang="en-US" dirty="0" smtClean="0">
              <a:sym typeface="Lucida Grande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/>
        <p:txBody>
          <a:bodyPr rIns="132080">
            <a:normAutofit fontScale="92500" lnSpcReduction="20000"/>
          </a:bodyPr>
          <a:lstStyle/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Робоча група  щоденну працює над реалізацією  проекту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,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вносить в нього зміни при потребі ( </a:t>
            </a:r>
            <a:r>
              <a:rPr lang="uk-UA" sz="28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форсмажорні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обставини, активні зовнішні втручання)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</a:t>
            </a:r>
            <a:r>
              <a:rPr lang="uk-UA" sz="28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в,иконує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адміністративні обов’язки та діє в якості керівника(</a:t>
            </a:r>
            <a:r>
              <a:rPr lang="uk-UA" sz="28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ів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) проекту </a:t>
            </a:r>
            <a:r>
              <a:rPr lang="uk-UA" sz="28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брендінгу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.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Зацікавлені сторони – усі, хто так чи інакше отримує вигоду від популяризації міста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.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території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.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Залежно від  спрямування </a:t>
            </a:r>
            <a:r>
              <a:rPr lang="uk-UA" sz="28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брендингу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- різні групи. 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Ц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е лідери громади, з якими зв'язуються в ході проекту для вивчення їх досвіду, думок і спрямування у конкретні моменти проекту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Lucida Grande"/>
            </a:endParaRPr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511968" y="1340768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06488"/>
          </a:xfrm>
        </p:spPr>
        <p:txBody>
          <a:bodyPr rIns="132080">
            <a:normAutofit/>
          </a:bodyPr>
          <a:lstStyle/>
          <a:p>
            <a:pPr eaLnBrk="1" hangingPunct="1"/>
            <a:r>
              <a:rPr lang="uk-UA" dirty="0" smtClean="0">
                <a:sym typeface="Lucida Grande"/>
              </a:rPr>
              <a:t>Хто ваші зацікавлені сторони</a:t>
            </a:r>
            <a:r>
              <a:rPr lang="en-US" dirty="0" smtClean="0">
                <a:latin typeface="Lucida Grande"/>
                <a:sym typeface="Lucida Grande"/>
              </a:rPr>
              <a:t>?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114800"/>
          </a:xfrm>
        </p:spPr>
        <p:txBody>
          <a:bodyPr rIns="132080"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Визначте перелік ключових прибічників, які, на вашу думку, повинні бути долучені до проекту  задля його ж успіху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sz="2800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Lucida Grande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Визначте зацікавлені сторони, які є важливими як для коротко - так і довгострокового успіху проекту, та розташуйте в порядку черговості, хто потребуватиме якого рівня інформацію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.</a:t>
            </a:r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251520" y="1052736"/>
            <a:ext cx="871296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06488"/>
          </a:xfrm>
        </p:spPr>
        <p:txBody>
          <a:bodyPr rIns="132080"/>
          <a:lstStyle/>
          <a:p>
            <a:pPr eaLnBrk="1" hangingPunct="1"/>
            <a:r>
              <a:rPr lang="uk-UA" dirty="0" smtClean="0">
                <a:sym typeface="Lucida Grande"/>
              </a:rPr>
              <a:t>Вимоги до зацікавлених сторін</a:t>
            </a:r>
            <a:r>
              <a:rPr lang="en-US" dirty="0" smtClean="0">
                <a:latin typeface="Lucida Grande"/>
                <a:sym typeface="Lucida Grande"/>
              </a:rPr>
              <a:t>?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/>
        <p:txBody>
          <a:bodyPr rIns="132080"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Роль провідників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Lucida Grande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Зацікавленість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(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очікування, необхідний час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Чесність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Lucida Grande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Представник громади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(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загальновизнані або нові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)</a:t>
            </a:r>
            <a:endParaRPr lang="uk-UA" sz="2800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Lucida Grande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Сильне відчуття громади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Lucida Grande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Здатність впливати на інших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«Носять  три капелюха»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Lucida Grande"/>
            </a:endParaRPr>
          </a:p>
          <a:p>
            <a:pPr eaLnBrk="1" hangingPunct="1"/>
            <a:endParaRPr lang="en-US" sz="2800" dirty="0" smtClean="0">
              <a:latin typeface="Tahoma" panose="020B0604030504040204" pitchFamily="34" charset="0"/>
              <a:cs typeface="Tahoma" panose="020B0604030504040204" pitchFamily="34" charset="0"/>
              <a:sym typeface="Lucida Grande"/>
            </a:endParaRPr>
          </a:p>
          <a:p>
            <a:pPr eaLnBrk="1" hangingPunct="1"/>
            <a:endParaRPr lang="en-US" sz="2800" dirty="0" smtClean="0">
              <a:latin typeface="Tahoma" panose="020B0604030504040204" pitchFamily="34" charset="0"/>
              <a:cs typeface="Tahoma" panose="020B0604030504040204" pitchFamily="34" charset="0"/>
              <a:sym typeface="Lucida Grande"/>
            </a:endParaRPr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511968" y="1052736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uk-UA" dirty="0" smtClean="0">
                <a:sym typeface="Lucida Grande"/>
              </a:rPr>
              <a:t>Зацікавлені сторони</a:t>
            </a:r>
            <a:endParaRPr lang="en-US" dirty="0" smtClean="0">
              <a:latin typeface="Lucida Grande"/>
              <a:sym typeface="Lucida Grande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574800"/>
            <a:ext cx="4267200" cy="3429000"/>
          </a:xfrm>
        </p:spPr>
        <p:txBody>
          <a:bodyPr rIns="132080"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Місцеві лідери галузей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Медіа-партнери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Представники культури 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 мистецтво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Спортивна група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Нові мешканці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Приватний сектор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Туризм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4521200" y="1574800"/>
            <a:ext cx="46482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  <a:buFont typeface="Arial" charset="0"/>
              <a:buChar char="►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ITC Avant Garde Std Bk"/>
              </a:rPr>
              <a:t>Університет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ITC Avant Garde Std Bk"/>
            </a:endParaRP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  <a:buFont typeface="Arial" charset="0"/>
              <a:buChar char="►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ITC Avant Garde Std Bk"/>
              </a:rPr>
              <a:t>Етнічні групи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ITC Avant Garde Std Bk"/>
            </a:endParaRP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  <a:buFont typeface="Arial" charset="0"/>
              <a:buChar char="►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ITC Avant Garde Std Bk"/>
              </a:rPr>
              <a:t>Групи молодих спеціалістів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ITC Avant Garde Std Bk"/>
            </a:endParaRP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  <a:buFont typeface="Arial" charset="0"/>
              <a:buChar char="►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ITC Avant Garde Std Bk"/>
              </a:rPr>
              <a:t>Охорона здоров’я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ITC Avant Garde Std Bk"/>
            </a:endParaRP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  <a:buFont typeface="Arial" charset="0"/>
              <a:buChar char="►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ITC Avant Garde Std Bk"/>
              </a:rPr>
              <a:t>Робітники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ITC Avant Garde Std Bk"/>
            </a:endParaRP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  <a:buFont typeface="Arial" charset="0"/>
              <a:buChar char="►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ITC Avant Garde Std Bk"/>
              </a:rPr>
              <a:t>Неприбуткові організації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ITC Avant Garde Std Bk"/>
            </a:endParaRP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  <a:buFont typeface="Arial" charset="0"/>
              <a:buChar char="►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ITC Avant Garde Std Bk"/>
              </a:rPr>
              <a:t>Освіта</a:t>
            </a:r>
            <a:endParaRPr lang="uk-UA" sz="28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ITC Avant Garde Std Bk"/>
            </a:endParaRP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  <a:buFont typeface="Arial" charset="0"/>
              <a:buChar char="►"/>
            </a:pPr>
            <a:endParaRPr lang="uk-UA" sz="2800" dirty="0" smtClean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  <a:sym typeface="ITC Avant Garde Std Bk"/>
            </a:endParaRP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  <a:buFont typeface="Arial" charset="0"/>
              <a:buChar char="►"/>
            </a:pPr>
            <a:r>
              <a:rPr lang="uk-UA" sz="600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  <a:sym typeface="ITC Avant Garde Std Bk"/>
              </a:rPr>
              <a:t>?</a:t>
            </a:r>
            <a:endParaRPr lang="en-US" sz="6000" dirty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  <a:sym typeface="ITC Avant Garde Std Bk"/>
            </a:endParaRPr>
          </a:p>
        </p:txBody>
      </p:sp>
      <p:cxnSp>
        <p:nvCxnSpPr>
          <p:cNvPr id="5" name="Пряма сполучна лінія 9"/>
          <p:cNvCxnSpPr/>
          <p:nvPr/>
        </p:nvCxnSpPr>
        <p:spPr>
          <a:xfrm>
            <a:off x="511968" y="1281336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Content Placeholder 3" descr="sh_cowboy_branding_2_e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831013" y="4221163"/>
            <a:ext cx="2312987" cy="1797050"/>
          </a:xfrm>
        </p:spPr>
      </p:pic>
      <p:sp>
        <p:nvSpPr>
          <p:cNvPr id="4" name="Місце для вмісту 3"/>
          <p:cNvSpPr>
            <a:spLocks noGrp="1"/>
          </p:cNvSpPr>
          <p:nvPr>
            <p:ph sz="quarter" idx="4294967295"/>
          </p:nvPr>
        </p:nvSpPr>
        <p:spPr>
          <a:xfrm>
            <a:off x="214313" y="260649"/>
            <a:ext cx="8929687" cy="593219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ru-RU" sz="240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</a:t>
            </a:r>
            <a:r>
              <a:rPr lang="ru-RU" sz="24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4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понять, </a:t>
            </a:r>
            <a:r>
              <a:rPr lang="ru-RU" sz="2400" b="1" i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4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узагальнюють</a:t>
            </a:r>
            <a:r>
              <a:rPr lang="ru-RU" sz="24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уявлення</a:t>
            </a:r>
            <a:r>
              <a:rPr lang="ru-RU" sz="24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людей </a:t>
            </a:r>
            <a:r>
              <a:rPr lang="ru-RU" sz="240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2400" b="1" i="1" dirty="0" err="1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відповідний</a:t>
            </a:r>
            <a:r>
              <a:rPr lang="ru-RU" sz="24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товар, </a:t>
            </a:r>
            <a:r>
              <a:rPr lang="ru-RU" sz="2400" b="1" i="1" dirty="0" err="1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послугу</a:t>
            </a:r>
            <a:r>
              <a:rPr lang="ru-RU" sz="240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i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компанію</a:t>
            </a:r>
            <a:r>
              <a:rPr lang="ru-RU" sz="24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4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особистість</a:t>
            </a:r>
            <a:r>
              <a:rPr lang="uk-UA" sz="240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ТЕРИТОРІЮ.</a:t>
            </a:r>
            <a:endParaRPr lang="uk-UA" sz="2400" b="1" i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uk-UA" sz="2400" dirty="0" smtClean="0"/>
              <a:t>обіцянка </a:t>
            </a:r>
            <a:r>
              <a:rPr lang="uk-UA" sz="2400" dirty="0"/>
              <a:t>цінності, психологічний процес споживчого </a:t>
            </a:r>
            <a:r>
              <a:rPr lang="uk-UA" sz="2400" dirty="0" smtClean="0"/>
              <a:t>сприйняття;</a:t>
            </a:r>
            <a:endParaRPr lang="uk-UA" sz="24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uk-UA" sz="2400" dirty="0"/>
              <a:t>сила, яка спонукає значну кількість людей, не зв'язаних між собою, здійснювати однакові </a:t>
            </a:r>
            <a:r>
              <a:rPr lang="uk-UA" sz="2400" dirty="0" smtClean="0"/>
              <a:t>вчинки;</a:t>
            </a:r>
            <a:endParaRPr lang="uk-UA" sz="24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uk-UA" sz="2400" dirty="0"/>
              <a:t>імідж товару/послуги, конвертований в додану </a:t>
            </a:r>
            <a:r>
              <a:rPr lang="uk-UA" sz="2400" dirty="0" smtClean="0"/>
              <a:t>вартість;</a:t>
            </a:r>
            <a:endParaRPr lang="uk-UA" sz="24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uk-UA" sz="2400" dirty="0"/>
              <a:t>у</a:t>
            </a:r>
            <a:r>
              <a:rPr lang="uk-UA" sz="2400" dirty="0" smtClean="0"/>
              <a:t>нікальна </a:t>
            </a:r>
            <a:r>
              <a:rPr lang="uk-UA" sz="2400" dirty="0"/>
              <a:t>довгострокова конкурентна </a:t>
            </a:r>
            <a:r>
              <a:rPr lang="uk-UA" sz="2400" dirty="0" smtClean="0"/>
              <a:t>перевага;</a:t>
            </a:r>
            <a:endParaRPr lang="uk-UA" sz="24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uk-UA" sz="2400" dirty="0"/>
              <a:t>невідчутна сума властивостей продукту: </a:t>
            </a:r>
            <a:endParaRPr lang="uk-UA" sz="2400" dirty="0" smtClean="0"/>
          </a:p>
          <a:p>
            <a:pPr marL="0" indent="0">
              <a:buNone/>
              <a:defRPr/>
            </a:pPr>
            <a:r>
              <a:rPr lang="uk-UA" sz="2400" dirty="0" smtClean="0"/>
              <a:t>його </a:t>
            </a:r>
            <a:r>
              <a:rPr lang="uk-UA" sz="2400" dirty="0"/>
              <a:t>імені, </a:t>
            </a:r>
            <a:r>
              <a:rPr lang="uk-UA" sz="2400" dirty="0" smtClean="0"/>
              <a:t>«упаковки» </a:t>
            </a:r>
            <a:r>
              <a:rPr lang="uk-UA" sz="2400" dirty="0"/>
              <a:t>і ціни, його історії, </a:t>
            </a:r>
            <a:endParaRPr lang="uk-UA" sz="2400" dirty="0" smtClean="0"/>
          </a:p>
          <a:p>
            <a:pPr marL="0" indent="0">
              <a:buNone/>
              <a:defRPr/>
            </a:pPr>
            <a:r>
              <a:rPr lang="uk-UA" sz="2400" dirty="0" smtClean="0"/>
              <a:t>репутації </a:t>
            </a:r>
            <a:r>
              <a:rPr lang="uk-UA" sz="2400" dirty="0"/>
              <a:t>та способу </a:t>
            </a:r>
            <a:r>
              <a:rPr lang="uk-UA" sz="2400" dirty="0" smtClean="0"/>
              <a:t>рекламування.</a:t>
            </a:r>
            <a:endParaRPr lang="uk-UA" sz="24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06488"/>
          </a:xfrm>
        </p:spPr>
        <p:txBody>
          <a:bodyPr rIns="132080"/>
          <a:lstStyle/>
          <a:p>
            <a:pPr eaLnBrk="1" hangingPunct="1"/>
            <a:r>
              <a:rPr lang="uk-UA" dirty="0" smtClean="0">
                <a:sym typeface="Lucida Grande"/>
              </a:rPr>
              <a:t>Підготовка зацікавлених сторін</a:t>
            </a:r>
            <a:endParaRPr lang="en-US" dirty="0" smtClean="0">
              <a:sym typeface="Lucida Grande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/>
        <p:txBody>
          <a:bodyPr rIns="132080"/>
          <a:lstStyle/>
          <a:p>
            <a:pPr eaLnBrk="1" hangingPunct="1">
              <a:spcBef>
                <a:spcPct val="0"/>
              </a:spcBef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До початку роботи необхідно заручитися підтримкою цілого ряду ключових зацікавлених сторін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.</a:t>
            </a:r>
          </a:p>
          <a:p>
            <a:pPr eaLnBrk="1" hangingPunct="1">
              <a:spcBef>
                <a:spcPts val="2600"/>
              </a:spcBef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Проект </a:t>
            </a:r>
            <a:r>
              <a:rPr lang="uk-UA" sz="24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брендінгу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громади має ряд складових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(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початок/організація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,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дослідження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,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індивідуальність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,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стратегія/планування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,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реалізація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)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і вимагає розуміння проекту великою кількістю зацікавлених сторін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.</a:t>
            </a:r>
            <a:endParaRPr lang="uk-UA" sz="2400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Lucida Grande"/>
            </a:endParaRPr>
          </a:p>
          <a:p>
            <a:pPr eaLnBrk="1" hangingPunct="1">
              <a:spcBef>
                <a:spcPts val="2600"/>
              </a:spcBef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Без активного залучення зацікавлених сторін проект може за великим рахунком розглядатися як адміністративний проект, який матиме інші виклики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eaLnBrk="1" hangingPunct="1">
              <a:spcBef>
                <a:spcPts val="2600"/>
              </a:spcBef>
            </a:pPr>
            <a:endParaRPr lang="en-US" sz="2800" dirty="0" smtClean="0">
              <a:latin typeface="Tahoma" panose="020B0604030504040204" pitchFamily="34" charset="0"/>
              <a:cs typeface="Tahoma" panose="020B0604030504040204" pitchFamily="34" charset="0"/>
              <a:sym typeface="Lucida Grande"/>
            </a:endParaRPr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511968" y="1052736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7"/>
          </a:xfrm>
        </p:spPr>
        <p:txBody>
          <a:bodyPr rIns="132080"/>
          <a:lstStyle/>
          <a:p>
            <a:pPr eaLnBrk="1" hangingPunct="1"/>
            <a:r>
              <a:rPr lang="uk-UA" sz="3200" dirty="0" smtClean="0">
                <a:sym typeface="Lucida Grande"/>
              </a:rPr>
              <a:t>Інформування зацікавлених сторін</a:t>
            </a:r>
            <a:endParaRPr lang="en-US" sz="3200" dirty="0" smtClean="0">
              <a:sym typeface="Lucida Grande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812088" cy="4114800"/>
          </a:xfrm>
        </p:spPr>
        <p:txBody>
          <a:bodyPr rIns="132080"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При вивченні місцевого впливу організуйте комунікаційний підхід, придатний для кожної аудиторії.</a:t>
            </a:r>
          </a:p>
          <a:p>
            <a:pPr eaLnBrk="1" hangingPunct="1">
              <a:spcBef>
                <a:spcPts val="3500"/>
              </a:spcBef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Особливий підхід застосовуватиметься до зацікавлених сторін - високопосадовців тобто мера, депутатів міськради, ключових впливових громадських лідерів для отримання особистої інструкції з наступним коротким резюме, яке включає графік і питання, до яких вони повинні бути готові.</a:t>
            </a:r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107504" y="1052736"/>
            <a:ext cx="8856984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08719"/>
          </a:xfrm>
        </p:spPr>
        <p:txBody>
          <a:bodyPr rIns="132080"/>
          <a:lstStyle/>
          <a:p>
            <a:pPr eaLnBrk="1" hangingPunct="1"/>
            <a:r>
              <a:rPr lang="uk-UA" dirty="0" smtClean="0">
                <a:sym typeface="Lucida Grande"/>
              </a:rPr>
              <a:t>Інформування зацікавлених сторін</a:t>
            </a:r>
            <a:endParaRPr lang="en-US" dirty="0" smtClean="0">
              <a:latin typeface="Lucida Grande"/>
              <a:sym typeface="Lucida Grande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686800" cy="4429472"/>
          </a:xfrm>
        </p:spPr>
        <p:txBody>
          <a:bodyPr rIns="132080"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Інші зацікавлені сторони потрібно запросити на груповий брифінг на початку проекту або під час групових сесій в залежності від наявного часу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/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ресурсів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.</a:t>
            </a:r>
          </a:p>
          <a:p>
            <a:pPr eaLnBrk="1" hangingPunct="1">
              <a:spcBef>
                <a:spcPts val="2100"/>
              </a:spcBef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Налаштуйтесь на прозорі стосунки із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зацікавлен</a:t>
            </a:r>
            <a:r>
              <a:rPr lang="uk-UA" sz="24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ими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сторон</a:t>
            </a:r>
            <a:r>
              <a:rPr lang="uk-UA" sz="24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ами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щодо процесу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,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визначте проблеми, однак належним чином повідомте про можливості, які представляє собою проект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.</a:t>
            </a:r>
          </a:p>
          <a:p>
            <a:pPr eaLnBrk="1" hangingPunct="1">
              <a:spcBef>
                <a:spcPts val="2100"/>
              </a:spcBef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Це честь бути запрошеним на роль зацікавленої сторони для </a:t>
            </a:r>
            <a:r>
              <a:rPr lang="uk-UA" sz="24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брендингу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громади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!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Нехай вони відчувають себе частиною команди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,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адже вони є такими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.</a:t>
            </a:r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107504" y="1052736"/>
            <a:ext cx="8784976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277813"/>
            <a:ext cx="8712968" cy="1139825"/>
          </a:xfrm>
        </p:spPr>
        <p:txBody>
          <a:bodyPr rIns="132080">
            <a:noAutofit/>
          </a:bodyPr>
          <a:lstStyle/>
          <a:p>
            <a:pPr eaLnBrk="1" hangingPunct="1"/>
            <a:r>
              <a:rPr lang="uk-UA" sz="3000" dirty="0" smtClean="0">
                <a:sym typeface="Lucida Grande"/>
              </a:rPr>
              <a:t>Початковий інформаційний комплект для зацікавлених сторін</a:t>
            </a:r>
            <a:endParaRPr lang="en-US" sz="3000" dirty="0" smtClean="0">
              <a:latin typeface="Lucida Grande"/>
              <a:sym typeface="Lucida Grande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/>
        <p:txBody>
          <a:bodyPr rIns="132080"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Проблема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(</a:t>
            </a: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навіщо ви проводите </a:t>
            </a:r>
            <a:r>
              <a:rPr lang="uk-UA" sz="2800" b="1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брендинг</a:t>
            </a: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громади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?)</a:t>
            </a:r>
          </a:p>
          <a:p>
            <a:pPr eaLnBrk="1" hangingPunct="1">
              <a:lnSpc>
                <a:spcPct val="90000"/>
              </a:lnSpc>
              <a:spcBef>
                <a:spcPts val="3000"/>
              </a:spcBef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Основні тези</a:t>
            </a:r>
            <a:endParaRPr lang="en-US" sz="2800" b="1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Lucida Grande"/>
            </a:endParaRPr>
          </a:p>
          <a:p>
            <a:pPr eaLnBrk="1" hangingPunct="1">
              <a:lnSpc>
                <a:spcPct val="90000"/>
              </a:lnSpc>
              <a:spcBef>
                <a:spcPts val="3000"/>
              </a:spcBef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Передумова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(</a:t>
            </a: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історія проекту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, </a:t>
            </a: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МЕРМ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3000"/>
              </a:spcBef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Графік</a:t>
            </a:r>
            <a:endParaRPr lang="en-US" sz="2800" b="1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Lucida Grande"/>
            </a:endParaRPr>
          </a:p>
          <a:p>
            <a:pPr eaLnBrk="1" hangingPunct="1">
              <a:lnSpc>
                <a:spcPct val="90000"/>
              </a:lnSpc>
              <a:spcBef>
                <a:spcPts val="3000"/>
              </a:spcBef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Питання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/</a:t>
            </a: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відповіді</a:t>
            </a:r>
            <a:endParaRPr lang="en-US" sz="2800" b="1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Lucida Grande"/>
            </a:endParaRPr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511968" y="1412776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06488"/>
          </a:xfrm>
        </p:spPr>
        <p:txBody>
          <a:bodyPr rIns="132080"/>
          <a:lstStyle/>
          <a:p>
            <a:pPr eaLnBrk="1" hangingPunct="1"/>
            <a:r>
              <a:rPr lang="uk-UA" dirty="0" smtClean="0">
                <a:sym typeface="Lucida Grande"/>
              </a:rPr>
              <a:t>Індивідуальна адаптація підходу</a:t>
            </a:r>
            <a:endParaRPr lang="en-US" dirty="0" smtClean="0">
              <a:sym typeface="Lucida Grande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8640960" cy="4862165"/>
          </a:xfrm>
        </p:spPr>
        <p:txBody>
          <a:bodyPr rIns="132080"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Необхідно мати у розпорядженні відповідні приклади для просвітницької діяльності серед </a:t>
            </a: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зацікавлен</a:t>
            </a:r>
            <a:r>
              <a:rPr lang="uk-UA" sz="28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их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</a:t>
            </a: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стор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і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н.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Потрібно, аби з</a:t>
            </a: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ацікавлені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</a:t>
            </a: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сторони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були налаштовані на те, що існує методика розробки бренду громади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, 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однак на місцевому рівні потрібно пристосувати підходи для оптимальної роботи </a:t>
            </a:r>
            <a:r>
              <a:rPr lang="uk-UA" sz="2800" b="1" dirty="0">
                <a:solidFill>
                  <a:srgbClr val="CC6600"/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саме у вашій 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громаді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.</a:t>
            </a:r>
            <a:endParaRPr lang="uk-UA" sz="2800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  <a:sym typeface="Lucida Grande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Від з</a:t>
            </a: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ацікавлен</a:t>
            </a:r>
            <a:r>
              <a:rPr lang="uk-UA" sz="28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их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 </a:t>
            </a: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стор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і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н 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вимагатиметься передавати свіжу інформацію у мережу шляхом повсякденного та громадського залучення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Lucida Grande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Tahoma" panose="020B0604030504040204" pitchFamily="34" charset="0"/>
              <a:cs typeface="Tahoma" panose="020B0604030504040204" pitchFamily="34" charset="0"/>
              <a:sym typeface="Lucida Grande"/>
            </a:endParaRPr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179512" y="1052736"/>
            <a:ext cx="8784976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ts val="4200"/>
              </a:lnSpc>
            </a:pPr>
            <a:r>
              <a:rPr lang="uk-UA" sz="3200" b="1" kern="1200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ТЕХНОЛОГІЯ РОЗРОБКИ бренду</a:t>
            </a:r>
            <a:endParaRPr lang="en-US" sz="3200" b="1" kern="1200" cap="all" dirty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409485" y="1474006"/>
            <a:ext cx="2507657" cy="1323183"/>
            <a:chOff x="2842370" y="69280"/>
            <a:chExt cx="2507657" cy="132318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842370" y="69280"/>
              <a:ext cx="2507657" cy="132318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906962" y="133872"/>
              <a:ext cx="2378473" cy="1193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kern="12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ЗАЛУЧЕННЯ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416423" y="1474006"/>
            <a:ext cx="2576733" cy="1272221"/>
            <a:chOff x="5985070" y="892179"/>
            <a:chExt cx="2391521" cy="127222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985070" y="892179"/>
              <a:ext cx="2391521" cy="121849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044552" y="1064871"/>
              <a:ext cx="2272557" cy="1099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kern="12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ПОЗА ПОЛІТИКОЮ</a:t>
              </a:r>
            </a:p>
          </p:txBody>
        </p:sp>
      </p:grpSp>
      <p:sp>
        <p:nvSpPr>
          <p:cNvPr id="22" name="Скругленный прямоугольник 4"/>
          <p:cNvSpPr/>
          <p:nvPr/>
        </p:nvSpPr>
        <p:spPr>
          <a:xfrm>
            <a:off x="482600" y="4987243"/>
            <a:ext cx="2449383" cy="7269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ВИХОДИМО ІЗ ІДЕНТИЧНОСТІ </a:t>
            </a:r>
            <a:r>
              <a:rPr lang="uk-UA" dirty="0">
                <a:solidFill>
                  <a:schemeClr val="tx1"/>
                </a:solidFill>
              </a:rPr>
              <a:t>МІСТА ВИЗНАЧЕНОЇ ЖИТЕЛЯМИ</a:t>
            </a:r>
          </a:p>
          <a:p>
            <a:r>
              <a:rPr lang="ru-RU" sz="2800" dirty="0"/>
              <a:t>из</a:t>
            </a:r>
            <a:endParaRPr lang="uk-UA" sz="2800" kern="1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68453" y="1474006"/>
            <a:ext cx="2548468" cy="1243570"/>
            <a:chOff x="45058" y="1152126"/>
            <a:chExt cx="2548468" cy="124357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5058" y="1152126"/>
              <a:ext cx="2548468" cy="12435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105764" y="1212832"/>
              <a:ext cx="2427056" cy="1122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kern="12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ЗНИЗУ-ВВЕРХ</a:t>
              </a:r>
            </a:p>
          </p:txBody>
        </p:sp>
      </p:grpSp>
      <p:cxnSp>
        <p:nvCxnSpPr>
          <p:cNvPr id="29" name="Пряма сполучна лінія 9"/>
          <p:cNvCxnSpPr/>
          <p:nvPr/>
        </p:nvCxnSpPr>
        <p:spPr>
          <a:xfrm>
            <a:off x="482600" y="836712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28" y="2969847"/>
            <a:ext cx="1494631" cy="152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age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3033615"/>
            <a:ext cx="1656184" cy="12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4"/>
          <p:cNvSpPr/>
          <p:nvPr/>
        </p:nvSpPr>
        <p:spPr>
          <a:xfrm>
            <a:off x="3635896" y="4987243"/>
            <a:ext cx="2449383" cy="7269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В ПРОЦЕС РОЗРОБКИ ЖИТЕЛІВ МІСТА</a:t>
            </a:r>
          </a:p>
          <a:p>
            <a:pPr algn="ctr"/>
            <a:r>
              <a:rPr lang="ru-RU" sz="2800" dirty="0"/>
              <a:t>из</a:t>
            </a:r>
            <a:endParaRPr lang="uk-UA" sz="2800" kern="1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3" name="Picture 5" descr="Картинки по запросу без політики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68" y="2917209"/>
            <a:ext cx="1407595" cy="140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4"/>
          <p:cNvSpPr/>
          <p:nvPr/>
        </p:nvSpPr>
        <p:spPr>
          <a:xfrm>
            <a:off x="6543773" y="4987242"/>
            <a:ext cx="2449383" cy="7269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/>
            <a:endParaRPr lang="uk-UA" dirty="0">
              <a:solidFill>
                <a:schemeClr val="tx1"/>
              </a:solidFill>
            </a:endParaRPr>
          </a:p>
          <a:p>
            <a:pPr algn="ctr"/>
            <a:endParaRPr lang="uk-UA" dirty="0">
              <a:solidFill>
                <a:schemeClr val="tx1"/>
              </a:solidFill>
            </a:endParaRPr>
          </a:p>
          <a:p>
            <a:pPr algn="ctr"/>
            <a:r>
              <a:rPr lang="uk-UA" dirty="0">
                <a:solidFill>
                  <a:schemeClr val="tx1"/>
                </a:solidFill>
              </a:rPr>
              <a:t>БРЕНД - ЗАГАЛЬНОМІСЬКЕ НАДБАННЯ, ЯКЕ ЗАЛИШАЄТЬСЯ І ПІСЛЯ ЗМІНИ ВЛАДИ</a:t>
            </a:r>
          </a:p>
          <a:p>
            <a:pPr algn="ctr"/>
            <a:r>
              <a:rPr lang="ru-RU" sz="2800" dirty="0"/>
              <a:t>из</a:t>
            </a:r>
            <a:endParaRPr lang="uk-UA" sz="2800" kern="1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49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sz="3000" b="1" kern="1200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Технологія бренд</a:t>
            </a:r>
            <a:r>
              <a:rPr lang="ru-RU" sz="3000" b="1" kern="1200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и</a:t>
            </a:r>
            <a:r>
              <a:rPr lang="uk-UA" sz="3000" b="1" kern="1200" cap="all" dirty="0" err="1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нгу</a:t>
            </a:r>
            <a:r>
              <a:rPr lang="uk-UA" sz="3000" b="1" kern="1200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 території: етапи, методи, учасники - контекст</a:t>
            </a:r>
            <a:endParaRPr lang="en-US" sz="3000" b="1" kern="1200" cap="all" dirty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</a:endParaRPr>
          </a:p>
        </p:txBody>
      </p:sp>
      <p:sp>
        <p:nvSpPr>
          <p:cNvPr id="48131" name="Rectangle 31"/>
          <p:cNvSpPr>
            <a:spLocks noChangeArrowheads="1"/>
          </p:cNvSpPr>
          <p:nvPr/>
        </p:nvSpPr>
        <p:spPr bwMode="gray">
          <a:xfrm>
            <a:off x="161925" y="1666321"/>
            <a:ext cx="8820150" cy="341632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sz="2400" dirty="0" smtClean="0">
                <a:solidFill>
                  <a:srgbClr val="333333"/>
                </a:solidFill>
                <a:latin typeface="+mn-lt"/>
              </a:rPr>
              <a:t>Ознайомитись </a:t>
            </a:r>
            <a:r>
              <a:rPr lang="uk-UA" sz="2400" dirty="0">
                <a:solidFill>
                  <a:srgbClr val="333333"/>
                </a:solidFill>
                <a:latin typeface="+mn-lt"/>
              </a:rPr>
              <a:t>зі Стратегічним планом міста та створити маркетингову концепцію</a:t>
            </a:r>
          </a:p>
          <a:p>
            <a:pPr marL="53340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rgbClr val="333333"/>
                </a:solidFill>
                <a:latin typeface="+mn-lt"/>
              </a:rPr>
              <a:t>Зібрати інформацію  про  унікальні пам'ятки</a:t>
            </a:r>
          </a:p>
          <a:p>
            <a:pPr marL="53340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rgbClr val="333333"/>
                </a:solidFill>
                <a:latin typeface="+mn-lt"/>
              </a:rPr>
              <a:t>За їх відсутності вигадати та створити!</a:t>
            </a:r>
          </a:p>
          <a:p>
            <a:pPr marL="53340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rgbClr val="333333"/>
                </a:solidFill>
                <a:latin typeface="+mn-lt"/>
              </a:rPr>
              <a:t>Визначити ЄДИНИЙ стиль! (всі елементи бренду мають відповідати один одному)</a:t>
            </a:r>
          </a:p>
          <a:p>
            <a:pPr marL="53340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rgbClr val="333333"/>
                </a:solidFill>
                <a:latin typeface="+mn-lt"/>
              </a:rPr>
              <a:t>Створити матеріальні символи бренду (логотип, слоган, сувеніри)</a:t>
            </a:r>
          </a:p>
          <a:p>
            <a:pPr marL="53340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rgbClr val="333333"/>
                </a:solidFill>
                <a:latin typeface="+mn-lt"/>
              </a:rPr>
              <a:t>Заявити про себе на весь світ! (</a:t>
            </a:r>
            <a:r>
              <a:rPr lang="uk-UA" sz="2400" dirty="0" err="1">
                <a:solidFill>
                  <a:srgbClr val="333333"/>
                </a:solidFill>
                <a:latin typeface="+mn-lt"/>
              </a:rPr>
              <a:t>інтернет</a:t>
            </a:r>
            <a:r>
              <a:rPr lang="uk-UA" sz="2400" dirty="0">
                <a:solidFill>
                  <a:srgbClr val="333333"/>
                </a:solidFill>
                <a:latin typeface="+mn-lt"/>
              </a:rPr>
              <a:t>, пряма розсилка, масові заходи</a:t>
            </a:r>
            <a:r>
              <a:rPr lang="uk-UA" sz="2400" dirty="0" smtClean="0">
                <a:solidFill>
                  <a:srgbClr val="333333"/>
                </a:solidFill>
                <a:latin typeface="+mn-lt"/>
              </a:rPr>
              <a:t>)</a:t>
            </a:r>
            <a:endParaRPr lang="uk-UA" sz="24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7891" name="Text Box 9"/>
          <p:cNvSpPr txBox="1">
            <a:spLocks noChangeArrowheads="1"/>
          </p:cNvSpPr>
          <p:nvPr/>
        </p:nvSpPr>
        <p:spPr bwMode="gray">
          <a:xfrm>
            <a:off x="948199" y="1166363"/>
            <a:ext cx="73437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800" b="1" dirty="0">
                <a:solidFill>
                  <a:srgbClr val="000000"/>
                </a:solidFill>
                <a:cs typeface="Arial" charset="0"/>
              </a:rPr>
              <a:t>Як створити унікальну пропозицію?</a:t>
            </a:r>
            <a:endParaRPr lang="en-US" sz="2800" b="1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5" name="Пряма сполучна лінія 9"/>
          <p:cNvCxnSpPr/>
          <p:nvPr/>
        </p:nvCxnSpPr>
        <p:spPr>
          <a:xfrm>
            <a:off x="523543" y="1124744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:\social intership\ТоТ июль\карт\lichnY-j-bre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4710181"/>
            <a:ext cx="4281075" cy="2147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8617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5456" y="260648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1" algn="ctr"/>
            <a:r>
              <a:rPr lang="uk-UA" sz="3200" b="1" kern="1200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/>
            </a:r>
            <a:br>
              <a:rPr lang="uk-UA" sz="3200" b="1" kern="1200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</a:br>
            <a:r>
              <a:rPr lang="uk-UA" sz="3200" b="1" kern="1200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Бренд міста</a:t>
            </a:r>
            <a:r>
              <a:rPr lang="en-US" sz="3200" b="1" kern="1200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/</a:t>
            </a:r>
            <a:r>
              <a:rPr lang="uk-UA" sz="3200" b="1" kern="1200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території:</a:t>
            </a:r>
            <a:r>
              <a:rPr lang="uk-UA" sz="3300" b="1" dirty="0">
                <a:solidFill>
                  <a:srgbClr val="000000"/>
                </a:solidFill>
              </a:rPr>
              <a:t/>
            </a:r>
            <a:br>
              <a:rPr lang="uk-UA" sz="3300" b="1" dirty="0">
                <a:solidFill>
                  <a:srgbClr val="000000"/>
                </a:solidFill>
              </a:rPr>
            </a:br>
            <a:endParaRPr lang="en-US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84576"/>
          </a:xfrm>
        </p:spPr>
        <p:txBody>
          <a:bodyPr>
            <a:normAutofit lnSpcReduction="10000"/>
          </a:bodyPr>
          <a:lstStyle/>
          <a:p>
            <a:pPr marL="342900" lvl="1" indent="-342900" algn="ctr">
              <a:buClr>
                <a:schemeClr val="folHlink"/>
              </a:buClr>
              <a:buSzPct val="90000"/>
              <a:buNone/>
              <a:defRPr/>
            </a:pPr>
            <a:endParaRPr lang="en-US" sz="24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Clr>
                <a:schemeClr val="folHlink"/>
              </a:buClr>
              <a:buSzPct val="90000"/>
              <a:defRPr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комплекс образів, асоціацій, очікувань по відношенню до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міста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території, який виникає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 свідомості сукупності різних груп реальних і потенційних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споживачів</a:t>
            </a: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Clr>
                <a:schemeClr val="folHlink"/>
              </a:buClr>
              <a:buSzPct val="90000"/>
              <a:defRPr/>
            </a:pPr>
            <a:r>
              <a:rPr lang="ru-RU" sz="2400" dirty="0" err="1"/>
              <a:t>найкоштовніший</a:t>
            </a:r>
            <a:r>
              <a:rPr lang="ru-RU" sz="2400" dirty="0"/>
              <a:t> </a:t>
            </a:r>
            <a:r>
              <a:rPr lang="ru-RU" sz="2400" dirty="0" err="1"/>
              <a:t>нематеріальний</a:t>
            </a:r>
            <a:r>
              <a:rPr lang="ru-RU" sz="2400" dirty="0"/>
              <a:t> </a:t>
            </a:r>
            <a:r>
              <a:rPr lang="ru-RU" sz="2400" dirty="0" smtClean="0"/>
              <a:t>актив: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назва</a:t>
            </a:r>
            <a:r>
              <a:rPr lang="ru-RU" sz="2400" dirty="0"/>
              <a:t>, лого- тип, символ, слоган, </a:t>
            </a:r>
            <a:r>
              <a:rPr lang="ru-RU" sz="2400" dirty="0" err="1"/>
              <a:t>мелодія</a:t>
            </a:r>
            <a:r>
              <a:rPr lang="ru-RU" sz="2400" dirty="0"/>
              <a:t>, люди </a:t>
            </a:r>
            <a:endParaRPr lang="ru-RU" sz="2400" dirty="0" smtClean="0"/>
          </a:p>
          <a:p>
            <a:pPr marL="342900" lvl="1" indent="-342900" algn="just">
              <a:buClr>
                <a:schemeClr val="folHlink"/>
              </a:buClr>
              <a:buSzPct val="90000"/>
              <a:defRPr/>
            </a:pPr>
            <a:r>
              <a:rPr lang="ru-RU" sz="2400" dirty="0" smtClean="0"/>
              <a:t> </a:t>
            </a:r>
            <a:r>
              <a:rPr lang="ru-RU" sz="2400" dirty="0"/>
              <a:t>усе,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транслює</a:t>
            </a:r>
            <a:r>
              <a:rPr lang="ru-RU" sz="2400" dirty="0"/>
              <a:t>, говорить і </a:t>
            </a:r>
            <a:r>
              <a:rPr lang="ru-RU" sz="2400" dirty="0" err="1" smtClean="0"/>
              <a:t>робить</a:t>
            </a:r>
            <a:r>
              <a:rPr lang="ru-RU" sz="2400" dirty="0" smtClean="0"/>
              <a:t>  </a:t>
            </a:r>
            <a:r>
              <a:rPr lang="ru-RU" sz="2400" dirty="0" err="1" smtClean="0"/>
              <a:t>територія</a:t>
            </a:r>
            <a:r>
              <a:rPr lang="ru-RU" sz="2400" dirty="0" smtClean="0"/>
              <a:t>; </a:t>
            </a:r>
          </a:p>
          <a:p>
            <a:pPr marL="342900" lvl="1" indent="-342900" algn="just">
              <a:buClr>
                <a:schemeClr val="folHlink"/>
              </a:buClr>
              <a:buSzPct val="90000"/>
              <a:defRPr/>
            </a:pPr>
            <a:r>
              <a:rPr lang="ru-RU" sz="2400" dirty="0" err="1" smtClean="0"/>
              <a:t>сприйняття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/>
              <a:t>у </a:t>
            </a:r>
            <a:r>
              <a:rPr lang="ru-RU" sz="2400" dirty="0" err="1"/>
              <a:t>цілому</a:t>
            </a:r>
            <a:r>
              <a:rPr lang="ru-RU" sz="2400" dirty="0"/>
              <a:t>: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сервісу</a:t>
            </a:r>
            <a:r>
              <a:rPr lang="ru-RU" sz="2400" dirty="0"/>
              <a:t>, продукту, </a:t>
            </a:r>
            <a:r>
              <a:rPr lang="ru-RU" sz="2400" dirty="0" err="1"/>
              <a:t>корпоративної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; </a:t>
            </a:r>
            <a:endParaRPr lang="ru-RU" sz="2400" dirty="0" smtClean="0"/>
          </a:p>
          <a:p>
            <a:pPr marL="342900" lvl="1" indent="-342900" algn="just">
              <a:buClr>
                <a:schemeClr val="folHlink"/>
              </a:buClr>
              <a:buSzPct val="90000"/>
              <a:defRPr/>
            </a:pPr>
            <a:r>
              <a:rPr lang="ru-RU" sz="2400" dirty="0" smtClean="0"/>
              <a:t> </a:t>
            </a:r>
            <a:r>
              <a:rPr lang="ru-RU" sz="2400" dirty="0"/>
              <a:t>«</a:t>
            </a:r>
            <a:r>
              <a:rPr lang="ru-RU" sz="2400" dirty="0" err="1"/>
              <a:t>залізна</a:t>
            </a:r>
            <a:r>
              <a:rPr lang="ru-RU" sz="2400" dirty="0"/>
              <a:t>» </a:t>
            </a:r>
            <a:r>
              <a:rPr lang="ru-RU" sz="2400" dirty="0" err="1"/>
              <a:t>гарантія</a:t>
            </a:r>
            <a:r>
              <a:rPr lang="ru-RU" sz="2400" dirty="0"/>
              <a:t> </a:t>
            </a:r>
            <a:r>
              <a:rPr lang="ru-RU" sz="2400" dirty="0" err="1"/>
              <a:t>очікувань</a:t>
            </a:r>
            <a:r>
              <a:rPr lang="ru-RU" sz="2400" dirty="0"/>
              <a:t> </a:t>
            </a:r>
            <a:r>
              <a:rPr lang="ru-RU" sz="2400" dirty="0" err="1"/>
              <a:t>споживачів</a:t>
            </a:r>
            <a:r>
              <a:rPr lang="ru-RU" sz="2400" dirty="0"/>
              <a:t> і </a:t>
            </a:r>
            <a:r>
              <a:rPr lang="ru-RU" sz="2400" b="1" i="1" dirty="0" err="1">
                <a:solidFill>
                  <a:srgbClr val="CC3300"/>
                </a:solidFill>
              </a:rPr>
              <a:t>передбачуваного</a:t>
            </a:r>
            <a:r>
              <a:rPr lang="ru-RU" sz="2400" b="1" i="1" dirty="0">
                <a:solidFill>
                  <a:srgbClr val="CC3300"/>
                </a:solidFill>
              </a:rPr>
              <a:t> </a:t>
            </a:r>
            <a:r>
              <a:rPr lang="ru-RU" sz="2400" b="1" i="1" dirty="0" err="1" smtClean="0">
                <a:solidFill>
                  <a:srgbClr val="CC3300"/>
                </a:solidFill>
              </a:rPr>
              <a:t>поводження</a:t>
            </a:r>
            <a:r>
              <a:rPr lang="ru-RU" sz="2400" b="1" dirty="0" smtClean="0"/>
              <a:t>; </a:t>
            </a:r>
          </a:p>
          <a:p>
            <a:pPr marL="342900" lvl="1" indent="-342900" algn="just">
              <a:buClr>
                <a:schemeClr val="folHlink"/>
              </a:buClr>
              <a:buSzPct val="90000"/>
              <a:defRPr/>
            </a:pPr>
            <a:r>
              <a:rPr lang="ru-RU" sz="2400" dirty="0" err="1" smtClean="0"/>
              <a:t>враження</a:t>
            </a:r>
            <a:r>
              <a:rPr lang="ru-RU" sz="2400" dirty="0" smtClean="0"/>
              <a:t> </a:t>
            </a:r>
            <a:r>
              <a:rPr lang="ru-RU" sz="2400" dirty="0" err="1"/>
              <a:t>споживачів</a:t>
            </a:r>
            <a:r>
              <a:rPr lang="ru-RU" sz="2400" dirty="0"/>
              <a:t>, </a:t>
            </a:r>
            <a:r>
              <a:rPr lang="ru-RU" sz="2400" dirty="0" err="1"/>
              <a:t>якими</a:t>
            </a:r>
            <a:r>
              <a:rPr lang="ru-RU" sz="2400" dirty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/>
              <a:t>управляти</a:t>
            </a:r>
            <a:r>
              <a:rPr lang="ru-RU" sz="2400" dirty="0"/>
              <a:t>, </a:t>
            </a:r>
            <a:r>
              <a:rPr lang="ru-RU" sz="2400" dirty="0" err="1"/>
              <a:t>розробляючи</a:t>
            </a:r>
            <a:r>
              <a:rPr lang="ru-RU" sz="2400" dirty="0"/>
              <a:t> </a:t>
            </a:r>
            <a:r>
              <a:rPr lang="ru-RU" sz="2400" dirty="0" err="1"/>
              <a:t>правильну</a:t>
            </a:r>
            <a:r>
              <a:rPr lang="ru-RU" sz="2400" dirty="0"/>
              <a:t> </a:t>
            </a:r>
            <a:r>
              <a:rPr lang="ru-RU" sz="2400" dirty="0" err="1"/>
              <a:t>стратегію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бренду.</a:t>
            </a: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Пряма сполучна лінія 9"/>
          <p:cNvCxnSpPr/>
          <p:nvPr/>
        </p:nvCxnSpPr>
        <p:spPr>
          <a:xfrm>
            <a:off x="511968" y="980728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59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/>
              <a:t> </a:t>
            </a:r>
            <a:r>
              <a:rPr lang="uk-UA" sz="3600" dirty="0" err="1" smtClean="0"/>
              <a:t>брендінг</a:t>
            </a:r>
            <a:r>
              <a:rPr lang="uk-UA" sz="3600" dirty="0" smtClean="0"/>
              <a:t> території: </a:t>
            </a:r>
            <a:r>
              <a:rPr lang="uk-UA" sz="3600" dirty="0"/>
              <a:t>о</a:t>
            </a:r>
            <a:r>
              <a:rPr lang="uk-UA" sz="3600" dirty="0" smtClean="0"/>
              <a:t>сновні риси </a:t>
            </a:r>
            <a:endParaRPr lang="ru-RU" sz="3600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err="1"/>
              <a:t>Територіальний</a:t>
            </a:r>
            <a:r>
              <a:rPr lang="ru-RU" dirty="0"/>
              <a:t> бренд, </a:t>
            </a:r>
            <a:r>
              <a:rPr lang="ru-RU" dirty="0" err="1" smtClean="0"/>
              <a:t>зорієнтований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зовнішнє</a:t>
            </a:r>
            <a:r>
              <a:rPr lang="ru-RU" dirty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позиціонує</a:t>
            </a:r>
            <a:r>
              <a:rPr lang="ru-RU" dirty="0" smtClean="0"/>
              <a:t> </a:t>
            </a:r>
            <a:r>
              <a:rPr lang="ru-RU" dirty="0"/>
              <a:t>себе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 smtClean="0"/>
              <a:t>територій</a:t>
            </a:r>
            <a:r>
              <a:rPr lang="ru-RU" dirty="0"/>
              <a:t>;</a:t>
            </a:r>
            <a:r>
              <a:rPr lang="ru-RU" dirty="0" smtClean="0"/>
              <a:t> </a:t>
            </a:r>
            <a:r>
              <a:rPr lang="ru-RU" dirty="0"/>
              <a:t>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 smtClean="0"/>
              <a:t>Це</a:t>
            </a:r>
            <a:r>
              <a:rPr lang="ru-RU" dirty="0" smtClean="0"/>
              <a:t> продукт </a:t>
            </a:r>
            <a:r>
              <a:rPr lang="ru-RU" dirty="0" err="1" smtClean="0"/>
              <a:t>креативний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 результат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/>
              <a:t>Територіям</a:t>
            </a:r>
            <a:r>
              <a:rPr lang="ru-RU" dirty="0"/>
              <a:t>, так само, як і товарам та </a:t>
            </a:r>
            <a:r>
              <a:rPr lang="ru-RU" dirty="0" err="1"/>
              <a:t>послугам</a:t>
            </a:r>
            <a:r>
              <a:rPr lang="ru-RU" dirty="0"/>
              <a:t>, </a:t>
            </a:r>
            <a:r>
              <a:rPr lang="ru-RU" dirty="0" err="1"/>
              <a:t>потрібен</a:t>
            </a:r>
            <a:r>
              <a:rPr lang="ru-RU" dirty="0"/>
              <a:t> </a:t>
            </a:r>
            <a:r>
              <a:rPr lang="ru-RU" dirty="0" err="1"/>
              <a:t>мистецький</a:t>
            </a:r>
            <a:r>
              <a:rPr lang="ru-RU" dirty="0"/>
              <a:t> маркетинг.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5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135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Відомі територіальні бренди </a:t>
            </a:r>
            <a:endParaRPr lang="uk-UA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Content Placeholder 1" descr="NYC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 b="8527"/>
          <a:stretch>
            <a:fillRect/>
          </a:stretch>
        </p:blipFill>
        <p:spPr>
          <a:xfrm>
            <a:off x="3124200" y="3645024"/>
            <a:ext cx="3733800" cy="2388703"/>
          </a:xfrm>
        </p:spPr>
      </p:pic>
      <p:pic>
        <p:nvPicPr>
          <p:cNvPr id="19460" name="Picture 4" descr="http://t3.gstatic.com/images?q=tbn:ANd9GcSIX0Gisjg1O_gxYSfCNmjUGvj97FcFXadIIiUwLvTv88dXTw7H_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1"/>
            <a:ext cx="2971800" cy="197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ari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2551176" cy="3200400"/>
          </a:xfrm>
          <a:prstGeom prst="rect">
            <a:avLst/>
          </a:prstGeom>
        </p:spPr>
      </p:pic>
      <p:pic>
        <p:nvPicPr>
          <p:cNvPr id="5" name="Picture 4" descr="BigBe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34" y="1219200"/>
            <a:ext cx="1981200" cy="427522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1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KR map with tourism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864600" cy="5080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1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dirty="0" smtClean="0"/>
              <a:t>МЕТА Бренд</a:t>
            </a:r>
            <a:r>
              <a:rPr lang="ru-RU" sz="3000" dirty="0" smtClean="0"/>
              <a:t>ИНГ</a:t>
            </a:r>
            <a:r>
              <a:rPr lang="uk-UA" sz="3000" dirty="0" smtClean="0"/>
              <a:t>У МІСТА</a:t>
            </a:r>
            <a:endParaRPr lang="en-US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5184576"/>
          </a:xfrm>
        </p:spPr>
        <p:txBody>
          <a:bodyPr>
            <a:normAutofit/>
          </a:bodyPr>
          <a:lstStyle/>
          <a:p>
            <a:pPr marL="342900" lvl="1" indent="-342900" algn="just">
              <a:buClr>
                <a:schemeClr val="folHlink"/>
              </a:buClr>
              <a:buSzPct val="90000"/>
              <a:buFontTx/>
              <a:buChar char="-"/>
              <a:defRPr/>
            </a:pP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buClr>
                <a:schemeClr val="folHlink"/>
              </a:buClr>
              <a:buSzPct val="90000"/>
              <a:buNone/>
              <a:defRPr/>
            </a:pP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концентрація та підтримка позитивних асоціацій з територією для забезпечення:</a:t>
            </a:r>
          </a:p>
          <a:p>
            <a:pPr marL="0" lvl="1">
              <a:buClr>
                <a:schemeClr val="folHlink"/>
              </a:buClr>
              <a:buSzPct val="90000"/>
              <a:defRPr/>
            </a:pP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присутності міста в інформаційному просторі</a:t>
            </a:r>
          </a:p>
          <a:p>
            <a:pPr marL="0" lvl="1" algn="just">
              <a:buClr>
                <a:schemeClr val="folHlink"/>
              </a:buClr>
              <a:buSzPct val="90000"/>
              <a:defRPr/>
            </a:pPr>
            <a:r>
              <a:rPr lang="uk-UA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впізнаваності</a:t>
            </a: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 міста</a:t>
            </a:r>
          </a:p>
          <a:p>
            <a:pPr marL="0" lvl="1">
              <a:buClr>
                <a:schemeClr val="folHlink"/>
              </a:buClr>
              <a:buSzPct val="90000"/>
              <a:defRPr/>
            </a:pP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впливовості міста</a:t>
            </a:r>
          </a:p>
          <a:p>
            <a:pPr marL="0" lvl="1" algn="just">
              <a:buClr>
                <a:schemeClr val="folHlink"/>
              </a:buClr>
              <a:buSzPct val="90000"/>
              <a:defRPr/>
            </a:pP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притоку капіталів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1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dirty="0" smtClean="0"/>
              <a:t>Бренд</a:t>
            </a:r>
            <a:r>
              <a:rPr lang="ru-RU" sz="3000" dirty="0" smtClean="0"/>
              <a:t>ИНГ в</a:t>
            </a:r>
            <a:r>
              <a:rPr lang="uk-UA" sz="3000" dirty="0" smtClean="0"/>
              <a:t> Мер</a:t>
            </a:r>
            <a:endParaRPr lang="en-US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5184576"/>
          </a:xfrm>
        </p:spPr>
        <p:txBody>
          <a:bodyPr>
            <a:normAutofit/>
          </a:bodyPr>
          <a:lstStyle/>
          <a:p>
            <a:pPr marL="342900" lvl="1" indent="-342900" algn="just">
              <a:buClr>
                <a:schemeClr val="folHlink"/>
              </a:buClr>
              <a:buSzPct val="90000"/>
              <a:buFontTx/>
              <a:buChar char="-"/>
              <a:defRPr/>
            </a:pP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1">
              <a:buClr>
                <a:schemeClr val="folHlink"/>
              </a:buClr>
              <a:buSzPct val="90000"/>
              <a:buNone/>
              <a:defRPr/>
            </a:pP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інструмент економічного розвитку і конкурентоспроможності, який забезпечує додаткову вартість території через:</a:t>
            </a:r>
          </a:p>
          <a:p>
            <a:pPr marL="0" lvl="1" algn="just">
              <a:buClr>
                <a:schemeClr val="folHlink"/>
              </a:buClr>
              <a:buSzPct val="90000"/>
              <a:defRPr/>
            </a:pP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гарантію отримання певних вигід</a:t>
            </a:r>
          </a:p>
          <a:p>
            <a:pPr marL="0" lvl="1" algn="just">
              <a:buClr>
                <a:schemeClr val="folHlink"/>
              </a:buClr>
              <a:buSzPct val="90000"/>
              <a:defRPr/>
            </a:pP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орієнтацію на очікування споживачів</a:t>
            </a:r>
          </a:p>
          <a:p>
            <a:pPr marL="0" lvl="1" algn="just">
              <a:buClr>
                <a:schemeClr val="folHlink"/>
              </a:buClr>
              <a:buSzPct val="90000"/>
              <a:defRPr/>
            </a:pP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емоційно забарвлений образ території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43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3556</TotalTime>
  <Words>1609</Words>
  <Application>Microsoft Office PowerPoint</Application>
  <PresentationFormat>Экран (4:3)</PresentationFormat>
  <Paragraphs>261</Paragraphs>
  <Slides>36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Край</vt:lpstr>
      <vt:lpstr>Презентация PowerPoint</vt:lpstr>
      <vt:lpstr>БРЕНД </vt:lpstr>
      <vt:lpstr>Презентация PowerPoint</vt:lpstr>
      <vt:lpstr> Бренд міста/території: </vt:lpstr>
      <vt:lpstr> брендінг території: основні риси </vt:lpstr>
      <vt:lpstr>Відомі територіальні бренди </vt:lpstr>
      <vt:lpstr>Презентация PowerPoint</vt:lpstr>
      <vt:lpstr>МЕТА БрендИНГУ МІСТА</vt:lpstr>
      <vt:lpstr>БрендИНГ в Мер</vt:lpstr>
      <vt:lpstr>Маркетинг VS БрендИНГ</vt:lpstr>
      <vt:lpstr>брендінг території</vt:lpstr>
      <vt:lpstr>Презентация PowerPoint</vt:lpstr>
      <vt:lpstr>Загальні етапи брендінгу міста</vt:lpstr>
      <vt:lpstr>Створення бренду хмельниччини</vt:lpstr>
      <vt:lpstr>Логічна схема Брендінгу міста</vt:lpstr>
      <vt:lpstr>Процес (етапи) брендингу міст</vt:lpstr>
      <vt:lpstr>Процес (етапи) брендингу міст</vt:lpstr>
      <vt:lpstr>Процес (етапи) брендингу міст</vt:lpstr>
      <vt:lpstr>Процес (етапи) брендингу міст</vt:lpstr>
      <vt:lpstr>Ідея бренду</vt:lpstr>
      <vt:lpstr>Технології брендингу території.  Пошук ідентичності міста</vt:lpstr>
      <vt:lpstr>ІМІДЖ І РЕПУТАЦІЯ МІСТА</vt:lpstr>
      <vt:lpstr>Міська ІДЕНТИЧНІСТЬ </vt:lpstr>
      <vt:lpstr>Обов'язкова умова</vt:lpstr>
      <vt:lpstr>ПАРАМЕТРИ МІСЬКОЇ ІДЕНТИЧНОСТІ</vt:lpstr>
      <vt:lpstr>Учасники</vt:lpstr>
      <vt:lpstr>Хто ваші зацікавлені сторони?</vt:lpstr>
      <vt:lpstr>Вимоги до зацікавлених сторін?</vt:lpstr>
      <vt:lpstr>Зацікавлені сторони</vt:lpstr>
      <vt:lpstr>Підготовка зацікавлених сторін</vt:lpstr>
      <vt:lpstr>Інформування зацікавлених сторін</vt:lpstr>
      <vt:lpstr>Інформування зацікавлених сторін</vt:lpstr>
      <vt:lpstr>Початковий інформаційний комплект для зацікавлених сторін</vt:lpstr>
      <vt:lpstr>Індивідуальна адаптація підходу</vt:lpstr>
      <vt:lpstr>ТЕХНОЛОГІЯ РОЗРОБКИ бренду</vt:lpstr>
      <vt:lpstr>Технологія брендингу території: етапи, методи, учасники - контекст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ПІДТРИМКА РОЗВИТКУ МІСЦЕВОГО БІЗНЕСУ (ПІДПРИЄМНИЦТВА)</dc:title>
  <dc:creator>test</dc:creator>
  <cp:lastModifiedBy>Владелец</cp:lastModifiedBy>
  <cp:revision>369</cp:revision>
  <cp:lastPrinted>2016-01-13T15:40:33Z</cp:lastPrinted>
  <dcterms:created xsi:type="dcterms:W3CDTF">2013-10-27T07:38:19Z</dcterms:created>
  <dcterms:modified xsi:type="dcterms:W3CDTF">2022-01-25T19:37:07Z</dcterms:modified>
</cp:coreProperties>
</file>