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9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D5577C4-999B-4781-88CB-38DE81043ED9}" type="datetimeFigureOut">
              <a:rPr lang="ru-RU" smtClean="0"/>
              <a:t>26.08.2021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CBAD602-B9D7-4D1E-84A5-45580128A5B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77C4-999B-4781-88CB-38DE81043ED9}" type="datetimeFigureOut">
              <a:rPr lang="ru-RU" smtClean="0"/>
              <a:t>26.08.2021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D602-B9D7-4D1E-84A5-45580128A5B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0D5577C4-999B-4781-88CB-38DE81043ED9}" type="datetimeFigureOut">
              <a:rPr lang="ru-RU" smtClean="0"/>
              <a:t>26.08.2021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CBAD602-B9D7-4D1E-84A5-45580128A5B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77C4-999B-4781-88CB-38DE81043ED9}" type="datetimeFigureOut">
              <a:rPr lang="ru-RU" smtClean="0"/>
              <a:t>26.08.2021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D602-B9D7-4D1E-84A5-45580128A5B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5577C4-999B-4781-88CB-38DE81043ED9}" type="datetimeFigureOut">
              <a:rPr lang="ru-RU" smtClean="0"/>
              <a:t>26.08.2021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0CBAD602-B9D7-4D1E-84A5-45580128A5B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77C4-999B-4781-88CB-38DE81043ED9}" type="datetimeFigureOut">
              <a:rPr lang="ru-RU" smtClean="0"/>
              <a:t>26.08.2021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D602-B9D7-4D1E-84A5-45580128A5B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77C4-999B-4781-88CB-38DE81043ED9}" type="datetimeFigureOut">
              <a:rPr lang="ru-RU" smtClean="0"/>
              <a:t>26.08.2021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D602-B9D7-4D1E-84A5-45580128A5B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77C4-999B-4781-88CB-38DE81043ED9}" type="datetimeFigureOut">
              <a:rPr lang="ru-RU" smtClean="0"/>
              <a:t>26.08.2021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D602-B9D7-4D1E-84A5-45580128A5B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5577C4-999B-4781-88CB-38DE81043ED9}" type="datetimeFigureOut">
              <a:rPr lang="ru-RU" smtClean="0"/>
              <a:t>26.08.2021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D602-B9D7-4D1E-84A5-45580128A5B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77C4-999B-4781-88CB-38DE81043ED9}" type="datetimeFigureOut">
              <a:rPr lang="ru-RU" smtClean="0"/>
              <a:t>26.08.2021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D602-B9D7-4D1E-84A5-45580128A5B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77C4-999B-4781-88CB-38DE81043ED9}" type="datetimeFigureOut">
              <a:rPr lang="ru-RU" smtClean="0"/>
              <a:t>26.08.2021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D602-B9D7-4D1E-84A5-45580128A5BC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D5577C4-999B-4781-88CB-38DE81043ED9}" type="datetimeFigureOut">
              <a:rPr lang="ru-RU" smtClean="0"/>
              <a:t>26.08.2021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CBAD602-B9D7-4D1E-84A5-45580128A5BC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Блог пользователя - maxim23 anna-news.inf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20676" y="0"/>
            <a:ext cx="1098535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72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Агрохімія</a:t>
            </a:r>
            <a:endParaRPr lang="uk-UA" sz="72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04664"/>
            <a:ext cx="7239000" cy="55446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У 90-х </a:t>
            </a:r>
            <a:r>
              <a:rPr lang="ru-RU" dirty="0" err="1" smtClean="0"/>
              <a:t>рр</a:t>
            </a:r>
            <a:r>
              <a:rPr lang="ru-RU" dirty="0" smtClean="0"/>
              <a:t>. 19 ст. за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пропозицією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збудовані</a:t>
            </a:r>
            <a:r>
              <a:rPr lang="ru-RU" dirty="0" smtClean="0"/>
              <a:t>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вегетаційні</a:t>
            </a:r>
            <a:r>
              <a:rPr lang="ru-RU" dirty="0" smtClean="0"/>
              <a:t> </a:t>
            </a:r>
            <a:r>
              <a:rPr lang="ru-RU" dirty="0" err="1" smtClean="0"/>
              <a:t>будиночки</a:t>
            </a:r>
            <a:r>
              <a:rPr lang="ru-RU" dirty="0" smtClean="0"/>
              <a:t>, в </a:t>
            </a:r>
            <a:r>
              <a:rPr lang="ru-RU" dirty="0" err="1" smtClean="0"/>
              <a:t>яких</a:t>
            </a:r>
            <a:r>
              <a:rPr lang="ru-RU" dirty="0" smtClean="0"/>
              <a:t> ставились </a:t>
            </a:r>
            <a:r>
              <a:rPr lang="ru-RU" dirty="0" err="1" smtClean="0"/>
              <a:t>досліди</a:t>
            </a:r>
            <a:r>
              <a:rPr lang="ru-RU" dirty="0" smtClean="0"/>
              <a:t> по </a:t>
            </a:r>
            <a:r>
              <a:rPr lang="ru-RU" dirty="0" err="1" smtClean="0"/>
              <a:t>вивченню</a:t>
            </a:r>
            <a:r>
              <a:rPr lang="ru-RU" dirty="0" smtClean="0"/>
              <a:t> </a:t>
            </a:r>
            <a:r>
              <a:rPr lang="ru-RU" dirty="0" err="1" smtClean="0"/>
              <a:t>живлення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удобрення</a:t>
            </a:r>
            <a:r>
              <a:rPr lang="ru-RU" dirty="0" smtClean="0"/>
              <a:t>. </a:t>
            </a:r>
            <a:r>
              <a:rPr lang="ru-RU" dirty="0" err="1" smtClean="0"/>
              <a:t>Відкриття</a:t>
            </a:r>
            <a:r>
              <a:rPr lang="ru-RU" dirty="0" smtClean="0"/>
              <a:t> в </a:t>
            </a:r>
            <a:r>
              <a:rPr lang="ru-RU" dirty="0" err="1" smtClean="0"/>
              <a:t>кінці</a:t>
            </a:r>
            <a:r>
              <a:rPr lang="ru-RU" dirty="0" smtClean="0"/>
              <a:t> 19 ст. великих </a:t>
            </a:r>
            <a:r>
              <a:rPr lang="ru-RU" dirty="0" err="1" smtClean="0"/>
              <a:t>покладів</a:t>
            </a:r>
            <a:r>
              <a:rPr lang="ru-RU" dirty="0" smtClean="0"/>
              <a:t> </a:t>
            </a:r>
            <a:r>
              <a:rPr lang="ru-RU" dirty="0" err="1" smtClean="0"/>
              <a:t>фосфоритів</a:t>
            </a:r>
            <a:r>
              <a:rPr lang="ru-RU" dirty="0" smtClean="0"/>
              <a:t> дало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поштовх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агрохімії</a:t>
            </a:r>
            <a:r>
              <a:rPr lang="ru-RU" dirty="0" smtClean="0"/>
              <a:t>. </a:t>
            </a:r>
            <a:r>
              <a:rPr lang="ru-RU" dirty="0" err="1" smtClean="0"/>
              <a:t>Була</a:t>
            </a:r>
            <a:r>
              <a:rPr lang="ru-RU" dirty="0" smtClean="0"/>
              <a:t> доведена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безпосереднього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розмелених</a:t>
            </a:r>
            <a:r>
              <a:rPr lang="ru-RU" dirty="0" smtClean="0"/>
              <a:t> </a:t>
            </a:r>
            <a:r>
              <a:rPr lang="ru-RU" dirty="0" err="1" smtClean="0"/>
              <a:t>фосфоритів</a:t>
            </a:r>
            <a:r>
              <a:rPr lang="ru-RU" dirty="0" smtClean="0"/>
              <a:t> як </a:t>
            </a:r>
            <a:r>
              <a:rPr lang="ru-RU" dirty="0" err="1" smtClean="0"/>
              <a:t>добрива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для </a:t>
            </a:r>
            <a:r>
              <a:rPr lang="ru-RU" dirty="0" err="1" smtClean="0"/>
              <a:t>вироблення</a:t>
            </a:r>
            <a:r>
              <a:rPr lang="ru-RU" dirty="0" smtClean="0"/>
              <a:t> суперфосфату. Велика заслуга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радянському</a:t>
            </a:r>
            <a:r>
              <a:rPr lang="ru-RU" dirty="0" smtClean="0"/>
              <a:t> </a:t>
            </a:r>
            <a:r>
              <a:rPr lang="ru-RU" dirty="0" err="1" smtClean="0"/>
              <a:t>агрохіміку</a:t>
            </a:r>
            <a:r>
              <a:rPr lang="ru-RU" dirty="0" smtClean="0"/>
              <a:t> Д. М. </a:t>
            </a:r>
            <a:r>
              <a:rPr lang="ru-RU" dirty="0" err="1" smtClean="0"/>
              <a:t>Прянішнікову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П. С. Коссовичу.</a:t>
            </a:r>
            <a:endParaRPr lang="uk-UA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Картинка 457496 / небо, кукурузное поле, деревья / rewalls.skeeks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14400" y="0"/>
            <a:ext cx="109728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smtClean="0"/>
              <a:t>Напрямки </a:t>
            </a:r>
            <a:r>
              <a:rPr lang="ru-RU" b="0" dirty="0" err="1" smtClean="0"/>
              <a:t>досліджень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/>
              </a:buClr>
              <a:buFont typeface="Courier New" pitchFamily="49" charset="0"/>
              <a:buChar char="o"/>
            </a:pPr>
            <a:r>
              <a:rPr lang="ru-RU" dirty="0" err="1" smtClean="0">
                <a:solidFill>
                  <a:schemeClr val="bg1"/>
                </a:solidFill>
              </a:rPr>
              <a:t>Теоретичні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моделі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процесів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живлення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удобрення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сільськогосподарських</a:t>
            </a:r>
            <a:r>
              <a:rPr lang="ru-RU" dirty="0" smtClean="0">
                <a:solidFill>
                  <a:schemeClr val="bg1"/>
                </a:solidFill>
              </a:rPr>
              <a:t> культур.</a:t>
            </a:r>
          </a:p>
          <a:p>
            <a:pPr>
              <a:buClr>
                <a:schemeClr val="bg1"/>
              </a:buClr>
              <a:buFont typeface="Courier New" pitchFamily="49" charset="0"/>
              <a:buChar char="o"/>
            </a:pPr>
            <a:r>
              <a:rPr lang="ru-RU" dirty="0" err="1" smtClean="0">
                <a:solidFill>
                  <a:schemeClr val="bg1"/>
                </a:solidFill>
              </a:rPr>
              <a:t>Теоретичні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практичні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основи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застосування</a:t>
            </a:r>
            <a:r>
              <a:rPr lang="ru-RU" dirty="0" smtClean="0">
                <a:solidFill>
                  <a:schemeClr val="bg1"/>
                </a:solidFill>
              </a:rPr>
              <a:t> добрив.</a:t>
            </a:r>
          </a:p>
          <a:p>
            <a:pPr>
              <a:buClr>
                <a:schemeClr val="bg1"/>
              </a:buClr>
              <a:buFont typeface="Courier New" pitchFamily="49" charset="0"/>
              <a:buChar char="o"/>
            </a:pPr>
            <a:r>
              <a:rPr lang="ru-RU" dirty="0" err="1" smtClean="0">
                <a:solidFill>
                  <a:schemeClr val="bg1"/>
                </a:solidFill>
              </a:rPr>
              <a:t>Вивчення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механізму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засвоєння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трансформації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поживних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речовин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ґрунту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</a:t>
            </a:r>
            <a:r>
              <a:rPr lang="ru-RU" dirty="0" smtClean="0">
                <a:solidFill>
                  <a:schemeClr val="bg1"/>
                </a:solidFill>
              </a:rPr>
              <a:t> добрив, </a:t>
            </a:r>
            <a:r>
              <a:rPr lang="ru-RU" dirty="0" err="1" smtClean="0">
                <a:solidFill>
                  <a:schemeClr val="bg1"/>
                </a:solidFill>
              </a:rPr>
              <a:t>розроблення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методів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способів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регулювання</a:t>
            </a:r>
            <a:r>
              <a:rPr lang="ru-RU" dirty="0" smtClean="0">
                <a:solidFill>
                  <a:schemeClr val="bg1"/>
                </a:solidFill>
              </a:rPr>
              <a:t> умов </a:t>
            </a:r>
            <a:r>
              <a:rPr lang="ru-RU" dirty="0" err="1" smtClean="0">
                <a:solidFill>
                  <a:schemeClr val="bg1"/>
                </a:solidFill>
              </a:rPr>
              <a:t>живлення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формування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врожаю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>
              <a:buClr>
                <a:schemeClr val="bg1"/>
              </a:buClr>
              <a:buFont typeface="Courier New" pitchFamily="49" charset="0"/>
              <a:buChar char="o"/>
            </a:pPr>
            <a:endParaRPr lang="uk-U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а 457496 / небо, кукурузное поле, деревья / rewalls.skeeks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14400" y="0"/>
            <a:ext cx="109728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Напрямки </a:t>
            </a:r>
            <a:r>
              <a:rPr lang="ru-RU" b="0" dirty="0" err="1" smtClean="0"/>
              <a:t>досліджень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bg1"/>
              </a:buClr>
            </a:pPr>
            <a:r>
              <a:rPr lang="ru-RU" dirty="0" err="1" smtClean="0">
                <a:solidFill>
                  <a:schemeClr val="bg1"/>
                </a:solidFill>
              </a:rPr>
              <a:t>Теоретичне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обґрунтування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агрохімічного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хімізації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галузей</a:t>
            </a:r>
            <a:r>
              <a:rPr lang="ru-RU" dirty="0" smtClean="0">
                <a:solidFill>
                  <a:schemeClr val="bg1"/>
                </a:solidFill>
              </a:rPr>
              <a:t> АПК.</a:t>
            </a:r>
          </a:p>
          <a:p>
            <a:pPr>
              <a:buClr>
                <a:schemeClr val="bg1"/>
              </a:buClr>
            </a:pPr>
            <a:r>
              <a:rPr lang="ru-RU" dirty="0" err="1" smtClean="0">
                <a:solidFill>
                  <a:schemeClr val="bg1"/>
                </a:solidFill>
              </a:rPr>
              <a:t>Агрохімічне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екологічне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обґрунтування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процесів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розроблення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використання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встановлення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ефективності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нових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видів</a:t>
            </a:r>
            <a:r>
              <a:rPr lang="ru-RU" dirty="0" smtClean="0">
                <a:solidFill>
                  <a:schemeClr val="bg1"/>
                </a:solidFill>
              </a:rPr>
              <a:t>, форм добрив.</a:t>
            </a:r>
          </a:p>
          <a:p>
            <a:pPr>
              <a:buClr>
                <a:schemeClr val="bg1"/>
              </a:buClr>
            </a:pPr>
            <a:r>
              <a:rPr lang="ru-RU" dirty="0" err="1" smtClean="0">
                <a:solidFill>
                  <a:schemeClr val="bg1"/>
                </a:solidFill>
              </a:rPr>
              <a:t>Теоретичне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експериментальне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обґрунтування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впливу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фізико-хімічних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агрохімічних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біологічних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властивостей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ґрунтів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врожайність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якість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збереження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сільськогосподарської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продукції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>
              <a:buClr>
                <a:schemeClr val="bg1"/>
              </a:buClr>
            </a:pPr>
            <a:endParaRPr lang="uk-U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а 457496 / небо, кукурузное поле, деревья / rewalls.skeeks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14400" y="0"/>
            <a:ext cx="109728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Напрямки </a:t>
            </a:r>
            <a:r>
              <a:rPr lang="ru-RU" b="0" dirty="0" err="1" smtClean="0"/>
              <a:t>досліджень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400948" cy="4846320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Font typeface="Courier New" pitchFamily="49" charset="0"/>
              <a:buChar char="o"/>
            </a:pPr>
            <a:r>
              <a:rPr lang="ru-RU" dirty="0" err="1" smtClean="0">
                <a:solidFill>
                  <a:schemeClr val="bg1"/>
                </a:solidFill>
              </a:rPr>
              <a:t>Теоретичне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обґрунтування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рівня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ефективності</a:t>
            </a:r>
            <a:r>
              <a:rPr lang="ru-RU" dirty="0" smtClean="0">
                <a:solidFill>
                  <a:schemeClr val="bg1"/>
                </a:solidFill>
              </a:rPr>
              <a:t> добрив та </a:t>
            </a:r>
            <a:r>
              <a:rPr lang="ru-RU" dirty="0" err="1" smtClean="0">
                <a:solidFill>
                  <a:schemeClr val="bg1"/>
                </a:solidFill>
              </a:rPr>
              <a:t>інших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засобів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хімізації</a:t>
            </a:r>
            <a:r>
              <a:rPr lang="ru-RU" dirty="0" smtClean="0">
                <a:solidFill>
                  <a:schemeClr val="bg1"/>
                </a:solidFill>
              </a:rPr>
              <a:t> при </a:t>
            </a:r>
            <a:r>
              <a:rPr lang="ru-RU" dirty="0" err="1" smtClean="0">
                <a:solidFill>
                  <a:schemeClr val="bg1"/>
                </a:solidFill>
              </a:rPr>
              <a:t>їх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тривалому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застосуванні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>
              <a:buClr>
                <a:schemeClr val="bg1"/>
              </a:buClr>
              <a:buFont typeface="Courier New" pitchFamily="49" charset="0"/>
              <a:buChar char="o"/>
            </a:pPr>
            <a:r>
              <a:rPr lang="ru-RU" dirty="0" err="1" smtClean="0">
                <a:solidFill>
                  <a:schemeClr val="bg1"/>
                </a:solidFill>
              </a:rPr>
              <a:t>Сортогенетичні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біологічні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особливості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живлення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удобрення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сільськогосподарських</a:t>
            </a:r>
            <a:r>
              <a:rPr lang="ru-RU" dirty="0" smtClean="0">
                <a:solidFill>
                  <a:schemeClr val="bg1"/>
                </a:solidFill>
              </a:rPr>
              <a:t> культур.</a:t>
            </a:r>
          </a:p>
          <a:p>
            <a:pPr>
              <a:buClr>
                <a:schemeClr val="bg1"/>
              </a:buClr>
              <a:buFont typeface="Courier New" pitchFamily="49" charset="0"/>
              <a:buChar char="o"/>
            </a:pPr>
            <a:r>
              <a:rPr lang="ru-RU" dirty="0" err="1" smtClean="0">
                <a:solidFill>
                  <a:schemeClr val="bg1"/>
                </a:solidFill>
              </a:rPr>
              <a:t>Розроблення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вдосконалення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методів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встановлення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оптимальних</a:t>
            </a:r>
            <a:r>
              <a:rPr lang="ru-RU" dirty="0" smtClean="0">
                <a:solidFill>
                  <a:schemeClr val="bg1"/>
                </a:solidFill>
              </a:rPr>
              <a:t> норм добрив, </a:t>
            </a:r>
            <a:r>
              <a:rPr lang="ru-RU" dirty="0" err="1" smtClean="0">
                <a:solidFill>
                  <a:schemeClr val="bg1"/>
                </a:solidFill>
              </a:rPr>
              <a:t>прийомів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програмування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врожайності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оптимізації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живлення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рослин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Картинка 457496 / небо, кукурузное поле, деревья / rewalls.skeeks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14400" y="0"/>
            <a:ext cx="109728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Напрямки </a:t>
            </a:r>
            <a:r>
              <a:rPr lang="ru-RU" b="0" dirty="0" err="1" smtClean="0"/>
              <a:t>досліджень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bg1"/>
              </a:buClr>
              <a:buFont typeface="Courier New" pitchFamily="49" charset="0"/>
              <a:buChar char="o"/>
            </a:pPr>
            <a:r>
              <a:rPr lang="ru-RU" dirty="0" err="1" smtClean="0">
                <a:solidFill>
                  <a:schemeClr val="bg1"/>
                </a:solidFill>
              </a:rPr>
              <a:t>Розроблення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вдосконалення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методів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агрохімічних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досліджень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проведення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агрохімічного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екологічного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моніторингу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ґрунтів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>
              <a:buClr>
                <a:schemeClr val="bg1"/>
              </a:buClr>
              <a:buFont typeface="Courier New" pitchFamily="49" charset="0"/>
              <a:buChar char="o"/>
            </a:pPr>
            <a:r>
              <a:rPr lang="ru-RU" dirty="0" err="1" smtClean="0">
                <a:solidFill>
                  <a:schemeClr val="bg1"/>
                </a:solidFill>
              </a:rPr>
              <a:t>Розроблення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теоретичних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експериментальних</a:t>
            </a:r>
            <a:r>
              <a:rPr lang="ru-RU" dirty="0" smtClean="0">
                <a:solidFill>
                  <a:schemeClr val="bg1"/>
                </a:solidFill>
              </a:rPr>
              <a:t> моделей для </a:t>
            </a:r>
            <a:r>
              <a:rPr lang="ru-RU" dirty="0" err="1" smtClean="0">
                <a:solidFill>
                  <a:schemeClr val="bg1"/>
                </a:solidFill>
              </a:rPr>
              <a:t>обґрунтування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процесів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відтворення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родючості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ґрунтів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а 457496 / небо, кукурузное поле, деревья / rewalls.skeeks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14400" y="0"/>
            <a:ext cx="109728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Напрямки </a:t>
            </a:r>
            <a:r>
              <a:rPr lang="ru-RU" b="0" dirty="0" err="1" smtClean="0"/>
              <a:t>досліджень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/>
              </a:buClr>
              <a:buFont typeface="Courier New" pitchFamily="49" charset="0"/>
              <a:buChar char="o"/>
            </a:pPr>
            <a:r>
              <a:rPr lang="ru-RU" dirty="0" err="1" smtClean="0">
                <a:solidFill>
                  <a:schemeClr val="bg1"/>
                </a:solidFill>
              </a:rPr>
              <a:t>Вивчення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закономірностей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практичне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здійснення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формування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екологічно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стійких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агроландшафтів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Виділення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екологічно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чистих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регіонів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виробництво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чистої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продукції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рослинництва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>
              <a:buClr>
                <a:schemeClr val="bg1"/>
              </a:buClr>
              <a:buFont typeface="Courier New" pitchFamily="49" charset="0"/>
              <a:buChar char="o"/>
            </a:pPr>
            <a:r>
              <a:rPr lang="ru-RU" dirty="0" err="1" smtClean="0">
                <a:solidFill>
                  <a:schemeClr val="bg1"/>
                </a:solidFill>
              </a:rPr>
              <a:t>Розроблення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нових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вдосконалення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наявних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агрохімічних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методів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зменшення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вмісту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радіонуклідів</a:t>
            </a:r>
            <a:r>
              <a:rPr lang="ru-RU" dirty="0" smtClean="0">
                <a:solidFill>
                  <a:schemeClr val="bg1"/>
                </a:solidFill>
              </a:rPr>
              <a:t> у </a:t>
            </a:r>
            <a:r>
              <a:rPr lang="ru-RU" dirty="0" err="1" smtClean="0">
                <a:solidFill>
                  <a:schemeClr val="bg1"/>
                </a:solidFill>
              </a:rPr>
              <a:t>ґрунті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їх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надходження</a:t>
            </a:r>
            <a:r>
              <a:rPr lang="ru-RU" dirty="0" smtClean="0">
                <a:solidFill>
                  <a:schemeClr val="bg1"/>
                </a:solidFill>
              </a:rPr>
              <a:t> до </a:t>
            </a:r>
            <a:r>
              <a:rPr lang="ru-RU" dirty="0" err="1" smtClean="0">
                <a:solidFill>
                  <a:schemeClr val="bg1"/>
                </a:solidFill>
              </a:rPr>
              <a:t>сільськогосподарських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рослин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Удобрения, агрохимия: цена, купить в Украине оптом, производ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89891" y="0"/>
            <a:ext cx="1052378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Агрохімія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- </a:t>
            </a:r>
            <a:r>
              <a:rPr lang="vi-VN" dirty="0" smtClean="0"/>
              <a:t>наука, завданням якої є вивчення круговороту речовин у землеробстві і виявлення таких заходів впливу на хімічні й біологічні процеси, що відбуваються </a:t>
            </a:r>
            <a:r>
              <a:rPr lang="vi-VN" dirty="0" smtClean="0">
                <a:solidFill>
                  <a:schemeClr val="bg1"/>
                </a:solidFill>
              </a:rPr>
              <a:t>в ґрунті та рослині, які сприяють підвищенню врожайності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vi-VN" dirty="0" smtClean="0">
                <a:solidFill>
                  <a:schemeClr val="bg1"/>
                </a:solidFill>
              </a:rPr>
              <a:t>сільськогосподарських культур і поліпшенню якості сільськогосподарської продукції.</a:t>
            </a:r>
            <a:endParaRPr lang="uk-U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err="1" smtClean="0"/>
              <a:t>Загальна</a:t>
            </a:r>
            <a:r>
              <a:rPr lang="ru-RU" b="0" dirty="0" smtClean="0"/>
              <a:t> характеристика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Агрохімія</a:t>
            </a:r>
            <a:r>
              <a:rPr lang="ru-RU" dirty="0" smtClean="0"/>
              <a:t> — </a:t>
            </a:r>
            <a:r>
              <a:rPr lang="ru-RU" dirty="0" err="1" smtClean="0"/>
              <a:t>галузь</a:t>
            </a:r>
            <a:r>
              <a:rPr lang="ru-RU" dirty="0" smtClean="0"/>
              <a:t> науки, яка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кругообіг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у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b="1" dirty="0" smtClean="0"/>
              <a:t>«</a:t>
            </a:r>
            <a:r>
              <a:rPr lang="ru-RU" b="1" dirty="0" err="1" smtClean="0"/>
              <a:t>ґрунт</a:t>
            </a:r>
            <a:r>
              <a:rPr lang="ru-RU" b="1" dirty="0" smtClean="0"/>
              <a:t> — </a:t>
            </a:r>
            <a:r>
              <a:rPr lang="ru-RU" b="1" dirty="0" err="1" smtClean="0"/>
              <a:t>рослина</a:t>
            </a:r>
            <a:r>
              <a:rPr lang="ru-RU" b="1" dirty="0" smtClean="0"/>
              <a:t> — </a:t>
            </a:r>
            <a:r>
              <a:rPr lang="ru-RU" b="1" dirty="0" err="1" smtClean="0"/>
              <a:t>добрива</a:t>
            </a:r>
            <a:r>
              <a:rPr lang="ru-RU" b="1" dirty="0" smtClean="0"/>
              <a:t>»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якість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та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 в </a:t>
            </a:r>
            <a:r>
              <a:rPr lang="ru-RU" dirty="0" err="1" smtClean="0"/>
              <a:t>зоні</a:t>
            </a:r>
            <a:r>
              <a:rPr lang="ru-RU" dirty="0" smtClean="0"/>
              <a:t> </a:t>
            </a:r>
            <a:r>
              <a:rPr lang="ru-RU" dirty="0" err="1" smtClean="0"/>
              <a:t>ведення</a:t>
            </a:r>
            <a:r>
              <a:rPr lang="ru-RU" dirty="0" smtClean="0"/>
              <a:t> аграрного сектора. </a:t>
            </a:r>
            <a:endParaRPr lang="uk-UA" dirty="0"/>
          </a:p>
        </p:txBody>
      </p:sp>
      <p:pic>
        <p:nvPicPr>
          <p:cNvPr id="19458" name="Picture 2" descr="Услуги - разное Одесса, бесплатные объявления Услуги - разное Одесса, услуги Одесса на ВсеСделки - доска объявлений Одесса Стра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4214818"/>
            <a:ext cx="2888975" cy="2371694"/>
          </a:xfrm>
          <a:prstGeom prst="rect">
            <a:avLst/>
          </a:prstGeom>
          <a:noFill/>
        </p:spPr>
      </p:pic>
      <p:pic>
        <p:nvPicPr>
          <p:cNvPr id="19460" name="Picture 4" descr="Агрохимия, удобрения - Химическая промышленность и продукция - Международная доска объявлений - Поисковый портал КОМПАСС Украин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4214818"/>
            <a:ext cx="2476556" cy="2476556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Архив материалов - Персональный сай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44" y="-8943"/>
            <a:ext cx="10001288" cy="687588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8186766" cy="37638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Агрохімічні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дослідження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стосуються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питань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відтворення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родючості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ґрунтів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високоефективного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використання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мінеральних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органічних</a:t>
            </a:r>
            <a:r>
              <a:rPr lang="ru-RU" dirty="0" smtClean="0">
                <a:solidFill>
                  <a:schemeClr val="bg1"/>
                </a:solidFill>
              </a:rPr>
              <a:t> добрив, </a:t>
            </a:r>
            <a:r>
              <a:rPr lang="ru-RU" dirty="0" err="1" smtClean="0">
                <a:solidFill>
                  <a:schemeClr val="bg1"/>
                </a:solidFill>
              </a:rPr>
              <a:t>мікроелементів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фоні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інших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засобів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хімізації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вивчення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агрохімічної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економічної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енергетичної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екологічної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ефективності</a:t>
            </a:r>
            <a:r>
              <a:rPr lang="ru-RU" dirty="0" smtClean="0">
                <a:solidFill>
                  <a:schemeClr val="bg1"/>
                </a:solidFill>
              </a:rPr>
              <a:t> добрив, </a:t>
            </a:r>
            <a:r>
              <a:rPr lang="ru-RU" dirty="0" err="1" smtClean="0">
                <a:solidFill>
                  <a:schemeClr val="bg1"/>
                </a:solidFill>
              </a:rPr>
              <a:t>їх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фізико-хімічних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агрохімічних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властивостей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організації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хімізації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галузей</a:t>
            </a:r>
            <a:r>
              <a:rPr lang="ru-RU" dirty="0" smtClean="0">
                <a:solidFill>
                  <a:schemeClr val="bg1"/>
                </a:solidFill>
              </a:rPr>
              <a:t> АПК та </a:t>
            </a:r>
            <a:r>
              <a:rPr lang="ru-RU" dirty="0" err="1" smtClean="0">
                <a:solidFill>
                  <a:schemeClr val="bg1"/>
                </a:solidFill>
              </a:rPr>
              <a:t>управління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агроценозами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uk-U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засуха - Pagina 3 PUBLIKA .M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40684" y="0"/>
            <a:ext cx="1122536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err="1" smtClean="0"/>
              <a:t>Основні</a:t>
            </a:r>
            <a:r>
              <a:rPr lang="ru-RU" b="0" dirty="0" smtClean="0"/>
              <a:t> </a:t>
            </a:r>
            <a:r>
              <a:rPr lang="ru-RU" b="0" dirty="0" err="1" smtClean="0"/>
              <a:t>розділи</a:t>
            </a:r>
            <a:r>
              <a:rPr lang="ru-RU" b="0" dirty="0" smtClean="0"/>
              <a:t> </a:t>
            </a:r>
            <a:r>
              <a:rPr lang="ru-RU" b="0" dirty="0" err="1" smtClean="0"/>
              <a:t>агрохімії</a:t>
            </a:r>
            <a:r>
              <a:rPr lang="ru-RU" b="0" dirty="0" smtClean="0"/>
              <a:t>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alpha val="50000"/>
            </a:schemeClr>
          </a:solidFill>
        </p:spPr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</a:rPr>
              <a:t>живлення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рослин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хімія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ґрунту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добрив,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взаємодія</a:t>
            </a:r>
            <a:r>
              <a:rPr lang="ru-RU" dirty="0" smtClean="0">
                <a:solidFill>
                  <a:schemeClr val="bg1"/>
                </a:solidFill>
              </a:rPr>
              <a:t> добрив 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ґрунтом</a:t>
            </a:r>
            <a:r>
              <a:rPr lang="ru-RU" dirty="0" smtClean="0">
                <a:solidFill>
                  <a:schemeClr val="bg1"/>
                </a:solidFill>
              </a:rPr>
              <a:t> та </a:t>
            </a:r>
            <a:r>
              <a:rPr lang="ru-RU" dirty="0" err="1" smtClean="0">
                <a:solidFill>
                  <a:schemeClr val="bg1"/>
                </a:solidFill>
              </a:rPr>
              <a:t>мікроорганізмами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застосування</a:t>
            </a:r>
            <a:r>
              <a:rPr lang="ru-RU" dirty="0" smtClean="0">
                <a:solidFill>
                  <a:schemeClr val="bg1"/>
                </a:solidFill>
              </a:rPr>
              <a:t> добрив </a:t>
            </a:r>
            <a:r>
              <a:rPr lang="ru-RU" dirty="0" err="1" smtClean="0">
                <a:solidFill>
                  <a:schemeClr val="bg1"/>
                </a:solidFill>
              </a:rPr>
              <a:t>під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окремі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рослини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система </a:t>
            </a:r>
            <a:r>
              <a:rPr lang="ru-RU" dirty="0" err="1" smtClean="0">
                <a:solidFill>
                  <a:schemeClr val="bg1"/>
                </a:solidFill>
              </a:rPr>
              <a:t>удобрення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сівозміні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методика </a:t>
            </a:r>
            <a:r>
              <a:rPr lang="ru-RU" dirty="0" err="1" smtClean="0">
                <a:solidFill>
                  <a:schemeClr val="bg1"/>
                </a:solidFill>
              </a:rPr>
              <a:t>агрохімічних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досліджень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хімічні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засоби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боротьби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бур'янами</a:t>
            </a:r>
            <a:r>
              <a:rPr lang="ru-RU" dirty="0" smtClean="0">
                <a:solidFill>
                  <a:schemeClr val="bg1"/>
                </a:solidFill>
              </a:rPr>
              <a:t>, хворобами та </a:t>
            </a:r>
            <a:r>
              <a:rPr lang="ru-RU" dirty="0" err="1" smtClean="0">
                <a:solidFill>
                  <a:schemeClr val="bg1"/>
                </a:solidFill>
              </a:rPr>
              <a:t>шкідниками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сільськогосподарських</a:t>
            </a:r>
            <a:r>
              <a:rPr lang="ru-RU" dirty="0" smtClean="0">
                <a:solidFill>
                  <a:schemeClr val="bg1"/>
                </a:solidFill>
              </a:rPr>
              <a:t> культур.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Купить средства защиты растений в Украин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06147" y="1"/>
            <a:ext cx="11556295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3816424"/>
          </a:xfrm>
          <a:solidFill>
            <a:schemeClr val="accent1">
              <a:alpha val="5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dirty="0" err="1" smtClean="0"/>
              <a:t>Агрохімія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науковою</a:t>
            </a:r>
            <a:r>
              <a:rPr lang="ru-RU" dirty="0" smtClean="0"/>
              <a:t> основою </a:t>
            </a:r>
            <a:r>
              <a:rPr lang="ru-RU" dirty="0" err="1" smtClean="0"/>
              <a:t>хімізації</a:t>
            </a:r>
            <a:r>
              <a:rPr lang="ru-RU" dirty="0" smtClean="0"/>
              <a:t> </a:t>
            </a:r>
            <a:r>
              <a:rPr lang="ru-RU" dirty="0" err="1" smtClean="0"/>
              <a:t>сільського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. Вона </a:t>
            </a: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 </a:t>
            </a:r>
            <a:r>
              <a:rPr lang="ru-RU" dirty="0" err="1" smtClean="0"/>
              <a:t>землеробства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покликана </a:t>
            </a:r>
            <a:r>
              <a:rPr lang="ru-RU" dirty="0" err="1" smtClean="0"/>
              <a:t>сприяти</a:t>
            </a:r>
            <a:r>
              <a:rPr lang="ru-RU" dirty="0" smtClean="0"/>
              <a:t> </a:t>
            </a:r>
            <a:r>
              <a:rPr lang="ru-RU" dirty="0" err="1" smtClean="0"/>
              <a:t>підвищенню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 </a:t>
            </a:r>
            <a:r>
              <a:rPr lang="ru-RU" dirty="0" err="1" smtClean="0"/>
              <a:t>Агрохімія</a:t>
            </a:r>
            <a:r>
              <a:rPr lang="ru-RU" dirty="0" smtClean="0"/>
              <a:t> </a:t>
            </a:r>
            <a:r>
              <a:rPr lang="ru-RU" dirty="0" err="1" smtClean="0"/>
              <a:t>застосовує</a:t>
            </a:r>
            <a:r>
              <a:rPr lang="ru-RU" dirty="0" smtClean="0"/>
              <a:t> у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дослідженнях</a:t>
            </a:r>
            <a:r>
              <a:rPr lang="ru-RU" dirty="0" smtClean="0"/>
              <a:t> методику </a:t>
            </a:r>
            <a:r>
              <a:rPr lang="ru-RU" dirty="0" err="1" smtClean="0"/>
              <a:t>хімічного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 </a:t>
            </a:r>
            <a:r>
              <a:rPr lang="ru-RU" dirty="0" err="1" smtClean="0"/>
              <a:t>рослин</a:t>
            </a:r>
            <a:r>
              <a:rPr lang="ru-RU" dirty="0" smtClean="0"/>
              <a:t>, </a:t>
            </a:r>
            <a:r>
              <a:rPr lang="ru-RU" dirty="0" err="1" smtClean="0"/>
              <a:t>ґрунту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добрив, широко </a:t>
            </a:r>
            <a:r>
              <a:rPr lang="ru-RU" dirty="0" err="1" smtClean="0"/>
              <a:t>користується</a:t>
            </a:r>
            <a:r>
              <a:rPr lang="ru-RU" dirty="0" smtClean="0"/>
              <a:t> методами лабораторного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польового</a:t>
            </a:r>
            <a:r>
              <a:rPr lang="ru-RU" dirty="0" smtClean="0"/>
              <a:t> </a:t>
            </a:r>
            <a:r>
              <a:rPr lang="ru-RU" dirty="0" err="1" smtClean="0"/>
              <a:t>досліду</a:t>
            </a:r>
            <a:r>
              <a:rPr lang="ru-RU" dirty="0" smtClean="0"/>
              <a:t>, </a:t>
            </a:r>
            <a:r>
              <a:rPr lang="ru-RU" dirty="0" err="1" smtClean="0"/>
              <a:t>мічених</a:t>
            </a:r>
            <a:r>
              <a:rPr lang="ru-RU" dirty="0" smtClean="0"/>
              <a:t> </a:t>
            </a:r>
            <a:r>
              <a:rPr lang="ru-RU" dirty="0" err="1" smtClean="0"/>
              <a:t>атомів</a:t>
            </a:r>
            <a:r>
              <a:rPr lang="ru-RU" dirty="0" smtClean="0"/>
              <a:t>, </a:t>
            </a:r>
            <a:r>
              <a:rPr lang="ru-RU" dirty="0" err="1" smtClean="0"/>
              <a:t>спектроскопії</a:t>
            </a:r>
            <a:r>
              <a:rPr lang="ru-RU" dirty="0" smtClean="0"/>
              <a:t> 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хроматографії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err="1" smtClean="0"/>
              <a:t>Зародження</a:t>
            </a:r>
            <a:r>
              <a:rPr lang="ru-RU" b="0" dirty="0" smtClean="0"/>
              <a:t> </a:t>
            </a:r>
            <a:r>
              <a:rPr lang="ru-RU" b="0" dirty="0" err="1" smtClean="0"/>
              <a:t>агрохімії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Початок </a:t>
            </a:r>
            <a:r>
              <a:rPr lang="ru-RU" dirty="0" err="1" smtClean="0"/>
              <a:t>вивченню</a:t>
            </a:r>
            <a:r>
              <a:rPr lang="ru-RU" dirty="0" smtClean="0"/>
              <a:t> круговороту </a:t>
            </a:r>
            <a:r>
              <a:rPr lang="ru-RU" dirty="0" err="1" smtClean="0"/>
              <a:t>речовин</a:t>
            </a:r>
            <a:r>
              <a:rPr lang="ru-RU" dirty="0" smtClean="0"/>
              <a:t> у </a:t>
            </a:r>
            <a:r>
              <a:rPr lang="ru-RU" dirty="0" err="1" smtClean="0"/>
              <a:t>землеробстві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покладений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30-х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uk-UA" dirty="0" smtClean="0"/>
              <a:t>ХІХ</a:t>
            </a:r>
            <a:r>
              <a:rPr lang="ru-RU" dirty="0" smtClean="0"/>
              <a:t> ст. </a:t>
            </a:r>
            <a:r>
              <a:rPr lang="ru-RU" dirty="0" err="1" smtClean="0"/>
              <a:t>французьким</a:t>
            </a:r>
            <a:r>
              <a:rPr lang="ru-RU" dirty="0" smtClean="0"/>
              <a:t> </a:t>
            </a:r>
            <a:r>
              <a:rPr lang="ru-RU" dirty="0" err="1" smtClean="0"/>
              <a:t>ученим</a:t>
            </a:r>
            <a:r>
              <a:rPr lang="ru-RU" dirty="0" smtClean="0"/>
              <a:t> Ж. </a:t>
            </a:r>
            <a:r>
              <a:rPr lang="ru-RU" dirty="0" err="1" smtClean="0"/>
              <a:t>Буссенго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встановив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 </a:t>
            </a:r>
            <a:r>
              <a:rPr lang="ru-RU" dirty="0" err="1" smtClean="0"/>
              <a:t>конюшина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люцерна </a:t>
            </a:r>
            <a:br>
              <a:rPr lang="ru-RU" dirty="0" smtClean="0"/>
            </a:br>
            <a:r>
              <a:rPr lang="ru-RU" dirty="0" err="1" smtClean="0"/>
              <a:t>здатні</a:t>
            </a:r>
            <a:r>
              <a:rPr lang="ru-RU" dirty="0" smtClean="0"/>
              <a:t> </a:t>
            </a:r>
            <a:r>
              <a:rPr lang="ru-RU" dirty="0" err="1" smtClean="0"/>
              <a:t>збагачувати</a:t>
            </a:r>
            <a:r>
              <a:rPr lang="ru-RU" dirty="0" smtClean="0"/>
              <a:t> </a:t>
            </a:r>
            <a:r>
              <a:rPr lang="ru-RU" dirty="0" err="1" smtClean="0"/>
              <a:t>ґрунт</a:t>
            </a:r>
            <a:r>
              <a:rPr lang="ru-RU" dirty="0" smtClean="0"/>
              <a:t> на азот. У 1866 </a:t>
            </a:r>
            <a:r>
              <a:rPr lang="ru-RU" dirty="0" err="1" smtClean="0"/>
              <a:t>російський</a:t>
            </a:r>
            <a:r>
              <a:rPr lang="ru-RU" dirty="0" smtClean="0"/>
              <a:t> учений М. С. </a:t>
            </a:r>
            <a:r>
              <a:rPr lang="ru-RU" dirty="0" err="1" smtClean="0"/>
              <a:t>Воронін</a:t>
            </a:r>
            <a:r>
              <a:rPr lang="ru-RU" dirty="0" smtClean="0"/>
              <a:t> </a:t>
            </a:r>
            <a:r>
              <a:rPr lang="ru-RU" dirty="0" err="1" smtClean="0"/>
              <a:t>відкрив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 азот </a:t>
            </a:r>
            <a:r>
              <a:rPr lang="ru-RU" dirty="0" err="1" smtClean="0"/>
              <a:t>нагромаджується</a:t>
            </a:r>
            <a:r>
              <a:rPr lang="ru-RU" dirty="0" smtClean="0"/>
              <a:t> в </a:t>
            </a:r>
            <a:r>
              <a:rPr lang="ru-RU" dirty="0" err="1" smtClean="0"/>
              <a:t>бульбочках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 на </a:t>
            </a:r>
            <a:r>
              <a:rPr lang="ru-RU" dirty="0" err="1" smtClean="0"/>
              <a:t>коренях</a:t>
            </a:r>
            <a:r>
              <a:rPr lang="ru-RU" dirty="0" smtClean="0"/>
              <a:t> 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 </a:t>
            </a:r>
            <a:r>
              <a:rPr lang="ru-RU" dirty="0" err="1" smtClean="0"/>
              <a:t>мікроорганізмів</a:t>
            </a:r>
            <a:r>
              <a:rPr lang="ru-RU" dirty="0" smtClean="0"/>
              <a:t>. </a:t>
            </a:r>
            <a:endParaRPr lang="uk-UA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err="1" smtClean="0"/>
              <a:t>Німецький</a:t>
            </a:r>
            <a:r>
              <a:rPr lang="ru-RU" dirty="0" smtClean="0"/>
              <a:t> </a:t>
            </a:r>
            <a:r>
              <a:rPr lang="ru-RU" dirty="0" err="1" smtClean="0"/>
              <a:t>агрохімік</a:t>
            </a:r>
            <a:r>
              <a:rPr lang="ru-RU" dirty="0" smtClean="0"/>
              <a:t> Г. </a:t>
            </a:r>
            <a:r>
              <a:rPr lang="ru-RU" dirty="0" err="1" smtClean="0"/>
              <a:t>Гельрігель</a:t>
            </a:r>
            <a:r>
              <a:rPr lang="ru-RU" dirty="0" smtClean="0"/>
              <a:t> остаточно </a:t>
            </a:r>
            <a:r>
              <a:rPr lang="ru-RU" dirty="0" err="1" smtClean="0"/>
              <a:t>встановив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азот </a:t>
            </a:r>
            <a:r>
              <a:rPr lang="ru-RU" dirty="0" err="1" smtClean="0"/>
              <a:t>повітря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err="1" smtClean="0"/>
              <a:t>засвоюють</a:t>
            </a:r>
            <a:r>
              <a:rPr lang="ru-RU" dirty="0" smtClean="0"/>
              <a:t> </a:t>
            </a:r>
            <a:r>
              <a:rPr lang="ru-RU" dirty="0" err="1" smtClean="0"/>
              <a:t>мікроорганізми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живуть</a:t>
            </a:r>
            <a:r>
              <a:rPr lang="ru-RU" dirty="0" smtClean="0"/>
              <a:t> у </a:t>
            </a:r>
            <a:r>
              <a:rPr lang="ru-RU" dirty="0" err="1" smtClean="0"/>
              <a:t>бульбочках</a:t>
            </a:r>
            <a:r>
              <a:rPr lang="ru-RU" dirty="0" smtClean="0"/>
              <a:t> на </a:t>
            </a:r>
            <a:r>
              <a:rPr lang="ru-RU" dirty="0" err="1" smtClean="0"/>
              <a:t>коренях</a:t>
            </a:r>
            <a:r>
              <a:rPr lang="ru-RU" dirty="0" smtClean="0"/>
              <a:t> </a:t>
            </a:r>
            <a:r>
              <a:rPr lang="ru-RU" dirty="0" err="1" smtClean="0"/>
              <a:t>бобових</a:t>
            </a:r>
            <a:r>
              <a:rPr lang="ru-RU" dirty="0" smtClean="0"/>
              <a:t> </a:t>
            </a:r>
            <a:r>
              <a:rPr lang="ru-RU" dirty="0" err="1" smtClean="0"/>
              <a:t>рослин</a:t>
            </a:r>
            <a:r>
              <a:rPr lang="ru-RU" dirty="0" smtClean="0"/>
              <a:t>. </a:t>
            </a:r>
            <a:r>
              <a:rPr lang="ru-RU" dirty="0" err="1" smtClean="0"/>
              <a:t>Німецький</a:t>
            </a:r>
            <a:r>
              <a:rPr lang="ru-RU" dirty="0" smtClean="0"/>
              <a:t> учений Ю. </a:t>
            </a:r>
            <a:r>
              <a:rPr lang="ru-RU" dirty="0" err="1" smtClean="0"/>
              <a:t>Лібіх</a:t>
            </a:r>
            <a:r>
              <a:rPr lang="ru-RU" dirty="0" smtClean="0"/>
              <a:t> (1840) створив </a:t>
            </a:r>
            <a:r>
              <a:rPr lang="ru-RU" dirty="0" err="1" smtClean="0"/>
              <a:t>теорію</a:t>
            </a:r>
            <a:r>
              <a:rPr lang="ru-RU" dirty="0" smtClean="0"/>
              <a:t> </a:t>
            </a:r>
            <a:r>
              <a:rPr lang="ru-RU" dirty="0" err="1" smtClean="0"/>
              <a:t>мінерального</a:t>
            </a:r>
            <a:r>
              <a:rPr lang="ru-RU" dirty="0" smtClean="0"/>
              <a:t> </a:t>
            </a:r>
            <a:r>
              <a:rPr lang="ru-RU" dirty="0" err="1" smtClean="0"/>
              <a:t>живлення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, яка </a:t>
            </a:r>
            <a:r>
              <a:rPr lang="ru-RU" dirty="0" err="1" smtClean="0"/>
              <a:t>відіграла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роль у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уявлень</a:t>
            </a:r>
            <a:r>
              <a:rPr lang="ru-RU" dirty="0" smtClean="0"/>
              <a:t> про </a:t>
            </a:r>
            <a:r>
              <a:rPr lang="ru-RU" dirty="0" err="1" smtClean="0"/>
              <a:t>живлення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</a:t>
            </a:r>
            <a:r>
              <a:rPr lang="ru-RU" dirty="0" smtClean="0"/>
              <a:t> </a:t>
            </a:r>
            <a:r>
              <a:rPr lang="ru-RU" dirty="0" err="1" smtClean="0"/>
              <a:t>добрива</a:t>
            </a:r>
            <a:r>
              <a:rPr lang="ru-RU" dirty="0" smtClean="0"/>
              <a:t>.</a:t>
            </a:r>
            <a:endParaRPr lang="uk-UA" dirty="0" smtClean="0"/>
          </a:p>
          <a:p>
            <a:pPr algn="just"/>
            <a:endParaRPr lang="uk-UA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У </a:t>
            </a:r>
            <a:r>
              <a:rPr lang="ru-RU" dirty="0" err="1" smtClean="0"/>
              <a:t>Росії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агрохімії</a:t>
            </a:r>
            <a:r>
              <a:rPr lang="ru-RU" dirty="0" smtClean="0"/>
              <a:t> </a:t>
            </a:r>
            <a:r>
              <a:rPr lang="ru-RU" dirty="0" err="1" smtClean="0"/>
              <a:t>зв'язаний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працями</a:t>
            </a:r>
            <a:r>
              <a:rPr lang="ru-RU" dirty="0" smtClean="0"/>
              <a:t> О. М. </a:t>
            </a:r>
            <a:r>
              <a:rPr lang="ru-RU" dirty="0" err="1" smtClean="0"/>
              <a:t>Енгельгардта</a:t>
            </a:r>
            <a:r>
              <a:rPr lang="ru-RU" dirty="0" smtClean="0"/>
              <a:t> (1888) по </a:t>
            </a:r>
            <a:r>
              <a:rPr lang="ru-RU" dirty="0" err="1" smtClean="0"/>
              <a:t>використанню</a:t>
            </a:r>
            <a:r>
              <a:rPr lang="ru-RU" dirty="0" smtClean="0"/>
              <a:t> фосфоритного </a:t>
            </a:r>
            <a:r>
              <a:rPr lang="ru-RU" dirty="0" err="1" smtClean="0"/>
              <a:t>борошна</a:t>
            </a:r>
            <a:r>
              <a:rPr lang="ru-RU" dirty="0" smtClean="0"/>
              <a:t>; Д. І. </a:t>
            </a:r>
            <a:r>
              <a:rPr lang="ru-RU" dirty="0" err="1" smtClean="0"/>
              <a:t>Менделєєва</a:t>
            </a:r>
            <a:r>
              <a:rPr lang="ru-RU" dirty="0" smtClean="0"/>
              <a:t> — </a:t>
            </a:r>
            <a:r>
              <a:rPr lang="ru-RU" dirty="0" err="1" smtClean="0"/>
              <a:t>ініціатора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в </a:t>
            </a:r>
            <a:r>
              <a:rPr lang="ru-RU" dirty="0" err="1" smtClean="0"/>
              <a:t>ґрунтових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кісткового</a:t>
            </a:r>
            <a:r>
              <a:rPr lang="ru-RU" dirty="0" smtClean="0"/>
              <a:t> </a:t>
            </a:r>
            <a:r>
              <a:rPr lang="ru-RU" dirty="0" err="1" smtClean="0"/>
              <a:t>борошна</a:t>
            </a:r>
            <a:r>
              <a:rPr lang="ru-RU" dirty="0" smtClean="0"/>
              <a:t>, суперфосфату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вапна</a:t>
            </a:r>
            <a:r>
              <a:rPr lang="ru-RU" dirty="0" smtClean="0"/>
              <a:t>; А. Є. </a:t>
            </a:r>
            <a:r>
              <a:rPr lang="ru-RU" dirty="0" err="1" smtClean="0"/>
              <a:t>Зайкевича</a:t>
            </a:r>
            <a:r>
              <a:rPr lang="ru-RU" dirty="0" smtClean="0"/>
              <a:t> (1888),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запропонував</a:t>
            </a:r>
            <a:r>
              <a:rPr lang="ru-RU" dirty="0" smtClean="0"/>
              <a:t> </a:t>
            </a:r>
            <a:r>
              <a:rPr lang="ru-RU" dirty="0" err="1" smtClean="0"/>
              <a:t>рядковий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внесення</a:t>
            </a:r>
            <a:r>
              <a:rPr lang="ru-RU" dirty="0" smtClean="0"/>
              <a:t> суперфосфату; П. А. </a:t>
            </a:r>
            <a:r>
              <a:rPr lang="ru-RU" dirty="0" err="1" smtClean="0"/>
              <a:t>Костичева</a:t>
            </a:r>
            <a:r>
              <a:rPr lang="ru-RU" dirty="0" smtClean="0"/>
              <a:t> (1884), автора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посібника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агрохімії</a:t>
            </a:r>
            <a:r>
              <a:rPr lang="ru-RU" dirty="0" smtClean="0"/>
              <a:t>. Великий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агрохімії</a:t>
            </a:r>
            <a:r>
              <a:rPr lang="ru-RU" dirty="0" smtClean="0"/>
              <a:t> </a:t>
            </a:r>
            <a:r>
              <a:rPr lang="ru-RU" dirty="0" err="1" smtClean="0"/>
              <a:t>зробив</a:t>
            </a:r>
            <a:r>
              <a:rPr lang="ru-RU" dirty="0" smtClean="0"/>
              <a:t> К. А. </a:t>
            </a:r>
            <a:r>
              <a:rPr lang="ru-RU" dirty="0" err="1" smtClean="0"/>
              <a:t>Тімірязєв</a:t>
            </a:r>
            <a:r>
              <a:rPr lang="ru-RU" dirty="0" smtClean="0"/>
              <a:t>. </a:t>
            </a:r>
            <a:endParaRPr lang="uk-UA" dirty="0"/>
          </a:p>
        </p:txBody>
      </p:sp>
      <p:sp>
        <p:nvSpPr>
          <p:cNvPr id="13314" name="AutoShape 2" descr="http://histpol.narod.ru/person/pers-11/pers11-19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3316" name="AutoShape 4" descr="http://histpol.narod.ru/person/pers-11/pers11-19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86</TotalTime>
  <Words>291</Words>
  <Application>Microsoft Office PowerPoint</Application>
  <PresentationFormat>Экран (4:3)</PresentationFormat>
  <Paragraphs>37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Courier New</vt:lpstr>
      <vt:lpstr>Tahoma</vt:lpstr>
      <vt:lpstr>Trebuchet MS</vt:lpstr>
      <vt:lpstr>Wingdings</vt:lpstr>
      <vt:lpstr>Wingdings 2</vt:lpstr>
      <vt:lpstr>Изящная</vt:lpstr>
      <vt:lpstr>Агрохімія</vt:lpstr>
      <vt:lpstr>Агрохімія</vt:lpstr>
      <vt:lpstr>Загальна характеристика</vt:lpstr>
      <vt:lpstr>Презентация PowerPoint</vt:lpstr>
      <vt:lpstr>Основні розділи агрохімії:</vt:lpstr>
      <vt:lpstr>Презентация PowerPoint</vt:lpstr>
      <vt:lpstr>Зародження агрохімії</vt:lpstr>
      <vt:lpstr>Презентация PowerPoint</vt:lpstr>
      <vt:lpstr>Презентация PowerPoint</vt:lpstr>
      <vt:lpstr>Презентация PowerPoint</vt:lpstr>
      <vt:lpstr>Напрямки досліджень</vt:lpstr>
      <vt:lpstr>Напрямки досліджень</vt:lpstr>
      <vt:lpstr>Напрямки досліджень</vt:lpstr>
      <vt:lpstr>Напрямки досліджень</vt:lpstr>
      <vt:lpstr>Напрямки досліджень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Агрохімія</dc:title>
  <dc:creator>Татьяна</dc:creator>
  <cp:lastModifiedBy>Yulia Petrusha</cp:lastModifiedBy>
  <cp:revision>12</cp:revision>
  <dcterms:created xsi:type="dcterms:W3CDTF">2015-02-10T21:05:46Z</dcterms:created>
  <dcterms:modified xsi:type="dcterms:W3CDTF">2021-08-26T14:58:33Z</dcterms:modified>
</cp:coreProperties>
</file>