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353" r:id="rId2"/>
    <p:sldId id="354" r:id="rId3"/>
    <p:sldId id="355" r:id="rId4"/>
    <p:sldId id="356" r:id="rId5"/>
    <p:sldId id="357" r:id="rId6"/>
    <p:sldId id="379" r:id="rId7"/>
    <p:sldId id="380" r:id="rId8"/>
    <p:sldId id="358" r:id="rId9"/>
    <p:sldId id="359" r:id="rId10"/>
    <p:sldId id="381" r:id="rId11"/>
    <p:sldId id="360" r:id="rId12"/>
    <p:sldId id="361" r:id="rId13"/>
    <p:sldId id="362" r:id="rId14"/>
    <p:sldId id="363" r:id="rId15"/>
    <p:sldId id="364" r:id="rId16"/>
    <p:sldId id="365" r:id="rId17"/>
    <p:sldId id="366" r:id="rId18"/>
    <p:sldId id="367" r:id="rId19"/>
    <p:sldId id="368" r:id="rId20"/>
    <p:sldId id="369" r:id="rId21"/>
    <p:sldId id="370" r:id="rId22"/>
    <p:sldId id="371" r:id="rId23"/>
    <p:sldId id="372" r:id="rId24"/>
    <p:sldId id="373" r:id="rId25"/>
    <p:sldId id="374" r:id="rId26"/>
    <p:sldId id="375" r:id="rId27"/>
    <p:sldId id="382" r:id="rId28"/>
    <p:sldId id="383" r:id="rId29"/>
    <p:sldId id="376" r:id="rId30"/>
    <p:sldId id="377" r:id="rId31"/>
    <p:sldId id="378"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4" d="100"/>
          <a:sy n="74" d="100"/>
        </p:scale>
        <p:origin x="145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0BF70C-7C60-4809-B776-F21292214DBE}" type="datetimeFigureOut">
              <a:rPr lang="uk-UA" smtClean="0"/>
              <a:t>25.09.2024</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43A3CF-7791-477D-8F45-609D5DB39B06}" type="slidenum">
              <a:rPr lang="uk-UA" smtClean="0"/>
              <a:t>‹№›</a:t>
            </a:fld>
            <a:endParaRPr lang="uk-UA"/>
          </a:p>
        </p:txBody>
      </p:sp>
    </p:spTree>
    <p:extLst>
      <p:ext uri="{BB962C8B-B14F-4D97-AF65-F5344CB8AC3E}">
        <p14:creationId xmlns:p14="http://schemas.microsoft.com/office/powerpoint/2010/main" val="1825083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noProof="0" dirty="0"/>
              <a:t>Ось тут можна вказати, що ви готові їздити у відрядження в будь-який куточок світу… головне, щоб це була Італія, і бажано під час сезону піци.</a:t>
            </a:r>
          </a:p>
          <a:p>
            <a:endParaRPr lang="uk-UA" noProof="0" dirty="0"/>
          </a:p>
        </p:txBody>
      </p:sp>
      <p:sp>
        <p:nvSpPr>
          <p:cNvPr id="4" name="Місце для номера слайда 3"/>
          <p:cNvSpPr>
            <a:spLocks noGrp="1"/>
          </p:cNvSpPr>
          <p:nvPr>
            <p:ph type="sldNum" sz="quarter" idx="5"/>
          </p:nvPr>
        </p:nvSpPr>
        <p:spPr/>
        <p:txBody>
          <a:bodyPr/>
          <a:lstStyle/>
          <a:p>
            <a:fld id="{B743A3CF-7791-477D-8F45-609D5DB39B06}" type="slidenum">
              <a:rPr lang="uk-UA" smtClean="0"/>
              <a:t>17</a:t>
            </a:fld>
            <a:endParaRPr lang="uk-UA"/>
          </a:p>
        </p:txBody>
      </p:sp>
    </p:spTree>
    <p:extLst>
      <p:ext uri="{BB962C8B-B14F-4D97-AF65-F5344CB8AC3E}">
        <p14:creationId xmlns:p14="http://schemas.microsoft.com/office/powerpoint/2010/main" val="4239573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25.09.2024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5B106E36-FD25-4E2D-B0AA-010F637433A0}" type="datetimeFigureOut">
              <a:rPr lang="ru-RU" smtClean="0"/>
              <a:pPr/>
              <a:t>25.09.2024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25.09.2024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25.09.2024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25.09.2024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25.09.2024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ixabay.com/en/workplace-activity-job-concept-569517/" TargetMode="External"/><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pixabay.com/en/resume-cv-hr-job-experience-2296951/" TargetMode="External"/><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thebluediamondgallery.com/handwriting/e/experience.html" TargetMode="External"/><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thebluediamondgallery.com/handwriting/e/experience.html" TargetMode="External"/><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europass.cedefop.europa.eu/documents/curriculum-vitae" TargetMode="External"/><Relationship Id="rId2" Type="http://schemas.openxmlformats.org/officeDocument/2006/relationships/hyperlink" Target="https://europass.cedefop.europa.eu/" TargetMode="Externa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europass.cedefop.europa.eu/documents/curriculum-vitae" TargetMode="External"/><Relationship Id="rId2" Type="http://schemas.openxmlformats.org/officeDocument/2006/relationships/hyperlink" Target="http://zakon0.rada.gov.ua/laws/show/322-08"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2"/>
          <p:cNvSpPr txBox="1">
            <a:spLocks/>
          </p:cNvSpPr>
          <p:nvPr/>
        </p:nvSpPr>
        <p:spPr>
          <a:xfrm>
            <a:off x="2555776" y="5517232"/>
            <a:ext cx="6400800" cy="1057672"/>
          </a:xfrm>
          <a:prstGeom prst="rect">
            <a:avLst/>
          </a:prstGeom>
        </p:spPr>
        <p:txBody>
          <a:bodyPr vert="horz" lIns="45720" tIns="0" rIns="45720" bIns="0">
            <a:normAutofit/>
          </a:bodyPr>
          <a:lstStyle/>
          <a:p>
            <a:pPr marL="0" marR="0" lvl="0" indent="0" algn="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uk-UA" sz="2200" b="0" i="0" u="none" strike="noStrike" kern="1200" cap="none" spc="0" normalizeH="0" baseline="0" noProof="0" dirty="0">
                <a:ln>
                  <a:noFill/>
                </a:ln>
                <a:solidFill>
                  <a:srgbClr val="FFFFFF"/>
                </a:solidFill>
                <a:effectLst/>
                <a:uLnTx/>
                <a:uFillTx/>
                <a:latin typeface="+mn-lt"/>
                <a:ea typeface="+mn-ea"/>
                <a:cs typeface="+mn-cs"/>
              </a:rPr>
              <a:t>Лектор доц., </a:t>
            </a:r>
            <a:r>
              <a:rPr kumimoji="0" lang="uk-UA" sz="2200" b="0" i="0" u="none" strike="noStrike" kern="1200" cap="none" spc="0" normalizeH="0" baseline="0" noProof="0" dirty="0" err="1">
                <a:ln>
                  <a:noFill/>
                </a:ln>
                <a:solidFill>
                  <a:srgbClr val="FFFFFF"/>
                </a:solidFill>
                <a:effectLst/>
                <a:uLnTx/>
                <a:uFillTx/>
                <a:latin typeface="+mn-lt"/>
                <a:ea typeface="+mn-ea"/>
                <a:cs typeface="+mn-cs"/>
              </a:rPr>
              <a:t>к.б.н</a:t>
            </a:r>
            <a:r>
              <a:rPr kumimoji="0" lang="uk-UA" sz="2200" b="0" i="0" u="none" strike="noStrike" kern="1200" cap="none" spc="0" normalizeH="0" baseline="0" noProof="0">
                <a:ln>
                  <a:noFill/>
                </a:ln>
                <a:solidFill>
                  <a:srgbClr val="FFFFFF"/>
                </a:solidFill>
                <a:effectLst/>
                <a:uLnTx/>
                <a:uFillTx/>
                <a:latin typeface="+mn-lt"/>
                <a:ea typeface="+mn-ea"/>
                <a:cs typeface="+mn-cs"/>
              </a:rPr>
              <a:t>. Корнет М.М. </a:t>
            </a:r>
            <a:endParaRPr kumimoji="0" lang="ru-RU" sz="2200" b="0" i="0" u="none" strike="noStrike" kern="1200" cap="none" spc="0" normalizeH="0" baseline="0" noProof="0" dirty="0">
              <a:ln>
                <a:noFill/>
              </a:ln>
              <a:solidFill>
                <a:srgbClr val="FFFFFF"/>
              </a:solidFill>
              <a:effectLst/>
              <a:uLnTx/>
              <a:uFillTx/>
              <a:latin typeface="+mn-lt"/>
              <a:ea typeface="+mn-ea"/>
              <a:cs typeface="+mn-cs"/>
            </a:endParaRPr>
          </a:p>
        </p:txBody>
      </p:sp>
      <p:sp>
        <p:nvSpPr>
          <p:cNvPr id="8" name="Прямоугольник 7"/>
          <p:cNvSpPr/>
          <p:nvPr/>
        </p:nvSpPr>
        <p:spPr>
          <a:xfrm>
            <a:off x="3080798" y="260648"/>
            <a:ext cx="5618846" cy="830997"/>
          </a:xfrm>
          <a:prstGeom prst="rect">
            <a:avLst/>
          </a:prstGeom>
        </p:spPr>
        <p:txBody>
          <a:bodyPr wrap="none">
            <a:spAutoFit/>
          </a:bodyPr>
          <a:lstStyle/>
          <a:p>
            <a:pPr algn="r"/>
            <a:r>
              <a:rPr lang="uk-UA" sz="2400" dirty="0">
                <a:solidFill>
                  <a:schemeClr val="tx2">
                    <a:lumMod val="20000"/>
                    <a:lumOff val="80000"/>
                  </a:schemeClr>
                </a:solidFill>
              </a:rPr>
              <a:t>Запорізький національній університет</a:t>
            </a:r>
          </a:p>
          <a:p>
            <a:pPr algn="ctr"/>
            <a:r>
              <a:rPr lang="uk-UA" sz="2400" dirty="0">
                <a:solidFill>
                  <a:schemeClr val="tx2">
                    <a:lumMod val="20000"/>
                    <a:lumOff val="80000"/>
                  </a:schemeClr>
                </a:solidFill>
              </a:rPr>
              <a:t>Кафедра хімії </a:t>
            </a:r>
            <a:endParaRPr lang="ru-RU" sz="2400" dirty="0">
              <a:solidFill>
                <a:schemeClr val="tx2">
                  <a:lumMod val="20000"/>
                  <a:lumOff val="80000"/>
                </a:schemeClr>
              </a:solidFill>
            </a:endParaRPr>
          </a:p>
        </p:txBody>
      </p:sp>
      <p:pic>
        <p:nvPicPr>
          <p:cNvPr id="9" name="Picture 2" descr="http://cs619531.vk.me/v619531124/a89/jgwPXkhAvj0.jpg"/>
          <p:cNvPicPr>
            <a:picLocks noChangeAspect="1" noChangeArrowheads="1"/>
          </p:cNvPicPr>
          <p:nvPr/>
        </p:nvPicPr>
        <p:blipFill>
          <a:blip r:embed="rId2" cstate="print"/>
          <a:srcRect/>
          <a:stretch>
            <a:fillRect/>
          </a:stretch>
        </p:blipFill>
        <p:spPr bwMode="auto">
          <a:xfrm>
            <a:off x="258618" y="476672"/>
            <a:ext cx="2083660" cy="1956019"/>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10" name="Заголовок 1"/>
          <p:cNvSpPr txBox="1">
            <a:spLocks/>
          </p:cNvSpPr>
          <p:nvPr/>
        </p:nvSpPr>
        <p:spPr>
          <a:xfrm>
            <a:off x="2988624" y="1961638"/>
            <a:ext cx="5967952" cy="3195553"/>
          </a:xfrm>
          <a:prstGeom prst="rect">
            <a:avLst/>
          </a:prstGeom>
        </p:spPr>
        <p:txBody>
          <a:bodyPr vert="horz" lIns="45720" tIns="0" rIns="45720" bIns="0" anchor="b" anchorCtr="0">
            <a:normAutofit fontScale="25000" lnSpcReduction="20000"/>
          </a:bodyPr>
          <a:lstStyle/>
          <a:p>
            <a:pPr algn="ctr">
              <a:lnSpc>
                <a:spcPct val="145000"/>
              </a:lnSpc>
            </a:pPr>
            <a:r>
              <a:rPr lang="uk-UA" sz="14400" b="1" cap="all" dirty="0">
                <a:ln w="500">
                  <a:solidFill>
                    <a:schemeClr val="tx2">
                      <a:shade val="20000"/>
                      <a:satMod val="120000"/>
                    </a:schemeClr>
                  </a:solidFill>
                </a:ln>
                <a:solidFill>
                  <a:schemeClr val="accent4"/>
                </a:solidFill>
                <a:effectLst>
                  <a:outerShdw blurRad="38100" dist="38100" dir="2700000" algn="tl">
                    <a:srgbClr val="000000">
                      <a:alpha val="43137"/>
                    </a:srgbClr>
                  </a:outerShdw>
                </a:effectLst>
                <a:latin typeface="+mj-lt"/>
                <a:ea typeface="+mj-ea"/>
                <a:cs typeface="+mj-cs"/>
              </a:rPr>
              <a:t>Лекція №3</a:t>
            </a:r>
            <a:br>
              <a:rPr lang="uk-UA" sz="11200" b="1" cap="all" dirty="0">
                <a:ln w="500">
                  <a:solidFill>
                    <a:schemeClr val="tx2">
                      <a:shade val="20000"/>
                      <a:satMod val="120000"/>
                    </a:schemeClr>
                  </a:solidFill>
                </a:ln>
                <a:solidFill>
                  <a:schemeClr val="accent4"/>
                </a:solidFill>
                <a:effectLst>
                  <a:outerShdw blurRad="38100" dist="38100" dir="2700000" algn="tl">
                    <a:srgbClr val="000000">
                      <a:alpha val="43137"/>
                    </a:srgbClr>
                  </a:outerShdw>
                </a:effectLst>
                <a:latin typeface="+mj-lt"/>
                <a:ea typeface="+mj-ea"/>
                <a:cs typeface="+mj-cs"/>
              </a:rPr>
            </a:br>
            <a:r>
              <a:rPr lang="uk-UA" sz="11100" b="1" cap="all" dirty="0">
                <a:ln w="500">
                  <a:solidFill>
                    <a:schemeClr val="tx2">
                      <a:shade val="20000"/>
                      <a:satMod val="120000"/>
                    </a:schemeClr>
                  </a:solidFill>
                </a:ln>
                <a:solidFill>
                  <a:schemeClr val="accent6">
                    <a:lumMod val="75000"/>
                  </a:schemeClr>
                </a:solidFill>
                <a:effectLst>
                  <a:outerShdw blurRad="38100" dist="38100" dir="2700000" algn="tl">
                    <a:srgbClr val="000000">
                      <a:alpha val="43137"/>
                    </a:srgbClr>
                  </a:outerShdw>
                </a:effectLst>
                <a:latin typeface="+mj-lt"/>
                <a:ea typeface="+mj-ea"/>
                <a:cs typeface="+mj-cs"/>
              </a:rPr>
              <a:t>Метод активного прямого пошуку роботи. Пошук роботи за допомогою резюме</a:t>
            </a:r>
            <a:endParaRPr lang="uk-UA" sz="9600" dirty="0"/>
          </a:p>
          <a:p>
            <a:pPr lvl="0" algn="ctr">
              <a:spcBef>
                <a:spcPts val="600"/>
              </a:spcBef>
              <a:spcAft>
                <a:spcPts val="600"/>
              </a:spcAft>
              <a:defRPr/>
            </a:pPr>
            <a:r>
              <a:rPr lang="uk-UA" sz="3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 </a:t>
            </a:r>
            <a:endParaRPr lang="ru-RU" sz="3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p:txBody>
      </p:sp>
      <p:pic>
        <p:nvPicPr>
          <p:cNvPr id="1026" name="Picture 2" descr="Результат пошуку зображень за запитом &quot;Задача Эйнштейна с комментариями:&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710" y="3212976"/>
            <a:ext cx="1895475" cy="24193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81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E60ACC-F65D-4D42-A946-D746A8138218}"/>
              </a:ext>
            </a:extLst>
          </p:cNvPr>
          <p:cNvSpPr>
            <a:spLocks noChangeArrowheads="1"/>
          </p:cNvSpPr>
          <p:nvPr/>
        </p:nvSpPr>
        <p:spPr bwMode="auto">
          <a:xfrm>
            <a:off x="0" y="116632"/>
            <a:ext cx="8064896"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8"/>
              <a:tabLst/>
            </a:pPr>
            <a:r>
              <a:rPr kumimoji="0" lang="uk-UA" altLang="uk-UA" sz="1800" b="1" i="0" u="none" strike="noStrike" cap="none" normalizeH="0" baseline="0" dirty="0">
                <a:ln>
                  <a:noFill/>
                </a:ln>
                <a:solidFill>
                  <a:schemeClr val="tx1"/>
                </a:solidFill>
                <a:effectLst/>
              </a:rPr>
              <a:t>Уникання зайвої інформації.</a:t>
            </a:r>
            <a:r>
              <a:rPr kumimoji="0" lang="uk-UA" altLang="uk-UA" sz="1800" b="0" i="0" u="none" strike="noStrike" cap="none" normalizeH="0" baseline="0" dirty="0">
                <a:ln>
                  <a:noFill/>
                </a:ln>
                <a:solidFill>
                  <a:schemeClr val="tx1"/>
                </a:solidFill>
                <a:effectLst/>
              </a:rPr>
              <a:t> Не варто включати фізичні дані, як-от зріст чи вага. Також не </a:t>
            </a:r>
            <a:r>
              <a:rPr kumimoji="0" lang="uk-UA" altLang="uk-UA" sz="1800" b="0" i="0" u="none" strike="noStrike" cap="none" normalizeH="0" baseline="0" dirty="0" err="1">
                <a:ln>
                  <a:noFill/>
                </a:ln>
                <a:solidFill>
                  <a:schemeClr val="tx1"/>
                </a:solidFill>
                <a:effectLst/>
              </a:rPr>
              <a:t>додавайте</a:t>
            </a:r>
            <a:r>
              <a:rPr kumimoji="0" lang="uk-UA" altLang="uk-UA" sz="1800" b="0" i="0" u="none" strike="noStrike" cap="none" normalizeH="0" baseline="0" dirty="0">
                <a:ln>
                  <a:noFill/>
                </a:ln>
                <a:solidFill>
                  <a:schemeClr val="tx1"/>
                </a:solidFill>
                <a:effectLst/>
              </a:rPr>
              <a:t> причини звільнення з попередньої роботи чи ваші вимоги до заробітної плати.</a:t>
            </a: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8"/>
              <a:tabLst/>
            </a:pPr>
            <a:r>
              <a:rPr kumimoji="0" lang="uk-UA" altLang="uk-UA" sz="1800" b="1" i="0" u="none" strike="noStrike" cap="none" normalizeH="0" baseline="0" dirty="0">
                <a:ln>
                  <a:noFill/>
                </a:ln>
                <a:solidFill>
                  <a:schemeClr val="tx1"/>
                </a:solidFill>
                <a:effectLst/>
              </a:rPr>
              <a:t>Фотографія за необхідністю.</a:t>
            </a:r>
            <a:r>
              <a:rPr kumimoji="0" lang="uk-UA" altLang="uk-UA" sz="1800" b="0" i="0" u="none" strike="noStrike" cap="none" normalizeH="0" baseline="0" dirty="0">
                <a:ln>
                  <a:noFill/>
                </a:ln>
                <a:solidFill>
                  <a:schemeClr val="tx1"/>
                </a:solidFill>
                <a:effectLst/>
              </a:rPr>
              <a:t> </a:t>
            </a:r>
            <a:r>
              <a:rPr kumimoji="0" lang="uk-UA" altLang="uk-UA" sz="1800" b="0" i="0" u="none" strike="noStrike" cap="none" normalizeH="0" baseline="0" dirty="0" err="1">
                <a:ln>
                  <a:noFill/>
                </a:ln>
                <a:solidFill>
                  <a:schemeClr val="tx1"/>
                </a:solidFill>
                <a:effectLst/>
              </a:rPr>
              <a:t>Додавайте</a:t>
            </a:r>
            <a:r>
              <a:rPr kumimoji="0" lang="uk-UA" altLang="uk-UA" sz="1800" b="0" i="0" u="none" strike="noStrike" cap="none" normalizeH="0" baseline="0" dirty="0">
                <a:ln>
                  <a:noFill/>
                </a:ln>
                <a:solidFill>
                  <a:schemeClr val="tx1"/>
                </a:solidFill>
                <a:effectLst/>
              </a:rPr>
              <a:t> фотографію тільки у випадку, якщо це зазначено в умовах вакансії. Фото має бути професійним і якісним.</a:t>
            </a: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8"/>
              <a:tabLst/>
            </a:pPr>
            <a:r>
              <a:rPr kumimoji="0" lang="uk-UA" altLang="uk-UA" sz="1800" b="1" i="0" u="none" strike="noStrike" cap="none" normalizeH="0" baseline="0" dirty="0">
                <a:ln>
                  <a:noFill/>
                </a:ln>
                <a:solidFill>
                  <a:schemeClr val="tx1"/>
                </a:solidFill>
                <a:effectLst/>
              </a:rPr>
              <a:t>Не використовуйте "Я".</a:t>
            </a:r>
            <a:r>
              <a:rPr kumimoji="0" lang="uk-UA" altLang="uk-UA" sz="1800" b="0" i="0" u="none" strike="noStrike" cap="none" normalizeH="0" baseline="0" dirty="0">
                <a:ln>
                  <a:noFill/>
                </a:ln>
                <a:solidFill>
                  <a:schemeClr val="tx1"/>
                </a:solidFill>
                <a:effectLst/>
              </a:rPr>
              <a:t> Уникайте займенника «я» в тексті резюме. Використовуйте фактичні твердження, що підкреслюють ваші навички та досягнення.</a:t>
            </a: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8"/>
              <a:tabLst/>
            </a:pPr>
            <a:r>
              <a:rPr kumimoji="0" lang="uk-UA" altLang="uk-UA" sz="1800" b="1" i="0" u="none" strike="noStrike" cap="none" normalizeH="0" baseline="0" dirty="0">
                <a:ln>
                  <a:noFill/>
                </a:ln>
                <a:solidFill>
                  <a:schemeClr val="tx1"/>
                </a:solidFill>
                <a:effectLst/>
              </a:rPr>
              <a:t>Без граматичних помилок.</a:t>
            </a:r>
            <a:r>
              <a:rPr kumimoji="0" lang="uk-UA" altLang="uk-UA" sz="1800" b="0" i="0" u="none" strike="noStrike" cap="none" normalizeH="0" baseline="0" dirty="0">
                <a:ln>
                  <a:noFill/>
                </a:ln>
                <a:solidFill>
                  <a:schemeClr val="tx1"/>
                </a:solidFill>
                <a:effectLst/>
              </a:rPr>
              <a:t> Перевірте резюме на граматичні та орфографічні помилки. Резюме з помилками одразу справляє негативне враження.</a:t>
            </a: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8"/>
              <a:tabLst/>
            </a:pPr>
            <a:r>
              <a:rPr kumimoji="0" lang="uk-UA" altLang="uk-UA" sz="1800" b="1" i="0" u="none" strike="noStrike" cap="none" normalizeH="0" baseline="0" dirty="0">
                <a:ln>
                  <a:noFill/>
                </a:ln>
                <a:solidFill>
                  <a:schemeClr val="tx1"/>
                </a:solidFill>
                <a:effectLst/>
              </a:rPr>
              <a:t>Відгуки та рекомендації.</a:t>
            </a:r>
            <a:r>
              <a:rPr kumimoji="0" lang="uk-UA" altLang="uk-UA" sz="1800" b="0" i="0" u="none" strike="noStrike" cap="none" normalizeH="0" baseline="0" dirty="0">
                <a:ln>
                  <a:noFill/>
                </a:ln>
                <a:solidFill>
                  <a:schemeClr val="tx1"/>
                </a:solidFill>
                <a:effectLst/>
              </a:rPr>
              <a:t> Якщо у вас є люди, які можуть дати рекомендацію, не вказуйте їх імена в резюме. Підготуйте цей список на випадок, якщо він знадобиться під час співбесіди, і попередньо узгодьте це з цими людьми.</a:t>
            </a: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8"/>
              <a:tabLst/>
            </a:pPr>
            <a:r>
              <a:rPr kumimoji="0" lang="uk-UA" altLang="uk-UA" sz="1800" b="1" i="0" u="none" strike="noStrike" cap="none" normalizeH="0" baseline="0" dirty="0">
                <a:ln>
                  <a:noFill/>
                </a:ln>
                <a:solidFill>
                  <a:schemeClr val="tx1"/>
                </a:solidFill>
                <a:effectLst/>
              </a:rPr>
              <a:t>Уникайте шаблонів.</a:t>
            </a:r>
            <a:r>
              <a:rPr kumimoji="0" lang="uk-UA" altLang="uk-UA" sz="1800" b="0" i="0" u="none" strike="noStrike" cap="none" normalizeH="0" baseline="0" dirty="0">
                <a:ln>
                  <a:noFill/>
                </a:ln>
                <a:solidFill>
                  <a:schemeClr val="tx1"/>
                </a:solidFill>
                <a:effectLst/>
              </a:rPr>
              <a:t> Не використовуйте одне і те саме резюме для всіх вакансій. Адаптуйте його для кожної окремої посади, підкреслюючи необхідні навички та досвід.</a:t>
            </a:r>
          </a:p>
        </p:txBody>
      </p:sp>
      <p:pic>
        <p:nvPicPr>
          <p:cNvPr id="4" name="Рисунок 3">
            <a:extLst>
              <a:ext uri="{FF2B5EF4-FFF2-40B4-BE49-F238E27FC236}">
                <a16:creationId xmlns:a16="http://schemas.microsoft.com/office/drawing/2014/main" id="{AF5494CF-4834-4C25-8BD7-401813564771}"/>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740352" y="5861600"/>
            <a:ext cx="1403648" cy="991326"/>
          </a:xfrm>
          <a:prstGeom prst="rect">
            <a:avLst/>
          </a:prstGeom>
        </p:spPr>
      </p:pic>
      <p:pic>
        <p:nvPicPr>
          <p:cNvPr id="5" name="Рисунок 4">
            <a:extLst>
              <a:ext uri="{FF2B5EF4-FFF2-40B4-BE49-F238E27FC236}">
                <a16:creationId xmlns:a16="http://schemas.microsoft.com/office/drawing/2014/main" id="{FB958D2A-B868-4E62-8559-47D5A83417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19153" y="-27384"/>
            <a:ext cx="1124847" cy="1109915"/>
          </a:xfrm>
          <a:prstGeom prst="rect">
            <a:avLst/>
          </a:prstGeom>
        </p:spPr>
      </p:pic>
    </p:spTree>
    <p:extLst>
      <p:ext uri="{BB962C8B-B14F-4D97-AF65-F5344CB8AC3E}">
        <p14:creationId xmlns:p14="http://schemas.microsoft.com/office/powerpoint/2010/main" val="371274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5399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indent="450215" algn="just">
              <a:lnSpc>
                <a:spcPct val="150000"/>
              </a:lnSpc>
              <a:spcAft>
                <a:spcPts val="0"/>
              </a:spcAft>
            </a:pPr>
            <a:r>
              <a:rPr lang="uk-UA" sz="2000" b="1" dirty="0">
                <a:latin typeface="Calibri" panose="020F0502020204030204" pitchFamily="34" charset="0"/>
                <a:ea typeface="Times New Roman" panose="02020603050405020304" pitchFamily="18" charset="0"/>
                <a:cs typeface="Calibri" panose="020F0502020204030204" pitchFamily="34" charset="0"/>
              </a:rPr>
              <a:t>Види резюме. </a:t>
            </a:r>
            <a:r>
              <a:rPr lang="uk-UA" sz="2000" dirty="0">
                <a:latin typeface="Calibri" panose="020F0502020204030204" pitchFamily="34" charset="0"/>
                <a:ea typeface="Times New Roman" panose="02020603050405020304" pitchFamily="18" charset="0"/>
                <a:cs typeface="Calibri" panose="020F0502020204030204" pitchFamily="34" charset="0"/>
              </a:rPr>
              <a:t>Резюме є двох типів – </a:t>
            </a:r>
            <a:r>
              <a:rPr lang="uk-UA" sz="2000" b="1" dirty="0">
                <a:latin typeface="Calibri" panose="020F0502020204030204" pitchFamily="34" charset="0"/>
                <a:ea typeface="Times New Roman" panose="02020603050405020304" pitchFamily="18" charset="0"/>
                <a:cs typeface="Calibri" panose="020F0502020204030204" pitchFamily="34" charset="0"/>
              </a:rPr>
              <a:t>хронологічні та професійні</a:t>
            </a:r>
            <a:r>
              <a:rPr lang="uk-UA" sz="2000" dirty="0">
                <a:latin typeface="Calibri" panose="020F0502020204030204" pitchFamily="34" charset="0"/>
                <a:ea typeface="Times New Roman" panose="02020603050405020304" pitchFamily="18" charset="0"/>
                <a:cs typeface="Calibri" panose="020F0502020204030204" pitchFamily="34" charset="0"/>
              </a:rPr>
              <a:t>. </a:t>
            </a:r>
            <a:endParaRPr lang="uk-UA" sz="20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Прямоугольник 2"/>
          <p:cNvSpPr/>
          <p:nvPr/>
        </p:nvSpPr>
        <p:spPr>
          <a:xfrm>
            <a:off x="179512" y="620688"/>
            <a:ext cx="7992888" cy="1338828"/>
          </a:xfrm>
          <a:prstGeom prst="rect">
            <a:avLst/>
          </a:prstGeom>
        </p:spPr>
        <p:txBody>
          <a:bodyPr wrap="square">
            <a:spAutoFit/>
          </a:bodyPr>
          <a:lstStyle/>
          <a:p>
            <a:pPr indent="450215" algn="just">
              <a:lnSpc>
                <a:spcPct val="150000"/>
              </a:lnSpc>
              <a:spcAft>
                <a:spcPts val="0"/>
              </a:spcAft>
            </a:pPr>
            <a:r>
              <a:rPr lang="uk-UA" dirty="0">
                <a:latin typeface="Calibri" panose="020F0502020204030204" pitchFamily="34" charset="0"/>
                <a:ea typeface="Times New Roman" panose="02020603050405020304" pitchFamily="18" charset="0"/>
                <a:cs typeface="Calibri" panose="020F0502020204030204" pitchFamily="34" charset="0"/>
              </a:rPr>
              <a:t>У </a:t>
            </a:r>
            <a:r>
              <a:rPr lang="uk-UA" b="1"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хронологічному</a:t>
            </a:r>
            <a:r>
              <a:rPr lang="uk-UA" dirty="0">
                <a:latin typeface="Calibri" panose="020F0502020204030204" pitchFamily="34" charset="0"/>
                <a:ea typeface="Times New Roman" panose="02020603050405020304" pitchFamily="18" charset="0"/>
                <a:cs typeface="Calibri" panose="020F0502020204030204" pitchFamily="34" charset="0"/>
              </a:rPr>
              <a:t> резюме особливу увагу звертають на досвід роботи і досягнення на конкретних місцях. Таке резюме доцільно складати претендентам із солідним та успішним досвідом роботи. </a:t>
            </a:r>
            <a:endParaRPr lang="uk-UA"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Прямоугольник 3"/>
          <p:cNvSpPr/>
          <p:nvPr/>
        </p:nvSpPr>
        <p:spPr>
          <a:xfrm>
            <a:off x="0" y="1916832"/>
            <a:ext cx="9144000" cy="466281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indent="450215" algn="ctr">
              <a:lnSpc>
                <a:spcPct val="110000"/>
              </a:lnSpc>
              <a:spcAft>
                <a:spcPts val="0"/>
              </a:spcAft>
            </a:pPr>
            <a:r>
              <a:rPr lang="uk-UA" b="1" i="1" dirty="0">
                <a:latin typeface="Calibri" panose="020F0502020204030204" pitchFamily="34" charset="0"/>
                <a:ea typeface="Times New Roman" panose="02020603050405020304" pitchFamily="18" charset="0"/>
                <a:cs typeface="Calibri" panose="020F0502020204030204" pitchFamily="34" charset="0"/>
              </a:rPr>
              <a:t>ЗАГАЛЬНА ФОРМА ХРОНОЛОГІЧНОГО РЕЗЮМЕ</a:t>
            </a:r>
            <a:endParaRPr lang="uk-UA" dirty="0">
              <a:latin typeface="Calibri" panose="020F0502020204030204" pitchFamily="34" charset="0"/>
              <a:ea typeface="Times New Roman" panose="02020603050405020304" pitchFamily="18" charset="0"/>
              <a:cs typeface="Calibri" panose="020F0502020204030204" pitchFamily="34" charset="0"/>
            </a:endParaRPr>
          </a:p>
          <a:p>
            <a:pPr indent="450215" algn="just">
              <a:lnSpc>
                <a:spcPct val="110000"/>
              </a:lnSpc>
              <a:spcAft>
                <a:spcPts val="0"/>
              </a:spcAft>
            </a:pPr>
            <a:r>
              <a:rPr lang="uk-UA" i="1" dirty="0">
                <a:latin typeface="Calibri" panose="020F0502020204030204" pitchFamily="34" charset="0"/>
                <a:ea typeface="Times New Roman" panose="02020603050405020304" pitchFamily="18" charset="0"/>
                <a:cs typeface="Calibri" panose="020F0502020204030204" pitchFamily="34" charset="0"/>
              </a:rPr>
              <a:t>П. І. П.</a:t>
            </a:r>
            <a:endParaRPr lang="uk-UA" dirty="0">
              <a:latin typeface="Calibri" panose="020F0502020204030204" pitchFamily="34" charset="0"/>
              <a:ea typeface="Times New Roman" panose="02020603050405020304" pitchFamily="18" charset="0"/>
              <a:cs typeface="Calibri" panose="020F0502020204030204" pitchFamily="34" charset="0"/>
            </a:endParaRPr>
          </a:p>
          <a:p>
            <a:pPr indent="450215" algn="just">
              <a:lnSpc>
                <a:spcPct val="110000"/>
              </a:lnSpc>
              <a:spcAft>
                <a:spcPts val="0"/>
              </a:spcAft>
            </a:pPr>
            <a:r>
              <a:rPr lang="uk-UA" i="1" dirty="0">
                <a:latin typeface="Calibri" panose="020F0502020204030204" pitchFamily="34" charset="0"/>
                <a:ea typeface="Times New Roman" panose="02020603050405020304" pitchFamily="18" charset="0"/>
                <a:cs typeface="Calibri" panose="020F0502020204030204" pitchFamily="34" charset="0"/>
              </a:rPr>
              <a:t>Контакти (адреса, телефон, e-</a:t>
            </a:r>
            <a:r>
              <a:rPr lang="uk-UA" i="1" dirty="0" err="1">
                <a:latin typeface="Calibri" panose="020F0502020204030204" pitchFamily="34" charset="0"/>
                <a:ea typeface="Times New Roman" panose="02020603050405020304" pitchFamily="18" charset="0"/>
                <a:cs typeface="Calibri" panose="020F0502020204030204" pitchFamily="34" charset="0"/>
              </a:rPr>
              <a:t>mail</a:t>
            </a:r>
            <a:r>
              <a:rPr lang="uk-UA" i="1" dirty="0">
                <a:latin typeface="Calibri" panose="020F0502020204030204" pitchFamily="34" charset="0"/>
                <a:ea typeface="Times New Roman" panose="02020603050405020304" pitchFamily="18" charset="0"/>
                <a:cs typeface="Calibri" panose="020F0502020204030204" pitchFamily="34" charset="0"/>
              </a:rPr>
              <a:t>).</a:t>
            </a:r>
            <a:endParaRPr lang="uk-UA" dirty="0">
              <a:latin typeface="Calibri" panose="020F0502020204030204" pitchFamily="34" charset="0"/>
              <a:ea typeface="Times New Roman" panose="02020603050405020304" pitchFamily="18" charset="0"/>
              <a:cs typeface="Calibri" panose="020F0502020204030204" pitchFamily="34" charset="0"/>
            </a:endParaRPr>
          </a:p>
          <a:p>
            <a:pPr indent="450215" algn="just">
              <a:lnSpc>
                <a:spcPct val="110000"/>
              </a:lnSpc>
              <a:spcAft>
                <a:spcPts val="0"/>
              </a:spcAft>
            </a:pPr>
            <a:r>
              <a:rPr lang="uk-UA" i="1" dirty="0">
                <a:latin typeface="Calibri" panose="020F0502020204030204" pitchFamily="34" charset="0"/>
                <a:ea typeface="Times New Roman" panose="02020603050405020304" pitchFamily="18" charset="0"/>
                <a:cs typeface="Calibri" panose="020F0502020204030204" pitchFamily="34" charset="0"/>
              </a:rPr>
              <a:t>Мета (на яку посаду претендуєте).</a:t>
            </a:r>
            <a:endParaRPr lang="uk-UA" dirty="0">
              <a:latin typeface="Calibri" panose="020F0502020204030204" pitchFamily="34" charset="0"/>
              <a:ea typeface="Times New Roman" panose="02020603050405020304" pitchFamily="18" charset="0"/>
              <a:cs typeface="Calibri" panose="020F0502020204030204" pitchFamily="34" charset="0"/>
            </a:endParaRPr>
          </a:p>
          <a:p>
            <a:pPr indent="450215" algn="just">
              <a:lnSpc>
                <a:spcPct val="110000"/>
              </a:lnSpc>
              <a:spcAft>
                <a:spcPts val="0"/>
              </a:spcAft>
            </a:pPr>
            <a:r>
              <a:rPr lang="uk-UA" i="1" dirty="0">
                <a:latin typeface="Calibri" panose="020F0502020204030204" pitchFamily="34" charset="0"/>
                <a:ea typeface="Times New Roman" panose="02020603050405020304" pitchFamily="18" charset="0"/>
                <a:cs typeface="Calibri" panose="020F0502020204030204" pitchFamily="34" charset="0"/>
              </a:rPr>
              <a:t>Кваліфікація (опис кваліфікації і якостей, необхідних для конкретної посади).</a:t>
            </a:r>
            <a:endParaRPr lang="uk-UA" dirty="0">
              <a:latin typeface="Calibri" panose="020F0502020204030204" pitchFamily="34" charset="0"/>
              <a:ea typeface="Times New Roman" panose="02020603050405020304" pitchFamily="18" charset="0"/>
              <a:cs typeface="Calibri" panose="020F0502020204030204" pitchFamily="34" charset="0"/>
            </a:endParaRPr>
          </a:p>
          <a:p>
            <a:pPr indent="450215" algn="just">
              <a:lnSpc>
                <a:spcPct val="110000"/>
              </a:lnSpc>
              <a:spcAft>
                <a:spcPts val="0"/>
              </a:spcAft>
            </a:pPr>
            <a:r>
              <a:rPr lang="uk-UA" i="1" dirty="0">
                <a:latin typeface="Calibri" panose="020F0502020204030204" pitchFamily="34" charset="0"/>
                <a:ea typeface="Times New Roman" panose="02020603050405020304" pitchFamily="18" charset="0"/>
                <a:cs typeface="Calibri" panose="020F0502020204030204" pitchFamily="34" charset="0"/>
              </a:rPr>
              <a:t>Досвід роботи (у зворотному хронологічному порядку, починаючи з останнього, вказуючи місця роботи, посади, виконувану роботу і досягнення).</a:t>
            </a:r>
            <a:endParaRPr lang="uk-UA" dirty="0">
              <a:latin typeface="Calibri" panose="020F0502020204030204" pitchFamily="34" charset="0"/>
              <a:ea typeface="Times New Roman" panose="02020603050405020304" pitchFamily="18" charset="0"/>
              <a:cs typeface="Calibri" panose="020F0502020204030204" pitchFamily="34" charset="0"/>
            </a:endParaRPr>
          </a:p>
          <a:p>
            <a:pPr indent="450215" algn="just">
              <a:lnSpc>
                <a:spcPct val="110000"/>
              </a:lnSpc>
              <a:spcAft>
                <a:spcPts val="0"/>
              </a:spcAft>
            </a:pPr>
            <a:r>
              <a:rPr lang="uk-UA" i="1" dirty="0">
                <a:latin typeface="Calibri" panose="020F0502020204030204" pitchFamily="34" charset="0"/>
                <a:ea typeface="Times New Roman" panose="02020603050405020304" pitchFamily="18" charset="0"/>
                <a:cs typeface="Calibri" panose="020F0502020204030204" pitchFamily="34" charset="0"/>
              </a:rPr>
              <a:t>Освіта і тренінги (у зворотному хронологічному порядку перечислити місця навчання, отримані спеціальності, ступені).</a:t>
            </a:r>
            <a:endParaRPr lang="uk-UA" dirty="0">
              <a:latin typeface="Calibri" panose="020F0502020204030204" pitchFamily="34" charset="0"/>
              <a:ea typeface="Times New Roman" panose="02020603050405020304" pitchFamily="18" charset="0"/>
              <a:cs typeface="Calibri" panose="020F0502020204030204" pitchFamily="34" charset="0"/>
            </a:endParaRPr>
          </a:p>
          <a:p>
            <a:pPr indent="450215" algn="just">
              <a:lnSpc>
                <a:spcPct val="110000"/>
              </a:lnSpc>
              <a:spcAft>
                <a:spcPts val="0"/>
              </a:spcAft>
            </a:pPr>
            <a:r>
              <a:rPr lang="uk-UA" i="1" dirty="0">
                <a:latin typeface="Calibri" panose="020F0502020204030204" pitchFamily="34" charset="0"/>
                <a:ea typeface="Times New Roman" panose="02020603050405020304" pitchFamily="18" charset="0"/>
                <a:cs typeface="Calibri" panose="020F0502020204030204" pitchFamily="34" charset="0"/>
              </a:rPr>
              <a:t>Додаткова інформація (тут слід вказати все, що може створити враження у роботодавця і переконати у Вашій відповідності посаді, на яку Ви претендуєте. Наприклад: знання комп'ютера, швидкість набору тексту, членство в об'єднаннях професіоналів у певній галузі).</a:t>
            </a:r>
            <a:endParaRPr lang="uk-UA"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0000"/>
              </a:lnSpc>
            </a:pPr>
            <a:r>
              <a:rPr lang="uk-UA" i="1" dirty="0">
                <a:latin typeface="Calibri" panose="020F0502020204030204" pitchFamily="34" charset="0"/>
                <a:ea typeface="Times New Roman" panose="02020603050405020304" pitchFamily="18" charset="0"/>
                <a:cs typeface="Calibri" panose="020F0502020204030204" pitchFamily="34" charset="0"/>
              </a:rPr>
              <a:t>Хобі й особисту мету (хобі може </a:t>
            </a:r>
            <a:r>
              <a:rPr lang="uk-UA" i="1" dirty="0" err="1">
                <a:latin typeface="Calibri" panose="020F0502020204030204" pitchFamily="34" charset="0"/>
                <a:ea typeface="Times New Roman" panose="02020603050405020304" pitchFamily="18" charset="0"/>
                <a:cs typeface="Calibri" panose="020F0502020204030204" pitchFamily="34" charset="0"/>
              </a:rPr>
              <a:t>співпасти</a:t>
            </a:r>
            <a:r>
              <a:rPr lang="uk-UA" i="1" dirty="0">
                <a:latin typeface="Calibri" panose="020F0502020204030204" pitchFamily="34" charset="0"/>
                <a:ea typeface="Times New Roman" panose="02020603050405020304" pitchFamily="18" charset="0"/>
                <a:cs typeface="Calibri" panose="020F0502020204030204" pitchFamily="34" charset="0"/>
              </a:rPr>
              <a:t> з хобі роботодавця чи продемонструвати рису характеру, корисну для виконання роботи, те саме стосується і особистої мети).</a:t>
            </a:r>
            <a:endParaRPr lang="uk-U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208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Результат пошуку зображень за запитом &quot;Професійне резюме&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005063"/>
            <a:ext cx="4991945" cy="2866391"/>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07504" y="44624"/>
            <a:ext cx="7704856" cy="4154984"/>
          </a:xfrm>
          <a:prstGeom prst="rect">
            <a:avLst/>
          </a:prstGeom>
        </p:spPr>
        <p:txBody>
          <a:bodyPr wrap="square">
            <a:spAutoFit/>
          </a:bodyPr>
          <a:lstStyle/>
          <a:p>
            <a:pPr algn="just">
              <a:lnSpc>
                <a:spcPct val="150000"/>
              </a:lnSpc>
            </a:pPr>
            <a:r>
              <a:rPr lang="uk-UA" sz="2200" b="1"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Професійне</a:t>
            </a:r>
            <a:r>
              <a:rPr lang="uk-UA" sz="2200" dirty="0">
                <a:latin typeface="Calibri" panose="020F0502020204030204" pitchFamily="34" charset="0"/>
                <a:ea typeface="Times New Roman" panose="02020603050405020304" pitchFamily="18" charset="0"/>
                <a:cs typeface="Calibri" panose="020F0502020204030204" pitchFamily="34" charset="0"/>
              </a:rPr>
              <a:t> резюме спрямоване на роз'яснення професійних здібностей, знань та інших якостей претендента. Таке резюме можна писати претендентам із невеликим досвідом роботи, без досвіду, але хорошою  освітою. Складання згаданого резюме можливе, якщо Ви бажаєте отримати посаду, на котрій не працювали раніше, але чітко уявляєте собі функції, чи, може, виконували їх за сумісництвом. Окрім того, за обсягом резюме не може перевищувати двох сторінок. </a:t>
            </a:r>
            <a:endParaRPr lang="uk-UA" sz="2200" dirty="0">
              <a:latin typeface="Calibri" panose="020F0502020204030204" pitchFamily="34" charset="0"/>
              <a:cs typeface="Calibri" panose="020F0502020204030204" pitchFamily="34" charset="0"/>
            </a:endParaRPr>
          </a:p>
        </p:txBody>
      </p:sp>
      <p:pic>
        <p:nvPicPr>
          <p:cNvPr id="15364" name="Picture 4" descr="Результат пошуку зображень за запитом &quot;Професійне резюме&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962432"/>
            <a:ext cx="2952328" cy="295232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702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40"/>
            <a:ext cx="9036496" cy="59093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indent="457200" algn="ctr">
              <a:lnSpc>
                <a:spcPct val="150000"/>
              </a:lnSpc>
            </a:pPr>
            <a:r>
              <a:rPr lang="uk-UA" b="1" i="1" dirty="0">
                <a:latin typeface="Times New Roman" panose="02020603050405020304" pitchFamily="18" charset="0"/>
                <a:ea typeface="Times New Roman" panose="02020603050405020304" pitchFamily="18" charset="0"/>
              </a:rPr>
              <a:t>ЗАГАЛЬНА ФОРМА ПРОФЕСІЙНОГО РЕЗЮМЕ</a:t>
            </a:r>
            <a:endParaRPr lang="uk-UA" dirty="0">
              <a:latin typeface="Times New Roman" panose="02020603050405020304" pitchFamily="18" charset="0"/>
              <a:ea typeface="Times New Roman" panose="02020603050405020304" pitchFamily="18" charset="0"/>
            </a:endParaRPr>
          </a:p>
          <a:p>
            <a:pPr indent="457200" algn="just">
              <a:lnSpc>
                <a:spcPct val="150000"/>
              </a:lnSpc>
            </a:pPr>
            <a:r>
              <a:rPr lang="uk-UA" i="1" dirty="0">
                <a:latin typeface="Times New Roman" panose="02020603050405020304" pitchFamily="18" charset="0"/>
                <a:ea typeface="Times New Roman" panose="02020603050405020304" pitchFamily="18" charset="0"/>
              </a:rPr>
              <a:t>П. І. П.</a:t>
            </a:r>
            <a:endParaRPr lang="uk-UA" dirty="0">
              <a:latin typeface="Times New Roman" panose="02020603050405020304" pitchFamily="18" charset="0"/>
              <a:ea typeface="Times New Roman" panose="02020603050405020304" pitchFamily="18" charset="0"/>
            </a:endParaRPr>
          </a:p>
          <a:p>
            <a:pPr indent="457200" algn="just">
              <a:lnSpc>
                <a:spcPct val="150000"/>
              </a:lnSpc>
            </a:pPr>
            <a:r>
              <a:rPr lang="uk-UA" i="1" dirty="0">
                <a:latin typeface="Times New Roman" panose="02020603050405020304" pitchFamily="18" charset="0"/>
                <a:ea typeface="Times New Roman" panose="02020603050405020304" pitchFamily="18" charset="0"/>
              </a:rPr>
              <a:t>Контакти (адреса, телефон, e-</a:t>
            </a:r>
            <a:r>
              <a:rPr lang="uk-UA" i="1" dirty="0" err="1">
                <a:latin typeface="Times New Roman" panose="02020603050405020304" pitchFamily="18" charset="0"/>
                <a:ea typeface="Times New Roman" panose="02020603050405020304" pitchFamily="18" charset="0"/>
              </a:rPr>
              <a:t>mail</a:t>
            </a:r>
            <a:r>
              <a:rPr lang="uk-UA" i="1" dirty="0">
                <a:latin typeface="Times New Roman" panose="02020603050405020304" pitchFamily="18" charset="0"/>
                <a:ea typeface="Times New Roman" panose="02020603050405020304" pitchFamily="18" charset="0"/>
              </a:rPr>
              <a:t>).</a:t>
            </a:r>
            <a:endParaRPr lang="uk-UA" dirty="0">
              <a:latin typeface="Times New Roman" panose="02020603050405020304" pitchFamily="18" charset="0"/>
              <a:ea typeface="Times New Roman" panose="02020603050405020304" pitchFamily="18" charset="0"/>
            </a:endParaRPr>
          </a:p>
          <a:p>
            <a:pPr indent="457200" algn="just">
              <a:lnSpc>
                <a:spcPct val="150000"/>
              </a:lnSpc>
            </a:pPr>
            <a:r>
              <a:rPr lang="uk-UA" i="1" dirty="0">
                <a:latin typeface="Times New Roman" panose="02020603050405020304" pitchFamily="18" charset="0"/>
                <a:ea typeface="Times New Roman" panose="02020603050405020304" pitchFamily="18" charset="0"/>
              </a:rPr>
              <a:t>Мета (на яку посаду претендуєте).</a:t>
            </a:r>
            <a:endParaRPr lang="uk-UA" dirty="0">
              <a:latin typeface="Times New Roman" panose="02020603050405020304" pitchFamily="18" charset="0"/>
              <a:ea typeface="Times New Roman" panose="02020603050405020304" pitchFamily="18" charset="0"/>
            </a:endParaRPr>
          </a:p>
          <a:p>
            <a:pPr indent="457200" algn="just">
              <a:lnSpc>
                <a:spcPct val="150000"/>
              </a:lnSpc>
            </a:pPr>
            <a:r>
              <a:rPr lang="uk-UA" i="1" dirty="0">
                <a:latin typeface="Times New Roman" panose="02020603050405020304" pitchFamily="18" charset="0"/>
                <a:ea typeface="Times New Roman" panose="02020603050405020304" pitchFamily="18" charset="0"/>
              </a:rPr>
              <a:t>Кваліфікація (слід детальніше, ніж у хронологічному резюме,  викласти дані про кваліфікації).</a:t>
            </a:r>
            <a:endParaRPr lang="uk-UA" dirty="0">
              <a:latin typeface="Times New Roman" panose="02020603050405020304" pitchFamily="18" charset="0"/>
              <a:ea typeface="Times New Roman" panose="02020603050405020304" pitchFamily="18" charset="0"/>
            </a:endParaRPr>
          </a:p>
          <a:p>
            <a:pPr indent="457200" algn="just">
              <a:lnSpc>
                <a:spcPct val="150000"/>
              </a:lnSpc>
            </a:pPr>
            <a:r>
              <a:rPr lang="uk-UA" i="1" dirty="0">
                <a:latin typeface="Times New Roman" panose="02020603050405020304" pitchFamily="18" charset="0"/>
                <a:ea typeface="Times New Roman" panose="02020603050405020304" pitchFamily="18" charset="0"/>
              </a:rPr>
              <a:t>Досвід роботи (вказати не місця роботи, а досвід у конкретних галузях. Описати галузь, в якій Ви працювали, потім чіткіше висвітлити спеціалізацію, додатково отримані навики. Наприклад: маркетинг; маркетингові дослідження; досвід адміністративної роботи).</a:t>
            </a:r>
            <a:endParaRPr lang="uk-UA" dirty="0">
              <a:latin typeface="Times New Roman" panose="02020603050405020304" pitchFamily="18" charset="0"/>
              <a:ea typeface="Times New Roman" panose="02020603050405020304" pitchFamily="18" charset="0"/>
            </a:endParaRPr>
          </a:p>
          <a:p>
            <a:pPr indent="457200" algn="just">
              <a:lnSpc>
                <a:spcPct val="150000"/>
              </a:lnSpc>
            </a:pPr>
            <a:r>
              <a:rPr lang="uk-UA" i="1" dirty="0">
                <a:latin typeface="Times New Roman" panose="02020603050405020304" pitchFamily="18" charset="0"/>
                <a:ea typeface="Times New Roman" panose="02020603050405020304" pitchFamily="18" charset="0"/>
              </a:rPr>
              <a:t>Список фірм (доцільним усе-таки вказати перелік фірм, де Ви працювали).</a:t>
            </a:r>
            <a:endParaRPr lang="uk-UA" dirty="0">
              <a:latin typeface="Times New Roman" panose="02020603050405020304" pitchFamily="18" charset="0"/>
              <a:ea typeface="Times New Roman" panose="02020603050405020304" pitchFamily="18" charset="0"/>
            </a:endParaRPr>
          </a:p>
          <a:p>
            <a:pPr indent="457200" algn="just">
              <a:lnSpc>
                <a:spcPct val="150000"/>
              </a:lnSpc>
            </a:pPr>
            <a:r>
              <a:rPr lang="uk-UA" i="1" dirty="0">
                <a:latin typeface="Times New Roman" panose="02020603050405020304" pitchFamily="18" charset="0"/>
                <a:ea typeface="Times New Roman" panose="02020603050405020304" pitchFamily="18" charset="0"/>
              </a:rPr>
              <a:t>Освіта і тренінги.</a:t>
            </a:r>
            <a:endParaRPr lang="uk-UA" dirty="0">
              <a:latin typeface="Times New Roman" panose="02020603050405020304" pitchFamily="18" charset="0"/>
              <a:ea typeface="Times New Roman" panose="02020603050405020304" pitchFamily="18" charset="0"/>
            </a:endParaRPr>
          </a:p>
          <a:p>
            <a:pPr indent="457200" algn="just">
              <a:lnSpc>
                <a:spcPct val="150000"/>
              </a:lnSpc>
            </a:pPr>
            <a:r>
              <a:rPr lang="uk-UA" i="1" dirty="0">
                <a:latin typeface="Times New Roman" panose="02020603050405020304" pitchFamily="18" charset="0"/>
                <a:ea typeface="Times New Roman" panose="02020603050405020304" pitchFamily="18" charset="0"/>
              </a:rPr>
              <a:t>Додаткова інформація.</a:t>
            </a:r>
            <a:endParaRPr lang="uk-UA" dirty="0">
              <a:latin typeface="Times New Roman" panose="02020603050405020304" pitchFamily="18" charset="0"/>
              <a:ea typeface="Times New Roman" panose="02020603050405020304" pitchFamily="18" charset="0"/>
            </a:endParaRPr>
          </a:p>
          <a:p>
            <a:pPr indent="457200" algn="just">
              <a:lnSpc>
                <a:spcPct val="150000"/>
              </a:lnSpc>
            </a:pPr>
            <a:r>
              <a:rPr lang="uk-UA" i="1" dirty="0">
                <a:latin typeface="Times New Roman" panose="02020603050405020304" pitchFamily="18" charset="0"/>
                <a:ea typeface="Times New Roman" panose="02020603050405020304" pitchFamily="18" charset="0"/>
              </a:rPr>
              <a:t>Хобі й особиста мета.</a:t>
            </a:r>
            <a:endParaRPr lang="uk-UA" dirty="0"/>
          </a:p>
        </p:txBody>
      </p:sp>
      <p:pic>
        <p:nvPicPr>
          <p:cNvPr id="16386" name="Picture 2" descr="Результат пошуку зображень за запитом &quot;Професійне резюме&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525" y="4847278"/>
            <a:ext cx="2276475" cy="200977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138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135" y="26098"/>
            <a:ext cx="7776864" cy="5170646"/>
          </a:xfrm>
          <a:prstGeom prst="rect">
            <a:avLst/>
          </a:prstGeom>
        </p:spPr>
        <p:txBody>
          <a:bodyPr wrap="square">
            <a:spAutoFit/>
          </a:bodyPr>
          <a:lstStyle/>
          <a:p>
            <a:pPr indent="450215" algn="ctr">
              <a:lnSpc>
                <a:spcPct val="150000"/>
              </a:lnSpc>
              <a:spcAft>
                <a:spcPts val="0"/>
              </a:spcAft>
            </a:pPr>
            <a:r>
              <a:rPr lang="uk-UA" sz="2200" b="1" dirty="0">
                <a:solidFill>
                  <a:schemeClr val="accent5">
                    <a:lumMod val="75000"/>
                  </a:schemeClr>
                </a:solidFill>
                <a:latin typeface="Calibri" panose="020F0502020204030204" pitchFamily="34" charset="0"/>
                <a:ea typeface="Times New Roman" panose="02020603050405020304" pitchFamily="18" charset="0"/>
                <a:cs typeface="Calibri" panose="020F0502020204030204" pitchFamily="34" charset="0"/>
              </a:rPr>
              <a:t>Зміст резюме</a:t>
            </a:r>
            <a:endParaRPr lang="uk-UA" sz="2200" dirty="0">
              <a:solidFill>
                <a:schemeClr val="accent5">
                  <a:lumMod val="75000"/>
                </a:schemeClr>
              </a:solidFill>
              <a:latin typeface="Calibri" panose="020F0502020204030204" pitchFamily="34" charset="0"/>
              <a:ea typeface="Times New Roman" panose="02020603050405020304" pitchFamily="18" charset="0"/>
              <a:cs typeface="Calibri" panose="020F0502020204030204" pitchFamily="34" charset="0"/>
            </a:endParaRPr>
          </a:p>
          <a:p>
            <a:pPr indent="450215" algn="just">
              <a:lnSpc>
                <a:spcPct val="150000"/>
              </a:lnSpc>
              <a:spcAft>
                <a:spcPts val="0"/>
              </a:spcAft>
            </a:pPr>
            <a:r>
              <a:rPr lang="uk-UA" sz="2200" b="1" dirty="0">
                <a:latin typeface="Calibri" panose="020F0502020204030204" pitchFamily="34" charset="0"/>
                <a:ea typeface="Times New Roman" panose="02020603050405020304" pitchFamily="18" charset="0"/>
                <a:cs typeface="Calibri" panose="020F0502020204030204" pitchFamily="34" charset="0"/>
              </a:rPr>
              <a:t>Освіта. </a:t>
            </a:r>
            <a:r>
              <a:rPr lang="uk-UA" sz="2200" dirty="0">
                <a:latin typeface="Calibri" panose="020F0502020204030204" pitchFamily="34" charset="0"/>
                <a:ea typeface="Times New Roman" panose="02020603050405020304" pitchFamily="18" charset="0"/>
                <a:cs typeface="Calibri" panose="020F0502020204030204" pitchFamily="34" charset="0"/>
              </a:rPr>
              <a:t>У цьому розділі не обов'язково дотримуватися прямого чи зворотного хронологічного порядку. </a:t>
            </a:r>
            <a:br>
              <a:rPr lang="uk-UA" sz="2200" dirty="0">
                <a:latin typeface="Calibri" panose="020F0502020204030204" pitchFamily="34" charset="0"/>
                <a:ea typeface="Times New Roman" panose="02020603050405020304" pitchFamily="18" charset="0"/>
                <a:cs typeface="Calibri" panose="020F0502020204030204" pitchFamily="34" charset="0"/>
              </a:rPr>
            </a:br>
            <a:r>
              <a:rPr lang="uk-UA" sz="2200" dirty="0">
                <a:latin typeface="Calibri" panose="020F0502020204030204" pitchFamily="34" charset="0"/>
                <a:ea typeface="Times New Roman" panose="02020603050405020304" pitchFamily="18" charset="0"/>
                <a:cs typeface="Calibri" panose="020F0502020204030204" pitchFamily="34" charset="0"/>
              </a:rPr>
              <a:t>На перше місце ефективніше поставити ту освіту, яку вважають основною з точки зору позиції, на котру Ви претендуєте. Записи мають бути чіткими: період навчання, назва ВНЗ, факультету і спеціальності, можна вказати наявність червоного диплому чи інших академічних досягнень, також можна зазначити тему дипломної роботи, якщо вона стосується роботи, яку Вам доведеться виконувати. </a:t>
            </a:r>
            <a:endParaRPr lang="uk-UA" sz="22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3" name="Рисунок 2">
            <a:extLst>
              <a:ext uri="{FF2B5EF4-FFF2-40B4-BE49-F238E27FC236}">
                <a16:creationId xmlns:a16="http://schemas.microsoft.com/office/drawing/2014/main" id="{C2D221A5-F088-419A-8E45-2CFE8D0459B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724128" y="4845221"/>
            <a:ext cx="3419872" cy="1985732"/>
          </a:xfrm>
          <a:prstGeom prst="rect">
            <a:avLst/>
          </a:prstGeom>
        </p:spPr>
      </p:pic>
    </p:spTree>
    <p:extLst>
      <p:ext uri="{BB962C8B-B14F-4D97-AF65-F5344CB8AC3E}">
        <p14:creationId xmlns:p14="http://schemas.microsoft.com/office/powerpoint/2010/main" val="1533944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4624"/>
            <a:ext cx="7920880" cy="6641690"/>
          </a:xfrm>
          <a:prstGeom prst="rect">
            <a:avLst/>
          </a:prstGeom>
        </p:spPr>
        <p:txBody>
          <a:bodyPr wrap="square">
            <a:spAutoFit/>
          </a:bodyPr>
          <a:lstStyle/>
          <a:p>
            <a:pPr indent="450215" algn="just">
              <a:lnSpc>
                <a:spcPct val="150000"/>
              </a:lnSpc>
              <a:spcAft>
                <a:spcPts val="0"/>
              </a:spcAft>
            </a:pPr>
            <a:r>
              <a:rPr lang="uk-UA" sz="2200" b="1" dirty="0">
                <a:latin typeface="Calibri" panose="020F0502020204030204" pitchFamily="34" charset="0"/>
                <a:ea typeface="Times New Roman" panose="02020603050405020304" pitchFamily="18" charset="0"/>
                <a:cs typeface="Calibri" panose="020F0502020204030204" pitchFamily="34" charset="0"/>
              </a:rPr>
              <a:t>Досвід роботи. </a:t>
            </a:r>
            <a:r>
              <a:rPr lang="uk-UA" sz="2200" dirty="0">
                <a:solidFill>
                  <a:schemeClr val="accent5">
                    <a:lumMod val="75000"/>
                  </a:schemeClr>
                </a:solidFill>
                <a:latin typeface="Calibri" panose="020F0502020204030204" pitchFamily="34" charset="0"/>
                <a:ea typeface="Times New Roman" panose="02020603050405020304" pitchFamily="18" charset="0"/>
                <a:cs typeface="Calibri" panose="020F0502020204030204" pitchFamily="34" charset="0"/>
              </a:rPr>
              <a:t>Це – найважливіша частина резюме. </a:t>
            </a:r>
            <a:br>
              <a:rPr lang="uk-UA" sz="2200" dirty="0">
                <a:latin typeface="Calibri" panose="020F0502020204030204" pitchFamily="34" charset="0"/>
                <a:ea typeface="Times New Roman" panose="02020603050405020304" pitchFamily="18" charset="0"/>
                <a:cs typeface="Calibri" panose="020F0502020204030204" pitchFamily="34" charset="0"/>
              </a:rPr>
            </a:br>
            <a:r>
              <a:rPr lang="uk-UA" sz="2200" dirty="0">
                <a:latin typeface="Calibri" panose="020F0502020204030204" pitchFamily="34" charset="0"/>
                <a:ea typeface="Times New Roman" panose="02020603050405020304" pitchFamily="18" charset="0"/>
                <a:cs typeface="Calibri" panose="020F0502020204030204" pitchFamily="34" charset="0"/>
              </a:rPr>
              <a:t>У більшості випадків роботодавці розглядають пошукувача з точки зору того, носієм якого конкретного досвіду він є. </a:t>
            </a:r>
            <a:br>
              <a:rPr lang="uk-UA" sz="2200" dirty="0">
                <a:latin typeface="Calibri" panose="020F0502020204030204" pitchFamily="34" charset="0"/>
                <a:ea typeface="Times New Roman" panose="02020603050405020304" pitchFamily="18" charset="0"/>
                <a:cs typeface="Calibri" panose="020F0502020204030204" pitchFamily="34" charset="0"/>
              </a:rPr>
            </a:br>
            <a:r>
              <a:rPr lang="uk-UA" sz="2200" dirty="0">
                <a:latin typeface="Calibri" panose="020F0502020204030204" pitchFamily="34" charset="0"/>
                <a:ea typeface="Times New Roman" panose="02020603050405020304" pitchFamily="18" charset="0"/>
                <a:cs typeface="Calibri" panose="020F0502020204030204" pitchFamily="34" charset="0"/>
              </a:rPr>
              <a:t>Досвід описують у зворотному хронологічному порядку, тобто починаючи з останнього місця роботи.</a:t>
            </a:r>
          </a:p>
          <a:p>
            <a:pPr indent="450215" algn="just">
              <a:lnSpc>
                <a:spcPct val="15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Тут важливо вказати: </a:t>
            </a:r>
          </a:p>
          <a:p>
            <a:pPr marL="342900" lvl="0" indent="-342900" algn="just">
              <a:lnSpc>
                <a:spcPct val="150000"/>
              </a:lnSpc>
              <a:spcAft>
                <a:spcPts val="0"/>
              </a:spcAft>
              <a:buFont typeface="Wingdings" panose="05000000000000000000" pitchFamily="2" charset="2"/>
              <a:buChar char=""/>
              <a:tabLst>
                <a:tab pos="457200" algn="l"/>
                <a:tab pos="685800" algn="l"/>
              </a:tabLst>
            </a:pPr>
            <a:r>
              <a:rPr lang="uk-UA" sz="2200" dirty="0">
                <a:latin typeface="Calibri" panose="020F0502020204030204" pitchFamily="34" charset="0"/>
                <a:ea typeface="Times New Roman" panose="02020603050405020304" pitchFamily="18" charset="0"/>
                <a:cs typeface="Calibri" panose="020F0502020204030204" pitchFamily="34" charset="0"/>
              </a:rPr>
              <a:t>назву компанії; </a:t>
            </a:r>
          </a:p>
          <a:p>
            <a:pPr marL="342900" lvl="0" indent="-342900" algn="just">
              <a:lnSpc>
                <a:spcPct val="150000"/>
              </a:lnSpc>
              <a:spcAft>
                <a:spcPts val="0"/>
              </a:spcAft>
              <a:buFont typeface="Wingdings" panose="05000000000000000000" pitchFamily="2" charset="2"/>
              <a:buChar char=""/>
              <a:tabLst>
                <a:tab pos="457200" algn="l"/>
                <a:tab pos="685800" algn="l"/>
              </a:tabLst>
            </a:pPr>
            <a:r>
              <a:rPr lang="uk-UA" sz="2200" dirty="0">
                <a:latin typeface="Calibri" panose="020F0502020204030204" pitchFamily="34" charset="0"/>
                <a:ea typeface="Times New Roman" panose="02020603050405020304" pitchFamily="18" charset="0"/>
                <a:cs typeface="Calibri" panose="020F0502020204030204" pitchFamily="34" charset="0"/>
              </a:rPr>
              <a:t>чим займалася компанія, особливо, якщо це не випливає з назви компанії чи якщо компанія не є загальновідомою; </a:t>
            </a:r>
          </a:p>
          <a:p>
            <a:pPr marL="342900" lvl="0" indent="-342900" algn="just">
              <a:lnSpc>
                <a:spcPct val="150000"/>
              </a:lnSpc>
              <a:spcAft>
                <a:spcPts val="0"/>
              </a:spcAft>
              <a:buFont typeface="Wingdings" panose="05000000000000000000" pitchFamily="2" charset="2"/>
              <a:buChar char=""/>
              <a:tabLst>
                <a:tab pos="457200" algn="l"/>
                <a:tab pos="685800" algn="l"/>
              </a:tabLst>
            </a:pPr>
            <a:r>
              <a:rPr lang="uk-UA" sz="2200" dirty="0">
                <a:latin typeface="Calibri" panose="020F0502020204030204" pitchFamily="34" charset="0"/>
                <a:ea typeface="Times New Roman" panose="02020603050405020304" pitchFamily="18" charset="0"/>
                <a:cs typeface="Calibri" panose="020F0502020204030204" pitchFamily="34" charset="0"/>
              </a:rPr>
              <a:t>посаду; </a:t>
            </a:r>
          </a:p>
          <a:p>
            <a:pPr marL="342900" lvl="0" indent="-342900" algn="just">
              <a:lnSpc>
                <a:spcPct val="150000"/>
              </a:lnSpc>
              <a:spcAft>
                <a:spcPts val="0"/>
              </a:spcAft>
              <a:buFont typeface="Wingdings" panose="05000000000000000000" pitchFamily="2" charset="2"/>
              <a:buChar char=""/>
              <a:tabLst>
                <a:tab pos="457200" algn="l"/>
                <a:tab pos="685800" algn="l"/>
              </a:tabLst>
            </a:pPr>
            <a:r>
              <a:rPr lang="uk-UA" sz="2200" dirty="0">
                <a:latin typeface="Calibri" panose="020F0502020204030204" pitchFamily="34" charset="0"/>
                <a:ea typeface="Times New Roman" panose="02020603050405020304" pitchFamily="18" charset="0"/>
                <a:cs typeface="Calibri" panose="020F0502020204030204" pitchFamily="34" charset="0"/>
              </a:rPr>
              <a:t> функціональні обов'язки; </a:t>
            </a:r>
          </a:p>
          <a:p>
            <a:pPr marL="342900" lvl="0" indent="-342900" algn="just">
              <a:lnSpc>
                <a:spcPct val="150000"/>
              </a:lnSpc>
              <a:spcAft>
                <a:spcPts val="0"/>
              </a:spcAft>
              <a:buFont typeface="Wingdings" panose="05000000000000000000" pitchFamily="2" charset="2"/>
              <a:buChar char=""/>
              <a:tabLst>
                <a:tab pos="457200" algn="l"/>
                <a:tab pos="685800" algn="l"/>
              </a:tabLst>
            </a:pPr>
            <a:r>
              <a:rPr lang="uk-UA" sz="2200" dirty="0">
                <a:latin typeface="Calibri" panose="020F0502020204030204" pitchFamily="34" charset="0"/>
                <a:ea typeface="Times New Roman" panose="02020603050405020304" pitchFamily="18" charset="0"/>
                <a:cs typeface="Calibri" panose="020F0502020204030204" pitchFamily="34" charset="0"/>
              </a:rPr>
              <a:t>коло відповідальності працівника на даній посаді; </a:t>
            </a:r>
          </a:p>
          <a:p>
            <a:pPr marL="342900" lvl="0" indent="-342900" algn="just">
              <a:lnSpc>
                <a:spcPct val="150000"/>
              </a:lnSpc>
              <a:spcAft>
                <a:spcPts val="0"/>
              </a:spcAft>
              <a:buFont typeface="Wingdings" panose="05000000000000000000" pitchFamily="2" charset="2"/>
              <a:buChar char=""/>
              <a:tabLst>
                <a:tab pos="457200" algn="l"/>
                <a:tab pos="685800" algn="l"/>
              </a:tabLst>
            </a:pPr>
            <a:r>
              <a:rPr lang="uk-UA" sz="2200" dirty="0">
                <a:latin typeface="Calibri" panose="020F0502020204030204" pitchFamily="34" charset="0"/>
                <a:ea typeface="Times New Roman" panose="02020603050405020304" pitchFamily="18" charset="0"/>
                <a:cs typeface="Calibri" panose="020F0502020204030204" pitchFamily="34" charset="0"/>
              </a:rPr>
              <a:t>результати і досягнення. </a:t>
            </a:r>
            <a:endParaRPr lang="uk-UA" sz="22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5" name="Рисунок 4">
            <a:extLst>
              <a:ext uri="{FF2B5EF4-FFF2-40B4-BE49-F238E27FC236}">
                <a16:creationId xmlns:a16="http://schemas.microsoft.com/office/drawing/2014/main" id="{08DCD8C1-89DF-4C42-B257-A8F219B2CC0A}"/>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02655" y="5320097"/>
            <a:ext cx="2339752" cy="1559835"/>
          </a:xfrm>
          <a:prstGeom prst="rect">
            <a:avLst/>
          </a:prstGeom>
        </p:spPr>
      </p:pic>
    </p:spTree>
    <p:extLst>
      <p:ext uri="{BB962C8B-B14F-4D97-AF65-F5344CB8AC3E}">
        <p14:creationId xmlns:p14="http://schemas.microsoft.com/office/powerpoint/2010/main" val="271431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27" y="260648"/>
            <a:ext cx="7920880" cy="5170646"/>
          </a:xfrm>
          <a:prstGeom prst="rect">
            <a:avLst/>
          </a:prstGeom>
        </p:spPr>
        <p:txBody>
          <a:bodyPr wrap="square">
            <a:spAutoFit/>
          </a:bodyPr>
          <a:lstStyle/>
          <a:p>
            <a:pPr indent="450215" algn="just">
              <a:lnSpc>
                <a:spcPct val="15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Можна вписувати й такий досвід роботи, який не відображений у трудовій книжці, але реально був і його можна підтвердити іншими способами, наприклад, перевіркою відгуків про Вашу роботу.</a:t>
            </a:r>
          </a:p>
          <a:p>
            <a:pPr indent="450215" algn="just">
              <a:lnSpc>
                <a:spcPct val="15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Описуючи досвід роботи, треба акцентувати увагу на тих функціях і результатах, які відповідають позиції, на котру Ви відправляєте резюме. Чим глибше у минуле відходить опис досвіду, тим  компактнішими будуть записи. Використовуйте тільки активні звороти і дотримуйтеся завершеної форми подачі інформації. </a:t>
            </a:r>
            <a:endParaRPr lang="uk-UA" sz="22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7" name="Рисунок 6">
            <a:extLst>
              <a:ext uri="{FF2B5EF4-FFF2-40B4-BE49-F238E27FC236}">
                <a16:creationId xmlns:a16="http://schemas.microsoft.com/office/drawing/2014/main" id="{BA7D57F0-7784-43D3-B718-DFEF77CF1A0F}"/>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02655" y="5320097"/>
            <a:ext cx="2339752" cy="1559835"/>
          </a:xfrm>
          <a:prstGeom prst="rect">
            <a:avLst/>
          </a:prstGeom>
        </p:spPr>
      </p:pic>
    </p:spTree>
    <p:extLst>
      <p:ext uri="{BB962C8B-B14F-4D97-AF65-F5344CB8AC3E}">
        <p14:creationId xmlns:p14="http://schemas.microsoft.com/office/powerpoint/2010/main" val="35513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6596"/>
            <a:ext cx="7776864" cy="5170646"/>
          </a:xfrm>
          <a:prstGeom prst="rect">
            <a:avLst/>
          </a:prstGeom>
        </p:spPr>
        <p:txBody>
          <a:bodyPr wrap="square">
            <a:spAutoFit/>
          </a:bodyPr>
          <a:lstStyle/>
          <a:p>
            <a:pPr indent="450215" algn="just">
              <a:lnSpc>
                <a:spcPct val="150000"/>
              </a:lnSpc>
              <a:spcAft>
                <a:spcPts val="0"/>
              </a:spcAft>
            </a:pPr>
            <a:r>
              <a:rPr lang="uk-UA" sz="2200" b="1" dirty="0">
                <a:latin typeface="Calibri" panose="020F0502020204030204" pitchFamily="34" charset="0"/>
                <a:ea typeface="Times New Roman" panose="02020603050405020304" pitchFamily="18" charset="0"/>
                <a:cs typeface="Calibri" panose="020F0502020204030204" pitchFamily="34" charset="0"/>
              </a:rPr>
              <a:t>Додаткові дані. </a:t>
            </a:r>
            <a:r>
              <a:rPr lang="uk-UA" sz="2200" dirty="0">
                <a:latin typeface="Calibri" panose="020F0502020204030204" pitchFamily="34" charset="0"/>
                <a:ea typeface="Times New Roman" panose="02020603050405020304" pitchFamily="18" charset="0"/>
                <a:cs typeface="Calibri" panose="020F0502020204030204" pitchFamily="34" charset="0"/>
              </a:rPr>
              <a:t>Окрім наведених даних резюме, можна вказати й інші відомості, що можуть позитивно зацікавити компанію, в яку Ви відправляєте резюме. Наприклад, особисті якості, готовність працювати ненормований робочий день та їздити у відрядження,  наявність ділових </a:t>
            </a:r>
            <a:r>
              <a:rPr lang="uk-UA" sz="2200" dirty="0" err="1">
                <a:latin typeface="Calibri" panose="020F0502020204030204" pitchFamily="34" charset="0"/>
                <a:ea typeface="Times New Roman" panose="02020603050405020304" pitchFamily="18" charset="0"/>
                <a:cs typeface="Calibri" panose="020F0502020204030204" pitchFamily="34" charset="0"/>
              </a:rPr>
              <a:t>зв'язків</a:t>
            </a:r>
            <a:r>
              <a:rPr lang="uk-UA" sz="2200" dirty="0">
                <a:latin typeface="Calibri" panose="020F0502020204030204" pitchFamily="34" charset="0"/>
                <a:ea typeface="Times New Roman" panose="02020603050405020304" pitchFamily="18" charset="0"/>
                <a:cs typeface="Calibri" panose="020F0502020204030204" pitchFamily="34" charset="0"/>
              </a:rPr>
              <a:t> і т. п. </a:t>
            </a:r>
          </a:p>
          <a:p>
            <a:pPr indent="450215" algn="just">
              <a:lnSpc>
                <a:spcPct val="15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 Вичерпано пояснити як писати резюме, не можливо. </a:t>
            </a:r>
            <a:br>
              <a:rPr lang="uk-UA" sz="2200" dirty="0">
                <a:latin typeface="Calibri" panose="020F0502020204030204" pitchFamily="34" charset="0"/>
                <a:ea typeface="Times New Roman" panose="02020603050405020304" pitchFamily="18" charset="0"/>
                <a:cs typeface="Calibri" panose="020F0502020204030204" pitchFamily="34" charset="0"/>
              </a:rPr>
            </a:br>
            <a:r>
              <a:rPr lang="uk-UA" sz="2200" dirty="0">
                <a:latin typeface="Calibri" panose="020F0502020204030204" pitchFamily="34" charset="0"/>
                <a:ea typeface="Times New Roman" panose="02020603050405020304" pitchFamily="18" charset="0"/>
                <a:cs typeface="Calibri" panose="020F0502020204030204" pitchFamily="34" charset="0"/>
              </a:rPr>
              <a:t>Двох подібних резюме бути не може, резюме відображає індивідуальність кожної людини. Форма, стиль та зміст свідчать про Ваш характер, працездатність, уміння шукати інформацію і висловлювати свої міркування.</a:t>
            </a:r>
            <a:endParaRPr lang="uk-UA" sz="22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25160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0"/>
            <a:ext cx="8712968" cy="1477328"/>
          </a:xfrm>
          <a:prstGeom prst="rect">
            <a:avLst/>
          </a:prstGeom>
        </p:spPr>
        <p:txBody>
          <a:bodyPr wrap="square">
            <a:spAutoFit/>
          </a:bodyPr>
          <a:lstStyle/>
          <a:p>
            <a:pPr algn="ctr">
              <a:spcAft>
                <a:spcPts val="0"/>
              </a:spcAft>
            </a:pPr>
            <a:r>
              <a:rPr lang="uk-UA"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Зразок резюме керівника відділу управління персоналом</a:t>
            </a:r>
            <a:endParaRPr lang="uk-UA" dirty="0">
              <a:latin typeface="Calibri" panose="020F0502020204030204" pitchFamily="34" charset="0"/>
              <a:ea typeface="Times New Roman" panose="02020603050405020304" pitchFamily="18" charset="0"/>
              <a:cs typeface="Calibri" panose="020F0502020204030204" pitchFamily="34" charset="0"/>
            </a:endParaRPr>
          </a:p>
          <a:p>
            <a:pPr algn="ctr">
              <a:spcAft>
                <a:spcPts val="0"/>
              </a:spcAft>
            </a:pPr>
            <a:r>
              <a:rPr lang="uk-UA"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Прізвище, ім’я, по-батькові</a:t>
            </a:r>
            <a:endParaRPr lang="uk-UA" dirty="0">
              <a:latin typeface="Calibri" panose="020F0502020204030204" pitchFamily="34" charset="0"/>
              <a:ea typeface="Times New Roman" panose="02020603050405020304" pitchFamily="18" charset="0"/>
              <a:cs typeface="Calibri" panose="020F0502020204030204" pitchFamily="34" charset="0"/>
            </a:endParaRPr>
          </a:p>
          <a:p>
            <a:pPr algn="ctr">
              <a:spcAft>
                <a:spcPts val="0"/>
              </a:spcAft>
            </a:pPr>
            <a:r>
              <a:rPr lang="uk-UA" dirty="0">
                <a:solidFill>
                  <a:srgbClr val="000000"/>
                </a:solidFill>
                <a:latin typeface="Calibri" panose="020F0502020204030204" pitchFamily="34" charset="0"/>
                <a:ea typeface="Times New Roman" panose="02020603050405020304" pitchFamily="18" charset="0"/>
                <a:cs typeface="Calibri" panose="020F0502020204030204" pitchFamily="34" charset="0"/>
              </a:rPr>
              <a:t>дата народження __.__.19__ р.</a:t>
            </a:r>
            <a:br>
              <a:rPr lang="uk-UA"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uk-UA" dirty="0">
                <a:solidFill>
                  <a:srgbClr val="000000"/>
                </a:solidFill>
                <a:latin typeface="Calibri" panose="020F0502020204030204" pitchFamily="34" charset="0"/>
                <a:ea typeface="Times New Roman" panose="02020603050405020304" pitchFamily="18" charset="0"/>
                <a:cs typeface="Calibri" panose="020F0502020204030204" pitchFamily="34" charset="0"/>
              </a:rPr>
              <a:t>Адреса: Тернопіль, вул. Руська __, кВ __.</a:t>
            </a:r>
            <a:br>
              <a:rPr lang="uk-UA"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uk-UA"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Тел</a:t>
            </a:r>
            <a:r>
              <a:rPr lang="uk-UA" dirty="0">
                <a:solidFill>
                  <a:srgbClr val="000000"/>
                </a:solidFill>
                <a:latin typeface="Calibri" panose="020F0502020204030204" pitchFamily="34" charset="0"/>
                <a:ea typeface="Times New Roman" panose="02020603050405020304" pitchFamily="18" charset="0"/>
                <a:cs typeface="Calibri" panose="020F0502020204030204" pitchFamily="34" charset="0"/>
              </a:rPr>
              <a:t>. _______</a:t>
            </a:r>
            <a:endParaRPr lang="uk-UA" dirty="0">
              <a:effectLst/>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99611606"/>
              </p:ext>
            </p:extLst>
          </p:nvPr>
        </p:nvGraphicFramePr>
        <p:xfrm>
          <a:off x="1" y="1609726"/>
          <a:ext cx="9144000" cy="5037438"/>
        </p:xfrm>
        <a:graphic>
          <a:graphicData uri="http://schemas.openxmlformats.org/drawingml/2006/table">
            <a:tbl>
              <a:tblPr>
                <a:tableStyleId>{5C22544A-7EE6-4342-B048-85BDC9FD1C3A}</a:tableStyleId>
              </a:tblPr>
              <a:tblGrid>
                <a:gridCol w="1867509">
                  <a:extLst>
                    <a:ext uri="{9D8B030D-6E8A-4147-A177-3AD203B41FA5}">
                      <a16:colId xmlns:a16="http://schemas.microsoft.com/office/drawing/2014/main" val="20000"/>
                    </a:ext>
                  </a:extLst>
                </a:gridCol>
                <a:gridCol w="146002">
                  <a:extLst>
                    <a:ext uri="{9D8B030D-6E8A-4147-A177-3AD203B41FA5}">
                      <a16:colId xmlns:a16="http://schemas.microsoft.com/office/drawing/2014/main" val="20001"/>
                    </a:ext>
                  </a:extLst>
                </a:gridCol>
                <a:gridCol w="7130489">
                  <a:extLst>
                    <a:ext uri="{9D8B030D-6E8A-4147-A177-3AD203B41FA5}">
                      <a16:colId xmlns:a16="http://schemas.microsoft.com/office/drawing/2014/main" val="20002"/>
                    </a:ext>
                  </a:extLst>
                </a:gridCol>
              </a:tblGrid>
              <a:tr h="510172">
                <a:tc>
                  <a:txBody>
                    <a:bodyPr/>
                    <a:lstStyle/>
                    <a:p>
                      <a:pPr algn="ctr">
                        <a:lnSpc>
                          <a:spcPct val="150000"/>
                        </a:lnSpc>
                        <a:spcAft>
                          <a:spcPts val="0"/>
                        </a:spcAft>
                      </a:pPr>
                      <a:r>
                        <a:rPr lang="uk-UA" sz="1500" dirty="0">
                          <a:effectLst/>
                          <a:latin typeface="Calibri" panose="020F0502020204030204" pitchFamily="34" charset="0"/>
                          <a:cs typeface="Calibri" panose="020F0502020204030204" pitchFamily="34" charset="0"/>
                        </a:rPr>
                        <a:t>Мета</a:t>
                      </a:r>
                      <a:endParaRPr lang="uk-UA"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tc gridSpan="2">
                  <a:txBody>
                    <a:bodyPr/>
                    <a:lstStyle/>
                    <a:p>
                      <a:pPr algn="just">
                        <a:lnSpc>
                          <a:spcPct val="150000"/>
                        </a:lnSpc>
                        <a:spcAft>
                          <a:spcPts val="0"/>
                        </a:spcAft>
                      </a:pPr>
                      <a:r>
                        <a:rPr lang="uk-UA" sz="1500">
                          <a:effectLst/>
                          <a:latin typeface="Calibri" panose="020F0502020204030204" pitchFamily="34" charset="0"/>
                          <a:cs typeface="Calibri" panose="020F0502020204030204" pitchFamily="34" charset="0"/>
                        </a:rPr>
                        <a:t>заміщення посади керівника відділу управління персоналом</a:t>
                      </a:r>
                      <a:endParaRPr lang="uk-UA" sz="150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tc hMerge="1">
                  <a:txBody>
                    <a:bodyPr/>
                    <a:lstStyle/>
                    <a:p>
                      <a:endParaRPr lang="uk-UA"/>
                    </a:p>
                  </a:txBody>
                  <a:tcPr/>
                </a:tc>
                <a:extLst>
                  <a:ext uri="{0D108BD9-81ED-4DB2-BD59-A6C34878D82A}">
                    <a16:rowId xmlns:a16="http://schemas.microsoft.com/office/drawing/2014/main" val="10000"/>
                  </a:ext>
                </a:extLst>
              </a:tr>
              <a:tr h="1669142">
                <a:tc gridSpan="3">
                  <a:txBody>
                    <a:bodyPr/>
                    <a:lstStyle/>
                    <a:p>
                      <a:pPr algn="just">
                        <a:lnSpc>
                          <a:spcPct val="150000"/>
                        </a:lnSpc>
                        <a:spcAft>
                          <a:spcPts val="0"/>
                        </a:spcAft>
                      </a:pPr>
                      <a:r>
                        <a:rPr lang="uk-UA" sz="1500" dirty="0">
                          <a:effectLst/>
                          <a:latin typeface="Calibri" panose="020F0502020204030204" pitchFamily="34" charset="0"/>
                          <a:cs typeface="Calibri" panose="020F0502020204030204" pitchFamily="34" charset="0"/>
                        </a:rPr>
                        <a:t>Професійні знання та навики в рамках бажаної посади: </a:t>
                      </a:r>
                    </a:p>
                    <a:p>
                      <a:pPr algn="just">
                        <a:lnSpc>
                          <a:spcPct val="150000"/>
                        </a:lnSpc>
                        <a:spcAft>
                          <a:spcPts val="0"/>
                        </a:spcAft>
                      </a:pPr>
                      <a:r>
                        <a:rPr lang="uk-UA" sz="1500" dirty="0">
                          <a:effectLst/>
                          <a:latin typeface="Calibri" panose="020F0502020204030204" pitchFamily="34" charset="0"/>
                          <a:cs typeface="Calibri" panose="020F0502020204030204" pitchFamily="34" charset="0"/>
                        </a:rPr>
                        <a:t>організація роботи HR-департаменту «з нуля», розробка кадрової політики, формування штатного розпису, пошук та відбір персоналу, проведення тренінгів і семінарів, адаптація нових співробітників, розробка систем мотивації, посадових інструкцій, правил трудового внутрішнього розпорядку, положень по роботі з персоналом, кодексу корпоративної культури.</a:t>
                      </a:r>
                      <a:endParaRPr lang="uk-UA"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01"/>
                  </a:ext>
                </a:extLst>
              </a:tr>
              <a:tr h="255086">
                <a:tc gridSpan="3">
                  <a:txBody>
                    <a:bodyPr/>
                    <a:lstStyle/>
                    <a:p>
                      <a:pPr algn="ctr">
                        <a:lnSpc>
                          <a:spcPct val="150000"/>
                        </a:lnSpc>
                        <a:spcAft>
                          <a:spcPts val="0"/>
                        </a:spcAft>
                      </a:pPr>
                      <a:r>
                        <a:rPr lang="uk-UA" sz="1500" dirty="0">
                          <a:effectLst/>
                          <a:latin typeface="Calibri" panose="020F0502020204030204" pitchFamily="34" charset="0"/>
                          <a:cs typeface="Calibri" panose="020F0502020204030204" pitchFamily="34" charset="0"/>
                        </a:rPr>
                        <a:t>Освіта</a:t>
                      </a:r>
                      <a:endParaRPr lang="uk-UA"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02"/>
                  </a:ext>
                </a:extLst>
              </a:tr>
              <a:tr h="510172">
                <a:tc gridSpan="2">
                  <a:txBody>
                    <a:bodyPr/>
                    <a:lstStyle/>
                    <a:p>
                      <a:pPr algn="just">
                        <a:lnSpc>
                          <a:spcPct val="150000"/>
                        </a:lnSpc>
                        <a:spcAft>
                          <a:spcPts val="0"/>
                        </a:spcAft>
                      </a:pPr>
                      <a:r>
                        <a:rPr lang="uk-UA" sz="1500">
                          <a:effectLst/>
                          <a:latin typeface="Calibri" panose="020F0502020204030204" pitchFamily="34" charset="0"/>
                          <a:cs typeface="Calibri" panose="020F0502020204030204" pitchFamily="34" charset="0"/>
                        </a:rPr>
                        <a:t>1993-1999 рр.</a:t>
                      </a:r>
                      <a:endParaRPr lang="uk-UA" sz="150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tc hMerge="1">
                  <a:txBody>
                    <a:bodyPr/>
                    <a:lstStyle/>
                    <a:p>
                      <a:endParaRPr lang="uk-UA"/>
                    </a:p>
                  </a:txBody>
                  <a:tcPr/>
                </a:tc>
                <a:tc>
                  <a:txBody>
                    <a:bodyPr/>
                    <a:lstStyle/>
                    <a:p>
                      <a:pPr algn="just">
                        <a:lnSpc>
                          <a:spcPct val="150000"/>
                        </a:lnSpc>
                        <a:spcAft>
                          <a:spcPts val="0"/>
                        </a:spcAft>
                      </a:pPr>
                      <a:r>
                        <a:rPr lang="uk-UA" sz="1500" dirty="0">
                          <a:effectLst/>
                          <a:latin typeface="Calibri" panose="020F0502020204030204" pitchFamily="34" charset="0"/>
                          <a:cs typeface="Calibri" panose="020F0502020204030204" pitchFamily="34" charset="0"/>
                        </a:rPr>
                        <a:t>Тернопільський національний економічний університет, факультет економіки і управління</a:t>
                      </a:r>
                      <a:endParaRPr lang="uk-UA"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extLst>
                  <a:ext uri="{0D108BD9-81ED-4DB2-BD59-A6C34878D82A}">
                    <a16:rowId xmlns:a16="http://schemas.microsoft.com/office/drawing/2014/main" val="10003"/>
                  </a:ext>
                </a:extLst>
              </a:tr>
              <a:tr h="765259">
                <a:tc gridSpan="2">
                  <a:txBody>
                    <a:bodyPr/>
                    <a:lstStyle/>
                    <a:p>
                      <a:pPr algn="just">
                        <a:lnSpc>
                          <a:spcPct val="150000"/>
                        </a:lnSpc>
                        <a:spcAft>
                          <a:spcPts val="0"/>
                        </a:spcAft>
                      </a:pPr>
                      <a:r>
                        <a:rPr lang="uk-UA" sz="1500">
                          <a:effectLst/>
                          <a:latin typeface="Calibri" panose="020F0502020204030204" pitchFamily="34" charset="0"/>
                          <a:cs typeface="Calibri" panose="020F0502020204030204" pitchFamily="34" charset="0"/>
                        </a:rPr>
                        <a:t>2001-2002 рр.</a:t>
                      </a:r>
                      <a:endParaRPr lang="uk-UA" sz="150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tc hMerge="1">
                  <a:txBody>
                    <a:bodyPr/>
                    <a:lstStyle/>
                    <a:p>
                      <a:endParaRPr lang="uk-UA"/>
                    </a:p>
                  </a:txBody>
                  <a:tcPr/>
                </a:tc>
                <a:tc>
                  <a:txBody>
                    <a:bodyPr/>
                    <a:lstStyle/>
                    <a:p>
                      <a:pPr algn="just">
                        <a:lnSpc>
                          <a:spcPct val="150000"/>
                        </a:lnSpc>
                        <a:spcAft>
                          <a:spcPts val="0"/>
                        </a:spcAft>
                      </a:pPr>
                      <a:r>
                        <a:rPr lang="uk-UA" sz="1500" dirty="0">
                          <a:effectLst/>
                          <a:latin typeface="Calibri" panose="020F0502020204030204" pitchFamily="34" charset="0"/>
                          <a:cs typeface="Calibri" panose="020F0502020204030204" pitchFamily="34" charset="0"/>
                        </a:rPr>
                        <a:t>сертифікована програма коледжу ім. </a:t>
                      </a:r>
                      <a:r>
                        <a:rPr lang="uk-UA" sz="1500" dirty="0" err="1">
                          <a:effectLst/>
                          <a:latin typeface="Calibri" panose="020F0502020204030204" pitchFamily="34" charset="0"/>
                          <a:cs typeface="Calibri" panose="020F0502020204030204" pitchFamily="34" charset="0"/>
                        </a:rPr>
                        <a:t>Грента</a:t>
                      </a:r>
                      <a:r>
                        <a:rPr lang="uk-UA" sz="1500" dirty="0">
                          <a:effectLst/>
                          <a:latin typeface="Calibri" panose="020F0502020204030204" pitchFamily="34" charset="0"/>
                          <a:cs typeface="Calibri" panose="020F0502020204030204" pitchFamily="34" charset="0"/>
                        </a:rPr>
                        <a:t> </a:t>
                      </a:r>
                      <a:r>
                        <a:rPr lang="uk-UA" sz="1500" dirty="0" err="1">
                          <a:effectLst/>
                          <a:latin typeface="Calibri" panose="020F0502020204030204" pitchFamily="34" charset="0"/>
                          <a:cs typeface="Calibri" panose="020F0502020204030204" pitchFamily="34" charset="0"/>
                        </a:rPr>
                        <a:t>Макюєна</a:t>
                      </a:r>
                      <a:r>
                        <a:rPr lang="uk-UA" sz="1500" dirty="0">
                          <a:effectLst/>
                          <a:latin typeface="Calibri" panose="020F0502020204030204" pitchFamily="34" charset="0"/>
                          <a:cs typeface="Calibri" panose="020F0502020204030204" pitchFamily="34" charset="0"/>
                        </a:rPr>
                        <a:t> (Канада) з «Управління людськими ресурсами», Міжнародний інститут бізнесу, Київ</a:t>
                      </a:r>
                      <a:endParaRPr lang="uk-UA"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extLst>
                  <a:ext uri="{0D108BD9-81ED-4DB2-BD59-A6C34878D82A}">
                    <a16:rowId xmlns:a16="http://schemas.microsoft.com/office/drawing/2014/main" val="10004"/>
                  </a:ext>
                </a:extLst>
              </a:tr>
              <a:tr h="255086">
                <a:tc gridSpan="2">
                  <a:txBody>
                    <a:bodyPr/>
                    <a:lstStyle/>
                    <a:p>
                      <a:pPr algn="just">
                        <a:lnSpc>
                          <a:spcPct val="150000"/>
                        </a:lnSpc>
                        <a:spcAft>
                          <a:spcPts val="0"/>
                        </a:spcAft>
                      </a:pPr>
                      <a:r>
                        <a:rPr lang="uk-UA" sz="1500">
                          <a:effectLst/>
                          <a:latin typeface="Calibri" panose="020F0502020204030204" pitchFamily="34" charset="0"/>
                          <a:cs typeface="Calibri" panose="020F0502020204030204" pitchFamily="34" charset="0"/>
                        </a:rPr>
                        <a:t>Лютий 2007 р.  </a:t>
                      </a:r>
                      <a:endParaRPr lang="uk-UA" sz="150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tc hMerge="1">
                  <a:txBody>
                    <a:bodyPr/>
                    <a:lstStyle/>
                    <a:p>
                      <a:endParaRPr lang="uk-UA"/>
                    </a:p>
                  </a:txBody>
                  <a:tcPr/>
                </a:tc>
                <a:tc>
                  <a:txBody>
                    <a:bodyPr/>
                    <a:lstStyle/>
                    <a:p>
                      <a:pPr algn="just">
                        <a:lnSpc>
                          <a:spcPct val="150000"/>
                        </a:lnSpc>
                        <a:spcAft>
                          <a:spcPts val="0"/>
                        </a:spcAft>
                      </a:pPr>
                      <a:r>
                        <a:rPr lang="uk-UA" sz="1500" dirty="0">
                          <a:effectLst/>
                          <a:latin typeface="Calibri" panose="020F0502020204030204" pitchFamily="34" charset="0"/>
                          <a:cs typeface="Calibri" panose="020F0502020204030204" pitchFamily="34" charset="0"/>
                        </a:rPr>
                        <a:t>«Техніка ефективних продажів», тренінг</a:t>
                      </a:r>
                      <a:endParaRPr lang="uk-UA"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extLst>
                  <a:ext uri="{0D108BD9-81ED-4DB2-BD59-A6C34878D82A}">
                    <a16:rowId xmlns:a16="http://schemas.microsoft.com/office/drawing/2014/main" val="10005"/>
                  </a:ext>
                </a:extLst>
              </a:tr>
              <a:tr h="510172">
                <a:tc gridSpan="2">
                  <a:txBody>
                    <a:bodyPr/>
                    <a:lstStyle/>
                    <a:p>
                      <a:pPr algn="just">
                        <a:lnSpc>
                          <a:spcPct val="150000"/>
                        </a:lnSpc>
                        <a:spcAft>
                          <a:spcPts val="0"/>
                        </a:spcAft>
                      </a:pPr>
                      <a:r>
                        <a:rPr lang="uk-UA" sz="1500">
                          <a:effectLst/>
                          <a:latin typeface="Calibri" panose="020F0502020204030204" pitchFamily="34" charset="0"/>
                          <a:cs typeface="Calibri" panose="020F0502020204030204" pitchFamily="34" charset="0"/>
                        </a:rPr>
                        <a:t>Вересень 2009 р.  </a:t>
                      </a:r>
                      <a:endParaRPr lang="uk-UA" sz="150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tc hMerge="1">
                  <a:txBody>
                    <a:bodyPr/>
                    <a:lstStyle/>
                    <a:p>
                      <a:endParaRPr lang="uk-UA"/>
                    </a:p>
                  </a:txBody>
                  <a:tcPr/>
                </a:tc>
                <a:tc>
                  <a:txBody>
                    <a:bodyPr/>
                    <a:lstStyle/>
                    <a:p>
                      <a:pPr algn="just">
                        <a:lnSpc>
                          <a:spcPct val="150000"/>
                        </a:lnSpc>
                        <a:spcAft>
                          <a:spcPts val="0"/>
                        </a:spcAft>
                      </a:pPr>
                      <a:r>
                        <a:rPr lang="uk-UA" sz="1500" dirty="0">
                          <a:effectLst/>
                          <a:latin typeface="Calibri" panose="020F0502020204030204" pitchFamily="34" charset="0"/>
                          <a:cs typeface="Calibri" panose="020F0502020204030204" pitchFamily="34" charset="0"/>
                        </a:rPr>
                        <a:t>«Ефективні відносини з клієнтами як джерело конкурентної переваги», тренінг</a:t>
                      </a:r>
                      <a:endParaRPr lang="uk-UA"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extLst>
                  <a:ext uri="{0D108BD9-81ED-4DB2-BD59-A6C34878D82A}">
                    <a16:rowId xmlns:a16="http://schemas.microsoft.com/office/drawing/2014/main" val="10006"/>
                  </a:ext>
                </a:extLst>
              </a:tr>
              <a:tr h="255086">
                <a:tc gridSpan="2">
                  <a:txBody>
                    <a:bodyPr/>
                    <a:lstStyle/>
                    <a:p>
                      <a:pPr algn="just">
                        <a:lnSpc>
                          <a:spcPct val="150000"/>
                        </a:lnSpc>
                        <a:spcAft>
                          <a:spcPts val="0"/>
                        </a:spcAft>
                      </a:pPr>
                      <a:r>
                        <a:rPr lang="uk-UA" sz="1500">
                          <a:effectLst/>
                          <a:latin typeface="Calibri" panose="020F0502020204030204" pitchFamily="34" charset="0"/>
                          <a:cs typeface="Calibri" panose="020F0502020204030204" pitchFamily="34" charset="0"/>
                        </a:rPr>
                        <a:t>Квітень 2010 р.  </a:t>
                      </a:r>
                      <a:endParaRPr lang="uk-UA" sz="150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tc hMerge="1">
                  <a:txBody>
                    <a:bodyPr/>
                    <a:lstStyle/>
                    <a:p>
                      <a:endParaRPr lang="uk-UA"/>
                    </a:p>
                  </a:txBody>
                  <a:tcPr/>
                </a:tc>
                <a:tc>
                  <a:txBody>
                    <a:bodyPr/>
                    <a:lstStyle/>
                    <a:p>
                      <a:pPr algn="just">
                        <a:lnSpc>
                          <a:spcPct val="150000"/>
                        </a:lnSpc>
                        <a:spcAft>
                          <a:spcPts val="0"/>
                        </a:spcAft>
                      </a:pPr>
                      <a:r>
                        <a:rPr lang="uk-UA" sz="1500" dirty="0">
                          <a:effectLst/>
                          <a:latin typeface="Calibri" panose="020F0502020204030204" pitchFamily="34" charset="0"/>
                          <a:cs typeface="Calibri" panose="020F0502020204030204" pitchFamily="34" charset="0"/>
                        </a:rPr>
                        <a:t>«Техніка ефективного ведення переговорів», тренінг</a:t>
                      </a:r>
                      <a:endParaRPr lang="uk-UA"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54661" marR="54661"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10226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240347033"/>
              </p:ext>
            </p:extLst>
          </p:nvPr>
        </p:nvGraphicFramePr>
        <p:xfrm>
          <a:off x="0" y="0"/>
          <a:ext cx="9132168" cy="6858000"/>
        </p:xfrm>
        <a:graphic>
          <a:graphicData uri="http://schemas.openxmlformats.org/drawingml/2006/table">
            <a:tbl>
              <a:tblPr>
                <a:tableStyleId>{5C22544A-7EE6-4342-B048-85BDC9FD1C3A}</a:tableStyleId>
              </a:tblPr>
              <a:tblGrid>
                <a:gridCol w="1475656">
                  <a:extLst>
                    <a:ext uri="{9D8B030D-6E8A-4147-A177-3AD203B41FA5}">
                      <a16:colId xmlns:a16="http://schemas.microsoft.com/office/drawing/2014/main" val="20000"/>
                    </a:ext>
                  </a:extLst>
                </a:gridCol>
                <a:gridCol w="7656512">
                  <a:extLst>
                    <a:ext uri="{9D8B030D-6E8A-4147-A177-3AD203B41FA5}">
                      <a16:colId xmlns:a16="http://schemas.microsoft.com/office/drawing/2014/main" val="20001"/>
                    </a:ext>
                  </a:extLst>
                </a:gridCol>
              </a:tblGrid>
              <a:tr h="225003">
                <a:tc gridSpan="2">
                  <a:txBody>
                    <a:bodyPr/>
                    <a:lstStyle/>
                    <a:p>
                      <a:pPr algn="ctr">
                        <a:lnSpc>
                          <a:spcPct val="100000"/>
                        </a:lnSpc>
                        <a:spcBef>
                          <a:spcPts val="600"/>
                        </a:spcBef>
                        <a:spcAft>
                          <a:spcPts val="0"/>
                        </a:spcAft>
                      </a:pPr>
                      <a:r>
                        <a:rPr lang="uk-UA" sz="1400" dirty="0">
                          <a:effectLst/>
                          <a:latin typeface="Calibri" panose="020F0502020204030204" pitchFamily="34" charset="0"/>
                          <a:cs typeface="Calibri" panose="020F0502020204030204" pitchFamily="34" charset="0"/>
                        </a:rPr>
                        <a:t>Досвід роботи</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tc hMerge="1">
                  <a:txBody>
                    <a:bodyPr/>
                    <a:lstStyle/>
                    <a:p>
                      <a:endParaRPr lang="uk-UA"/>
                    </a:p>
                  </a:txBody>
                  <a:tcPr/>
                </a:tc>
                <a:extLst>
                  <a:ext uri="{0D108BD9-81ED-4DB2-BD59-A6C34878D82A}">
                    <a16:rowId xmlns:a16="http://schemas.microsoft.com/office/drawing/2014/main" val="10000"/>
                  </a:ext>
                </a:extLst>
              </a:tr>
              <a:tr h="455680">
                <a:tc>
                  <a:txBody>
                    <a:bodyPr/>
                    <a:lstStyle/>
                    <a:p>
                      <a:pPr algn="just">
                        <a:lnSpc>
                          <a:spcPct val="100000"/>
                        </a:lnSpc>
                        <a:spcBef>
                          <a:spcPts val="600"/>
                        </a:spcBef>
                        <a:spcAft>
                          <a:spcPts val="0"/>
                        </a:spcAft>
                      </a:pPr>
                      <a:r>
                        <a:rPr lang="uk-UA" sz="1400" dirty="0">
                          <a:effectLst/>
                          <a:latin typeface="Calibri" panose="020F0502020204030204" pitchFamily="34" charset="0"/>
                          <a:cs typeface="Calibri" panose="020F0502020204030204" pitchFamily="34" charset="0"/>
                        </a:rPr>
                        <a:t>березень 2006 р. –  по даний час </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tc>
                  <a:txBody>
                    <a:bodyPr/>
                    <a:lstStyle/>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керівник відділу управління персоналом </a:t>
                      </a:r>
                    </a:p>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ТОВ «</a:t>
                      </a:r>
                      <a:r>
                        <a:rPr lang="uk-UA" sz="1400" dirty="0" err="1">
                          <a:effectLst/>
                          <a:latin typeface="Calibri" panose="020F0502020204030204" pitchFamily="34" charset="0"/>
                          <a:cs typeface="Calibri" panose="020F0502020204030204" pitchFamily="34" charset="0"/>
                        </a:rPr>
                        <a:t>Нанопроект</a:t>
                      </a:r>
                      <a:r>
                        <a:rPr lang="uk-UA" sz="1400" dirty="0">
                          <a:effectLst/>
                          <a:latin typeface="Calibri" panose="020F0502020204030204" pitchFamily="34" charset="0"/>
                          <a:cs typeface="Calibri" panose="020F0502020204030204" pitchFamily="34" charset="0"/>
                        </a:rPr>
                        <a:t>» (виготовлення і реалізація …). </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extLst>
                  <a:ext uri="{0D108BD9-81ED-4DB2-BD59-A6C34878D82A}">
                    <a16:rowId xmlns:a16="http://schemas.microsoft.com/office/drawing/2014/main" val="10001"/>
                  </a:ext>
                </a:extLst>
              </a:tr>
              <a:tr h="2416488">
                <a:tc>
                  <a:txBody>
                    <a:bodyPr/>
                    <a:lstStyle/>
                    <a:p>
                      <a:pPr algn="just">
                        <a:lnSpc>
                          <a:spcPct val="100000"/>
                        </a:lnSpc>
                        <a:spcBef>
                          <a:spcPts val="600"/>
                        </a:spcBef>
                        <a:spcAft>
                          <a:spcPts val="0"/>
                        </a:spcAft>
                      </a:pPr>
                      <a:r>
                        <a:rPr lang="uk-UA" sz="1400" dirty="0">
                          <a:effectLst/>
                          <a:latin typeface="Calibri" panose="020F0502020204030204" pitchFamily="34" charset="0"/>
                          <a:cs typeface="Calibri" panose="020F0502020204030204" pitchFamily="34" charset="0"/>
                        </a:rPr>
                        <a:t> </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tc>
                  <a:txBody>
                    <a:bodyPr/>
                    <a:lstStyle/>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Функціональні обов’язки:</a:t>
                      </a:r>
                    </a:p>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 організація роботи з персоналом відповідно до загальних цілей розвитку компанії і конкретних напрямів HR-політики для досягнення ефективного використання і професійного вдосконалення співробітників;</a:t>
                      </a:r>
                    </a:p>
                    <a:p>
                      <a:pPr marL="45720"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пошук та відбір персоналу;</a:t>
                      </a:r>
                    </a:p>
                    <a:p>
                      <a:pPr marL="45720"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проведення тренінгів і семінарів; </a:t>
                      </a:r>
                    </a:p>
                    <a:p>
                      <a:pPr marL="45720"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адаптація нових співробітників; </a:t>
                      </a:r>
                    </a:p>
                    <a:p>
                      <a:pPr marL="45720"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розробка систем мотивації; </a:t>
                      </a:r>
                    </a:p>
                    <a:p>
                      <a:pPr marL="45720"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–розробка посадових інструкцій, правил трудового внутрішнього розпорядку; </a:t>
                      </a:r>
                    </a:p>
                    <a:p>
                      <a:pPr marL="45720"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атестація персоналу і  оцінка ефективності його роботи.</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extLst>
                  <a:ext uri="{0D108BD9-81ED-4DB2-BD59-A6C34878D82A}">
                    <a16:rowId xmlns:a16="http://schemas.microsoft.com/office/drawing/2014/main" val="10002"/>
                  </a:ext>
                </a:extLst>
              </a:tr>
              <a:tr h="450005">
                <a:tc>
                  <a:txBody>
                    <a:bodyPr/>
                    <a:lstStyle/>
                    <a:p>
                      <a:pPr algn="just">
                        <a:lnSpc>
                          <a:spcPct val="100000"/>
                        </a:lnSpc>
                        <a:spcBef>
                          <a:spcPts val="600"/>
                        </a:spcBef>
                        <a:spcAft>
                          <a:spcPts val="0"/>
                        </a:spcAft>
                      </a:pPr>
                      <a:r>
                        <a:rPr lang="uk-UA" sz="1400">
                          <a:effectLst/>
                          <a:latin typeface="Calibri" panose="020F0502020204030204" pitchFamily="34" charset="0"/>
                          <a:cs typeface="Calibri" panose="020F0502020204030204" pitchFamily="34" charset="0"/>
                        </a:rPr>
                        <a:t>липень 2003 р. – грудень 2005 р.  </a:t>
                      </a:r>
                      <a:endParaRPr lang="uk-UA" sz="140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tc>
                  <a:txBody>
                    <a:bodyPr/>
                    <a:lstStyle/>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інспектор відділу кадрів ВАТ «</a:t>
                      </a:r>
                      <a:r>
                        <a:rPr lang="uk-UA" sz="1400" dirty="0" err="1">
                          <a:effectLst/>
                          <a:latin typeface="Calibri" panose="020F0502020204030204" pitchFamily="34" charset="0"/>
                          <a:cs typeface="Calibri" panose="020F0502020204030204" pitchFamily="34" charset="0"/>
                        </a:rPr>
                        <a:t>Гранмаш</a:t>
                      </a:r>
                      <a:r>
                        <a:rPr lang="uk-UA" sz="1400" dirty="0">
                          <a:effectLst/>
                          <a:latin typeface="Calibri" panose="020F0502020204030204" pitchFamily="34" charset="0"/>
                          <a:cs typeface="Calibri" panose="020F0502020204030204" pitchFamily="34" charset="0"/>
                        </a:rPr>
                        <a:t>» (виготовлення і реалізація …).</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extLst>
                  <a:ext uri="{0D108BD9-81ED-4DB2-BD59-A6C34878D82A}">
                    <a16:rowId xmlns:a16="http://schemas.microsoft.com/office/drawing/2014/main" val="10003"/>
                  </a:ext>
                </a:extLst>
              </a:tr>
              <a:tr h="980404">
                <a:tc>
                  <a:txBody>
                    <a:bodyPr/>
                    <a:lstStyle/>
                    <a:p>
                      <a:pPr algn="just">
                        <a:lnSpc>
                          <a:spcPct val="100000"/>
                        </a:lnSpc>
                        <a:spcBef>
                          <a:spcPts val="600"/>
                        </a:spcBef>
                        <a:spcAft>
                          <a:spcPts val="0"/>
                        </a:spcAft>
                      </a:pPr>
                      <a:r>
                        <a:rPr lang="uk-UA" sz="1400">
                          <a:effectLst/>
                          <a:latin typeface="Calibri" panose="020F0502020204030204" pitchFamily="34" charset="0"/>
                          <a:cs typeface="Calibri" panose="020F0502020204030204" pitchFamily="34" charset="0"/>
                        </a:rPr>
                        <a:t> </a:t>
                      </a:r>
                      <a:endParaRPr lang="uk-UA" sz="140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tc>
                  <a:txBody>
                    <a:bodyPr/>
                    <a:lstStyle/>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Функціональні обов’язки:</a:t>
                      </a:r>
                    </a:p>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 ведення кадрової документації; </a:t>
                      </a:r>
                    </a:p>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 прийняття на роботу та звільнення співробітників; </a:t>
                      </a:r>
                    </a:p>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 організація і проведення атестаційних комісій.</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extLst>
                  <a:ext uri="{0D108BD9-81ED-4DB2-BD59-A6C34878D82A}">
                    <a16:rowId xmlns:a16="http://schemas.microsoft.com/office/drawing/2014/main" val="10004"/>
                  </a:ext>
                </a:extLst>
              </a:tr>
              <a:tr h="450005">
                <a:tc>
                  <a:txBody>
                    <a:bodyPr/>
                    <a:lstStyle/>
                    <a:p>
                      <a:pPr algn="just">
                        <a:lnSpc>
                          <a:spcPct val="100000"/>
                        </a:lnSpc>
                        <a:spcBef>
                          <a:spcPts val="600"/>
                        </a:spcBef>
                        <a:spcAft>
                          <a:spcPts val="0"/>
                        </a:spcAft>
                      </a:pPr>
                      <a:r>
                        <a:rPr lang="uk-UA" sz="1400" dirty="0">
                          <a:effectLst/>
                          <a:latin typeface="Calibri" panose="020F0502020204030204" pitchFamily="34" charset="0"/>
                          <a:cs typeface="Calibri" panose="020F0502020204030204" pitchFamily="34" charset="0"/>
                        </a:rPr>
                        <a:t>Вересень 1999 р. – червень 2005 р.</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tc>
                  <a:txBody>
                    <a:bodyPr/>
                    <a:lstStyle/>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менеджер департаменту маркетингу та продажу навчальних пакетів ТОВ «</a:t>
                      </a:r>
                      <a:r>
                        <a:rPr lang="uk-UA" sz="1400" dirty="0" err="1">
                          <a:effectLst/>
                          <a:latin typeface="Calibri" panose="020F0502020204030204" pitchFamily="34" charset="0"/>
                          <a:cs typeface="Calibri" panose="020F0502020204030204" pitchFamily="34" charset="0"/>
                        </a:rPr>
                        <a:t>Скай</a:t>
                      </a:r>
                      <a:r>
                        <a:rPr lang="uk-UA" sz="1400" dirty="0">
                          <a:effectLst/>
                          <a:latin typeface="Calibri" panose="020F0502020204030204" pitchFamily="34" charset="0"/>
                          <a:cs typeface="Calibri" panose="020F0502020204030204" pitchFamily="34" charset="0"/>
                        </a:rPr>
                        <a:t> </a:t>
                      </a:r>
                      <a:r>
                        <a:rPr lang="uk-UA" sz="1400" dirty="0" err="1">
                          <a:effectLst/>
                          <a:latin typeface="Calibri" panose="020F0502020204030204" pitchFamily="34" charset="0"/>
                          <a:cs typeface="Calibri" panose="020F0502020204030204" pitchFamily="34" charset="0"/>
                        </a:rPr>
                        <a:t>консалт</a:t>
                      </a:r>
                      <a:r>
                        <a:rPr lang="uk-UA" sz="1400" dirty="0">
                          <a:effectLst/>
                          <a:latin typeface="Calibri" panose="020F0502020204030204" pitchFamily="34" charset="0"/>
                          <a:cs typeface="Calibri" panose="020F0502020204030204" pitchFamily="34" charset="0"/>
                        </a:rPr>
                        <a:t>».</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extLst>
                  <a:ext uri="{0D108BD9-81ED-4DB2-BD59-A6C34878D82A}">
                    <a16:rowId xmlns:a16="http://schemas.microsoft.com/office/drawing/2014/main" val="10005"/>
                  </a:ext>
                </a:extLst>
              </a:tr>
              <a:tr h="980404">
                <a:tc>
                  <a:txBody>
                    <a:bodyPr/>
                    <a:lstStyle/>
                    <a:p>
                      <a:pPr algn="just">
                        <a:lnSpc>
                          <a:spcPct val="100000"/>
                        </a:lnSpc>
                        <a:spcBef>
                          <a:spcPts val="600"/>
                        </a:spcBef>
                        <a:spcAft>
                          <a:spcPts val="0"/>
                        </a:spcAft>
                      </a:pPr>
                      <a:r>
                        <a:rPr lang="uk-UA" sz="1400">
                          <a:effectLst/>
                          <a:latin typeface="Calibri" panose="020F0502020204030204" pitchFamily="34" charset="0"/>
                          <a:cs typeface="Calibri" panose="020F0502020204030204" pitchFamily="34" charset="0"/>
                        </a:rPr>
                        <a:t> </a:t>
                      </a:r>
                      <a:endParaRPr lang="uk-UA" sz="140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tc>
                  <a:txBody>
                    <a:bodyPr/>
                    <a:lstStyle/>
                    <a:p>
                      <a:pPr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Функціональні обов’язки:</a:t>
                      </a:r>
                    </a:p>
                    <a:p>
                      <a:pPr marL="45720"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організація продажу (тренінги, семінари) в регіонах України; </a:t>
                      </a:r>
                    </a:p>
                    <a:p>
                      <a:pPr marL="45720"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 пошук, організація презентацій і тренінгів; </a:t>
                      </a:r>
                    </a:p>
                    <a:p>
                      <a:pPr marL="45720" algn="just">
                        <a:lnSpc>
                          <a:spcPct val="100000"/>
                        </a:lnSpc>
                        <a:spcBef>
                          <a:spcPts val="0"/>
                        </a:spcBef>
                        <a:spcAft>
                          <a:spcPts val="0"/>
                        </a:spcAft>
                      </a:pPr>
                      <a:r>
                        <a:rPr lang="uk-UA" sz="1400" dirty="0">
                          <a:effectLst/>
                          <a:latin typeface="Calibri" panose="020F0502020204030204" pitchFamily="34" charset="0"/>
                          <a:cs typeface="Calibri" panose="020F0502020204030204" pitchFamily="34" charset="0"/>
                        </a:rPr>
                        <a:t>–аналіз ринку тренінгових послуг та ін..</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extLst>
                  <a:ext uri="{0D108BD9-81ED-4DB2-BD59-A6C34878D82A}">
                    <a16:rowId xmlns:a16="http://schemas.microsoft.com/office/drawing/2014/main" val="10006"/>
                  </a:ext>
                </a:extLst>
              </a:tr>
              <a:tr h="225003">
                <a:tc gridSpan="2">
                  <a:txBody>
                    <a:bodyPr/>
                    <a:lstStyle/>
                    <a:p>
                      <a:pPr algn="ctr">
                        <a:lnSpc>
                          <a:spcPct val="100000"/>
                        </a:lnSpc>
                        <a:spcBef>
                          <a:spcPts val="600"/>
                        </a:spcBef>
                        <a:spcAft>
                          <a:spcPts val="0"/>
                        </a:spcAft>
                      </a:pPr>
                      <a:r>
                        <a:rPr lang="uk-UA" sz="1400" dirty="0">
                          <a:effectLst/>
                          <a:latin typeface="Calibri" panose="020F0502020204030204" pitchFamily="34" charset="0"/>
                          <a:cs typeface="Calibri" panose="020F0502020204030204" pitchFamily="34" charset="0"/>
                        </a:rPr>
                        <a:t>Особисті дані</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tc hMerge="1">
                  <a:txBody>
                    <a:bodyPr/>
                    <a:lstStyle/>
                    <a:p>
                      <a:endParaRPr lang="uk-UA"/>
                    </a:p>
                  </a:txBody>
                  <a:tcPr/>
                </a:tc>
                <a:extLst>
                  <a:ext uri="{0D108BD9-81ED-4DB2-BD59-A6C34878D82A}">
                    <a16:rowId xmlns:a16="http://schemas.microsoft.com/office/drawing/2014/main" val="10007"/>
                  </a:ext>
                </a:extLst>
              </a:tr>
              <a:tr h="675008">
                <a:tc gridSpan="2">
                  <a:txBody>
                    <a:bodyPr/>
                    <a:lstStyle/>
                    <a:p>
                      <a:pPr algn="just">
                        <a:lnSpc>
                          <a:spcPct val="100000"/>
                        </a:lnSpc>
                        <a:spcBef>
                          <a:spcPts val="600"/>
                        </a:spcBef>
                        <a:spcAft>
                          <a:spcPts val="0"/>
                        </a:spcAft>
                      </a:pPr>
                      <a:r>
                        <a:rPr lang="uk-UA" sz="1400" dirty="0">
                          <a:effectLst/>
                          <a:latin typeface="Calibri" panose="020F0502020204030204" pitchFamily="34" charset="0"/>
                          <a:cs typeface="Calibri" panose="020F0502020204030204" pitchFamily="34" charset="0"/>
                        </a:rPr>
                        <a:t>Маю багатий досвід роботи з клієнтами, легко знаходжу спільну мову з людьми. ПК – рівень користувача. Українською, та англійською мовами спілкуюсь вільно. Цілеспрямований, ініціативний. Права водія категорії В. </a:t>
                      </a:r>
                      <a:br>
                        <a:rPr lang="uk-UA" sz="1400" dirty="0">
                          <a:effectLst/>
                          <a:latin typeface="Calibri" panose="020F0502020204030204" pitchFamily="34" charset="0"/>
                          <a:cs typeface="Calibri" panose="020F0502020204030204" pitchFamily="34" charset="0"/>
                        </a:rPr>
                      </a:br>
                      <a:r>
                        <a:rPr lang="uk-UA" sz="1400" dirty="0">
                          <a:effectLst/>
                          <a:latin typeface="Calibri" panose="020F0502020204030204" pitchFamily="34" charset="0"/>
                          <a:cs typeface="Calibri" panose="020F0502020204030204" pitchFamily="34" charset="0"/>
                        </a:rPr>
                        <a:t>Можу використовувати для роботи власний автомобіль. Одружений. Без шкідливих звичок.</a:t>
                      </a:r>
                      <a:endParaRPr lang="uk-UA"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8849" marR="28849" marT="0" marB="0"/>
                </a:tc>
                <a:tc hMerge="1">
                  <a:txBody>
                    <a:bodyPr/>
                    <a:lstStyle/>
                    <a:p>
                      <a:endParaRPr lang="uk-UA"/>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390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0316" y="773415"/>
            <a:ext cx="7698068" cy="4154984"/>
          </a:xfrm>
          <a:prstGeom prst="rect">
            <a:avLst/>
          </a:prstGeom>
        </p:spPr>
        <p:txBody>
          <a:bodyPr wrap="square">
            <a:spAutoFit/>
          </a:bodyPr>
          <a:lstStyle/>
          <a:p>
            <a:pPr marL="457200" indent="-457200" algn="just">
              <a:buFont typeface="+mj-lt"/>
              <a:buAutoNum type="arabicPeriod"/>
            </a:pPr>
            <a:r>
              <a:rPr lang="uk-UA" sz="2400" dirty="0">
                <a:latin typeface="Calibri" panose="020F0502020204030204" pitchFamily="34" charset="0"/>
                <a:cs typeface="Calibri" panose="020F0502020204030204" pitchFamily="34" charset="0"/>
              </a:rPr>
              <a:t>Резюме як основний документ особистості, що </a:t>
            </a:r>
            <a:r>
              <a:rPr lang="uk-UA" sz="2400" dirty="0" err="1">
                <a:latin typeface="Calibri" panose="020F0502020204030204" pitchFamily="34" charset="0"/>
                <a:cs typeface="Calibri" panose="020F0502020204030204" pitchFamily="34" charset="0"/>
              </a:rPr>
              <a:t>зайнмається</a:t>
            </a:r>
            <a:r>
              <a:rPr lang="uk-UA" sz="2400" dirty="0">
                <a:latin typeface="Calibri" panose="020F0502020204030204" pitchFamily="34" charset="0"/>
                <a:cs typeface="Calibri" panose="020F0502020204030204" pitchFamily="34" charset="0"/>
              </a:rPr>
              <a:t> пошуками роботи. Загальні вимоги до написання резюме. </a:t>
            </a:r>
          </a:p>
          <a:p>
            <a:pPr marL="457200" indent="-457200" algn="just">
              <a:buFont typeface="+mj-lt"/>
              <a:buAutoNum type="arabicPeriod"/>
            </a:pPr>
            <a:r>
              <a:rPr lang="uk-UA" sz="2400" dirty="0">
                <a:latin typeface="Calibri" panose="020F0502020204030204" pitchFamily="34" charset="0"/>
                <a:cs typeface="Calibri" panose="020F0502020204030204" pitchFamily="34" charset="0"/>
              </a:rPr>
              <a:t>Види резюме: хронологічне та функціональне; резюме комбінованого типу; </a:t>
            </a:r>
            <a:r>
              <a:rPr lang="uk-UA" sz="2400" dirty="0">
                <a:solidFill>
                  <a:schemeClr val="accent1">
                    <a:lumMod val="60000"/>
                    <a:lumOff val="40000"/>
                  </a:schemeClr>
                </a:solidFill>
                <a:latin typeface="Calibri" panose="020F0502020204030204" pitchFamily="34" charset="0"/>
                <a:cs typeface="Calibri" panose="020F0502020204030204" pitchFamily="34" charset="0"/>
              </a:rPr>
              <a:t>резюме в форматі відео- презентації. </a:t>
            </a:r>
          </a:p>
          <a:p>
            <a:pPr marL="457200" indent="-457200" algn="just">
              <a:buFont typeface="+mj-lt"/>
              <a:buAutoNum type="arabicPeriod"/>
            </a:pPr>
            <a:r>
              <a:rPr lang="uk-UA" sz="2400" dirty="0">
                <a:latin typeface="Calibri" panose="020F0502020204030204" pitchFamily="34" charset="0"/>
                <a:cs typeface="Calibri" panose="020F0502020204030204" pitchFamily="34" charset="0"/>
              </a:rPr>
              <a:t>Правила складання супровідного листа до резюме і його розсилання.</a:t>
            </a:r>
          </a:p>
          <a:p>
            <a:pPr marL="457200" indent="-457200" algn="just">
              <a:buFont typeface="+mj-lt"/>
              <a:buAutoNum type="arabicPeriod"/>
            </a:pPr>
            <a:r>
              <a:rPr lang="uk-UA" sz="2400" dirty="0">
                <a:solidFill>
                  <a:schemeClr val="tx2"/>
                </a:solidFill>
                <a:latin typeface="Calibri" panose="020F0502020204030204" pitchFamily="34" charset="0"/>
                <a:cs typeface="Calibri" panose="020F0502020204030204" pitchFamily="34" charset="0"/>
              </a:rPr>
              <a:t>Складання особистого резюме на комп’ютері та розміщення його на офіційному сайті вищого навчального закладу</a:t>
            </a:r>
            <a:r>
              <a:rPr lang="uk-UA" sz="2400" dirty="0">
                <a:latin typeface="Calibri" panose="020F0502020204030204" pitchFamily="34" charset="0"/>
                <a:cs typeface="Calibri" panose="020F0502020204030204" pitchFamily="34" charset="0"/>
              </a:rPr>
              <a:t>.</a:t>
            </a:r>
          </a:p>
        </p:txBody>
      </p:sp>
      <p:sp>
        <p:nvSpPr>
          <p:cNvPr id="3" name="Прямоугольник 2"/>
          <p:cNvSpPr/>
          <p:nvPr/>
        </p:nvSpPr>
        <p:spPr>
          <a:xfrm>
            <a:off x="3491880" y="188640"/>
            <a:ext cx="1165704" cy="584775"/>
          </a:xfrm>
          <a:prstGeom prst="rect">
            <a:avLst/>
          </a:prstGeom>
        </p:spPr>
        <p:txBody>
          <a:bodyPr wrap="none">
            <a:spAutoFit/>
          </a:bodyPr>
          <a:lstStyle/>
          <a:p>
            <a:r>
              <a:rPr lang="uk-UA" sz="3200" b="1" dirty="0">
                <a:ea typeface="Times New Roman" pitchFamily="18" charset="0"/>
                <a:cs typeface="Arial" pitchFamily="34" charset="0"/>
              </a:rPr>
              <a:t>План</a:t>
            </a:r>
            <a:endParaRPr lang="ru-RU" sz="32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4846244"/>
            <a:ext cx="4577082" cy="2011756"/>
          </a:xfrm>
          <a:prstGeom prst="rect">
            <a:avLst/>
          </a:prstGeom>
        </p:spPr>
      </p:pic>
    </p:spTree>
    <p:extLst>
      <p:ext uri="{BB962C8B-B14F-4D97-AF65-F5344CB8AC3E}">
        <p14:creationId xmlns:p14="http://schemas.microsoft.com/office/powerpoint/2010/main" val="4208122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358" y="260648"/>
            <a:ext cx="8004026" cy="6507935"/>
          </a:xfrm>
          <a:prstGeom prst="rect">
            <a:avLst/>
          </a:prstGeom>
        </p:spPr>
        <p:txBody>
          <a:bodyPr wrap="square">
            <a:spAutoFit/>
          </a:bodyPr>
          <a:lstStyle/>
          <a:p>
            <a:pPr indent="450215" algn="just">
              <a:lnSpc>
                <a:spcPct val="150000"/>
              </a:lnSpc>
              <a:spcAft>
                <a:spcPts val="0"/>
              </a:spcAft>
            </a:pPr>
            <a:r>
              <a:rPr lang="uk-UA" sz="2000" b="1" dirty="0">
                <a:solidFill>
                  <a:schemeClr val="accent5">
                    <a:lumMod val="75000"/>
                  </a:schemeClr>
                </a:solidFill>
                <a:latin typeface="Calibri" panose="020F0502020204030204" pitchFamily="34" charset="0"/>
                <a:ea typeface="Times New Roman" panose="02020603050405020304" pitchFamily="18" charset="0"/>
                <a:cs typeface="Calibri" panose="020F0502020204030204" pitchFamily="34" charset="0"/>
              </a:rPr>
              <a:t>Треба знати і вміти</a:t>
            </a:r>
            <a:endParaRPr lang="uk-UA" sz="2000" dirty="0">
              <a:solidFill>
                <a:schemeClr val="accent5">
                  <a:lumMod val="75000"/>
                </a:schemeClr>
              </a:solidFill>
              <a:latin typeface="Calibri" panose="020F0502020204030204" pitchFamily="34" charset="0"/>
              <a:ea typeface="Times New Roman" panose="02020603050405020304" pitchFamily="18" charset="0"/>
              <a:cs typeface="Calibri" panose="020F0502020204030204" pitchFamily="34" charset="0"/>
            </a:endParaRP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Якщо вам не вдається подолати суперечності на рівні тексту резюме (наприклад, потребують пояснення перерви в роботі, причини, з яких залишена  престижна, з точки зору зовнішніх оцінок, робота і т. ін.), використовуйте таку можливість, як супровідний лист.</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Резюме – це не простий хронологічний виклад подій Вашого професійного життя. Його слід писати так, щоб цей виклад відображав попередню кар’єру в контексті отримання, розвитку, накопичення вмінь, потрібних для роботи, на яку ви претендуєте нині.</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Називаючи в резюме посаду, яку Ви займали вами раніше переконаєтеся, що її назва унеможливлює ймовірність різного тлумачення виконуваної на цій посаді роботи. Щоб правильно зорієнтувати інтерв’юера, опишіть функції, які ви виконували на цій посаді.</a:t>
            </a:r>
          </a:p>
        </p:txBody>
      </p:sp>
    </p:spTree>
    <p:extLst>
      <p:ext uri="{BB962C8B-B14F-4D97-AF65-F5344CB8AC3E}">
        <p14:creationId xmlns:p14="http://schemas.microsoft.com/office/powerpoint/2010/main" val="71798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7384"/>
            <a:ext cx="7848872" cy="6684009"/>
          </a:xfrm>
          <a:prstGeom prst="rect">
            <a:avLst/>
          </a:prstGeom>
        </p:spPr>
        <p:txBody>
          <a:bodyPr wrap="square">
            <a:spAutoFit/>
          </a:bodyPr>
          <a:lstStyle/>
          <a:p>
            <a:pPr indent="450215" algn="just">
              <a:lnSpc>
                <a:spcPct val="14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Відбирайте під спеціальний запит тільки потрібну інформацію. Навряд чи претендентові допоможе перерахування всіх численних курсів, які він закінчив, але отримані не застосовував у практичній діяльності, й вони ніяк не пов’язані з майбутньою роботою (так само, як і перерахування взагалі всіх робіт, виконаних протягом професійного життя).</a:t>
            </a:r>
          </a:p>
          <a:p>
            <a:pPr indent="450215" algn="just">
              <a:lnSpc>
                <a:spcPct val="14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Передаючи резюме факсом, вкажіть ваші координати кілька разів, щоб у разі збоїв імовірність збереження можливості контакту з Вами була вищою.</a:t>
            </a:r>
          </a:p>
          <a:p>
            <a:pPr indent="450215" algn="just">
              <a:lnSpc>
                <a:spcPct val="14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Пишіть резюме мовою, яка вказана в оголошенні. Якщо прямих або непрямих вказівок немає, використовуйте ту мову, якою легше спілкуватися. Склавши резюме іноземною мовою, будьте готові провести нею і розгорнене інтерв’ю. </a:t>
            </a:r>
            <a:endParaRPr lang="uk-UA" sz="22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64307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200054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uk-UA" sz="2800" b="1" dirty="0">
                <a:solidFill>
                  <a:srgbClr val="222222"/>
                </a:solidFill>
                <a:latin typeface="+mj-lt"/>
              </a:rPr>
              <a:t>Приклади у додатках до лекції. </a:t>
            </a:r>
          </a:p>
          <a:p>
            <a:r>
              <a:rPr lang="uk-UA" sz="2400" b="1" dirty="0">
                <a:solidFill>
                  <a:srgbClr val="222222"/>
                </a:solidFill>
                <a:latin typeface="+mj-lt"/>
              </a:rPr>
              <a:t>Сайт для виконання 2 частини </a:t>
            </a:r>
            <a:r>
              <a:rPr lang="uk-UA" sz="2400" b="1" dirty="0" err="1">
                <a:solidFill>
                  <a:srgbClr val="222222"/>
                </a:solidFill>
                <a:latin typeface="+mj-lt"/>
              </a:rPr>
              <a:t>інд</a:t>
            </a:r>
            <a:r>
              <a:rPr lang="uk-UA" sz="2400" b="1" dirty="0">
                <a:solidFill>
                  <a:srgbClr val="222222"/>
                </a:solidFill>
                <a:latin typeface="+mj-lt"/>
              </a:rPr>
              <a:t>. роботи:</a:t>
            </a:r>
          </a:p>
          <a:p>
            <a:r>
              <a:rPr lang="uk-UA" sz="2400" dirty="0">
                <a:hlinkClick r:id="rId2"/>
              </a:rPr>
              <a:t>А) </a:t>
            </a:r>
            <a:r>
              <a:rPr lang="en-US" sz="2400" dirty="0">
                <a:hlinkClick r:id="rId2"/>
              </a:rPr>
              <a:t>https://europass.cedefop.europa.eu/</a:t>
            </a:r>
            <a:endParaRPr lang="uk-UA" sz="2400" dirty="0"/>
          </a:p>
          <a:p>
            <a:r>
              <a:rPr lang="uk-UA" sz="2400" dirty="0">
                <a:hlinkClick r:id="rId3"/>
              </a:rPr>
              <a:t>Б) </a:t>
            </a:r>
            <a:r>
              <a:rPr lang="en-US" sz="2400" dirty="0">
                <a:hlinkClick r:id="rId3"/>
              </a:rPr>
              <a:t>https://europass.cedefop.europa.eu/documents/curriculum-vitae</a:t>
            </a:r>
            <a:endParaRPr lang="uk-UA" sz="2400" b="1" dirty="0">
              <a:latin typeface="+mj-lt"/>
            </a:endParaRPr>
          </a:p>
        </p:txBody>
      </p:sp>
      <p:pic>
        <p:nvPicPr>
          <p:cNvPr id="3" name="Рисунок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7584" y="2636912"/>
            <a:ext cx="6899448" cy="3883404"/>
          </a:xfrm>
          <a:prstGeom prst="rect">
            <a:avLst/>
          </a:prstGeom>
        </p:spPr>
      </p:pic>
    </p:spTree>
    <p:extLst>
      <p:ext uri="{BB962C8B-B14F-4D97-AF65-F5344CB8AC3E}">
        <p14:creationId xmlns:p14="http://schemas.microsoft.com/office/powerpoint/2010/main" val="2756871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81724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indent="450215" algn="just">
              <a:spcAft>
                <a:spcPts val="0"/>
              </a:spcAft>
            </a:pPr>
            <a:r>
              <a:rPr lang="uk-UA" sz="2800" b="1" cap="small" dirty="0">
                <a:latin typeface="Calibri" panose="020F0502020204030204" pitchFamily="34" charset="0"/>
                <a:ea typeface="Times New Roman" panose="02020603050405020304" pitchFamily="18" charset="0"/>
                <a:cs typeface="Calibri" panose="020F0502020204030204" pitchFamily="34" charset="0"/>
              </a:rPr>
              <a:t>Написання і розсилання супровідного листа</a:t>
            </a:r>
            <a:endParaRPr lang="uk-UA" sz="28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Прямоугольник 2"/>
          <p:cNvSpPr/>
          <p:nvPr/>
        </p:nvSpPr>
        <p:spPr>
          <a:xfrm>
            <a:off x="179512" y="980728"/>
            <a:ext cx="7632848" cy="5584606"/>
          </a:xfrm>
          <a:prstGeom prst="rect">
            <a:avLst/>
          </a:prstGeom>
        </p:spPr>
        <p:txBody>
          <a:bodyPr wrap="square">
            <a:spAutoFit/>
          </a:bodyPr>
          <a:lstStyle/>
          <a:p>
            <a:pPr indent="450215" algn="just">
              <a:lnSpc>
                <a:spcPct val="150000"/>
              </a:lnSpc>
              <a:spcAft>
                <a:spcPts val="0"/>
              </a:spcAft>
            </a:pPr>
            <a:r>
              <a:rPr lang="uk-UA" sz="2000" dirty="0">
                <a:solidFill>
                  <a:schemeClr val="accent5">
                    <a:lumMod val="75000"/>
                  </a:schemeClr>
                </a:solidFill>
                <a:latin typeface="Calibri" panose="020F0502020204030204" pitchFamily="34" charset="0"/>
                <a:ea typeface="Times New Roman" panose="02020603050405020304" pitchFamily="18" charset="0"/>
                <a:cs typeface="Calibri" panose="020F0502020204030204" pitchFamily="34" charset="0"/>
              </a:rPr>
              <a:t>Супровідний лист</a:t>
            </a:r>
            <a:r>
              <a:rPr lang="uk-UA" sz="2000" dirty="0">
                <a:latin typeface="Calibri" panose="020F0502020204030204" pitchFamily="34" charset="0"/>
                <a:ea typeface="Times New Roman" panose="02020603050405020304" pitchFamily="18" charset="0"/>
                <a:cs typeface="Calibri" panose="020F0502020204030204" pitchFamily="34" charset="0"/>
              </a:rPr>
              <a:t> – важлива характеристика Вашого професіоналізму. Він формує у потенційного працедавця Ваш професійний образ і дає багато інформації про  пошукувача. Читаючи Вашого листа, працедавець зосереджується на низці важливих для себе аспектів. І тому супровідного листа Ви маєте написати, щоби виконати свою найголовнішу функцію. </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Він має переконати потенційного роботодавця прочитати Ваше резюме.</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Він має переконати роботодавця у тому, що саме Ви будете надзвичайно корисними для його компанії.</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Він має переконати у Вашому вмінні писати важливі ділові папери, таланті спілкування і налагоджування стосунків.</a:t>
            </a:r>
            <a:endParaRPr lang="uk-UA" sz="2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140894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82094"/>
            <a:ext cx="7848872" cy="4662815"/>
          </a:xfrm>
          <a:prstGeom prst="rect">
            <a:avLst/>
          </a:prstGeom>
        </p:spPr>
        <p:txBody>
          <a:bodyPr wrap="square">
            <a:spAutoFit/>
          </a:bodyPr>
          <a:lstStyle/>
          <a:p>
            <a:pPr indent="450215" algn="just">
              <a:lnSpc>
                <a:spcPct val="15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При написанні супровідного листа дотримуйтеся певних вимог.</a:t>
            </a:r>
          </a:p>
          <a:p>
            <a:pPr indent="450215" algn="just">
              <a:lnSpc>
                <a:spcPct val="15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1. </a:t>
            </a:r>
            <a:r>
              <a:rPr lang="uk-UA" sz="2200" dirty="0">
                <a:solidFill>
                  <a:srgbClr val="0070C0"/>
                </a:solidFill>
                <a:latin typeface="Calibri" panose="020F0502020204030204" pitchFamily="34" charset="0"/>
                <a:ea typeface="Times New Roman" panose="02020603050405020304" pitchFamily="18" charset="0"/>
                <a:cs typeface="Calibri" panose="020F0502020204030204" pitchFamily="34" charset="0"/>
              </a:rPr>
              <a:t>Супровідний лист – це лаконічний спосіб переконання. </a:t>
            </a:r>
          </a:p>
          <a:p>
            <a:pPr indent="450215" algn="just">
              <a:lnSpc>
                <a:spcPct val="15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2. Резюме не передбачає “вільностей”, тому саме супровідний лист є тим документом, що дає змогу пояснити, чому Ви залишили останнє робоче місце, “</a:t>
            </a:r>
            <a:r>
              <a:rPr lang="uk-UA" sz="2200" dirty="0" err="1">
                <a:latin typeface="Calibri" panose="020F0502020204030204" pitchFamily="34" charset="0"/>
                <a:ea typeface="Times New Roman" panose="02020603050405020304" pitchFamily="18" charset="0"/>
                <a:cs typeface="Calibri" panose="020F0502020204030204" pitchFamily="34" charset="0"/>
              </a:rPr>
              <a:t>нестикування</a:t>
            </a:r>
            <a:r>
              <a:rPr lang="uk-UA" sz="2200" dirty="0">
                <a:latin typeface="Calibri" panose="020F0502020204030204" pitchFamily="34" charset="0"/>
                <a:ea typeface="Times New Roman" panose="02020603050405020304" pitchFamily="18" charset="0"/>
                <a:cs typeface="Calibri" panose="020F0502020204030204" pitchFamily="34" charset="0"/>
              </a:rPr>
              <a:t>” в резюме, те, чому Ви звернулися в цю компанію і які ваші професійні якості будуть особливо корисні. </a:t>
            </a:r>
            <a:br>
              <a:rPr lang="uk-UA" sz="2200" dirty="0">
                <a:latin typeface="Calibri" panose="020F0502020204030204" pitchFamily="34" charset="0"/>
                <a:ea typeface="Times New Roman" panose="02020603050405020304" pitchFamily="18" charset="0"/>
                <a:cs typeface="Calibri" panose="020F0502020204030204" pitchFamily="34" charset="0"/>
              </a:rPr>
            </a:br>
            <a:r>
              <a:rPr lang="uk-UA" sz="2200" dirty="0">
                <a:latin typeface="Calibri" panose="020F0502020204030204" pitchFamily="34" charset="0"/>
                <a:ea typeface="Times New Roman" panose="02020603050405020304" pitchFamily="18" charset="0"/>
                <a:cs typeface="Calibri" panose="020F0502020204030204" pitchFamily="34" charset="0"/>
              </a:rPr>
              <a:t>Все це підвищує Ваші шанси бути запрошеним на співбесіду.</a:t>
            </a:r>
            <a:endParaRPr lang="uk-UA" sz="22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0224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6596"/>
            <a:ext cx="7776864" cy="5626027"/>
          </a:xfrm>
          <a:prstGeom prst="rect">
            <a:avLst/>
          </a:prstGeom>
        </p:spPr>
        <p:txBody>
          <a:bodyPr wrap="square">
            <a:spAutoFit/>
          </a:bodyPr>
          <a:lstStyle/>
          <a:p>
            <a:pPr indent="450215" algn="just">
              <a:lnSpc>
                <a:spcPct val="15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3. </a:t>
            </a:r>
            <a:r>
              <a:rPr lang="uk-UA" sz="2200" dirty="0">
                <a:solidFill>
                  <a:srgbClr val="0070C0"/>
                </a:solidFill>
                <a:latin typeface="Calibri" panose="020F0502020204030204" pitchFamily="34" charset="0"/>
                <a:ea typeface="Times New Roman" panose="02020603050405020304" pitchFamily="18" charset="0"/>
                <a:cs typeface="Calibri" panose="020F0502020204030204" pitchFamily="34" charset="0"/>
              </a:rPr>
              <a:t>Супровідний лист – це діловий документ</a:t>
            </a:r>
            <a:r>
              <a:rPr lang="uk-UA" sz="2200" dirty="0">
                <a:latin typeface="Calibri" panose="020F0502020204030204" pitchFamily="34" charset="0"/>
                <a:ea typeface="Times New Roman" panose="02020603050405020304" pitchFamily="18" charset="0"/>
                <a:cs typeface="Calibri" panose="020F0502020204030204" pitchFamily="34" charset="0"/>
              </a:rPr>
              <a:t>. Уміння написати такого листа, правильно виражати думки, складати переконливі пропозиції дасть змогу вам ще до співбесіди продемонструвати працедавцеві свої професійні якості. </a:t>
            </a:r>
            <a:br>
              <a:rPr lang="uk-UA" sz="2200" dirty="0">
                <a:latin typeface="Calibri" panose="020F0502020204030204" pitchFamily="34" charset="0"/>
                <a:ea typeface="Times New Roman" panose="02020603050405020304" pitchFamily="18" charset="0"/>
                <a:cs typeface="Calibri" panose="020F0502020204030204" pitchFamily="34" charset="0"/>
              </a:rPr>
            </a:br>
            <a:r>
              <a:rPr lang="uk-UA" sz="2200" dirty="0">
                <a:latin typeface="Calibri" panose="020F0502020204030204" pitchFamily="34" charset="0"/>
                <a:ea typeface="Times New Roman" panose="02020603050405020304" pitchFamily="18" charset="0"/>
                <a:cs typeface="Calibri" panose="020F0502020204030204" pitchFamily="34" charset="0"/>
              </a:rPr>
              <a:t>Не скористатися цим – великий гріх. </a:t>
            </a:r>
          </a:p>
          <a:p>
            <a:pPr indent="450215" algn="just">
              <a:lnSpc>
                <a:spcPct val="150000"/>
              </a:lnSpc>
              <a:spcAft>
                <a:spcPts val="0"/>
              </a:spcAft>
            </a:pPr>
            <a:r>
              <a:rPr lang="uk-UA" sz="2200" dirty="0">
                <a:latin typeface="Calibri" panose="020F0502020204030204" pitchFamily="34" charset="0"/>
                <a:ea typeface="Times New Roman" panose="02020603050405020304" pitchFamily="18" charset="0"/>
                <a:cs typeface="Calibri" panose="020F0502020204030204" pitchFamily="34" charset="0"/>
              </a:rPr>
              <a:t>4. Напишіть, звідки Ви дізналися про вакансію. </a:t>
            </a:r>
            <a:br>
              <a:rPr lang="uk-UA" sz="2200" dirty="0">
                <a:latin typeface="Calibri" panose="020F0502020204030204" pitchFamily="34" charset="0"/>
                <a:ea typeface="Times New Roman" panose="02020603050405020304" pitchFamily="18" charset="0"/>
                <a:cs typeface="Calibri" panose="020F0502020204030204" pitchFamily="34" charset="0"/>
              </a:rPr>
            </a:br>
            <a:r>
              <a:rPr lang="uk-UA" sz="2200" dirty="0">
                <a:latin typeface="Calibri" panose="020F0502020204030204" pitchFamily="34" charset="0"/>
                <a:ea typeface="Times New Roman" panose="02020603050405020304" pitchFamily="18" charset="0"/>
                <a:cs typeface="Calibri" panose="020F0502020204030204" pitchFamily="34" charset="0"/>
              </a:rPr>
              <a:t>Не полінуйтеся дізнатися ім’я того, хто читатиме листа, і винесіть у першому рядку. Частіше згадуйте назву компанії, не пишіть загальних слів і не вказуйте неконкретні проекти, що Ви їх ніби то здійснили. Стосовно останнього, то взагалі побільше конкретного.</a:t>
            </a:r>
            <a:endParaRPr lang="uk-UA" sz="22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51684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8172400" cy="6507935"/>
          </a:xfrm>
          <a:prstGeom prst="rect">
            <a:avLst/>
          </a:prstGeom>
        </p:spPr>
        <p:txBody>
          <a:bodyPr wrap="square">
            <a:spAutoFit/>
          </a:bodyPr>
          <a:lstStyle/>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5. Напишіть те, що Ви знаєте про цю компанію. </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6. Напишіть, що саме Вас цікавить в компанії і чому Ви хочете  в ній працювати. </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7. Пишіть про те, чого Ви  хотіли б досягти, працюючи в компанії. </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8. Пишіть, які конкретні професійні риси  дають змогу домогтися реалізації окреслених завдань.</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9. Про попередніх роботодавців відгукуйтеся лише позитивно, а причину, з якої Ви залишили попереднє місце роботи, пов’язуйте з прагненням до професійного зростання, яке стало практично неможливим.</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10. Вкажіть контактну інформацію, коли Ви готові приїхати на співбесіду.</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І ще одне. </a:t>
            </a:r>
            <a:r>
              <a:rPr lang="uk-UA"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Обсяг листа має не перевищувати 2000 знаків, у тому числі пропуски. </a:t>
            </a:r>
          </a:p>
        </p:txBody>
      </p:sp>
    </p:spTree>
    <p:extLst>
      <p:ext uri="{BB962C8B-B14F-4D97-AF65-F5344CB8AC3E}">
        <p14:creationId xmlns:p14="http://schemas.microsoft.com/office/powerpoint/2010/main" val="14091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A4FACE-A52F-477B-8D67-B745847093E9}"/>
              </a:ext>
            </a:extLst>
          </p:cNvPr>
          <p:cNvSpPr txBox="1"/>
          <p:nvPr/>
        </p:nvSpPr>
        <p:spPr>
          <a:xfrm>
            <a:off x="827584" y="1988840"/>
            <a:ext cx="6480720" cy="2229456"/>
          </a:xfrm>
          <a:prstGeom prst="rect">
            <a:avLst/>
          </a:prstGeom>
          <a:noFill/>
        </p:spPr>
        <p:txBody>
          <a:bodyPr wrap="square">
            <a:spAutoFit/>
          </a:bodyPr>
          <a:lstStyle/>
          <a:p>
            <a:pPr algn="just">
              <a:lnSpc>
                <a:spcPct val="200000"/>
              </a:lnSpc>
            </a:pPr>
            <a:r>
              <a:rPr lang="uk-UA" b="1" i="0" dirty="0">
                <a:solidFill>
                  <a:srgbClr val="333333"/>
                </a:solidFill>
                <a:effectLst/>
                <a:latin typeface="Open Sans" panose="020B0606030504020204" pitchFamily="34" charset="0"/>
              </a:rPr>
              <a:t>Завдання </a:t>
            </a:r>
            <a:r>
              <a:rPr lang="uk-UA" b="1" dirty="0">
                <a:solidFill>
                  <a:srgbClr val="333333"/>
                </a:solidFill>
                <a:latin typeface="Open Sans" panose="020B0606030504020204" pitchFamily="34" charset="0"/>
              </a:rPr>
              <a:t>№ 4</a:t>
            </a:r>
            <a:r>
              <a:rPr lang="uk-UA" b="1" i="0" dirty="0">
                <a:solidFill>
                  <a:srgbClr val="333333"/>
                </a:solidFill>
                <a:effectLst/>
                <a:latin typeface="Open Sans" panose="020B0606030504020204" pitchFamily="34" charset="0"/>
              </a:rPr>
              <a:t>:</a:t>
            </a:r>
            <a:r>
              <a:rPr lang="uk-UA" b="0" i="0" dirty="0">
                <a:solidFill>
                  <a:srgbClr val="333333"/>
                </a:solidFill>
                <a:effectLst/>
                <a:latin typeface="Open Sans" panose="020B0606030504020204" pitchFamily="34" charset="0"/>
              </a:rPr>
              <a:t> </a:t>
            </a:r>
          </a:p>
          <a:p>
            <a:pPr algn="just">
              <a:lnSpc>
                <a:spcPct val="200000"/>
              </a:lnSpc>
            </a:pPr>
            <a:r>
              <a:rPr lang="uk-UA" b="0" i="0" dirty="0">
                <a:solidFill>
                  <a:srgbClr val="333333"/>
                </a:solidFill>
                <a:effectLst/>
                <a:latin typeface="Open Sans" panose="020B0606030504020204" pitchFamily="34" charset="0"/>
              </a:rPr>
              <a:t>Ви на співбесіді й вам запропонували не зовсім етичний спосіб отримати підвищення. Напишіть коротку відповідь, як би ви відреагували в цій ситуації. </a:t>
            </a:r>
          </a:p>
        </p:txBody>
      </p:sp>
    </p:spTree>
    <p:extLst>
      <p:ext uri="{BB962C8B-B14F-4D97-AF65-F5344CB8AC3E}">
        <p14:creationId xmlns:p14="http://schemas.microsoft.com/office/powerpoint/2010/main" val="2621188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800A65-E4FA-4714-9139-6FE4E22E230D}"/>
              </a:ext>
            </a:extLst>
          </p:cNvPr>
          <p:cNvSpPr txBox="1"/>
          <p:nvPr/>
        </p:nvSpPr>
        <p:spPr>
          <a:xfrm>
            <a:off x="107504" y="116632"/>
            <a:ext cx="7992888" cy="6494085"/>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just">
              <a:spcBef>
                <a:spcPts val="600"/>
              </a:spcBef>
              <a:spcAft>
                <a:spcPts val="600"/>
              </a:spcAft>
            </a:pPr>
            <a:r>
              <a:rPr lang="uk-UA" sz="1600" i="1" dirty="0">
                <a:solidFill>
                  <a:schemeClr val="accent5">
                    <a:lumMod val="75000"/>
                  </a:schemeClr>
                </a:solidFill>
                <a:latin typeface="Arial" panose="020B0604020202020204" pitchFamily="34" charset="0"/>
                <a:cs typeface="Arial" panose="020B0604020202020204" pitchFamily="34" charset="0"/>
              </a:rPr>
              <a:t>Існує дослідження, яке описує так звану "</a:t>
            </a:r>
            <a:r>
              <a:rPr lang="uk-UA" sz="1600" b="1" i="1" dirty="0">
                <a:solidFill>
                  <a:schemeClr val="accent5">
                    <a:lumMod val="75000"/>
                  </a:schemeClr>
                </a:solidFill>
                <a:latin typeface="Arial" panose="020B0604020202020204" pitchFamily="34" charset="0"/>
                <a:cs typeface="Arial" panose="020B0604020202020204" pitchFamily="34" charset="0"/>
              </a:rPr>
              <a:t>піраміду навчання</a:t>
            </a:r>
            <a:r>
              <a:rPr lang="uk-UA" sz="1600" i="1" dirty="0">
                <a:solidFill>
                  <a:schemeClr val="accent5">
                    <a:lumMod val="75000"/>
                  </a:schemeClr>
                </a:solidFill>
                <a:latin typeface="Arial" panose="020B0604020202020204" pitchFamily="34" charset="0"/>
                <a:cs typeface="Arial" panose="020B0604020202020204" pitchFamily="34" charset="0"/>
              </a:rPr>
              <a:t>", що показує, який відсоток інформації люди запам'ятовують через різні методи сприйняття і навчання. Ось приблизні відсотки, відповідно до цієї моделі:</a:t>
            </a:r>
          </a:p>
          <a:p>
            <a:pPr algn="just">
              <a:spcBef>
                <a:spcPts val="600"/>
              </a:spcBef>
              <a:spcAft>
                <a:spcPts val="600"/>
              </a:spcAft>
            </a:pPr>
            <a:endParaRPr lang="uk-UA" sz="1600" dirty="0"/>
          </a:p>
          <a:p>
            <a:pPr indent="457200" algn="just">
              <a:spcBef>
                <a:spcPts val="600"/>
              </a:spcBef>
              <a:spcAft>
                <a:spcPts val="600"/>
              </a:spcAft>
              <a:buFont typeface="+mj-lt"/>
              <a:buAutoNum type="arabicPeriod"/>
            </a:pPr>
            <a:r>
              <a:rPr lang="uk-UA" sz="1600" b="1" dirty="0">
                <a:latin typeface="Arial" panose="020B0604020202020204" pitchFamily="34" charset="0"/>
                <a:cs typeface="Arial" panose="020B0604020202020204" pitchFamily="34" charset="0"/>
              </a:rPr>
              <a:t>Читання</a:t>
            </a:r>
            <a:r>
              <a:rPr lang="uk-UA" sz="1600" dirty="0">
                <a:latin typeface="Arial" panose="020B0604020202020204" pitchFamily="34" charset="0"/>
                <a:cs typeface="Arial" panose="020B0604020202020204" pitchFamily="34" charset="0"/>
              </a:rPr>
              <a:t> – 10%: Якщо ви просто читаєте текст або навчальний матеріал, ви зазвичай запам'ятовуєте близько 10% інформації.</a:t>
            </a:r>
          </a:p>
          <a:p>
            <a:pPr indent="457200" algn="just">
              <a:spcBef>
                <a:spcPts val="600"/>
              </a:spcBef>
              <a:spcAft>
                <a:spcPts val="600"/>
              </a:spcAft>
              <a:buFont typeface="+mj-lt"/>
              <a:buAutoNum type="arabicPeriod"/>
            </a:pPr>
            <a:r>
              <a:rPr lang="uk-UA" sz="1600" b="1" dirty="0">
                <a:latin typeface="Arial" panose="020B0604020202020204" pitchFamily="34" charset="0"/>
                <a:cs typeface="Arial" panose="020B0604020202020204" pitchFamily="34" charset="0"/>
              </a:rPr>
              <a:t>Слухання (лекції, подкасти)</a:t>
            </a:r>
            <a:r>
              <a:rPr lang="uk-UA" sz="1600" dirty="0">
                <a:latin typeface="Arial" panose="020B0604020202020204" pitchFamily="34" charset="0"/>
                <a:cs typeface="Arial" panose="020B0604020202020204" pitchFamily="34" charset="0"/>
              </a:rPr>
              <a:t> – 20%: При сприйнятті інформації на слух, наприклад, через лекції чи </a:t>
            </a:r>
            <a:r>
              <a:rPr lang="uk-UA" sz="1600" dirty="0" err="1">
                <a:latin typeface="Arial" panose="020B0604020202020204" pitchFamily="34" charset="0"/>
                <a:cs typeface="Arial" panose="020B0604020202020204" pitchFamily="34" charset="0"/>
              </a:rPr>
              <a:t>аудіоматеріали</a:t>
            </a:r>
            <a:r>
              <a:rPr lang="uk-UA" sz="1600" dirty="0">
                <a:latin typeface="Arial" panose="020B0604020202020204" pitchFamily="34" charset="0"/>
                <a:cs typeface="Arial" panose="020B0604020202020204" pitchFamily="34" charset="0"/>
              </a:rPr>
              <a:t>, люди запам'ятовують приблизно 20% інформації.</a:t>
            </a:r>
          </a:p>
          <a:p>
            <a:pPr indent="457200" algn="just">
              <a:spcBef>
                <a:spcPts val="600"/>
              </a:spcBef>
              <a:spcAft>
                <a:spcPts val="600"/>
              </a:spcAft>
              <a:buFont typeface="+mj-lt"/>
              <a:buAutoNum type="arabicPeriod"/>
            </a:pPr>
            <a:r>
              <a:rPr lang="uk-UA" sz="1600" b="1" dirty="0">
                <a:latin typeface="Arial" panose="020B0604020202020204" pitchFamily="34" charset="0"/>
                <a:cs typeface="Arial" panose="020B0604020202020204" pitchFamily="34" charset="0"/>
              </a:rPr>
              <a:t>Візуальне сприйняття (відео, графіки, діаграми)</a:t>
            </a:r>
            <a:r>
              <a:rPr lang="uk-UA" sz="1600" dirty="0">
                <a:latin typeface="Arial" panose="020B0604020202020204" pitchFamily="34" charset="0"/>
                <a:cs typeface="Arial" panose="020B0604020202020204" pitchFamily="34" charset="0"/>
              </a:rPr>
              <a:t> – 30%: Візуальні матеріали, такі як картинки, графіки чи презентації, допомагають запам'ятати приблизно 30% інформації.</a:t>
            </a:r>
          </a:p>
          <a:p>
            <a:pPr indent="457200" algn="just">
              <a:spcBef>
                <a:spcPts val="600"/>
              </a:spcBef>
              <a:spcAft>
                <a:spcPts val="600"/>
              </a:spcAft>
              <a:buFont typeface="+mj-lt"/>
              <a:buAutoNum type="arabicPeriod"/>
            </a:pPr>
            <a:r>
              <a:rPr lang="uk-UA" sz="1600" b="1" dirty="0">
                <a:latin typeface="Arial" panose="020B0604020202020204" pitchFamily="34" charset="0"/>
                <a:cs typeface="Arial" panose="020B0604020202020204" pitchFamily="34" charset="0"/>
              </a:rPr>
              <a:t>Аудіо-візуальне сприйняття (відео з поясненням)</a:t>
            </a:r>
            <a:r>
              <a:rPr lang="uk-UA" sz="1600" dirty="0">
                <a:latin typeface="Arial" panose="020B0604020202020204" pitchFamily="34" charset="0"/>
                <a:cs typeface="Arial" panose="020B0604020202020204" pitchFamily="34" charset="0"/>
              </a:rPr>
              <a:t> – 50%: Поєднання зорового і слухового сприйняття, як, наприклад, перегляд відео з поясненням, дає можливість запам'ятати до 50% інформації.</a:t>
            </a:r>
          </a:p>
          <a:p>
            <a:pPr indent="457200" algn="just">
              <a:spcBef>
                <a:spcPts val="600"/>
              </a:spcBef>
              <a:spcAft>
                <a:spcPts val="600"/>
              </a:spcAft>
              <a:buFont typeface="+mj-lt"/>
              <a:buAutoNum type="arabicPeriod"/>
            </a:pPr>
            <a:r>
              <a:rPr lang="uk-UA" sz="1600" b="1" dirty="0">
                <a:latin typeface="Arial" panose="020B0604020202020204" pitchFamily="34" charset="0"/>
                <a:cs typeface="Arial" panose="020B0604020202020204" pitchFamily="34" charset="0"/>
              </a:rPr>
              <a:t>Обговорення з іншими (групові дискусії)</a:t>
            </a:r>
            <a:r>
              <a:rPr lang="uk-UA" sz="1600" dirty="0">
                <a:latin typeface="Arial" panose="020B0604020202020204" pitchFamily="34" charset="0"/>
                <a:cs typeface="Arial" panose="020B0604020202020204" pitchFamily="34" charset="0"/>
              </a:rPr>
              <a:t> – 70%: В процесі активного обговорення чи участі в дискусії ви запам'ятовуєте близько 70% інформації.</a:t>
            </a:r>
          </a:p>
          <a:p>
            <a:pPr indent="457200" algn="just">
              <a:spcBef>
                <a:spcPts val="600"/>
              </a:spcBef>
              <a:spcAft>
                <a:spcPts val="600"/>
              </a:spcAft>
              <a:buFont typeface="+mj-lt"/>
              <a:buAutoNum type="arabicPeriod"/>
            </a:pPr>
            <a:r>
              <a:rPr lang="uk-UA" sz="1600" b="1" dirty="0">
                <a:latin typeface="Arial" panose="020B0604020202020204" pitchFamily="34" charset="0"/>
                <a:cs typeface="Arial" panose="020B0604020202020204" pitchFamily="34" charset="0"/>
              </a:rPr>
              <a:t>Практичне застосування (виконання задач)</a:t>
            </a:r>
            <a:r>
              <a:rPr lang="uk-UA" sz="1600" dirty="0">
                <a:latin typeface="Arial" panose="020B0604020202020204" pitchFamily="34" charset="0"/>
                <a:cs typeface="Arial" panose="020B0604020202020204" pitchFamily="34" charset="0"/>
              </a:rPr>
              <a:t> – 80%: Коли людина практично застосовує нові знання, вона запам'ятовує приблизно 80% інформації.</a:t>
            </a:r>
          </a:p>
          <a:p>
            <a:pPr indent="457200" algn="just">
              <a:spcBef>
                <a:spcPts val="600"/>
              </a:spcBef>
              <a:spcAft>
                <a:spcPts val="600"/>
              </a:spcAft>
              <a:buFont typeface="+mj-lt"/>
              <a:buAutoNum type="arabicPeriod"/>
            </a:pPr>
            <a:r>
              <a:rPr lang="uk-UA" sz="1600" b="1" dirty="0">
                <a:latin typeface="Arial" panose="020B0604020202020204" pitchFamily="34" charset="0"/>
                <a:cs typeface="Arial" panose="020B0604020202020204" pitchFamily="34" charset="0"/>
              </a:rPr>
              <a:t>Навчання інших</a:t>
            </a:r>
            <a:r>
              <a:rPr lang="uk-UA" sz="1600" dirty="0">
                <a:latin typeface="Arial" panose="020B0604020202020204" pitchFamily="34" charset="0"/>
                <a:cs typeface="Arial" panose="020B0604020202020204" pitchFamily="34" charset="0"/>
              </a:rPr>
              <a:t> – 90%: Найвищий рівень запам'ятовування (до 90%) досягається, коли ви навчаєте інших людей або пояснюєте матеріал самостійно.</a:t>
            </a:r>
          </a:p>
        </p:txBody>
      </p:sp>
    </p:spTree>
    <p:extLst>
      <p:ext uri="{BB962C8B-B14F-4D97-AF65-F5344CB8AC3E}">
        <p14:creationId xmlns:p14="http://schemas.microsoft.com/office/powerpoint/2010/main" val="1092730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1760" y="95061"/>
            <a:ext cx="4572000" cy="584775"/>
          </a:xfrm>
          <a:prstGeom prst="rect">
            <a:avLst/>
          </a:prstGeom>
          <a:solidFill>
            <a:schemeClr val="accent4">
              <a:lumMod val="20000"/>
              <a:lumOff val="80000"/>
            </a:schemeClr>
          </a:solidFill>
          <a:effectLst>
            <a:softEdge rad="31750"/>
          </a:effectLst>
        </p:spPr>
        <p:style>
          <a:lnRef idx="2">
            <a:schemeClr val="accent5"/>
          </a:lnRef>
          <a:fillRef idx="1">
            <a:schemeClr val="lt1"/>
          </a:fillRef>
          <a:effectRef idx="0">
            <a:schemeClr val="accent5"/>
          </a:effectRef>
          <a:fontRef idx="minor">
            <a:schemeClr val="dk1"/>
          </a:fontRef>
        </p:style>
        <p:txBody>
          <a:bodyPr wrap="square">
            <a:spAutoFit/>
          </a:bodyPr>
          <a:lstStyle/>
          <a:p>
            <a:r>
              <a:rPr lang="uk-UA" sz="3200" dirty="0">
                <a:solidFill>
                  <a:srgbClr val="FF0000"/>
                </a:solidFill>
              </a:rPr>
              <a:t>ЗАГАДКА ЕЙНШТЕЙНА</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677" y="-27384"/>
            <a:ext cx="2124075" cy="2152650"/>
          </a:xfrm>
          <a:prstGeom prst="rect">
            <a:avLst/>
          </a:prstGeom>
          <a:effectLst>
            <a:softEdge rad="127000"/>
          </a:effectLst>
        </p:spPr>
      </p:pic>
      <p:sp>
        <p:nvSpPr>
          <p:cNvPr id="4" name="Прямоугольник 3"/>
          <p:cNvSpPr/>
          <p:nvPr/>
        </p:nvSpPr>
        <p:spPr>
          <a:xfrm>
            <a:off x="2411760" y="793971"/>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a:spcAft>
                <a:spcPts val="0"/>
              </a:spcAft>
            </a:pPr>
            <a:r>
              <a:rPr lang="uk-UA" dirty="0">
                <a:latin typeface="Arial Narrow" panose="020B0606020202030204" pitchFamily="34" charset="0"/>
                <a:ea typeface="Times New Roman" panose="02020603050405020304" pitchFamily="18" charset="0"/>
              </a:rPr>
              <a:t>Ейнштейн вважав, що цю головоломку в його час могло вирішити тільки 2% населення. Зараз цей відсоток вище, але все-таки цікаво чи належите ви до цього відсотку?</a:t>
            </a:r>
            <a:endParaRPr lang="uk-UA" dirty="0">
              <a:effectLst/>
              <a:latin typeface="Arial Narrow" panose="020B0606020202030204" pitchFamily="34" charset="0"/>
              <a:ea typeface="Times New Roman" panose="02020603050405020304" pitchFamily="18" charset="0"/>
            </a:endParaRPr>
          </a:p>
        </p:txBody>
      </p:sp>
      <p:sp>
        <p:nvSpPr>
          <p:cNvPr id="5" name="Прямоугольник 4"/>
          <p:cNvSpPr/>
          <p:nvPr/>
        </p:nvSpPr>
        <p:spPr>
          <a:xfrm>
            <a:off x="71661" y="2345416"/>
            <a:ext cx="3492227"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spcBef>
                <a:spcPts val="600"/>
              </a:spcBef>
              <a:spcAft>
                <a:spcPts val="0"/>
              </a:spcAft>
            </a:pPr>
            <a:r>
              <a:rPr lang="uk-UA" sz="1400" b="1" dirty="0">
                <a:solidFill>
                  <a:srgbClr val="C00000"/>
                </a:solidFill>
                <a:ea typeface="Times New Roman" panose="02020603050405020304" pitchFamily="18" charset="0"/>
              </a:rPr>
              <a:t>Початкові дані:</a:t>
            </a:r>
          </a:p>
          <a:p>
            <a:pPr algn="just">
              <a:spcBef>
                <a:spcPts val="600"/>
              </a:spcBef>
              <a:spcAft>
                <a:spcPts val="0"/>
              </a:spcAft>
            </a:pPr>
            <a:r>
              <a:rPr lang="uk-UA" sz="1400" dirty="0">
                <a:ea typeface="Times New Roman" panose="02020603050405020304" pitchFamily="18" charset="0"/>
              </a:rPr>
              <a:t>1. Є 5 будинків, кожен різного кольору.</a:t>
            </a:r>
          </a:p>
          <a:p>
            <a:pPr algn="just">
              <a:spcBef>
                <a:spcPts val="600"/>
              </a:spcBef>
              <a:spcAft>
                <a:spcPts val="0"/>
              </a:spcAft>
            </a:pPr>
            <a:r>
              <a:rPr lang="uk-UA" sz="1400" dirty="0">
                <a:ea typeface="Times New Roman" panose="02020603050405020304" pitchFamily="18" charset="0"/>
              </a:rPr>
              <a:t>2. У кожному будинку живе одна людина, що відрізняється від сусідньої за національністю: німець, англієць, швед, датчанин і норвежець.</a:t>
            </a:r>
          </a:p>
          <a:p>
            <a:pPr algn="just">
              <a:spcBef>
                <a:spcPts val="600"/>
              </a:spcBef>
              <a:spcAft>
                <a:spcPts val="0"/>
              </a:spcAft>
            </a:pPr>
            <a:r>
              <a:rPr lang="uk-UA" sz="1400" dirty="0">
                <a:ea typeface="Times New Roman" panose="02020603050405020304" pitchFamily="18" charset="0"/>
              </a:rPr>
              <a:t>3. Кожен п'є тільки один певний напій, курить певну марку сигарет</a:t>
            </a:r>
            <a:r>
              <a:rPr lang="en-US" sz="1400" dirty="0">
                <a:ea typeface="Times New Roman" panose="02020603050405020304" pitchFamily="18" charset="0"/>
              </a:rPr>
              <a:t> </a:t>
            </a:r>
            <a:r>
              <a:rPr lang="uk-UA" sz="1400" dirty="0">
                <a:ea typeface="Times New Roman" panose="02020603050405020304" pitchFamily="18" charset="0"/>
              </a:rPr>
              <a:t>і тримає певну тварину.</a:t>
            </a:r>
          </a:p>
          <a:p>
            <a:pPr algn="just">
              <a:spcBef>
                <a:spcPts val="600"/>
              </a:spcBef>
              <a:spcAft>
                <a:spcPts val="0"/>
              </a:spcAft>
            </a:pPr>
            <a:r>
              <a:rPr lang="uk-UA" sz="1400" dirty="0">
                <a:ea typeface="Times New Roman" panose="02020603050405020304" pitchFamily="18" charset="0"/>
              </a:rPr>
              <a:t>4. Ніхто з п'яти чоловік не п'є однакові з іншими напої, не курить однакові сигарети і не тримає однакову тварину.</a:t>
            </a:r>
            <a:endParaRPr lang="uk-UA" sz="1400" dirty="0">
              <a:effectLst/>
              <a:ea typeface="Times New Roman" panose="02020603050405020304" pitchFamily="18" charset="0"/>
            </a:endParaRPr>
          </a:p>
        </p:txBody>
      </p:sp>
      <p:sp>
        <p:nvSpPr>
          <p:cNvPr id="6" name="Прямоугольник 5"/>
          <p:cNvSpPr/>
          <p:nvPr/>
        </p:nvSpPr>
        <p:spPr>
          <a:xfrm>
            <a:off x="71661" y="6112852"/>
            <a:ext cx="3535135" cy="369332"/>
          </a:xfrm>
          <a:prstGeom prst="rect">
            <a:avLst/>
          </a:prstGeom>
        </p:spPr>
        <p:txBody>
          <a:bodyPr wrap="none">
            <a:spAutoFit/>
          </a:bodyPr>
          <a:lstStyle/>
          <a:p>
            <a:pPr>
              <a:spcAft>
                <a:spcPts val="0"/>
              </a:spcAft>
            </a:pPr>
            <a:r>
              <a:rPr lang="uk-UA" b="1" dirty="0">
                <a:solidFill>
                  <a:srgbClr val="0070C0"/>
                </a:solidFill>
                <a:latin typeface="Times New Roman" panose="02020603050405020304" pitchFamily="18" charset="0"/>
                <a:ea typeface="Times New Roman" panose="02020603050405020304" pitchFamily="18" charset="0"/>
              </a:rPr>
              <a:t>Питання: Кому належить риба?</a:t>
            </a:r>
            <a:endParaRPr lang="uk-UA" b="1" dirty="0">
              <a:solidFill>
                <a:srgbClr val="0070C0"/>
              </a:solidFill>
              <a:effectLst/>
              <a:latin typeface="Times New Roman" panose="02020603050405020304" pitchFamily="18" charset="0"/>
              <a:ea typeface="Times New Roman" panose="02020603050405020304" pitchFamily="18" charset="0"/>
            </a:endParaRPr>
          </a:p>
        </p:txBody>
      </p:sp>
      <p:sp>
        <p:nvSpPr>
          <p:cNvPr id="7" name="Прямоугольник 6"/>
          <p:cNvSpPr/>
          <p:nvPr/>
        </p:nvSpPr>
        <p:spPr>
          <a:xfrm>
            <a:off x="3779912" y="2222569"/>
            <a:ext cx="5364088" cy="466281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spcAft>
                <a:spcPts val="600"/>
              </a:spcAft>
            </a:pPr>
            <a:r>
              <a:rPr lang="uk-UA" sz="1400" b="1" dirty="0">
                <a:solidFill>
                  <a:srgbClr val="C00000"/>
                </a:solidFill>
                <a:ea typeface="Times New Roman" panose="02020603050405020304" pitchFamily="18" charset="0"/>
              </a:rPr>
              <a:t>Підказки:</a:t>
            </a:r>
          </a:p>
          <a:p>
            <a:pPr>
              <a:spcAft>
                <a:spcPts val="600"/>
              </a:spcAft>
            </a:pPr>
            <a:r>
              <a:rPr lang="uk-UA" sz="1400" dirty="0">
                <a:ea typeface="Times New Roman" panose="02020603050405020304" pitchFamily="18" charset="0"/>
              </a:rPr>
              <a:t>9. Норвежець живе в першому будинку.</a:t>
            </a:r>
          </a:p>
          <a:p>
            <a:pPr>
              <a:spcAft>
                <a:spcPts val="600"/>
              </a:spcAft>
            </a:pPr>
            <a:r>
              <a:rPr lang="uk-UA" sz="1400" dirty="0">
                <a:ea typeface="Times New Roman" panose="02020603050405020304" pitchFamily="18" charset="0"/>
              </a:rPr>
              <a:t>13. Норвежець живе близько блакитного будинку.</a:t>
            </a:r>
          </a:p>
          <a:p>
            <a:pPr>
              <a:spcAft>
                <a:spcPts val="600"/>
              </a:spcAft>
            </a:pPr>
            <a:r>
              <a:rPr lang="uk-UA" sz="1400" dirty="0">
                <a:ea typeface="Times New Roman" panose="02020603050405020304" pitchFamily="18" charset="0"/>
              </a:rPr>
              <a:t>7. Мешканець із середнього будинку п'є молоко</a:t>
            </a:r>
          </a:p>
          <a:p>
            <a:pPr>
              <a:spcAft>
                <a:spcPts val="600"/>
              </a:spcAft>
            </a:pPr>
            <a:r>
              <a:rPr lang="uk-UA" sz="1400" dirty="0">
                <a:ea typeface="Times New Roman" panose="02020603050405020304" pitchFamily="18" charset="0"/>
              </a:rPr>
              <a:t>1. Англієць живе в червоному будинку.</a:t>
            </a:r>
          </a:p>
          <a:p>
            <a:pPr>
              <a:spcAft>
                <a:spcPts val="600"/>
              </a:spcAft>
            </a:pPr>
            <a:r>
              <a:rPr lang="uk-UA" sz="1400" dirty="0">
                <a:ea typeface="Times New Roman" panose="02020603050405020304" pitchFamily="18" charset="0"/>
              </a:rPr>
              <a:t>4. Зелений будинок стоїть ліворуч від білого, поруч.</a:t>
            </a:r>
          </a:p>
          <a:p>
            <a:pPr>
              <a:spcAft>
                <a:spcPts val="600"/>
              </a:spcAft>
            </a:pPr>
            <a:r>
              <a:rPr lang="uk-UA" sz="1400" dirty="0">
                <a:ea typeface="Times New Roman" panose="02020603050405020304" pitchFamily="18" charset="0"/>
              </a:rPr>
              <a:t>5. Мешканець зеленого будинку п'є каву.</a:t>
            </a:r>
          </a:p>
          <a:p>
            <a:pPr>
              <a:spcAft>
                <a:spcPts val="600"/>
              </a:spcAft>
            </a:pPr>
            <a:r>
              <a:rPr lang="uk-UA" sz="1400" dirty="0">
                <a:ea typeface="Times New Roman" panose="02020603050405020304" pitchFamily="18" charset="0"/>
              </a:rPr>
              <a:t>8. Мешканець з жовтого будинку курить "</a:t>
            </a:r>
            <a:r>
              <a:rPr lang="uk-UA" sz="1400" dirty="0" err="1">
                <a:ea typeface="Times New Roman" panose="02020603050405020304" pitchFamily="18" charset="0"/>
              </a:rPr>
              <a:t>Dunhill</a:t>
            </a:r>
            <a:r>
              <a:rPr lang="uk-UA" sz="1400" dirty="0">
                <a:ea typeface="Times New Roman" panose="02020603050405020304" pitchFamily="18" charset="0"/>
              </a:rPr>
              <a:t>".</a:t>
            </a:r>
          </a:p>
          <a:p>
            <a:pPr>
              <a:spcAft>
                <a:spcPts val="600"/>
              </a:spcAft>
            </a:pPr>
            <a:r>
              <a:rPr lang="uk-UA" sz="1300" dirty="0">
                <a:ea typeface="Times New Roman" panose="02020603050405020304" pitchFamily="18" charset="0"/>
              </a:rPr>
              <a:t>11. Людина, яка містить коня, живе біля того, хто курить "</a:t>
            </a:r>
            <a:r>
              <a:rPr lang="uk-UA" sz="1300" dirty="0" err="1">
                <a:ea typeface="Times New Roman" panose="02020603050405020304" pitchFamily="18" charset="0"/>
              </a:rPr>
              <a:t>Dunhill</a:t>
            </a:r>
            <a:r>
              <a:rPr lang="uk-UA" sz="1300" dirty="0">
                <a:ea typeface="Times New Roman" panose="02020603050405020304" pitchFamily="18" charset="0"/>
              </a:rPr>
              <a:t>".</a:t>
            </a:r>
          </a:p>
          <a:p>
            <a:pPr>
              <a:spcAft>
                <a:spcPts val="600"/>
              </a:spcAft>
            </a:pPr>
            <a:r>
              <a:rPr lang="uk-UA" sz="1400" dirty="0">
                <a:ea typeface="Times New Roman" panose="02020603050405020304" pitchFamily="18" charset="0"/>
              </a:rPr>
              <a:t>2. Швед тримає собаку.</a:t>
            </a:r>
          </a:p>
          <a:p>
            <a:pPr>
              <a:spcAft>
                <a:spcPts val="600"/>
              </a:spcAft>
            </a:pPr>
            <a:r>
              <a:rPr lang="uk-UA" sz="1400" dirty="0">
                <a:ea typeface="Times New Roman" panose="02020603050405020304" pitchFamily="18" charset="0"/>
              </a:rPr>
              <a:t>3. Датчанин п'є чай.</a:t>
            </a:r>
          </a:p>
          <a:p>
            <a:pPr>
              <a:spcAft>
                <a:spcPts val="600"/>
              </a:spcAft>
            </a:pPr>
            <a:r>
              <a:rPr lang="uk-UA" sz="1400" dirty="0">
                <a:ea typeface="Times New Roman" panose="02020603050405020304" pitchFamily="18" charset="0"/>
              </a:rPr>
              <a:t>6. Людина, яка курить "</a:t>
            </a:r>
            <a:r>
              <a:rPr lang="uk-UA" sz="1400" dirty="0" err="1">
                <a:ea typeface="Times New Roman" panose="02020603050405020304" pitchFamily="18" charset="0"/>
              </a:rPr>
              <a:t>Pall</a:t>
            </a:r>
            <a:r>
              <a:rPr lang="uk-UA" sz="1400" dirty="0">
                <a:ea typeface="Times New Roman" panose="02020603050405020304" pitchFamily="18" charset="0"/>
              </a:rPr>
              <a:t> </a:t>
            </a:r>
            <a:r>
              <a:rPr lang="uk-UA" sz="1400" dirty="0" err="1">
                <a:ea typeface="Times New Roman" panose="02020603050405020304" pitchFamily="18" charset="0"/>
              </a:rPr>
              <a:t>Mall</a:t>
            </a:r>
            <a:r>
              <a:rPr lang="uk-UA" sz="1400" dirty="0">
                <a:ea typeface="Times New Roman" panose="02020603050405020304" pitchFamily="18" charset="0"/>
              </a:rPr>
              <a:t>", тримає птаха.</a:t>
            </a:r>
          </a:p>
          <a:p>
            <a:pPr>
              <a:spcAft>
                <a:spcPts val="600"/>
              </a:spcAft>
            </a:pPr>
            <a:r>
              <a:rPr lang="uk-UA" sz="1400" dirty="0">
                <a:ea typeface="Times New Roman" panose="02020603050405020304" pitchFamily="18" charset="0"/>
              </a:rPr>
              <a:t>10. Курець "</a:t>
            </a:r>
            <a:r>
              <a:rPr lang="uk-UA" sz="1400" dirty="0" err="1">
                <a:ea typeface="Times New Roman" panose="02020603050405020304" pitchFamily="18" charset="0"/>
              </a:rPr>
              <a:t>Marlboro</a:t>
            </a:r>
            <a:r>
              <a:rPr lang="uk-UA" sz="1400" dirty="0">
                <a:ea typeface="Times New Roman" panose="02020603050405020304" pitchFamily="18" charset="0"/>
              </a:rPr>
              <a:t>" живе близько того, хто тримає кішку.</a:t>
            </a:r>
          </a:p>
          <a:p>
            <a:pPr>
              <a:spcAft>
                <a:spcPts val="600"/>
              </a:spcAft>
            </a:pPr>
            <a:r>
              <a:rPr lang="uk-UA" sz="1400" dirty="0">
                <a:ea typeface="Times New Roman" panose="02020603050405020304" pitchFamily="18" charset="0"/>
              </a:rPr>
              <a:t>12. Курець сигарет "</a:t>
            </a:r>
            <a:r>
              <a:rPr lang="uk-UA" sz="1400" dirty="0" err="1">
                <a:ea typeface="Times New Roman" panose="02020603050405020304" pitchFamily="18" charset="0"/>
              </a:rPr>
              <a:t>Winfield</a:t>
            </a:r>
            <a:r>
              <a:rPr lang="uk-UA" sz="1400" dirty="0">
                <a:ea typeface="Times New Roman" panose="02020603050405020304" pitchFamily="18" charset="0"/>
              </a:rPr>
              <a:t>" п'є пиво.</a:t>
            </a:r>
          </a:p>
          <a:p>
            <a:pPr>
              <a:spcAft>
                <a:spcPts val="600"/>
              </a:spcAft>
            </a:pPr>
            <a:r>
              <a:rPr lang="uk-UA" sz="1400" dirty="0">
                <a:ea typeface="Times New Roman" panose="02020603050405020304" pitchFamily="18" charset="0"/>
              </a:rPr>
              <a:t>14. Німець курить "</a:t>
            </a:r>
            <a:r>
              <a:rPr lang="uk-UA" sz="1400" dirty="0" err="1">
                <a:ea typeface="Times New Roman" panose="02020603050405020304" pitchFamily="18" charset="0"/>
              </a:rPr>
              <a:t>Rothmans</a:t>
            </a:r>
            <a:r>
              <a:rPr lang="uk-UA" sz="1400" dirty="0">
                <a:ea typeface="Times New Roman" panose="02020603050405020304" pitchFamily="18" charset="0"/>
              </a:rPr>
              <a:t>"</a:t>
            </a:r>
          </a:p>
          <a:p>
            <a:pPr>
              <a:spcAft>
                <a:spcPts val="600"/>
              </a:spcAft>
            </a:pPr>
            <a:r>
              <a:rPr lang="uk-UA" sz="1300" dirty="0">
                <a:ea typeface="Times New Roman" panose="02020603050405020304" pitchFamily="18" charset="0"/>
              </a:rPr>
              <a:t>15. Курець "</a:t>
            </a:r>
            <a:r>
              <a:rPr lang="uk-UA" sz="1300" dirty="0" err="1">
                <a:ea typeface="Times New Roman" panose="02020603050405020304" pitchFamily="18" charset="0"/>
              </a:rPr>
              <a:t>Marlboro</a:t>
            </a:r>
            <a:r>
              <a:rPr lang="uk-UA" sz="1300" dirty="0">
                <a:ea typeface="Times New Roman" panose="02020603050405020304" pitchFamily="18" charset="0"/>
              </a:rPr>
              <a:t>" живе по сусідству з людиною, яка п'є воду.</a:t>
            </a:r>
            <a:endParaRPr lang="uk-UA" sz="1300" dirty="0"/>
          </a:p>
        </p:txBody>
      </p:sp>
    </p:spTree>
    <p:extLst>
      <p:ext uri="{BB962C8B-B14F-4D97-AF65-F5344CB8AC3E}">
        <p14:creationId xmlns:p14="http://schemas.microsoft.com/office/powerpoint/2010/main" val="423801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88640"/>
            <a:ext cx="6624736"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spcAft>
                <a:spcPts val="0"/>
              </a:spcAft>
            </a:pPr>
            <a:r>
              <a:rPr lang="uk-UA" sz="2800" b="1" cap="small" dirty="0">
                <a:latin typeface="Calibri" panose="020F0502020204030204" pitchFamily="34" charset="0"/>
                <a:ea typeface="Times New Roman" panose="02020603050405020304" pitchFamily="18" charset="0"/>
                <a:cs typeface="Calibri" panose="020F0502020204030204" pitchFamily="34" charset="0"/>
              </a:rPr>
              <a:t>Метод активного прямого пошуку роботи</a:t>
            </a:r>
            <a:endParaRPr lang="uk-UA" sz="28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Прямоугольник 2"/>
          <p:cNvSpPr/>
          <p:nvPr/>
        </p:nvSpPr>
        <p:spPr>
          <a:xfrm>
            <a:off x="323528" y="1097593"/>
            <a:ext cx="7632848" cy="3737946"/>
          </a:xfrm>
          <a:prstGeom prst="rect">
            <a:avLst/>
          </a:prstGeom>
        </p:spPr>
        <p:txBody>
          <a:bodyPr wrap="square">
            <a:spAutoFit/>
          </a:bodyPr>
          <a:lstStyle/>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Ви визначаєте перелік підприємств, що можуть бути вам цікаві як потенційні місця роботи, знаходите їхні координати і починаєте розсилати резюме. </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Можна заздалегідь спробувати з’ясувати, хто конкретно там відповідає за добір персоналу, і відправити конкретнішу інформацію. </a:t>
            </a:r>
          </a:p>
          <a:p>
            <a:pPr indent="450215" algn="just">
              <a:lnSpc>
                <a:spcPct val="150000"/>
              </a:lnSpc>
              <a:spcAft>
                <a:spcPts val="0"/>
              </a:spcAft>
            </a:pPr>
            <a:r>
              <a:rPr lang="uk-UA" sz="2000" dirty="0">
                <a:latin typeface="Calibri" panose="020F0502020204030204" pitchFamily="34" charset="0"/>
                <a:ea typeface="Times New Roman" panose="02020603050405020304" pitchFamily="18" charset="0"/>
                <a:cs typeface="Calibri" panose="020F0502020204030204" pitchFamily="34" charset="0"/>
              </a:rPr>
              <a:t>Такий спосіб знаходження роботи активно практикують за кордоном, де він й отримав відповідну особливу назву.</a:t>
            </a:r>
            <a:endParaRPr lang="uk-UA" sz="20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4836351"/>
            <a:ext cx="3067464" cy="2041258"/>
          </a:xfrm>
          <a:prstGeom prst="rect">
            <a:avLst/>
          </a:prstGeom>
          <a:effectLst>
            <a:softEdge rad="127000"/>
          </a:effectLst>
        </p:spPr>
      </p:pic>
    </p:spTree>
    <p:extLst>
      <p:ext uri="{BB962C8B-B14F-4D97-AF65-F5344CB8AC3E}">
        <p14:creationId xmlns:p14="http://schemas.microsoft.com/office/powerpoint/2010/main" val="387617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Результат пошуку зображень за запитом &quot;thank you for attention&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204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0"/>
            <a:ext cx="5328592" cy="43088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indent="450850" fontAlgn="base">
              <a:spcBef>
                <a:spcPct val="0"/>
              </a:spcBef>
              <a:spcAft>
                <a:spcPct val="0"/>
              </a:spcAft>
              <a:tabLst>
                <a:tab pos="228600" algn="l"/>
                <a:tab pos="457200" algn="l"/>
                <a:tab pos="800100" algn="l"/>
              </a:tabLst>
            </a:pPr>
            <a:r>
              <a:rPr lang="uk-UA" sz="2200" b="1" dirty="0">
                <a:solidFill>
                  <a:schemeClr val="tx1"/>
                </a:solidFill>
                <a:latin typeface="+mj-lt"/>
                <a:ea typeface="Times New Roman" pitchFamily="18" charset="0"/>
                <a:cs typeface="Arial" pitchFamily="34" charset="0"/>
              </a:rPr>
              <a:t>РЕКОМЕНДОВАНА ЛІТЕРАТУРА</a:t>
            </a:r>
            <a:endParaRPr lang="ru-RU" sz="2200" dirty="0">
              <a:solidFill>
                <a:schemeClr val="tx1"/>
              </a:solidFill>
              <a:latin typeface="+mj-lt"/>
              <a:cs typeface="Arial" pitchFamily="34" charset="0"/>
            </a:endParaRPr>
          </a:p>
        </p:txBody>
      </p:sp>
      <p:sp>
        <p:nvSpPr>
          <p:cNvPr id="3" name="Rectangle 1"/>
          <p:cNvSpPr>
            <a:spLocks noChangeArrowheads="1"/>
          </p:cNvSpPr>
          <p:nvPr/>
        </p:nvSpPr>
        <p:spPr bwMode="auto">
          <a:xfrm>
            <a:off x="359532" y="511727"/>
            <a:ext cx="7560840" cy="6278642"/>
          </a:xfrm>
          <a:prstGeom prst="rect">
            <a:avLst/>
          </a:pr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18900000" scaled="1"/>
            <a:tileRect/>
          </a:gradFill>
          <a:ln w="9525">
            <a:solidFill>
              <a:schemeClr val="tx1">
                <a:lumMod val="95000"/>
                <a:lumOff val="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200" b="1" dirty="0"/>
              <a:t>Основна:</a:t>
            </a:r>
            <a:endParaRPr lang="uk-UA" sz="1200" dirty="0"/>
          </a:p>
          <a:p>
            <a:pPr marL="171450" indent="-171450" algn="just">
              <a:buFont typeface="Wingdings" panose="05000000000000000000" pitchFamily="2" charset="2"/>
              <a:buChar char="ü"/>
            </a:pPr>
            <a:r>
              <a:rPr lang="uk-UA" sz="1200" b="1" dirty="0"/>
              <a:t> </a:t>
            </a:r>
            <a:r>
              <a:rPr lang="uk-UA" sz="1200" dirty="0"/>
              <a:t>Конституція України. – К.: Преса України, 1996 р. – 52 с.</a:t>
            </a:r>
          </a:p>
          <a:p>
            <a:pPr marL="171450" lvl="0" indent="-171450" algn="just">
              <a:buFont typeface="Wingdings" panose="05000000000000000000" pitchFamily="2" charset="2"/>
              <a:buChar char="ü"/>
            </a:pPr>
            <a:r>
              <a:rPr lang="uk-UA" sz="1200" dirty="0"/>
              <a:t>Закон України «Про зайнятість населення» // Відомості Верховної Ради (ВВР), 2013. – № 24. –243 с.</a:t>
            </a:r>
          </a:p>
          <a:p>
            <a:pPr marL="171450" lvl="0" indent="-171450" algn="just">
              <a:buFont typeface="Wingdings" panose="05000000000000000000" pitchFamily="2" charset="2"/>
              <a:buChar char="ü"/>
            </a:pPr>
            <a:r>
              <a:rPr lang="uk-UA" sz="1200" dirty="0"/>
              <a:t>Закон України «Про організації роботодавців, їх об'єднання, права і гарантії їх діяльності» // Відомості Верховної Ради (ВВР), 2013. – № 22. –216 с.</a:t>
            </a:r>
          </a:p>
          <a:p>
            <a:pPr marL="171450" lvl="0" indent="-171450" algn="just">
              <a:buFont typeface="Wingdings" panose="05000000000000000000" pitchFamily="2" charset="2"/>
              <a:buChar char="ü"/>
            </a:pPr>
            <a:r>
              <a:rPr lang="uk-UA" sz="1200" dirty="0"/>
              <a:t>Васильченко В.С.</a:t>
            </a:r>
            <a:r>
              <a:rPr lang="uk-UA" sz="1200" i="1" dirty="0"/>
              <a:t> </a:t>
            </a:r>
            <a:r>
              <a:rPr lang="uk-UA" sz="1200" dirty="0"/>
              <a:t>Державне регулювання зайнятості: </a:t>
            </a:r>
            <a:r>
              <a:rPr lang="uk-UA" sz="1200" dirty="0" err="1"/>
              <a:t>Навчальн</a:t>
            </a:r>
            <a:r>
              <a:rPr lang="uk-UA" sz="1200" dirty="0"/>
              <a:t>. </a:t>
            </a:r>
            <a:r>
              <a:rPr lang="uk-UA" sz="1200" dirty="0" err="1"/>
              <a:t>посіб</a:t>
            </a:r>
            <a:r>
              <a:rPr lang="uk-UA" sz="1200" dirty="0"/>
              <a:t>. / В.С. Васильченко. – К.: КНЕУ, 2005. – 252 с.</a:t>
            </a:r>
          </a:p>
          <a:p>
            <a:pPr marL="171450" lvl="0" indent="-171450" algn="just">
              <a:buFont typeface="Wingdings" panose="05000000000000000000" pitchFamily="2" charset="2"/>
              <a:buChar char="ü"/>
            </a:pPr>
            <a:r>
              <a:rPr lang="uk-UA" sz="1200" dirty="0"/>
              <a:t> Волкова О.В. Ринок праці: </a:t>
            </a:r>
            <a:r>
              <a:rPr lang="uk-UA" sz="1200" dirty="0" err="1"/>
              <a:t>Навчальн</a:t>
            </a:r>
            <a:r>
              <a:rPr lang="uk-UA" sz="1200" dirty="0"/>
              <a:t>. посібник – К.: Центр учбової літератури, 2007. – 642 с.</a:t>
            </a:r>
          </a:p>
          <a:p>
            <a:pPr algn="just"/>
            <a:r>
              <a:rPr lang="uk-UA" sz="1200" b="1" dirty="0"/>
              <a:t>Додаткова:</a:t>
            </a:r>
            <a:endParaRPr lang="uk-UA" sz="1200" dirty="0"/>
          </a:p>
          <a:p>
            <a:pPr marL="171450" lvl="0" indent="-171450" algn="just">
              <a:buFont typeface="Wingdings" panose="05000000000000000000" pitchFamily="2" charset="2"/>
              <a:buChar char="ü"/>
            </a:pPr>
            <a:r>
              <a:rPr lang="uk-UA" sz="1200" dirty="0"/>
              <a:t>Гуменюк О. Особливості ситуативного та вікового розвитку Я-концепції / О. Гуменюк // Психологія і суспільство. – 2005. – № 1. – С. 46 – 62.</a:t>
            </a:r>
          </a:p>
          <a:p>
            <a:pPr marL="171450" lvl="0" indent="-171450" algn="just">
              <a:buFont typeface="Wingdings" panose="05000000000000000000" pitchFamily="2" charset="2"/>
              <a:buChar char="ü"/>
            </a:pPr>
            <a:r>
              <a:rPr lang="uk-UA" sz="1200" dirty="0" err="1"/>
              <a:t>Занюк</a:t>
            </a:r>
            <a:r>
              <a:rPr lang="uk-UA" sz="1200" dirty="0"/>
              <a:t> С. С. Психологія мотивації / С. С. </a:t>
            </a:r>
            <a:r>
              <a:rPr lang="uk-UA" sz="1200" dirty="0" err="1"/>
              <a:t>Занюк</a:t>
            </a:r>
            <a:r>
              <a:rPr lang="uk-UA" sz="1200" dirty="0"/>
              <a:t>. – К.: Либідь, 2002. – 304 с.</a:t>
            </a:r>
          </a:p>
          <a:p>
            <a:pPr marL="171450" lvl="0" indent="-171450" algn="just">
              <a:buFont typeface="Wingdings" panose="05000000000000000000" pitchFamily="2" charset="2"/>
              <a:buChar char="ü"/>
            </a:pPr>
            <a:r>
              <a:rPr lang="uk-UA" sz="1200" dirty="0"/>
              <a:t>Молодь на порозі самосійного життя / </a:t>
            </a:r>
            <a:r>
              <a:rPr lang="uk-UA" sz="1200" dirty="0" err="1"/>
              <a:t>Дмитрук</a:t>
            </a:r>
            <a:r>
              <a:rPr lang="uk-UA" sz="1200" dirty="0"/>
              <a:t> Д.А., Яременко О.О., Балакірєва О.М. та ін. – Державний ін-т проблем сім’ї та молоді, 2014. –   166 с.</a:t>
            </a:r>
          </a:p>
          <a:p>
            <a:pPr marL="171450" lvl="0" indent="-171450" algn="just">
              <a:buFont typeface="Wingdings" panose="05000000000000000000" pitchFamily="2" charset="2"/>
              <a:buChar char="ü"/>
            </a:pPr>
            <a:r>
              <a:rPr lang="uk-UA" sz="1200" dirty="0" err="1"/>
              <a:t>Осовська</a:t>
            </a:r>
            <a:r>
              <a:rPr lang="uk-UA" sz="1200" dirty="0"/>
              <a:t> Г.В. Управління трудовими ресурсами: </a:t>
            </a:r>
            <a:r>
              <a:rPr lang="uk-UA" sz="1200" dirty="0" err="1"/>
              <a:t>Навчальн</a:t>
            </a:r>
            <a:r>
              <a:rPr lang="uk-UA" sz="1200" dirty="0"/>
              <a:t>. </a:t>
            </a:r>
            <a:r>
              <a:rPr lang="uk-UA" sz="1200" dirty="0" err="1"/>
              <a:t>посібн</a:t>
            </a:r>
            <a:r>
              <a:rPr lang="uk-UA" sz="1200" dirty="0"/>
              <a:t>. / Г.В. </a:t>
            </a:r>
            <a:r>
              <a:rPr lang="uk-UA" sz="1200" dirty="0" err="1"/>
              <a:t>Осовська</a:t>
            </a:r>
            <a:r>
              <a:rPr lang="uk-UA" sz="1200" dirty="0"/>
              <a:t>. – К.: ЦУЛ, 2015 – 224 с.</a:t>
            </a:r>
          </a:p>
          <a:p>
            <a:pPr marL="171450" lvl="0" indent="-171450" algn="just">
              <a:buFont typeface="Wingdings" panose="05000000000000000000" pitchFamily="2" charset="2"/>
              <a:buChar char="ü"/>
            </a:pPr>
            <a:r>
              <a:rPr lang="uk-UA" sz="1200" dirty="0"/>
              <a:t>Пухлій</a:t>
            </a:r>
            <a:r>
              <a:rPr lang="uk-UA" sz="1200" i="1" dirty="0"/>
              <a:t> </a:t>
            </a:r>
            <a:r>
              <a:rPr lang="uk-UA" sz="1200" dirty="0"/>
              <a:t>В.Г.</a:t>
            </a:r>
            <a:r>
              <a:rPr lang="uk-UA" sz="1200" i="1" dirty="0"/>
              <a:t> </a:t>
            </a:r>
            <a:r>
              <a:rPr lang="uk-UA" sz="1200" dirty="0"/>
              <a:t>Соціальні наслідки глобалізації в Україні / В.Г. Пухлій.</a:t>
            </a:r>
            <a:r>
              <a:rPr lang="uk-UA" sz="1200" i="1" dirty="0"/>
              <a:t> </a:t>
            </a:r>
            <a:r>
              <a:rPr lang="uk-UA" sz="1200" dirty="0"/>
              <a:t>– К.: Служба інформаційно-аналітичного забезпечення органів державної влади, 2004. – С. 22.</a:t>
            </a:r>
          </a:p>
          <a:p>
            <a:pPr marL="171450" lvl="0" indent="-171450" algn="just">
              <a:buFont typeface="Wingdings" panose="05000000000000000000" pitchFamily="2" charset="2"/>
              <a:buChar char="ü"/>
            </a:pPr>
            <a:r>
              <a:rPr lang="uk-UA" sz="1200" dirty="0"/>
              <a:t>Соціальні проблеми працевлаштування молоді / О.М. Балакірєва,  О.О. Яременко, О.В. Валькована, та ін. – К.: Державний ін-т проблем сім’ї та молоді, 2004. – 132с.</a:t>
            </a:r>
          </a:p>
          <a:p>
            <a:pPr marL="171450" lvl="0" indent="-171450" algn="just">
              <a:buFont typeface="Wingdings" panose="05000000000000000000" pitchFamily="2" charset="2"/>
              <a:buChar char="ü"/>
            </a:pPr>
            <a:r>
              <a:rPr lang="uk-UA" sz="1200" dirty="0"/>
              <a:t> Фан Туй, </a:t>
            </a:r>
            <a:r>
              <a:rPr lang="uk-UA" sz="1200" dirty="0" err="1"/>
              <a:t>Еллен</a:t>
            </a:r>
            <a:r>
              <a:rPr lang="uk-UA" sz="1200" dirty="0"/>
              <a:t> </a:t>
            </a:r>
            <a:r>
              <a:rPr lang="uk-UA" sz="1200" dirty="0" err="1"/>
              <a:t>Хансен</a:t>
            </a:r>
            <a:r>
              <a:rPr lang="uk-UA" sz="1200" dirty="0"/>
              <a:t>, Девід </a:t>
            </a:r>
            <a:r>
              <a:rPr lang="uk-UA" sz="1200" dirty="0" err="1"/>
              <a:t>Прайс</a:t>
            </a:r>
            <a:r>
              <a:rPr lang="uk-UA" sz="1200" dirty="0"/>
              <a:t>. Державна служба зайнятості на ринку праці, що змінюється - Міжнародне бюро праці, Женева, 2001. / Фан Туй, </a:t>
            </a:r>
            <a:r>
              <a:rPr lang="uk-UA" sz="1200" dirty="0" err="1"/>
              <a:t>Еллен</a:t>
            </a:r>
            <a:r>
              <a:rPr lang="uk-UA" sz="1200" dirty="0"/>
              <a:t> </a:t>
            </a:r>
            <a:r>
              <a:rPr lang="uk-UA" sz="1200" dirty="0" err="1"/>
              <a:t>Хансен</a:t>
            </a:r>
            <a:r>
              <a:rPr lang="uk-UA" sz="1200" dirty="0"/>
              <a:t>, Девід </a:t>
            </a:r>
            <a:r>
              <a:rPr lang="uk-UA" sz="1200" dirty="0" err="1"/>
              <a:t>Прайс</a:t>
            </a:r>
            <a:r>
              <a:rPr lang="uk-UA" sz="1200" dirty="0"/>
              <a:t>. // Профспілки України. – 2005. – № 6. –  С. 14 - 21.</a:t>
            </a:r>
          </a:p>
          <a:p>
            <a:pPr marL="171450" lvl="0" indent="-171450" algn="just">
              <a:buFont typeface="Wingdings" panose="05000000000000000000" pitchFamily="2" charset="2"/>
              <a:buChar char="ü"/>
            </a:pPr>
            <a:r>
              <a:rPr lang="uk-UA" sz="1200" dirty="0"/>
              <a:t>Форд Г. Моя </a:t>
            </a:r>
            <a:r>
              <a:rPr lang="uk-UA" sz="1200" dirty="0" err="1"/>
              <a:t>жизнь</a:t>
            </a:r>
            <a:r>
              <a:rPr lang="uk-UA" sz="1200" dirty="0"/>
              <a:t>, </a:t>
            </a:r>
            <a:r>
              <a:rPr lang="uk-UA" sz="1200" dirty="0" err="1"/>
              <a:t>мои</a:t>
            </a:r>
            <a:r>
              <a:rPr lang="uk-UA" sz="1200" dirty="0"/>
              <a:t> </a:t>
            </a:r>
            <a:r>
              <a:rPr lang="uk-UA" sz="1200" dirty="0" err="1"/>
              <a:t>достижения</a:t>
            </a:r>
            <a:r>
              <a:rPr lang="uk-UA" sz="1200" dirty="0"/>
              <a:t> / Г. Форд. – Пер. с </a:t>
            </a:r>
            <a:r>
              <a:rPr lang="uk-UA" sz="1200" dirty="0" err="1"/>
              <a:t>англ</a:t>
            </a:r>
            <a:r>
              <a:rPr lang="uk-UA" sz="1200" dirty="0"/>
              <a:t>. К.:  </a:t>
            </a:r>
            <a:r>
              <a:rPr lang="uk-UA" sz="1200" dirty="0" err="1"/>
              <a:t>Грайлык</a:t>
            </a:r>
            <a:r>
              <a:rPr lang="uk-UA" sz="1200" dirty="0"/>
              <a:t>, 1993. – 204с.</a:t>
            </a:r>
          </a:p>
          <a:p>
            <a:pPr marL="171450" lvl="0" indent="-171450" algn="just">
              <a:buFont typeface="Wingdings" panose="05000000000000000000" pitchFamily="2" charset="2"/>
              <a:buChar char="ü"/>
            </a:pPr>
            <a:r>
              <a:rPr lang="uk-UA" sz="1200" dirty="0"/>
              <a:t>Яценко А.Б. Міжнародні ринки ресурсів: </a:t>
            </a:r>
            <a:r>
              <a:rPr lang="uk-UA" sz="1200" dirty="0" err="1"/>
              <a:t>навч.посіб</a:t>
            </a:r>
            <a:r>
              <a:rPr lang="uk-UA" sz="1200" dirty="0"/>
              <a:t>. / А.Б. Яценко. – К.: ЦУЛ, 2005. – 194с.</a:t>
            </a:r>
          </a:p>
          <a:p>
            <a:pPr algn="just"/>
            <a:r>
              <a:rPr lang="uk-UA" sz="1200" b="1" dirty="0"/>
              <a:t>Інформаційні ресурси:</a:t>
            </a:r>
          </a:p>
          <a:p>
            <a:pPr marL="171450" indent="-171450" algn="just">
              <a:buFont typeface="Wingdings" panose="05000000000000000000" pitchFamily="2" charset="2"/>
              <a:buChar char="ü"/>
            </a:pPr>
            <a:r>
              <a:rPr lang="uk-UA" sz="1200" dirty="0"/>
              <a:t> 1. Кодекс законів про працю України, Затверджено Законом № 322-VIII (322а-08) від 10.12.71 (Редакція від 02.12.2017)  // Відомості Верховної Ради (ВВР), 1971. – № 50. – 375 с. </a:t>
            </a:r>
            <a:r>
              <a:rPr lang="uk-UA" sz="1200" dirty="0">
                <a:hlinkClick r:id="rId2"/>
              </a:rPr>
              <a:t>http://zakon0.rada.gov.ua/laws/show/322-08</a:t>
            </a:r>
            <a:r>
              <a:rPr lang="uk-UA" sz="1200" dirty="0"/>
              <a:t> </a:t>
            </a:r>
          </a:p>
          <a:p>
            <a:pPr marL="171450" indent="-171450" algn="just">
              <a:buFont typeface="Wingdings" panose="05000000000000000000" pitchFamily="2" charset="2"/>
              <a:buChar char="ü"/>
            </a:pPr>
            <a:r>
              <a:rPr lang="uk-UA" sz="1200" dirty="0"/>
              <a:t>2. </a:t>
            </a:r>
            <a:r>
              <a:rPr lang="en-US" sz="1200" dirty="0">
                <a:hlinkClick r:id="rId3"/>
              </a:rPr>
              <a:t>https://europass.cedefop.europa.eu/documents/curriculum-vitae</a:t>
            </a:r>
            <a:r>
              <a:rPr lang="uk-UA" sz="1200"/>
              <a:t>  </a:t>
            </a:r>
            <a:endParaRPr lang="uk-UA" sz="1200" dirty="0"/>
          </a:p>
          <a:p>
            <a:pPr marL="171450" indent="-171450" algn="just">
              <a:buFont typeface="Wingdings" panose="05000000000000000000" pitchFamily="2" charset="2"/>
              <a:buChar char="ü"/>
            </a:pPr>
            <a:r>
              <a:rPr lang="uk-UA" sz="1200" dirty="0"/>
              <a:t>3. Конвенція про сприяння зайнятості й захист від безробіття № 168 (1988 р.); Конвенції та рекомендації, ухвалені  Міжнародною організацією праці  1965 – 1999, Том II,  Міжнародне бюро праці, Женева. Режим доступу: http:// zakon.rada.gov.ua/</a:t>
            </a:r>
            <a:r>
              <a:rPr lang="uk-UA" sz="1200" dirty="0" err="1"/>
              <a:t>cgi-bin</a:t>
            </a:r>
            <a:r>
              <a:rPr lang="uk-UA" sz="1200" dirty="0"/>
              <a:t>/</a:t>
            </a:r>
            <a:r>
              <a:rPr lang="uk-UA" sz="1200" dirty="0" err="1"/>
              <a:t>laws</a:t>
            </a:r>
            <a:r>
              <a:rPr lang="uk-UA" sz="1200" dirty="0"/>
              <a:t>/</a:t>
            </a:r>
            <a:r>
              <a:rPr lang="uk-UA" sz="1200" dirty="0" err="1"/>
              <a:t>main.cgi</a:t>
            </a:r>
            <a:endParaRPr kumimoji="0" lang="ru-RU" sz="1200" b="0" i="0" u="none" strike="noStrike" cap="none" normalizeH="0" baseline="0" dirty="0">
              <a:ln>
                <a:noFill/>
              </a:ln>
              <a:solidFill>
                <a:schemeClr val="tx1"/>
              </a:solidFill>
              <a:effectLst/>
              <a:ea typeface="Times New Roman" pitchFamily="18" charset="0"/>
              <a:cs typeface="Arial" pitchFamily="34" charset="0"/>
            </a:endParaRPr>
          </a:p>
        </p:txBody>
      </p:sp>
      <p:sp>
        <p:nvSpPr>
          <p:cNvPr id="4" name="Номер слайда 4"/>
          <p:cNvSpPr>
            <a:spLocks noGrp="1"/>
          </p:cNvSpPr>
          <p:nvPr>
            <p:ph type="sldNum" sz="quarter" idx="12"/>
          </p:nvPr>
        </p:nvSpPr>
        <p:spPr>
          <a:xfrm>
            <a:off x="6251448" y="6556248"/>
            <a:ext cx="588336" cy="228600"/>
          </a:xfrm>
        </p:spPr>
        <p:txBody>
          <a:bodyPr/>
          <a:lstStyle/>
          <a:p>
            <a:fld id="{725C68B6-61C2-468F-89AB-4B9F7531AA68}" type="slidenum">
              <a:rPr lang="ru-RU" smtClean="0"/>
              <a:pPr/>
              <a:t>31</a:t>
            </a:fld>
            <a:endParaRPr lang="ru-RU"/>
          </a:p>
        </p:txBody>
      </p:sp>
    </p:spTree>
    <p:extLst>
      <p:ext uri="{BB962C8B-B14F-4D97-AF65-F5344CB8AC3E}">
        <p14:creationId xmlns:p14="http://schemas.microsoft.com/office/powerpoint/2010/main" val="3025238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96" y="116632"/>
            <a:ext cx="806489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spcAft>
                <a:spcPts val="0"/>
              </a:spcAft>
            </a:pPr>
            <a:r>
              <a:rPr lang="uk-UA" sz="3200" b="1" cap="small" dirty="0">
                <a:latin typeface="Calibri" panose="020F0502020204030204" pitchFamily="34" charset="0"/>
                <a:ea typeface="Times New Roman" panose="02020603050405020304" pitchFamily="18" charset="0"/>
                <a:cs typeface="Calibri" panose="020F0502020204030204" pitchFamily="34" charset="0"/>
              </a:rPr>
              <a:t>Як шукати роботу за допомогою резюме?</a:t>
            </a:r>
            <a:r>
              <a:rPr lang="uk-UA" sz="3200" cap="small" dirty="0">
                <a:latin typeface="Calibri" panose="020F0502020204030204" pitchFamily="34" charset="0"/>
                <a:ea typeface="Times New Roman" panose="02020603050405020304" pitchFamily="18" charset="0"/>
                <a:cs typeface="Calibri" panose="020F0502020204030204" pitchFamily="34" charset="0"/>
              </a:rPr>
              <a:t> </a:t>
            </a:r>
            <a:endParaRPr lang="uk-UA" sz="32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Прямоугольник 2"/>
          <p:cNvSpPr/>
          <p:nvPr/>
        </p:nvSpPr>
        <p:spPr>
          <a:xfrm>
            <a:off x="27806" y="814269"/>
            <a:ext cx="8000578" cy="6336606"/>
          </a:xfrm>
          <a:prstGeom prst="rect">
            <a:avLst/>
          </a:prstGeom>
        </p:spPr>
        <p:txBody>
          <a:bodyPr wrap="square">
            <a:spAutoFit/>
          </a:bodyPr>
          <a:lstStyle/>
          <a:p>
            <a:pPr indent="457200" algn="just">
              <a:lnSpc>
                <a:spcPct val="150000"/>
              </a:lnSpc>
              <a:spcBef>
                <a:spcPts val="600"/>
              </a:spcBef>
              <a:spcAft>
                <a:spcPts val="600"/>
              </a:spcAft>
            </a:pPr>
            <a:r>
              <a:rPr lang="uk-UA" sz="1700" b="1" dirty="0"/>
              <a:t>Загальні вимоги до написання резюме.</a:t>
            </a:r>
            <a:r>
              <a:rPr lang="uk-UA" sz="1700" dirty="0"/>
              <a:t> Його часто плутають з </a:t>
            </a:r>
            <a:r>
              <a:rPr lang="uk-UA" sz="1700" b="1" dirty="0"/>
              <a:t>CV</a:t>
            </a:r>
            <a:r>
              <a:rPr lang="uk-UA" sz="1700" dirty="0"/>
              <a:t> (</a:t>
            </a:r>
            <a:r>
              <a:rPr lang="uk-UA" sz="1700" dirty="0" err="1"/>
              <a:t>Curriculum</a:t>
            </a:r>
            <a:r>
              <a:rPr lang="uk-UA" sz="1700" dirty="0"/>
              <a:t> </a:t>
            </a:r>
            <a:r>
              <a:rPr lang="uk-UA" sz="1700" dirty="0" err="1"/>
              <a:t>Vitae</a:t>
            </a:r>
            <a:r>
              <a:rPr lang="uk-UA" sz="1700" dirty="0"/>
              <a:t>, з латини – "лінія життя"). Це аркуш паперу. Він стає надзвичайно важливим у процесі пошуку роботи. Давайте з’ясуємо, як правильно писати резюме і як за його допомогою шукати роботу.</a:t>
            </a:r>
          </a:p>
          <a:p>
            <a:pPr indent="457200" algn="just">
              <a:lnSpc>
                <a:spcPct val="150000"/>
              </a:lnSpc>
              <a:spcBef>
                <a:spcPts val="600"/>
              </a:spcBef>
              <a:spcAft>
                <a:spcPts val="600"/>
              </a:spcAft>
            </a:pPr>
            <a:r>
              <a:rPr lang="uk-UA" sz="1700" dirty="0"/>
              <a:t>Вашого потенційного роботодавця майже не цікавить, де і як Ви вчились, а те, що Ви вмієте робити. Саме це він і порівнюватиме з тим, що Вам необхідно буде робити на робочому місці. І тут не стільки суттєвим є наявність великого досвіду роботи.</a:t>
            </a:r>
          </a:p>
          <a:p>
            <a:pPr indent="457200" algn="just">
              <a:lnSpc>
                <a:spcPct val="150000"/>
              </a:lnSpc>
              <a:spcBef>
                <a:spcPts val="600"/>
              </a:spcBef>
              <a:spcAft>
                <a:spcPts val="600"/>
              </a:spcAft>
            </a:pPr>
            <a:r>
              <a:rPr lang="uk-UA" sz="1700" dirty="0"/>
              <a:t>Складене резюме визначає, відбудеться чи ні у Вас зустріч із людиною, яка займається добором кандидатів на вакансію, що Вас зацікавила. Вибір між “на жаль, ні”, “на жаль, але матиму на увазі” і “запрошую на зустріч” може бути зроблений за максимально короткий термін – два-три десятки секунд! Ви можете допомогти зробити цей вибір на Вашу користь. Тому резюме треба скласти правильно.</a:t>
            </a:r>
          </a:p>
          <a:p>
            <a:pPr indent="450215" algn="just">
              <a:lnSpc>
                <a:spcPct val="150000"/>
              </a:lnSpc>
              <a:spcAft>
                <a:spcPts val="0"/>
              </a:spcAft>
            </a:pPr>
            <a:r>
              <a:rPr lang="uk-UA" dirty="0">
                <a:latin typeface="Times New Roman" panose="02020603050405020304" pitchFamily="18" charset="0"/>
                <a:ea typeface="Times New Roman" panose="02020603050405020304" pitchFamily="18" charset="0"/>
              </a:rPr>
              <a:t> </a:t>
            </a:r>
            <a:endParaRPr lang="uk-U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641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5" y="414337"/>
            <a:ext cx="9048750" cy="6029325"/>
          </a:xfrm>
          <a:prstGeom prst="rect">
            <a:avLst/>
          </a:prstGeom>
        </p:spPr>
      </p:pic>
    </p:spTree>
    <p:extLst>
      <p:ext uri="{BB962C8B-B14F-4D97-AF65-F5344CB8AC3E}">
        <p14:creationId xmlns:p14="http://schemas.microsoft.com/office/powerpoint/2010/main" val="361603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0D4630-6FD7-42AE-A5B2-AC4D7E893B7F}"/>
              </a:ext>
            </a:extLst>
          </p:cNvPr>
          <p:cNvSpPr txBox="1"/>
          <p:nvPr/>
        </p:nvSpPr>
        <p:spPr>
          <a:xfrm>
            <a:off x="17464" y="1017940"/>
            <a:ext cx="8136904" cy="5840060"/>
          </a:xfrm>
          <a:prstGeom prst="rect">
            <a:avLst/>
          </a:prstGeom>
          <a:noFill/>
        </p:spPr>
        <p:txBody>
          <a:bodyPr wrap="square">
            <a:spAutoFit/>
          </a:bodyPr>
          <a:lstStyle/>
          <a:p>
            <a:pPr algn="just">
              <a:spcBef>
                <a:spcPts val="600"/>
              </a:spcBef>
              <a:spcAft>
                <a:spcPts val="600"/>
              </a:spcAft>
              <a:buFont typeface="+mj-lt"/>
              <a:buAutoNum type="arabicPeriod"/>
            </a:pPr>
            <a:r>
              <a:rPr lang="uk-UA" sz="1350" b="1" dirty="0"/>
              <a:t>Обсяг та деталі:</a:t>
            </a:r>
            <a:endParaRPr lang="uk-UA" sz="1350" dirty="0"/>
          </a:p>
          <a:p>
            <a:pPr marL="742950" lvl="1" indent="-285750" algn="just">
              <a:spcBef>
                <a:spcPts val="600"/>
              </a:spcBef>
              <a:spcAft>
                <a:spcPts val="600"/>
              </a:spcAft>
              <a:buFont typeface="+mj-lt"/>
              <a:buAutoNum type="arabicPeriod"/>
            </a:pPr>
            <a:r>
              <a:rPr lang="en-GB" sz="1350" b="1" dirty="0"/>
              <a:t>CV:</a:t>
            </a:r>
            <a:r>
              <a:rPr lang="en-GB" sz="1350" dirty="0"/>
              <a:t> </a:t>
            </a:r>
            <a:r>
              <a:rPr lang="uk-UA" sz="1350" dirty="0"/>
              <a:t>Це докладний документ, що описує всі аспекти професійної кар'єри. Він включає в себе детальну інформацію про освіту, досвід роботи, наукові публікації, досягнення, нагороди, </a:t>
            </a:r>
            <a:r>
              <a:rPr lang="uk-UA" sz="1350" dirty="0" err="1"/>
              <a:t>проєкти</a:t>
            </a:r>
            <a:r>
              <a:rPr lang="uk-UA" sz="1350" dirty="0"/>
              <a:t>, курси, конференції та інші професійні активності. Зазвичай </a:t>
            </a:r>
            <a:r>
              <a:rPr lang="en-GB" sz="1350" dirty="0"/>
              <a:t>CV </a:t>
            </a:r>
            <a:r>
              <a:rPr lang="uk-UA" sz="1350" dirty="0"/>
              <a:t>може бути значно довшим і не має обмежень по кількості сторінок.</a:t>
            </a:r>
          </a:p>
          <a:p>
            <a:pPr marL="742950" lvl="1" indent="-285750" algn="just">
              <a:spcBef>
                <a:spcPts val="600"/>
              </a:spcBef>
              <a:spcAft>
                <a:spcPts val="600"/>
              </a:spcAft>
              <a:buFont typeface="+mj-lt"/>
              <a:buAutoNum type="arabicPeriod"/>
            </a:pPr>
            <a:r>
              <a:rPr lang="uk-UA" sz="1350" b="1" dirty="0"/>
              <a:t>Резюме:</a:t>
            </a:r>
            <a:r>
              <a:rPr lang="uk-UA" sz="1350" dirty="0"/>
              <a:t> Це короткий огляд досвіду, навичок та кваліфікації, який зазвичай не перевищує 1-2 сторінки. У резюме акцент ставиться на найважливішому досвіді та навичках, що відповідають конкретній вакансії.</a:t>
            </a:r>
          </a:p>
          <a:p>
            <a:pPr algn="just">
              <a:spcBef>
                <a:spcPts val="600"/>
              </a:spcBef>
              <a:spcAft>
                <a:spcPts val="600"/>
              </a:spcAft>
              <a:buFont typeface="+mj-lt"/>
              <a:buAutoNum type="arabicPeriod"/>
            </a:pPr>
            <a:r>
              <a:rPr lang="uk-UA" sz="1350" b="1" dirty="0"/>
              <a:t>Цільове використання:</a:t>
            </a:r>
            <a:endParaRPr lang="uk-UA" sz="1350" dirty="0"/>
          </a:p>
          <a:p>
            <a:pPr marL="742950" lvl="1" indent="-285750" algn="just">
              <a:spcBef>
                <a:spcPts val="600"/>
              </a:spcBef>
              <a:spcAft>
                <a:spcPts val="600"/>
              </a:spcAft>
              <a:buFont typeface="+mj-lt"/>
              <a:buAutoNum type="arabicPeriod"/>
            </a:pPr>
            <a:r>
              <a:rPr lang="en-GB" sz="1350" b="1" dirty="0"/>
              <a:t>CV:</a:t>
            </a:r>
            <a:r>
              <a:rPr lang="en-GB" sz="1350" dirty="0"/>
              <a:t> </a:t>
            </a:r>
            <a:r>
              <a:rPr lang="uk-UA" sz="1350" dirty="0"/>
              <a:t>Використовується здебільшого для академічних, наукових або дослідницьких посад. Також він часто застосовується в європейських та інших країнах за межами США.</a:t>
            </a:r>
          </a:p>
          <a:p>
            <a:pPr marL="742950" lvl="1" indent="-285750" algn="just">
              <a:spcBef>
                <a:spcPts val="600"/>
              </a:spcBef>
              <a:spcAft>
                <a:spcPts val="600"/>
              </a:spcAft>
              <a:buFont typeface="+mj-lt"/>
              <a:buAutoNum type="arabicPeriod"/>
            </a:pPr>
            <a:r>
              <a:rPr lang="uk-UA" sz="1350" b="1" dirty="0"/>
              <a:t>Резюме:</a:t>
            </a:r>
            <a:r>
              <a:rPr lang="uk-UA" sz="1350" dirty="0"/>
              <a:t> Переважно використовується для пошуку роботи в бізнесі та інших галузях, де необхідно стисло представити свої кваліфікації. Це стандартний документ для вакансій у США та Канаді.</a:t>
            </a:r>
          </a:p>
          <a:p>
            <a:pPr algn="just">
              <a:spcBef>
                <a:spcPts val="600"/>
              </a:spcBef>
              <a:spcAft>
                <a:spcPts val="600"/>
              </a:spcAft>
              <a:buFont typeface="+mj-lt"/>
              <a:buAutoNum type="arabicPeriod"/>
            </a:pPr>
            <a:r>
              <a:rPr lang="uk-UA" sz="1350" b="1" dirty="0"/>
              <a:t>Оновлення:</a:t>
            </a:r>
            <a:endParaRPr lang="uk-UA" sz="1350" dirty="0"/>
          </a:p>
          <a:p>
            <a:pPr marL="742950" lvl="1" indent="-285750" algn="just">
              <a:spcBef>
                <a:spcPts val="600"/>
              </a:spcBef>
              <a:spcAft>
                <a:spcPts val="600"/>
              </a:spcAft>
              <a:buFont typeface="+mj-lt"/>
              <a:buAutoNum type="arabicPeriod"/>
            </a:pPr>
            <a:r>
              <a:rPr lang="en-GB" sz="1350" b="1" dirty="0"/>
              <a:t>CV:</a:t>
            </a:r>
            <a:r>
              <a:rPr lang="en-GB" sz="1350" dirty="0"/>
              <a:t> </a:t>
            </a:r>
            <a:r>
              <a:rPr lang="uk-UA" sz="1350" dirty="0"/>
              <a:t>Часто залишається незмінним, з додаванням нових досягнень або позицій, тому може постійно розширюватись.</a:t>
            </a:r>
          </a:p>
          <a:p>
            <a:pPr marL="742950" lvl="1" indent="-285750" algn="just">
              <a:spcBef>
                <a:spcPts val="600"/>
              </a:spcBef>
              <a:spcAft>
                <a:spcPts val="600"/>
              </a:spcAft>
              <a:buFont typeface="+mj-lt"/>
              <a:buAutoNum type="arabicPeriod"/>
            </a:pPr>
            <a:r>
              <a:rPr lang="uk-UA" sz="1350" b="1" dirty="0"/>
              <a:t>Резюме:</a:t>
            </a:r>
            <a:r>
              <a:rPr lang="uk-UA" sz="1350" dirty="0"/>
              <a:t> Регулярно адаптується під конкретну вакансію, скорочуючи або змінюючи інформацію, щоб підкреслити найбільш релевантні для роботодавця навички та досвід.</a:t>
            </a:r>
          </a:p>
          <a:p>
            <a:pPr algn="just">
              <a:spcBef>
                <a:spcPts val="600"/>
              </a:spcBef>
              <a:spcAft>
                <a:spcPts val="600"/>
              </a:spcAft>
            </a:pPr>
            <a:r>
              <a:rPr lang="uk-UA" sz="1350" dirty="0"/>
              <a:t>Таким чином, </a:t>
            </a:r>
            <a:r>
              <a:rPr lang="uk-UA" sz="1350" b="1" dirty="0"/>
              <a:t>резюме</a:t>
            </a:r>
            <a:r>
              <a:rPr lang="uk-UA" sz="1350" dirty="0"/>
              <a:t> — це стислий документ, орієнтований на конкретну роботу, тоді як </a:t>
            </a:r>
            <a:r>
              <a:rPr lang="en-GB" sz="1350" b="1" dirty="0"/>
              <a:t>CV</a:t>
            </a:r>
            <a:r>
              <a:rPr lang="en-GB" sz="1350" dirty="0"/>
              <a:t> </a:t>
            </a:r>
            <a:r>
              <a:rPr lang="uk-UA" sz="1350" dirty="0"/>
              <a:t>є повним описом всієї кар'єри людини.</a:t>
            </a:r>
          </a:p>
        </p:txBody>
      </p:sp>
      <p:sp>
        <p:nvSpPr>
          <p:cNvPr id="5" name="TextBox 4">
            <a:extLst>
              <a:ext uri="{FF2B5EF4-FFF2-40B4-BE49-F238E27FC236}">
                <a16:creationId xmlns:a16="http://schemas.microsoft.com/office/drawing/2014/main" id="{8064992C-9202-4561-BD40-508ED1DD537C}"/>
              </a:ext>
            </a:extLst>
          </p:cNvPr>
          <p:cNvSpPr txBox="1"/>
          <p:nvPr/>
        </p:nvSpPr>
        <p:spPr>
          <a:xfrm>
            <a:off x="251520" y="188640"/>
            <a:ext cx="7776864"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spcBef>
                <a:spcPts val="600"/>
              </a:spcBef>
              <a:spcAft>
                <a:spcPts val="600"/>
              </a:spcAft>
            </a:pPr>
            <a:r>
              <a:rPr lang="en-GB" sz="1600" b="1" dirty="0">
                <a:solidFill>
                  <a:schemeClr val="accent5">
                    <a:lumMod val="75000"/>
                  </a:schemeClr>
                </a:solidFill>
              </a:rPr>
              <a:t>CV (Curriculum Vitae)</a:t>
            </a:r>
            <a:r>
              <a:rPr lang="en-GB" sz="1600" dirty="0">
                <a:solidFill>
                  <a:schemeClr val="accent5">
                    <a:lumMod val="75000"/>
                  </a:schemeClr>
                </a:solidFill>
              </a:rPr>
              <a:t> </a:t>
            </a:r>
            <a:r>
              <a:rPr lang="uk-UA" sz="1600" dirty="0">
                <a:solidFill>
                  <a:schemeClr val="accent5">
                    <a:lumMod val="75000"/>
                  </a:schemeClr>
                </a:solidFill>
              </a:rPr>
              <a:t>та </a:t>
            </a:r>
            <a:r>
              <a:rPr lang="uk-UA" sz="1600" b="1" dirty="0">
                <a:solidFill>
                  <a:schemeClr val="accent5">
                    <a:lumMod val="75000"/>
                  </a:schemeClr>
                </a:solidFill>
              </a:rPr>
              <a:t>резюме</a:t>
            </a:r>
            <a:r>
              <a:rPr lang="uk-UA" sz="1600" dirty="0">
                <a:solidFill>
                  <a:schemeClr val="accent5">
                    <a:lumMod val="75000"/>
                  </a:schemeClr>
                </a:solidFill>
              </a:rPr>
              <a:t> — це два різні документи, хоча їх часто плутають, оскільки обидва використовуються при пошуку роботи. Ось основні відмінності:</a:t>
            </a:r>
          </a:p>
        </p:txBody>
      </p:sp>
    </p:spTree>
    <p:extLst>
      <p:ext uri="{BB962C8B-B14F-4D97-AF65-F5344CB8AC3E}">
        <p14:creationId xmlns:p14="http://schemas.microsoft.com/office/powerpoint/2010/main" val="1889830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840583-D427-4102-9A9E-3D21D022CCE4}"/>
              </a:ext>
            </a:extLst>
          </p:cNvPr>
          <p:cNvSpPr txBox="1"/>
          <p:nvPr/>
        </p:nvSpPr>
        <p:spPr>
          <a:xfrm>
            <a:off x="107504" y="637520"/>
            <a:ext cx="8640960" cy="62478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Bef>
                <a:spcPts val="600"/>
              </a:spcBef>
              <a:buFont typeface="+mj-lt"/>
              <a:buAutoNum type="arabicPeriod"/>
            </a:pPr>
            <a:r>
              <a:rPr lang="uk-UA" sz="1300" b="1" dirty="0"/>
              <a:t>Типовий формат:</a:t>
            </a:r>
            <a:endParaRPr lang="uk-UA" sz="1300" dirty="0"/>
          </a:p>
          <a:p>
            <a:pPr marL="742950" lvl="1" indent="-285750" algn="just">
              <a:spcBef>
                <a:spcPts val="600"/>
              </a:spcBef>
              <a:buFont typeface="+mj-lt"/>
              <a:buAutoNum type="arabicPeriod"/>
            </a:pPr>
            <a:r>
              <a:rPr lang="uk-UA" sz="1300" b="1" dirty="0"/>
              <a:t>Резюме</a:t>
            </a:r>
            <a:r>
              <a:rPr lang="uk-UA" sz="1300" dirty="0"/>
              <a:t> використовується в більшості випадків для пошуку роботи в різних галузях, включаючи бізнес, державні установи, ІТ, інженерію, маркетинг тощо. Воно зазвичай не перевищує 1-2 сторінок і містить стислі відомості про досвід роботи, освіту, навички та контакти.</a:t>
            </a:r>
          </a:p>
          <a:p>
            <a:pPr marL="742950" lvl="1" indent="-285750" algn="just">
              <a:spcBef>
                <a:spcPts val="600"/>
              </a:spcBef>
              <a:buFont typeface="+mj-lt"/>
              <a:buAutoNum type="arabicPeriod"/>
            </a:pPr>
            <a:r>
              <a:rPr lang="en-GB" sz="1300" b="1" dirty="0"/>
              <a:t>CV</a:t>
            </a:r>
            <a:r>
              <a:rPr lang="en-GB" sz="1300" dirty="0"/>
              <a:t> </a:t>
            </a:r>
            <a:r>
              <a:rPr lang="uk-UA" sz="1300" dirty="0"/>
              <a:t>в Україні використовується рідше, переважно у науковій сфері, для академічних позицій, грантових програм чи стажувань за кордоном. </a:t>
            </a:r>
            <a:r>
              <a:rPr lang="en-GB" sz="1300" dirty="0"/>
              <a:t>CV </a:t>
            </a:r>
            <a:r>
              <a:rPr lang="uk-UA" sz="1300" dirty="0"/>
              <a:t>більш детальне і може включати всі аспекти професійної кар'єри, подібно до міжнародних стандартів.</a:t>
            </a:r>
          </a:p>
          <a:p>
            <a:pPr algn="just">
              <a:spcBef>
                <a:spcPts val="600"/>
              </a:spcBef>
              <a:buFont typeface="+mj-lt"/>
              <a:buAutoNum type="arabicPeriod"/>
            </a:pPr>
            <a:r>
              <a:rPr lang="uk-UA" sz="1300" b="1" dirty="0"/>
              <a:t>Адаптація під вакансію:</a:t>
            </a:r>
            <a:endParaRPr lang="uk-UA" sz="1300" dirty="0"/>
          </a:p>
          <a:p>
            <a:pPr marL="742950" lvl="1" indent="-285750" algn="just">
              <a:spcBef>
                <a:spcPts val="600"/>
              </a:spcBef>
              <a:buFont typeface="+mj-lt"/>
              <a:buAutoNum type="arabicPeriod"/>
            </a:pPr>
            <a:r>
              <a:rPr lang="uk-UA" sz="1300" dirty="0"/>
              <a:t>В Україні </a:t>
            </a:r>
            <a:r>
              <a:rPr lang="uk-UA" sz="1300" dirty="0" err="1"/>
              <a:t>типово</a:t>
            </a:r>
            <a:r>
              <a:rPr lang="uk-UA" sz="1300" dirty="0"/>
              <a:t> адаптувати </a:t>
            </a:r>
            <a:r>
              <a:rPr lang="uk-UA" sz="1300" b="1" dirty="0"/>
              <a:t>резюме</a:t>
            </a:r>
            <a:r>
              <a:rPr lang="uk-UA" sz="1300" dirty="0"/>
              <a:t> під конкретну вакансію, виділяючи найбільш релевантний досвід і навички. Резюме має бути лаконічним, з акцентом на те, що відповідає вимогам роботодавця.</a:t>
            </a:r>
          </a:p>
          <a:p>
            <a:pPr algn="just">
              <a:spcBef>
                <a:spcPts val="600"/>
              </a:spcBef>
              <a:buFont typeface="+mj-lt"/>
              <a:buAutoNum type="arabicPeriod"/>
            </a:pPr>
            <a:r>
              <a:rPr lang="uk-UA" sz="1300" b="1" dirty="0"/>
              <a:t>Мова:</a:t>
            </a:r>
            <a:endParaRPr lang="uk-UA" sz="1300" dirty="0"/>
          </a:p>
          <a:p>
            <a:pPr marL="742950" lvl="1" indent="-285750" algn="just">
              <a:spcBef>
                <a:spcPts val="600"/>
              </a:spcBef>
              <a:buFont typeface="+mj-lt"/>
              <a:buAutoNum type="arabicPeriod"/>
            </a:pPr>
            <a:r>
              <a:rPr lang="uk-UA" sz="1300" dirty="0"/>
              <a:t>У більшості випадків </a:t>
            </a:r>
            <a:r>
              <a:rPr lang="uk-UA" sz="1300" b="1" dirty="0"/>
              <a:t>резюме</a:t>
            </a:r>
            <a:r>
              <a:rPr lang="uk-UA" sz="1300" dirty="0"/>
              <a:t> складається українською мовою, хоча для міжнародних компаній або ІТ-сфери часто використовують англійську.</a:t>
            </a:r>
          </a:p>
          <a:p>
            <a:pPr marL="742950" lvl="1" indent="-285750" algn="just">
              <a:spcBef>
                <a:spcPts val="600"/>
              </a:spcBef>
              <a:buFont typeface="+mj-lt"/>
              <a:buAutoNum type="arabicPeriod"/>
            </a:pPr>
            <a:r>
              <a:rPr lang="en-GB" sz="1300" b="1" dirty="0"/>
              <a:t>CV</a:t>
            </a:r>
            <a:r>
              <a:rPr lang="en-GB" sz="1300" dirty="0"/>
              <a:t>, </a:t>
            </a:r>
            <a:r>
              <a:rPr lang="uk-UA" sz="1300" dirty="0"/>
              <a:t>особливо для міжнародних програм чи наукових конкурсів, також може бути англійською мовою.</a:t>
            </a:r>
          </a:p>
          <a:p>
            <a:pPr algn="just">
              <a:spcBef>
                <a:spcPts val="600"/>
              </a:spcBef>
              <a:buFont typeface="+mj-lt"/>
              <a:buAutoNum type="arabicPeriod"/>
            </a:pPr>
            <a:r>
              <a:rPr lang="uk-UA" sz="1300" b="1" dirty="0"/>
              <a:t>Основна структура резюме в Україні:</a:t>
            </a:r>
            <a:endParaRPr lang="uk-UA" sz="1300" dirty="0"/>
          </a:p>
          <a:p>
            <a:pPr marL="742950" lvl="1" indent="-285750" algn="just">
              <a:spcBef>
                <a:spcPts val="600"/>
              </a:spcBef>
              <a:buFont typeface="+mj-lt"/>
              <a:buAutoNum type="arabicPeriod"/>
            </a:pPr>
            <a:r>
              <a:rPr lang="uk-UA" sz="1300" dirty="0"/>
              <a:t>Контактна інформація (ім'я, телефон, електронна пошта).</a:t>
            </a:r>
          </a:p>
          <a:p>
            <a:pPr marL="742950" lvl="1" indent="-285750" algn="just">
              <a:spcBef>
                <a:spcPts val="600"/>
              </a:spcBef>
              <a:buFont typeface="+mj-lt"/>
              <a:buAutoNum type="arabicPeriod"/>
            </a:pPr>
            <a:r>
              <a:rPr lang="uk-UA" sz="1300" dirty="0"/>
              <a:t>Короткий опис профілю або мети (коротка фраза про професійні цілі).</a:t>
            </a:r>
          </a:p>
          <a:p>
            <a:pPr marL="742950" lvl="1" indent="-285750" algn="just">
              <a:spcBef>
                <a:spcPts val="600"/>
              </a:spcBef>
              <a:buFont typeface="+mj-lt"/>
              <a:buAutoNum type="arabicPeriod"/>
            </a:pPr>
            <a:r>
              <a:rPr lang="uk-UA" sz="1300" dirty="0"/>
              <a:t>Досвід роботи (основні досягнення і відповідальність на попередніх місцях роботи).</a:t>
            </a:r>
          </a:p>
          <a:p>
            <a:pPr marL="742950" lvl="1" indent="-285750" algn="just">
              <a:spcBef>
                <a:spcPts val="600"/>
              </a:spcBef>
              <a:buFont typeface="+mj-lt"/>
              <a:buAutoNum type="arabicPeriod"/>
            </a:pPr>
            <a:r>
              <a:rPr lang="uk-UA" sz="1300" dirty="0"/>
              <a:t>Освіта (назва навчального закладу, спеціальність).</a:t>
            </a:r>
          </a:p>
          <a:p>
            <a:pPr marL="742950" lvl="1" indent="-285750" algn="just">
              <a:spcBef>
                <a:spcPts val="600"/>
              </a:spcBef>
              <a:buFont typeface="+mj-lt"/>
              <a:buAutoNum type="arabicPeriod"/>
            </a:pPr>
            <a:r>
              <a:rPr lang="uk-UA" sz="1300" dirty="0"/>
              <a:t>Навички (мови, технічні навички, професійні компетенції).</a:t>
            </a:r>
          </a:p>
          <a:p>
            <a:pPr marL="742950" lvl="1" indent="-285750" algn="just">
              <a:spcBef>
                <a:spcPts val="600"/>
              </a:spcBef>
              <a:buFont typeface="+mj-lt"/>
              <a:buAutoNum type="arabicPeriod"/>
            </a:pPr>
            <a:r>
              <a:rPr lang="uk-UA" sz="1300" dirty="0"/>
              <a:t>Додаткові розділи можуть включати курси, сертифікації, проекти або волонтерський досвід.</a:t>
            </a:r>
          </a:p>
          <a:p>
            <a:pPr algn="just">
              <a:spcBef>
                <a:spcPts val="600"/>
              </a:spcBef>
            </a:pPr>
            <a:r>
              <a:rPr lang="uk-UA" sz="1300" dirty="0"/>
              <a:t>Таким чином, для більшості вакансій в Україні </a:t>
            </a:r>
            <a:r>
              <a:rPr lang="uk-UA" sz="1300" b="1" dirty="0"/>
              <a:t>резюме</a:t>
            </a:r>
            <a:r>
              <a:rPr lang="uk-UA" sz="1300" dirty="0"/>
              <a:t> є найбільш відповідним форматом. </a:t>
            </a:r>
            <a:r>
              <a:rPr lang="en-GB" sz="1300" b="1" dirty="0"/>
              <a:t>CV</a:t>
            </a:r>
            <a:r>
              <a:rPr lang="en-GB" sz="1300" dirty="0"/>
              <a:t> </a:t>
            </a:r>
            <a:r>
              <a:rPr lang="uk-UA" sz="1300" dirty="0"/>
              <a:t>використовується рідше, здебільшого для наукових або академічних позицій.</a:t>
            </a:r>
          </a:p>
        </p:txBody>
      </p:sp>
      <p:sp>
        <p:nvSpPr>
          <p:cNvPr id="5" name="TextBox 4">
            <a:extLst>
              <a:ext uri="{FF2B5EF4-FFF2-40B4-BE49-F238E27FC236}">
                <a16:creationId xmlns:a16="http://schemas.microsoft.com/office/drawing/2014/main" id="{E028FACB-A813-4189-8FB5-4E94DB38EDF7}"/>
              </a:ext>
            </a:extLst>
          </p:cNvPr>
          <p:cNvSpPr txBox="1"/>
          <p:nvPr/>
        </p:nvSpPr>
        <p:spPr>
          <a:xfrm>
            <a:off x="107504" y="26023"/>
            <a:ext cx="864096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spcBef>
                <a:spcPts val="600"/>
              </a:spcBef>
            </a:pPr>
            <a:r>
              <a:rPr lang="uk-UA" sz="1600" dirty="0"/>
              <a:t>Для України </a:t>
            </a:r>
            <a:r>
              <a:rPr lang="uk-UA" sz="1600" b="1" dirty="0"/>
              <a:t>резюме</a:t>
            </a:r>
            <a:r>
              <a:rPr lang="uk-UA" sz="1600" dirty="0"/>
              <a:t> є більш поширеним документом при пошуку роботи, ніж </a:t>
            </a:r>
            <a:r>
              <a:rPr lang="en-GB" sz="1600" b="1" dirty="0"/>
              <a:t>CV</a:t>
            </a:r>
            <a:r>
              <a:rPr lang="en-GB" sz="1600" dirty="0"/>
              <a:t>. </a:t>
            </a:r>
            <a:r>
              <a:rPr lang="uk-UA" sz="1600" dirty="0"/>
              <a:t>Ось кілька аспектів, які стосуються української практики:</a:t>
            </a:r>
          </a:p>
        </p:txBody>
      </p:sp>
    </p:spTree>
    <p:extLst>
      <p:ext uri="{BB962C8B-B14F-4D97-AF65-F5344CB8AC3E}">
        <p14:creationId xmlns:p14="http://schemas.microsoft.com/office/powerpoint/2010/main" val="33027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40"/>
            <a:ext cx="3960440" cy="6186309"/>
          </a:xfrm>
          <a:prstGeom prst="rect">
            <a:avLst/>
          </a:prstGeom>
        </p:spPr>
        <p:txBody>
          <a:bodyPr wrap="square">
            <a:spAutoFit/>
          </a:bodyPr>
          <a:lstStyle/>
          <a:p>
            <a:pPr indent="450215" algn="just">
              <a:lnSpc>
                <a:spcPct val="150000"/>
              </a:lnSpc>
              <a:spcAft>
                <a:spcPts val="0"/>
              </a:spcAft>
            </a:pPr>
            <a:r>
              <a:rPr lang="uk-UA" sz="2400" dirty="0">
                <a:latin typeface="Calibri" panose="020F0502020204030204" pitchFamily="34" charset="0"/>
                <a:ea typeface="Times New Roman" panose="02020603050405020304" pitchFamily="18" charset="0"/>
                <a:cs typeface="Calibri" panose="020F0502020204030204" pitchFamily="34" charset="0"/>
              </a:rPr>
              <a:t>Хоча єдиного зразка резюме нема, але практика його складання і застосування свідчить про наявність головних розділів, за якими його доцільно писати. Дуже важливо: </a:t>
            </a:r>
            <a:r>
              <a:rPr lang="uk-UA" sz="2400" dirty="0">
                <a:solidFill>
                  <a:srgbClr val="0070C0"/>
                </a:solidFill>
                <a:latin typeface="Calibri" panose="020F0502020204030204" pitchFamily="34" charset="0"/>
                <a:ea typeface="Times New Roman" panose="02020603050405020304" pitchFamily="18" charset="0"/>
                <a:cs typeface="Calibri" panose="020F0502020204030204" pitchFamily="34" charset="0"/>
              </a:rPr>
              <a:t>воно має бути структурованим, оформленим у діловому стилі й написаним без граматичних помилок</a:t>
            </a:r>
            <a:r>
              <a:rPr lang="uk-UA" sz="2400" dirty="0">
                <a:latin typeface="Calibri" panose="020F0502020204030204" pitchFamily="34" charset="0"/>
                <a:ea typeface="Times New Roman" panose="02020603050405020304" pitchFamily="18" charset="0"/>
                <a:cs typeface="Calibri" panose="020F0502020204030204" pitchFamily="34" charset="0"/>
              </a:rPr>
              <a:t>.</a:t>
            </a:r>
            <a:endParaRPr lang="uk-UA" sz="24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13314" name="Picture 2" descr="Результат пошуку зображень за запитом &quot;CV&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9" y="3110"/>
            <a:ext cx="4860032" cy="686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16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715" y="620688"/>
            <a:ext cx="7856850" cy="6093976"/>
          </a:xfrm>
          <a:prstGeom prst="rect">
            <a:avLst/>
          </a:prstGeom>
        </p:spPr>
        <p:txBody>
          <a:bodyPr wrap="square">
            <a:spAutoFit/>
          </a:bodyPr>
          <a:lstStyle/>
          <a:p>
            <a:pPr lvl="0" algn="just" eaLnBrk="0" fontAlgn="base" hangingPunct="0">
              <a:spcBef>
                <a:spcPts val="600"/>
              </a:spcBef>
              <a:spcAft>
                <a:spcPts val="600"/>
              </a:spcAft>
            </a:pPr>
            <a:r>
              <a:rPr lang="uk-UA" sz="2000" b="1" dirty="0">
                <a:solidFill>
                  <a:srgbClr val="00B0F0"/>
                </a:solidFill>
                <a:latin typeface="Calibri" panose="020F0502020204030204" pitchFamily="34" charset="0"/>
                <a:ea typeface="Times New Roman" panose="02020603050405020304" pitchFamily="18" charset="0"/>
                <a:cs typeface="Calibri" panose="020F0502020204030204" pitchFamily="34" charset="0"/>
              </a:rPr>
              <a:t>Наведемо декілька типових помилок при складанні резюме:</a:t>
            </a:r>
          </a:p>
          <a:p>
            <a:pPr marL="457200" lvl="0" indent="-457200" algn="just" eaLnBrk="0" fontAlgn="base" hangingPunct="0">
              <a:spcBef>
                <a:spcPts val="600"/>
              </a:spcBef>
              <a:spcAft>
                <a:spcPts val="600"/>
              </a:spcAft>
              <a:buFont typeface="+mj-lt"/>
              <a:buAutoNum type="arabicPeriod"/>
            </a:pPr>
            <a:r>
              <a:rPr lang="uk-UA" altLang="uk-UA" sz="1500" b="1" dirty="0"/>
              <a:t>Зрозумілий та чіткий формат.</a:t>
            </a:r>
            <a:r>
              <a:rPr lang="uk-UA" altLang="uk-UA" sz="1500" dirty="0"/>
              <a:t> Резюме має бути структурованим та легким для читання. Уникайте зайвих елементів оформлення (зайвих кольорів, графіків, складної верстки). Використовуйте простий, професійний шрифт і форматування.</a:t>
            </a:r>
          </a:p>
          <a:p>
            <a:pPr marL="342900" lvl="0" indent="-342900" algn="just" eaLnBrk="0" fontAlgn="base" hangingPunct="0">
              <a:spcBef>
                <a:spcPts val="600"/>
              </a:spcBef>
              <a:spcAft>
                <a:spcPts val="600"/>
              </a:spcAft>
              <a:buFont typeface="+mj-lt"/>
              <a:buAutoNum type="arabicPeriod"/>
            </a:pPr>
            <a:r>
              <a:rPr lang="uk-UA" altLang="uk-UA" sz="1500" b="1" dirty="0"/>
              <a:t>Оптимальний обсяг.</a:t>
            </a:r>
            <a:r>
              <a:rPr lang="uk-UA" altLang="uk-UA" sz="1500" dirty="0"/>
              <a:t> Резюме має вміщатися на одну, максимум дві сторінки, особливо якщо у вас небагато досвіду роботи. Виділяйте головне, уникайте зайвих деталей.</a:t>
            </a:r>
          </a:p>
          <a:p>
            <a:pPr marL="342900" lvl="0" indent="-342900" algn="just" eaLnBrk="0" fontAlgn="base" hangingPunct="0">
              <a:spcBef>
                <a:spcPts val="600"/>
              </a:spcBef>
              <a:spcAft>
                <a:spcPts val="600"/>
              </a:spcAft>
              <a:buFont typeface="+mj-lt"/>
              <a:buAutoNum type="arabicPeriod"/>
            </a:pPr>
            <a:r>
              <a:rPr lang="uk-UA" altLang="uk-UA" sz="1500" b="1" dirty="0"/>
              <a:t>Адаптація під вакансію.</a:t>
            </a:r>
            <a:r>
              <a:rPr lang="uk-UA" altLang="uk-UA" sz="1500" dirty="0"/>
              <a:t> Кожне резюме має бути адаптоване під конкретну вакансію. Виділяйте досвід та навички, які безпосередньо відповідають вимогам роботодавця.</a:t>
            </a:r>
          </a:p>
          <a:p>
            <a:pPr marL="342900" lvl="0" indent="-342900" algn="just" eaLnBrk="0" fontAlgn="base" hangingPunct="0">
              <a:spcBef>
                <a:spcPts val="600"/>
              </a:spcBef>
              <a:spcAft>
                <a:spcPts val="600"/>
              </a:spcAft>
              <a:buFont typeface="+mj-lt"/>
              <a:buAutoNum type="arabicPeriod"/>
            </a:pPr>
            <a:r>
              <a:rPr lang="uk-UA" altLang="uk-UA" sz="1500" b="1" dirty="0"/>
              <a:t>Конкретні досягнення.</a:t>
            </a:r>
            <a:r>
              <a:rPr lang="uk-UA" altLang="uk-UA" sz="1500" dirty="0"/>
              <a:t> Пишіть не лише про ваші обов'язки, а й про конкретні досягнення на попередніх місцях роботи. Наприклад, «збільшив обсяг продажів на 20% за рік», «реалізував проект, що зекономив 100 000 грн».</a:t>
            </a:r>
          </a:p>
          <a:p>
            <a:pPr marL="342900" lvl="0" indent="-342900" algn="just" eaLnBrk="0" fontAlgn="base" hangingPunct="0">
              <a:spcBef>
                <a:spcPts val="600"/>
              </a:spcBef>
              <a:spcAft>
                <a:spcPts val="600"/>
              </a:spcAft>
              <a:buFont typeface="+mj-lt"/>
              <a:buAutoNum type="arabicPeriod"/>
            </a:pPr>
            <a:r>
              <a:rPr lang="uk-UA" altLang="uk-UA" sz="1500" b="1" dirty="0"/>
              <a:t>Актуальна інформація.</a:t>
            </a:r>
            <a:r>
              <a:rPr lang="uk-UA" altLang="uk-UA" sz="1500" dirty="0"/>
              <a:t> Включайте лише актуальні та правдиві дані про досвід роботи, освіту та навички. Уникайте застарілої або зайвої інформації.</a:t>
            </a:r>
          </a:p>
          <a:p>
            <a:pPr marL="342900" lvl="0" indent="-342900" algn="just" eaLnBrk="0" fontAlgn="base" hangingPunct="0">
              <a:spcBef>
                <a:spcPts val="600"/>
              </a:spcBef>
              <a:spcAft>
                <a:spcPts val="600"/>
              </a:spcAft>
              <a:buFont typeface="+mj-lt"/>
              <a:buAutoNum type="arabicPeriod"/>
            </a:pPr>
            <a:r>
              <a:rPr lang="uk-UA" altLang="uk-UA" sz="1500" b="1" dirty="0"/>
              <a:t>Чітка контактна інформація.</a:t>
            </a:r>
            <a:r>
              <a:rPr lang="uk-UA" altLang="uk-UA" sz="1500" dirty="0"/>
              <a:t> Вкажіть вашу актуальну електронну пошту та номер телефону. За можливості, додайте посилання на ваш </a:t>
            </a:r>
            <a:r>
              <a:rPr lang="uk-UA" altLang="uk-UA" sz="1500" dirty="0" err="1"/>
              <a:t>LinkedIn</a:t>
            </a:r>
            <a:r>
              <a:rPr lang="uk-UA" altLang="uk-UA" sz="1500" dirty="0"/>
              <a:t>-профіль чи інші професійні ресурси.</a:t>
            </a:r>
          </a:p>
          <a:p>
            <a:pPr marL="342900" lvl="0" indent="-342900" algn="just" eaLnBrk="0" fontAlgn="base" hangingPunct="0">
              <a:spcBef>
                <a:spcPts val="600"/>
              </a:spcBef>
              <a:spcAft>
                <a:spcPts val="600"/>
              </a:spcAft>
              <a:buFont typeface="+mj-lt"/>
              <a:buAutoNum type="arabicPeriod"/>
            </a:pPr>
            <a:r>
              <a:rPr lang="uk-UA" altLang="uk-UA" sz="1500" b="1" dirty="0"/>
              <a:t>Ключові навички.</a:t>
            </a:r>
            <a:r>
              <a:rPr lang="uk-UA" altLang="uk-UA" sz="1500" dirty="0"/>
              <a:t> Складіть блок ключових навичок, які відповідають вакансії. Це допоможе роботодавцю швидше оцінити вашу придатність для посади.</a:t>
            </a:r>
            <a:endParaRPr lang="uk-UA" sz="1500" b="1" dirty="0">
              <a:solidFill>
                <a:srgbClr val="00B0F0"/>
              </a:solidFill>
              <a:ea typeface="Times New Roman" panose="02020603050405020304" pitchFamily="18" charset="0"/>
              <a:cs typeface="Calibri" panose="020F050202020403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0565" y="0"/>
            <a:ext cx="1219761" cy="1203569"/>
          </a:xfrm>
          <a:prstGeom prst="rect">
            <a:avLst/>
          </a:prstGeom>
        </p:spPr>
      </p:pic>
    </p:spTree>
    <p:extLst>
      <p:ext uri="{BB962C8B-B14F-4D97-AF65-F5344CB8AC3E}">
        <p14:creationId xmlns:p14="http://schemas.microsoft.com/office/powerpoint/2010/main" val="3341380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0</TotalTime>
  <Words>4230</Words>
  <Application>Microsoft Office PowerPoint</Application>
  <PresentationFormat>Екран (4:3)</PresentationFormat>
  <Paragraphs>232</Paragraphs>
  <Slides>31</Slides>
  <Notes>1</Notes>
  <HiddenSlides>0</HiddenSlides>
  <MMClips>0</MMClips>
  <ScaleCrop>false</ScaleCrop>
  <HeadingPairs>
    <vt:vector size="6" baseType="variant">
      <vt:variant>
        <vt:lpstr>Використані шрифти</vt:lpstr>
      </vt:variant>
      <vt:variant>
        <vt:i4>8</vt:i4>
      </vt:variant>
      <vt:variant>
        <vt:lpstr>Тема</vt:lpstr>
      </vt:variant>
      <vt:variant>
        <vt:i4>1</vt:i4>
      </vt:variant>
      <vt:variant>
        <vt:lpstr>Заголовки слайдів</vt:lpstr>
      </vt:variant>
      <vt:variant>
        <vt:i4>31</vt:i4>
      </vt:variant>
    </vt:vector>
  </HeadingPairs>
  <TitlesOfParts>
    <vt:vector size="40" baseType="lpstr">
      <vt:lpstr>Arial</vt:lpstr>
      <vt:lpstr>Arial Narrow</vt:lpstr>
      <vt:lpstr>Calibri</vt:lpstr>
      <vt:lpstr>Open Sans</vt:lpstr>
      <vt:lpstr>Times New Roman</vt:lpstr>
      <vt:lpstr>Trebuchet MS</vt:lpstr>
      <vt:lpstr>Wingdings</vt:lpstr>
      <vt:lpstr>Wingdings 2</vt:lpstr>
      <vt:lpstr>Изящная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Marina</dc:creator>
  <cp:lastModifiedBy>Maryna</cp:lastModifiedBy>
  <cp:revision>178</cp:revision>
  <dcterms:created xsi:type="dcterms:W3CDTF">2015-11-18T17:54:03Z</dcterms:created>
  <dcterms:modified xsi:type="dcterms:W3CDTF">2024-09-25T16:34:09Z</dcterms:modified>
</cp:coreProperties>
</file>