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71" r:id="rId14"/>
    <p:sldId id="272" r:id="rId15"/>
    <p:sldId id="275" r:id="rId16"/>
    <p:sldId id="276" r:id="rId17"/>
    <p:sldId id="277" r:id="rId18"/>
    <p:sldId id="278" r:id="rId19"/>
    <p:sldId id="279" r:id="rId20"/>
    <p:sldId id="280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219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BC8C-0A71-45F5-B3F5-4D9DA3DF8C17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6E70-2865-4F29-A332-EA648D1DACF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BC8C-0A71-45F5-B3F5-4D9DA3DF8C17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6E70-2865-4F29-A332-EA648D1DAC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BC8C-0A71-45F5-B3F5-4D9DA3DF8C17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6E70-2865-4F29-A332-EA648D1DAC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BC8C-0A71-45F5-B3F5-4D9DA3DF8C17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6E70-2865-4F29-A332-EA648D1DAC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BC8C-0A71-45F5-B3F5-4D9DA3DF8C17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6E70-2865-4F29-A332-EA648D1DACF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BC8C-0A71-45F5-B3F5-4D9DA3DF8C17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6E70-2865-4F29-A332-EA648D1DAC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BC8C-0A71-45F5-B3F5-4D9DA3DF8C17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6E70-2865-4F29-A332-EA648D1DAC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BC8C-0A71-45F5-B3F5-4D9DA3DF8C17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6E70-2865-4F29-A332-EA648D1DAC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BC8C-0A71-45F5-B3F5-4D9DA3DF8C17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6E70-2865-4F29-A332-EA648D1DAC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BC8C-0A71-45F5-B3F5-4D9DA3DF8C17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6E70-2865-4F29-A332-EA648D1DAC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BC8C-0A71-45F5-B3F5-4D9DA3DF8C17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9F96E70-2865-4F29-A332-EA648D1DACF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372BC8C-0A71-45F5-B3F5-4D9DA3DF8C17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9F96E70-2865-4F29-A332-EA648D1DACF6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371600"/>
            <a:ext cx="7917504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Тема</a:t>
            </a:r>
            <a:r>
              <a:rPr lang="uk-UA" dirty="0"/>
              <a:t>: «Стилі сучасної української літературної </a:t>
            </a:r>
            <a:r>
              <a:rPr lang="uk-UA" dirty="0" smtClean="0"/>
              <a:t>мови»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3228536"/>
            <a:ext cx="7488504" cy="3080784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sz="3200" b="1" dirty="0">
                <a:latin typeface="Times New Roman"/>
                <a:ea typeface="Times New Roman"/>
                <a:cs typeface="Times New Roman"/>
              </a:rPr>
              <a:t>Мета: </a:t>
            </a:r>
            <a:r>
              <a:rPr lang="uk-UA" sz="3200" i="1" dirty="0">
                <a:latin typeface="Times New Roman"/>
                <a:ea typeface="Times New Roman"/>
                <a:cs typeface="Times New Roman"/>
              </a:rPr>
              <a:t>сформувати поняття про стильову диференціацію української мови; поглибити і вдосконалити знання про чергування голосних та приголосних </a:t>
            </a:r>
            <a:r>
              <a:rPr lang="uk-UA" sz="3200" i="1" dirty="0" smtClean="0">
                <a:latin typeface="Times New Roman"/>
                <a:ea typeface="Times New Roman"/>
                <a:cs typeface="Times New Roman"/>
              </a:rPr>
              <a:t>звуків</a:t>
            </a:r>
            <a:endParaRPr lang="ru-RU" sz="32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260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/>
          </a:bodyPr>
          <a:lstStyle/>
          <a:p>
            <a:pPr algn="ctr"/>
            <a:r>
              <a:rPr lang="uk-U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Законодавчий </a:t>
            </a:r>
            <a:r>
              <a:rPr lang="uk-UA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підстиль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916832"/>
            <a:ext cx="7427168" cy="4407768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</a:pPr>
            <a:r>
              <a:rPr lang="ru-RU" sz="2800" dirty="0" err="1" smtClean="0"/>
              <a:t>використовується</a:t>
            </a:r>
            <a:r>
              <a:rPr lang="ru-RU" sz="2800" dirty="0" smtClean="0"/>
              <a:t> </a:t>
            </a:r>
            <a:r>
              <a:rPr lang="ru-RU" sz="2800" dirty="0"/>
              <a:t>у </a:t>
            </a:r>
            <a:r>
              <a:rPr lang="ru-RU" sz="2800" dirty="0" err="1"/>
              <a:t>законодавчій</a:t>
            </a:r>
            <a:r>
              <a:rPr lang="ru-RU" sz="2800" dirty="0"/>
              <a:t> </a:t>
            </a:r>
            <a:r>
              <a:rPr lang="ru-RU" sz="2800" dirty="0" err="1" smtClean="0"/>
              <a:t>сфері</a:t>
            </a:r>
            <a:endParaRPr lang="ru-RU" sz="2800" dirty="0" smtClean="0"/>
          </a:p>
          <a:p>
            <a:pPr algn="just">
              <a:spcBef>
                <a:spcPts val="1200"/>
              </a:spcBef>
            </a:pPr>
            <a:r>
              <a:rPr lang="ru-RU" sz="2800" dirty="0" err="1" smtClean="0"/>
              <a:t>регламентує</a:t>
            </a:r>
            <a:r>
              <a:rPr lang="ru-RU" sz="2800" dirty="0" smtClean="0"/>
              <a:t> </a:t>
            </a:r>
            <a:r>
              <a:rPr lang="ru-RU" sz="2800" dirty="0"/>
              <a:t>та </a:t>
            </a:r>
            <a:r>
              <a:rPr lang="ru-RU" sz="2800" dirty="0" err="1"/>
              <a:t>обслуговує</a:t>
            </a:r>
            <a:r>
              <a:rPr lang="ru-RU" sz="2800" dirty="0"/>
              <a:t> </a:t>
            </a:r>
            <a:r>
              <a:rPr lang="ru-RU" sz="2800" dirty="0" err="1"/>
              <a:t>офіційно-ділові</a:t>
            </a:r>
            <a:r>
              <a:rPr lang="ru-RU" sz="2800" dirty="0"/>
              <a:t> </a:t>
            </a:r>
            <a:r>
              <a:rPr lang="ru-RU" sz="2800" dirty="0" err="1"/>
              <a:t>стосунки</a:t>
            </a:r>
            <a:r>
              <a:rPr lang="ru-RU" sz="2800" dirty="0"/>
              <a:t> </a:t>
            </a:r>
            <a:r>
              <a:rPr lang="ru-RU" sz="2800" dirty="0" err="1"/>
              <a:t>між</a:t>
            </a:r>
            <a:r>
              <a:rPr lang="ru-RU" sz="2800" dirty="0"/>
              <a:t> </a:t>
            </a:r>
            <a:r>
              <a:rPr lang="ru-RU" sz="2800" dirty="0" err="1"/>
              <a:t>приватними</a:t>
            </a:r>
            <a:r>
              <a:rPr lang="ru-RU" sz="2800" dirty="0"/>
              <a:t> особами, </a:t>
            </a:r>
            <a:r>
              <a:rPr lang="ru-RU" sz="2800" dirty="0" err="1"/>
              <a:t>між</a:t>
            </a:r>
            <a:r>
              <a:rPr lang="ru-RU" sz="2800" dirty="0"/>
              <a:t> державою і </a:t>
            </a:r>
            <a:r>
              <a:rPr lang="ru-RU" sz="2800" dirty="0" err="1"/>
              <a:t>приватними</a:t>
            </a:r>
            <a:r>
              <a:rPr lang="ru-RU" sz="2800" dirty="0"/>
              <a:t> та </a:t>
            </a:r>
            <a:r>
              <a:rPr lang="ru-RU" sz="2800" dirty="0" err="1"/>
              <a:t>службовими</a:t>
            </a:r>
            <a:r>
              <a:rPr lang="ru-RU" sz="2800" dirty="0"/>
              <a:t> </a:t>
            </a:r>
            <a:r>
              <a:rPr lang="ru-RU" sz="2800" dirty="0" smtClean="0"/>
              <a:t>особами</a:t>
            </a:r>
          </a:p>
          <a:p>
            <a:pPr algn="just">
              <a:spcBef>
                <a:spcPts val="1200"/>
              </a:spcBef>
            </a:pPr>
            <a:r>
              <a:rPr lang="ru-RU" sz="2800" dirty="0" err="1"/>
              <a:t>р</a:t>
            </a:r>
            <a:r>
              <a:rPr lang="ru-RU" sz="2800" dirty="0" err="1" smtClean="0"/>
              <a:t>еалізується</a:t>
            </a:r>
            <a:r>
              <a:rPr lang="ru-RU" sz="2800" dirty="0" smtClean="0"/>
              <a:t> </a:t>
            </a:r>
            <a:r>
              <a:rPr lang="ru-RU" sz="2800" dirty="0"/>
              <a:t>у </a:t>
            </a:r>
            <a:r>
              <a:rPr lang="ru-RU" sz="2800" i="1" dirty="0" err="1"/>
              <a:t>Конституції</a:t>
            </a:r>
            <a:r>
              <a:rPr lang="ru-RU" sz="2800" i="1" dirty="0"/>
              <a:t>, законах, указах, статутах, постановах, кодексах </a:t>
            </a:r>
            <a:r>
              <a:rPr lang="ru-RU" sz="2800" dirty="0" err="1" smtClean="0"/>
              <a:t>тощо</a:t>
            </a:r>
            <a:endParaRPr lang="ru-RU" sz="2800" dirty="0" smtClean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672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Найважливіші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риси</a:t>
            </a:r>
            <a:r>
              <a:rPr lang="ru-RU" sz="36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br>
              <a:rPr lang="ru-RU" sz="36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3600" dirty="0" err="1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законодавчого</a:t>
            </a:r>
            <a:r>
              <a:rPr lang="ru-RU" sz="36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3600" dirty="0" err="1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підстилю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700808"/>
            <a:ext cx="7992888" cy="4752528"/>
          </a:xfrm>
        </p:spPr>
        <p:txBody>
          <a:bodyPr>
            <a:normAutofit/>
          </a:bodyPr>
          <a:lstStyle/>
          <a:p>
            <a:pPr>
              <a:spcBef>
                <a:spcPts val="500"/>
              </a:spcBef>
            </a:pPr>
            <a:r>
              <a:rPr lang="ru-RU" sz="2100" dirty="0" err="1" smtClean="0"/>
              <a:t>вживання</a:t>
            </a:r>
            <a:r>
              <a:rPr lang="ru-RU" sz="2100" dirty="0" smtClean="0"/>
              <a:t> </a:t>
            </a:r>
            <a:r>
              <a:rPr lang="ru-RU" sz="2100" b="1" dirty="0" err="1"/>
              <a:t>юридичної</a:t>
            </a:r>
            <a:r>
              <a:rPr lang="ru-RU" sz="2100" b="1" dirty="0"/>
              <a:t> </a:t>
            </a:r>
            <a:r>
              <a:rPr lang="ru-RU" sz="2100" b="1" dirty="0" err="1"/>
              <a:t>термінології</a:t>
            </a:r>
            <a:r>
              <a:rPr lang="ru-RU" sz="2100" b="1" dirty="0"/>
              <a:t> </a:t>
            </a:r>
            <a:endParaRPr lang="ru-RU" sz="2100" b="1" dirty="0" smtClean="0"/>
          </a:p>
          <a:p>
            <a:pPr>
              <a:spcBef>
                <a:spcPts val="500"/>
              </a:spcBef>
            </a:pPr>
            <a:r>
              <a:rPr lang="ru-RU" sz="2100" dirty="0" err="1" smtClean="0"/>
              <a:t>вживаються</a:t>
            </a:r>
            <a:r>
              <a:rPr lang="ru-RU" sz="2100" b="1" dirty="0" smtClean="0"/>
              <a:t> </a:t>
            </a:r>
            <a:r>
              <a:rPr lang="ru-RU" sz="2100" b="1" dirty="0" err="1"/>
              <a:t>запозичення</a:t>
            </a:r>
            <a:r>
              <a:rPr lang="ru-RU" sz="2100" dirty="0"/>
              <a:t> – </a:t>
            </a:r>
            <a:r>
              <a:rPr lang="ru-RU" sz="2100" dirty="0" err="1"/>
              <a:t>варваризми</a:t>
            </a:r>
            <a:r>
              <a:rPr lang="ru-RU" sz="2100" dirty="0"/>
              <a:t>, </a:t>
            </a:r>
            <a:r>
              <a:rPr lang="ru-RU" sz="2100" dirty="0" err="1"/>
              <a:t>переважно</a:t>
            </a:r>
            <a:r>
              <a:rPr lang="ru-RU" sz="2100" dirty="0"/>
              <a:t> </a:t>
            </a:r>
            <a:r>
              <a:rPr lang="ru-RU" sz="2100" dirty="0" err="1"/>
              <a:t>латинського</a:t>
            </a:r>
            <a:r>
              <a:rPr lang="ru-RU" sz="2100" dirty="0"/>
              <a:t> </a:t>
            </a:r>
            <a:r>
              <a:rPr lang="ru-RU" sz="2100" dirty="0" err="1" smtClean="0"/>
              <a:t>походження</a:t>
            </a:r>
            <a:r>
              <a:rPr lang="ru-RU" sz="2100" dirty="0"/>
              <a:t> </a:t>
            </a:r>
            <a:r>
              <a:rPr lang="ru-RU" sz="2100" dirty="0" smtClean="0"/>
              <a:t>(</a:t>
            </a:r>
            <a:r>
              <a:rPr lang="en-US" sz="2100" dirty="0" smtClean="0"/>
              <a:t>de </a:t>
            </a:r>
            <a:r>
              <a:rPr lang="en-US" sz="2100" dirty="0"/>
              <a:t>jure, de </a:t>
            </a:r>
            <a:r>
              <a:rPr lang="en-US" sz="2100" dirty="0" err="1"/>
              <a:t>fakto</a:t>
            </a:r>
            <a:r>
              <a:rPr lang="en-US" sz="2100" dirty="0"/>
              <a:t>, </a:t>
            </a:r>
            <a:r>
              <a:rPr lang="en-US" sz="2100" dirty="0" err="1"/>
              <a:t>idee</a:t>
            </a:r>
            <a:r>
              <a:rPr lang="en-US" sz="2100" dirty="0"/>
              <a:t> </a:t>
            </a:r>
            <a:r>
              <a:rPr lang="en-US" sz="2100" dirty="0" smtClean="0"/>
              <a:t>fixe</a:t>
            </a:r>
            <a:r>
              <a:rPr lang="ru-RU" sz="2100" dirty="0" smtClean="0"/>
              <a:t>)</a:t>
            </a:r>
            <a:endParaRPr lang="ru-RU" sz="2100" dirty="0"/>
          </a:p>
          <a:p>
            <a:pPr>
              <a:spcBef>
                <a:spcPts val="500"/>
              </a:spcBef>
            </a:pPr>
            <a:r>
              <a:rPr lang="ru-RU" sz="2100" dirty="0" smtClean="0"/>
              <a:t>для </a:t>
            </a:r>
            <a:r>
              <a:rPr lang="ru-RU" sz="2100" dirty="0" err="1"/>
              <a:t>мови</a:t>
            </a:r>
            <a:r>
              <a:rPr lang="ru-RU" sz="2100" dirty="0"/>
              <a:t> </a:t>
            </a:r>
            <a:r>
              <a:rPr lang="ru-RU" sz="2100" dirty="0" err="1"/>
              <a:t>законів</a:t>
            </a:r>
            <a:r>
              <a:rPr lang="ru-RU" sz="2100" dirty="0"/>
              <a:t> </a:t>
            </a:r>
            <a:r>
              <a:rPr lang="ru-RU" sz="2100" dirty="0" err="1"/>
              <a:t>характерним</a:t>
            </a:r>
            <a:r>
              <a:rPr lang="ru-RU" sz="2100" dirty="0"/>
              <a:t> є </a:t>
            </a:r>
            <a:r>
              <a:rPr lang="ru-RU" sz="2100" dirty="0" err="1"/>
              <a:t>використання</a:t>
            </a:r>
            <a:r>
              <a:rPr lang="ru-RU" sz="2100" b="1" dirty="0"/>
              <a:t> </a:t>
            </a:r>
            <a:r>
              <a:rPr lang="ru-RU" sz="2100" b="1" dirty="0" err="1" smtClean="0"/>
              <a:t>архаїзмів</a:t>
            </a:r>
            <a:r>
              <a:rPr lang="ru-RU" sz="2100" dirty="0" smtClean="0"/>
              <a:t> (глава </a:t>
            </a:r>
            <a:r>
              <a:rPr lang="ru-RU" sz="2100" dirty="0" err="1"/>
              <a:t>держави</a:t>
            </a:r>
            <a:r>
              <a:rPr lang="ru-RU" sz="2100" dirty="0"/>
              <a:t>, </a:t>
            </a:r>
            <a:r>
              <a:rPr lang="ru-RU" sz="2100" dirty="0" smtClean="0"/>
              <a:t>декрет)</a:t>
            </a:r>
            <a:endParaRPr lang="ru-RU" sz="2100" dirty="0"/>
          </a:p>
          <a:p>
            <a:pPr>
              <a:spcBef>
                <a:spcPts val="500"/>
              </a:spcBef>
            </a:pPr>
            <a:r>
              <a:rPr lang="ru-RU" sz="2100" dirty="0"/>
              <a:t>у текстах </a:t>
            </a:r>
            <a:r>
              <a:rPr lang="ru-RU" sz="2100" dirty="0" err="1"/>
              <a:t>законів</a:t>
            </a:r>
            <a:r>
              <a:rPr lang="ru-RU" sz="2100" dirty="0"/>
              <a:t> часто </a:t>
            </a:r>
            <a:r>
              <a:rPr lang="ru-RU" sz="2100" dirty="0" err="1"/>
              <a:t>вживаються</a:t>
            </a:r>
            <a:r>
              <a:rPr lang="ru-RU" sz="2100" dirty="0"/>
              <a:t> </a:t>
            </a:r>
            <a:r>
              <a:rPr lang="ru-RU" sz="2100" dirty="0" err="1"/>
              <a:t>абревіатури</a:t>
            </a:r>
            <a:r>
              <a:rPr lang="ru-RU" sz="2100" dirty="0"/>
              <a:t> (</a:t>
            </a:r>
            <a:r>
              <a:rPr lang="ru-RU" sz="2100" dirty="0" err="1"/>
              <a:t>назви</a:t>
            </a:r>
            <a:r>
              <a:rPr lang="ru-RU" sz="2100" dirty="0"/>
              <a:t> держав, </a:t>
            </a:r>
            <a:r>
              <a:rPr lang="ru-RU" sz="2100" dirty="0" err="1"/>
              <a:t>закладів</a:t>
            </a:r>
            <a:r>
              <a:rPr lang="ru-RU" sz="2100" dirty="0"/>
              <a:t>, </a:t>
            </a:r>
            <a:r>
              <a:rPr lang="ru-RU" sz="2100" dirty="0" err="1" smtClean="0"/>
              <a:t>організацій</a:t>
            </a:r>
            <a:r>
              <a:rPr lang="ru-RU" sz="2100" dirty="0" smtClean="0"/>
              <a:t>) і </a:t>
            </a:r>
            <a:r>
              <a:rPr lang="ru-RU" sz="2100" dirty="0" err="1" smtClean="0"/>
              <a:t>складноскорочені</a:t>
            </a:r>
            <a:r>
              <a:rPr lang="ru-RU" sz="2100" dirty="0" smtClean="0"/>
              <a:t> </a:t>
            </a:r>
            <a:r>
              <a:rPr lang="ru-RU" sz="2100" dirty="0"/>
              <a:t>слова (</a:t>
            </a:r>
            <a:r>
              <a:rPr lang="ru-RU" sz="2100" dirty="0" err="1"/>
              <a:t>Нацбанк</a:t>
            </a:r>
            <a:r>
              <a:rPr lang="ru-RU" sz="2100" dirty="0" smtClean="0"/>
              <a:t>)</a:t>
            </a:r>
          </a:p>
          <a:p>
            <a:pPr lvl="0">
              <a:spcBef>
                <a:spcPts val="500"/>
              </a:spcBef>
              <a:buClr>
                <a:srgbClr val="9BBB59"/>
              </a:buClr>
            </a:pPr>
            <a:r>
              <a:rPr lang="ru-RU" sz="2100" dirty="0">
                <a:solidFill>
                  <a:prstClr val="black"/>
                </a:solidFill>
              </a:rPr>
              <a:t>не </a:t>
            </a:r>
            <a:r>
              <a:rPr lang="ru-RU" sz="2100" dirty="0" err="1">
                <a:solidFill>
                  <a:prstClr val="black"/>
                </a:solidFill>
              </a:rPr>
              <a:t>вживаються</a:t>
            </a:r>
            <a:r>
              <a:rPr lang="ru-RU" sz="2100" dirty="0">
                <a:solidFill>
                  <a:prstClr val="black"/>
                </a:solidFill>
              </a:rPr>
              <a:t> </a:t>
            </a:r>
            <a:r>
              <a:rPr lang="ru-RU" sz="2100" dirty="0" err="1">
                <a:solidFill>
                  <a:prstClr val="black"/>
                </a:solidFill>
              </a:rPr>
              <a:t>особові</a:t>
            </a:r>
            <a:r>
              <a:rPr lang="ru-RU" sz="2100" dirty="0">
                <a:solidFill>
                  <a:prstClr val="black"/>
                </a:solidFill>
              </a:rPr>
              <a:t> </a:t>
            </a:r>
            <a:r>
              <a:rPr lang="ru-RU" sz="2100" dirty="0" err="1">
                <a:solidFill>
                  <a:prstClr val="black"/>
                </a:solidFill>
              </a:rPr>
              <a:t>займенники</a:t>
            </a:r>
            <a:r>
              <a:rPr lang="ru-RU" sz="2100" dirty="0">
                <a:solidFill>
                  <a:prstClr val="black"/>
                </a:solidFill>
              </a:rPr>
              <a:t> (я, </a:t>
            </a:r>
            <a:r>
              <a:rPr lang="ru-RU" sz="2100" dirty="0" err="1">
                <a:solidFill>
                  <a:prstClr val="black"/>
                </a:solidFill>
              </a:rPr>
              <a:t>він</a:t>
            </a:r>
            <a:r>
              <a:rPr lang="ru-RU" sz="2100" dirty="0">
                <a:solidFill>
                  <a:prstClr val="black"/>
                </a:solidFill>
              </a:rPr>
              <a:t>, вона) і </a:t>
            </a:r>
            <a:r>
              <a:rPr lang="ru-RU" sz="2100" dirty="0" err="1">
                <a:solidFill>
                  <a:prstClr val="black"/>
                </a:solidFill>
              </a:rPr>
              <a:t>особові</a:t>
            </a:r>
            <a:r>
              <a:rPr lang="ru-RU" sz="2100" dirty="0">
                <a:solidFill>
                  <a:prstClr val="black"/>
                </a:solidFill>
              </a:rPr>
              <a:t> </a:t>
            </a:r>
            <a:r>
              <a:rPr lang="ru-RU" sz="2100" dirty="0" err="1">
                <a:solidFill>
                  <a:prstClr val="black"/>
                </a:solidFill>
              </a:rPr>
              <a:t>форми</a:t>
            </a:r>
            <a:r>
              <a:rPr lang="ru-RU" sz="2100" dirty="0">
                <a:solidFill>
                  <a:prstClr val="black"/>
                </a:solidFill>
              </a:rPr>
              <a:t> </a:t>
            </a:r>
            <a:r>
              <a:rPr lang="ru-RU" sz="2100" dirty="0" err="1">
                <a:solidFill>
                  <a:prstClr val="black"/>
                </a:solidFill>
              </a:rPr>
              <a:t>дієслова</a:t>
            </a:r>
            <a:r>
              <a:rPr lang="ru-RU" sz="2100" dirty="0">
                <a:solidFill>
                  <a:prstClr val="black"/>
                </a:solidFill>
              </a:rPr>
              <a:t> (</a:t>
            </a:r>
            <a:r>
              <a:rPr lang="ru-RU" sz="2100" dirty="0" err="1">
                <a:solidFill>
                  <a:prstClr val="black"/>
                </a:solidFill>
              </a:rPr>
              <a:t>виняток</a:t>
            </a:r>
            <a:r>
              <a:rPr lang="ru-RU" sz="2100" dirty="0">
                <a:solidFill>
                  <a:prstClr val="black"/>
                </a:solidFill>
              </a:rPr>
              <a:t> – </a:t>
            </a:r>
            <a:r>
              <a:rPr lang="ru-RU" sz="2100" dirty="0" err="1">
                <a:solidFill>
                  <a:prstClr val="black"/>
                </a:solidFill>
              </a:rPr>
              <a:t>усне</a:t>
            </a:r>
            <a:r>
              <a:rPr lang="ru-RU" sz="2100" dirty="0">
                <a:solidFill>
                  <a:prstClr val="black"/>
                </a:solidFill>
              </a:rPr>
              <a:t> </a:t>
            </a:r>
            <a:r>
              <a:rPr lang="ru-RU" sz="2100" dirty="0" err="1">
                <a:solidFill>
                  <a:prstClr val="black"/>
                </a:solidFill>
              </a:rPr>
              <a:t>судове</a:t>
            </a:r>
            <a:r>
              <a:rPr lang="ru-RU" sz="2100" dirty="0">
                <a:solidFill>
                  <a:prstClr val="black"/>
                </a:solidFill>
              </a:rPr>
              <a:t> </a:t>
            </a:r>
            <a:r>
              <a:rPr lang="ru-RU" sz="2100" dirty="0" err="1">
                <a:solidFill>
                  <a:prstClr val="black"/>
                </a:solidFill>
              </a:rPr>
              <a:t>мовлення</a:t>
            </a:r>
            <a:r>
              <a:rPr lang="ru-RU" sz="2100" dirty="0">
                <a:solidFill>
                  <a:prstClr val="black"/>
                </a:solidFill>
              </a:rPr>
              <a:t>)</a:t>
            </a:r>
          </a:p>
          <a:p>
            <a:pPr lvl="0">
              <a:spcBef>
                <a:spcPts val="500"/>
              </a:spcBef>
              <a:buClr>
                <a:srgbClr val="9BBB59"/>
              </a:buClr>
            </a:pPr>
            <a:r>
              <a:rPr lang="ru-RU" sz="2100" dirty="0">
                <a:solidFill>
                  <a:prstClr val="black"/>
                </a:solidFill>
              </a:rPr>
              <a:t>часто </a:t>
            </a:r>
            <a:r>
              <a:rPr lang="ru-RU" sz="2100" dirty="0" err="1">
                <a:solidFill>
                  <a:prstClr val="black"/>
                </a:solidFill>
              </a:rPr>
              <a:t>вживаються</a:t>
            </a:r>
            <a:r>
              <a:rPr lang="ru-RU" sz="2100" dirty="0">
                <a:solidFill>
                  <a:prstClr val="black"/>
                </a:solidFill>
              </a:rPr>
              <a:t> </a:t>
            </a:r>
            <a:r>
              <a:rPr lang="ru-RU" sz="2100" dirty="0" err="1">
                <a:solidFill>
                  <a:prstClr val="black"/>
                </a:solidFill>
              </a:rPr>
              <a:t>конструкції</a:t>
            </a:r>
            <a:r>
              <a:rPr lang="ru-RU" sz="2100" dirty="0">
                <a:solidFill>
                  <a:prstClr val="black"/>
                </a:solidFill>
              </a:rPr>
              <a:t> </a:t>
            </a:r>
            <a:r>
              <a:rPr lang="ru-RU" sz="2100" dirty="0" err="1">
                <a:solidFill>
                  <a:prstClr val="black"/>
                </a:solidFill>
              </a:rPr>
              <a:t>із</a:t>
            </a:r>
            <a:r>
              <a:rPr lang="ru-RU" sz="2100" dirty="0">
                <a:solidFill>
                  <a:prstClr val="black"/>
                </a:solidFill>
              </a:rPr>
              <a:t> словами </a:t>
            </a:r>
            <a:r>
              <a:rPr lang="ru-RU" sz="2100" b="1" i="1" dirty="0">
                <a:solidFill>
                  <a:prstClr val="black"/>
                </a:solidFill>
              </a:rPr>
              <a:t>повинен, </a:t>
            </a:r>
            <a:r>
              <a:rPr lang="ru-RU" sz="2100" b="1" i="1" dirty="0" err="1">
                <a:solidFill>
                  <a:prstClr val="black"/>
                </a:solidFill>
              </a:rPr>
              <a:t>зобов’язаний</a:t>
            </a:r>
            <a:endParaRPr lang="ru-RU" sz="2100" b="1" i="1" dirty="0">
              <a:solidFill>
                <a:prstClr val="black"/>
              </a:solidFill>
            </a:endParaRPr>
          </a:p>
          <a:p>
            <a:pPr lvl="0">
              <a:spcBef>
                <a:spcPts val="500"/>
              </a:spcBef>
              <a:buClr>
                <a:srgbClr val="9BBB59"/>
              </a:buClr>
            </a:pPr>
            <a:r>
              <a:rPr lang="ru-RU" sz="2100" dirty="0" err="1">
                <a:solidFill>
                  <a:prstClr val="black"/>
                </a:solidFill>
              </a:rPr>
              <a:t>спосіб</a:t>
            </a:r>
            <a:r>
              <a:rPr lang="ru-RU" sz="2100" dirty="0">
                <a:solidFill>
                  <a:prstClr val="black"/>
                </a:solidFill>
              </a:rPr>
              <a:t> </a:t>
            </a:r>
            <a:r>
              <a:rPr lang="ru-RU" sz="2100" dirty="0" err="1">
                <a:solidFill>
                  <a:prstClr val="black"/>
                </a:solidFill>
              </a:rPr>
              <a:t>викладу</a:t>
            </a:r>
            <a:r>
              <a:rPr lang="ru-RU" sz="2100" dirty="0">
                <a:solidFill>
                  <a:prstClr val="black"/>
                </a:solidFill>
              </a:rPr>
              <a:t> в </a:t>
            </a:r>
            <a:r>
              <a:rPr lang="ru-RU" sz="2100" dirty="0" err="1">
                <a:solidFill>
                  <a:prstClr val="black"/>
                </a:solidFill>
              </a:rPr>
              <a:t>законодавчому</a:t>
            </a:r>
            <a:r>
              <a:rPr lang="ru-RU" sz="2100" dirty="0">
                <a:solidFill>
                  <a:prstClr val="black"/>
                </a:solidFill>
              </a:rPr>
              <a:t> </a:t>
            </a:r>
            <a:r>
              <a:rPr lang="ru-RU" sz="2100" dirty="0" err="1">
                <a:solidFill>
                  <a:prstClr val="black"/>
                </a:solidFill>
              </a:rPr>
              <a:t>підстилі</a:t>
            </a:r>
            <a:r>
              <a:rPr lang="ru-RU" sz="2100" dirty="0">
                <a:solidFill>
                  <a:prstClr val="black"/>
                </a:solidFill>
              </a:rPr>
              <a:t> – </a:t>
            </a:r>
            <a:r>
              <a:rPr lang="ru-RU" sz="2100" b="1" i="1" dirty="0" err="1">
                <a:solidFill>
                  <a:prstClr val="black"/>
                </a:solidFill>
              </a:rPr>
              <a:t>директивний</a:t>
            </a:r>
            <a:endParaRPr lang="ru-RU" sz="2100" b="1" i="1" dirty="0">
              <a:solidFill>
                <a:prstClr val="black"/>
              </a:solidFill>
            </a:endParaRPr>
          </a:p>
          <a:p>
            <a:pPr>
              <a:lnSpc>
                <a:spcPct val="110000"/>
              </a:lnSpc>
              <a:spcBef>
                <a:spcPts val="500"/>
              </a:spcBef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000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/>
          </a:bodyPr>
          <a:lstStyle/>
          <a:p>
            <a:pPr algn="ctr"/>
            <a:r>
              <a:rPr lang="uk-U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Дипломатичний </a:t>
            </a:r>
            <a:r>
              <a:rPr lang="uk-UA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підстиль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772816"/>
            <a:ext cx="7416824" cy="4551784"/>
          </a:xfrm>
        </p:spPr>
        <p:txBody>
          <a:bodyPr/>
          <a:lstStyle/>
          <a:p>
            <a:pPr algn="just">
              <a:spcBef>
                <a:spcPts val="1200"/>
              </a:spcBef>
            </a:pPr>
            <a:r>
              <a:rPr lang="ru-RU" dirty="0" err="1" smtClean="0"/>
              <a:t>використовується</a:t>
            </a:r>
            <a:r>
              <a:rPr lang="ru-RU" dirty="0" smtClean="0"/>
              <a:t> </a:t>
            </a:r>
            <a:r>
              <a:rPr lang="ru-RU" dirty="0"/>
              <a:t>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міждержавних</a:t>
            </a:r>
            <a:r>
              <a:rPr lang="ru-RU" dirty="0"/>
              <a:t> </a:t>
            </a:r>
            <a:r>
              <a:rPr lang="ru-RU" dirty="0" err="1"/>
              <a:t>офіційно-ділових</a:t>
            </a:r>
            <a:r>
              <a:rPr lang="ru-RU" dirty="0"/>
              <a:t> </a:t>
            </a:r>
            <a:r>
              <a:rPr lang="ru-RU" dirty="0" err="1"/>
              <a:t>стосунків</a:t>
            </a:r>
            <a:r>
              <a:rPr lang="ru-RU" dirty="0"/>
              <a:t> у </a:t>
            </a:r>
            <a:r>
              <a:rPr lang="ru-RU" dirty="0" err="1"/>
              <a:t>галузі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, </a:t>
            </a:r>
            <a:r>
              <a:rPr lang="ru-RU" dirty="0" err="1"/>
              <a:t>економіки</a:t>
            </a:r>
            <a:r>
              <a:rPr lang="ru-RU" dirty="0"/>
              <a:t>, </a:t>
            </a:r>
            <a:r>
              <a:rPr lang="ru-RU" dirty="0" err="1" smtClean="0"/>
              <a:t>культури</a:t>
            </a:r>
            <a:endParaRPr lang="ru-RU" dirty="0" smtClean="0"/>
          </a:p>
          <a:p>
            <a:pPr algn="just">
              <a:spcBef>
                <a:spcPts val="1200"/>
              </a:spcBef>
            </a:pPr>
            <a:r>
              <a:rPr lang="ru-RU" dirty="0" err="1"/>
              <a:t>р</a:t>
            </a:r>
            <a:r>
              <a:rPr lang="ru-RU" dirty="0" err="1" smtClean="0"/>
              <a:t>егламентує</a:t>
            </a:r>
            <a:r>
              <a:rPr lang="ru-RU" dirty="0" smtClean="0"/>
              <a:t> </a:t>
            </a:r>
            <a:r>
              <a:rPr lang="ru-RU" dirty="0" err="1"/>
              <a:t>офіційно-ділові</a:t>
            </a:r>
            <a:r>
              <a:rPr lang="ru-RU" dirty="0"/>
              <a:t> </a:t>
            </a:r>
            <a:r>
              <a:rPr lang="ru-RU" dirty="0" err="1"/>
              <a:t>стосунки</a:t>
            </a:r>
            <a:r>
              <a:rPr lang="ru-RU" dirty="0"/>
              <a:t>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організацій</a:t>
            </a:r>
            <a:r>
              <a:rPr lang="ru-RU" dirty="0"/>
              <a:t>, структур,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 smtClean="0"/>
              <a:t>громадян</a:t>
            </a:r>
            <a:endParaRPr lang="ru-RU" dirty="0" smtClean="0"/>
          </a:p>
          <a:p>
            <a:pPr algn="just">
              <a:spcBef>
                <a:spcPts val="1200"/>
              </a:spcBef>
            </a:pPr>
            <a:r>
              <a:rPr lang="ru-RU" dirty="0" err="1"/>
              <a:t>р</a:t>
            </a:r>
            <a:r>
              <a:rPr lang="ru-RU" dirty="0" err="1" smtClean="0"/>
              <a:t>еалізується</a:t>
            </a:r>
            <a:r>
              <a:rPr lang="ru-RU" dirty="0" smtClean="0"/>
              <a:t> </a:t>
            </a:r>
            <a:r>
              <a:rPr lang="ru-RU" dirty="0"/>
              <a:t>у </a:t>
            </a:r>
            <a:r>
              <a:rPr lang="ru-RU" b="1" i="1" dirty="0" err="1"/>
              <a:t>конвенціях</a:t>
            </a:r>
            <a:r>
              <a:rPr lang="ru-RU" i="1" dirty="0"/>
              <a:t> (</a:t>
            </a:r>
            <a:r>
              <a:rPr lang="ru-RU" i="1" dirty="0" err="1"/>
              <a:t>міжнародних</a:t>
            </a:r>
            <a:r>
              <a:rPr lang="ru-RU" i="1" dirty="0"/>
              <a:t> </a:t>
            </a:r>
            <a:r>
              <a:rPr lang="ru-RU" i="1" dirty="0" err="1"/>
              <a:t>угодах</a:t>
            </a:r>
            <a:r>
              <a:rPr lang="ru-RU" i="1" dirty="0"/>
              <a:t>), </a:t>
            </a:r>
            <a:r>
              <a:rPr lang="ru-RU" b="1" i="1" dirty="0" err="1"/>
              <a:t>комюніке</a:t>
            </a:r>
            <a:r>
              <a:rPr lang="ru-RU" i="1" dirty="0"/>
              <a:t> (</a:t>
            </a:r>
            <a:r>
              <a:rPr lang="ru-RU" i="1" dirty="0" err="1"/>
              <a:t>повідомленнях</a:t>
            </a:r>
            <a:r>
              <a:rPr lang="ru-RU" i="1" dirty="0"/>
              <a:t>), </a:t>
            </a:r>
            <a:r>
              <a:rPr lang="ru-RU" b="1" i="1" dirty="0"/>
              <a:t>нотах</a:t>
            </a:r>
            <a:r>
              <a:rPr lang="ru-RU" i="1" dirty="0"/>
              <a:t> (</a:t>
            </a:r>
            <a:r>
              <a:rPr lang="ru-RU" i="1" dirty="0" err="1"/>
              <a:t>зверненнях</a:t>
            </a:r>
            <a:r>
              <a:rPr lang="ru-RU" i="1" dirty="0"/>
              <a:t>), </a:t>
            </a:r>
            <a:r>
              <a:rPr lang="ru-RU" b="1" i="1" dirty="0"/>
              <a:t>протоколах, меморандумах, договорах, </a:t>
            </a:r>
            <a:r>
              <a:rPr lang="ru-RU" b="1" i="1" dirty="0" err="1"/>
              <a:t>заявах</a:t>
            </a:r>
            <a:r>
              <a:rPr lang="ru-RU" b="1" i="1" dirty="0"/>
              <a:t>, </a:t>
            </a:r>
            <a:r>
              <a:rPr lang="ru-RU" b="1" i="1" dirty="0" smtClean="0"/>
              <a:t>ультиматумах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20742435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err="1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Найважливіші</a:t>
            </a:r>
            <a:r>
              <a:rPr lang="ru-RU" sz="3200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3200" dirty="0" err="1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риси</a:t>
            </a:r>
            <a:r>
              <a:rPr lang="ru-RU" sz="3200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дипломатичного </a:t>
            </a:r>
            <a:r>
              <a:rPr lang="ru-RU" sz="3200" dirty="0" err="1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підстилю</a:t>
            </a:r>
            <a:r>
              <a:rPr lang="ru-RU" sz="3200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</a:t>
            </a:r>
            <a:endParaRPr lang="ru-RU" sz="32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51784"/>
          </a:xfrm>
        </p:spPr>
        <p:txBody>
          <a:bodyPr>
            <a:normAutofit/>
          </a:bodyPr>
          <a:lstStyle/>
          <a:p>
            <a:r>
              <a:rPr lang="ru-RU" sz="2400" dirty="0" err="1" smtClean="0"/>
              <a:t>вживання</a:t>
            </a:r>
            <a:r>
              <a:rPr lang="ru-RU" sz="2400" dirty="0" smtClean="0"/>
              <a:t> </a:t>
            </a:r>
            <a:r>
              <a:rPr lang="ru-RU" sz="2400" dirty="0" err="1"/>
              <a:t>міжнародної</a:t>
            </a:r>
            <a:r>
              <a:rPr lang="ru-RU" sz="2400" dirty="0"/>
              <a:t> </a:t>
            </a:r>
            <a:r>
              <a:rPr lang="ru-RU" sz="2400" dirty="0" err="1"/>
              <a:t>дипломатичної</a:t>
            </a:r>
            <a:r>
              <a:rPr lang="ru-RU" sz="2400" dirty="0"/>
              <a:t> </a:t>
            </a:r>
            <a:r>
              <a:rPr lang="ru-RU" sz="2400" dirty="0" err="1"/>
              <a:t>термінології</a:t>
            </a:r>
            <a:r>
              <a:rPr lang="ru-RU" sz="2400" dirty="0"/>
              <a:t> і </a:t>
            </a:r>
            <a:r>
              <a:rPr lang="ru-RU" sz="2400" dirty="0" err="1"/>
              <a:t>термінології</a:t>
            </a:r>
            <a:r>
              <a:rPr lang="ru-RU" sz="2400" dirty="0"/>
              <a:t> </a:t>
            </a:r>
            <a:r>
              <a:rPr lang="ru-RU" sz="2400" dirty="0" err="1"/>
              <a:t>міжнародного</a:t>
            </a:r>
            <a:r>
              <a:rPr lang="ru-RU" sz="2400" dirty="0"/>
              <a:t> права в основному </a:t>
            </a:r>
            <a:r>
              <a:rPr lang="ru-RU" sz="2400" dirty="0" err="1"/>
              <a:t>латинського</a:t>
            </a:r>
            <a:r>
              <a:rPr lang="ru-RU" sz="2400" dirty="0"/>
              <a:t> і </a:t>
            </a:r>
            <a:r>
              <a:rPr lang="ru-RU" sz="2400" dirty="0" err="1"/>
              <a:t>французького</a:t>
            </a:r>
            <a:r>
              <a:rPr lang="ru-RU" sz="2400" dirty="0"/>
              <a:t> </a:t>
            </a:r>
            <a:r>
              <a:rPr lang="ru-RU" sz="2400" dirty="0" err="1" smtClean="0"/>
              <a:t>походження</a:t>
            </a:r>
            <a:r>
              <a:rPr lang="ru-RU" sz="2400" dirty="0" smtClean="0"/>
              <a:t> (</a:t>
            </a:r>
            <a:r>
              <a:rPr lang="ru-RU" sz="2400" i="1" dirty="0" smtClean="0"/>
              <a:t>консул</a:t>
            </a:r>
            <a:r>
              <a:rPr lang="ru-RU" sz="2400" i="1" dirty="0"/>
              <a:t>, </a:t>
            </a:r>
            <a:r>
              <a:rPr lang="ru-RU" sz="2400" i="1" dirty="0" err="1"/>
              <a:t>конвенція</a:t>
            </a:r>
            <a:r>
              <a:rPr lang="ru-RU" sz="2400" i="1" dirty="0"/>
              <a:t>; </a:t>
            </a:r>
            <a:r>
              <a:rPr lang="ru-RU" sz="2400" i="1" dirty="0" err="1"/>
              <a:t>аташе</a:t>
            </a:r>
            <a:r>
              <a:rPr lang="ru-RU" sz="2400" i="1" dirty="0"/>
              <a:t>, демарш, </a:t>
            </a:r>
            <a:r>
              <a:rPr lang="ru-RU" sz="2400" i="1" dirty="0" err="1" smtClean="0"/>
              <a:t>комюніке</a:t>
            </a:r>
            <a:r>
              <a:rPr lang="ru-RU" sz="2400" dirty="0" smtClean="0"/>
              <a:t>)</a:t>
            </a:r>
          </a:p>
          <a:p>
            <a:r>
              <a:rPr lang="ru-RU" sz="2400" dirty="0" err="1" smtClean="0"/>
              <a:t>іноді</a:t>
            </a:r>
            <a:r>
              <a:rPr lang="ru-RU" sz="2400" dirty="0" smtClean="0"/>
              <a:t> </a:t>
            </a:r>
            <a:r>
              <a:rPr lang="ru-RU" sz="2400" dirty="0" err="1" smtClean="0"/>
              <a:t>латинські</a:t>
            </a:r>
            <a:r>
              <a:rPr lang="ru-RU" sz="2400" dirty="0" smtClean="0"/>
              <a:t> </a:t>
            </a:r>
            <a:r>
              <a:rPr lang="ru-RU" sz="2400" dirty="0" err="1"/>
              <a:t>терміни</a:t>
            </a:r>
            <a:r>
              <a:rPr lang="ru-RU" sz="2400" dirty="0"/>
              <a:t> і </a:t>
            </a:r>
            <a:r>
              <a:rPr lang="ru-RU" sz="2400" dirty="0" err="1"/>
              <a:t>вислови</a:t>
            </a:r>
            <a:r>
              <a:rPr lang="ru-RU" sz="2400" dirty="0"/>
              <a:t> </a:t>
            </a:r>
            <a:r>
              <a:rPr lang="ru-RU" sz="2400" dirty="0" err="1"/>
              <a:t>вживаються</a:t>
            </a:r>
            <a:r>
              <a:rPr lang="ru-RU" sz="2400" dirty="0"/>
              <a:t> в </a:t>
            </a:r>
            <a:r>
              <a:rPr lang="ru-RU" sz="2400" dirty="0" err="1"/>
              <a:t>латинському</a:t>
            </a:r>
            <a:r>
              <a:rPr lang="ru-RU" sz="2400" dirty="0"/>
              <a:t> </a:t>
            </a:r>
            <a:r>
              <a:rPr lang="ru-RU" sz="2400" dirty="0" err="1" smtClean="0"/>
              <a:t>написанні</a:t>
            </a:r>
            <a:r>
              <a:rPr lang="ru-RU" sz="2400" dirty="0"/>
              <a:t> </a:t>
            </a:r>
            <a:r>
              <a:rPr lang="ru-RU" sz="2400" i="1" dirty="0" smtClean="0"/>
              <a:t>(</a:t>
            </a:r>
            <a:r>
              <a:rPr lang="en-US" sz="2400" i="1" dirty="0" smtClean="0"/>
              <a:t>persona </a:t>
            </a:r>
            <a:r>
              <a:rPr lang="en-US" sz="2400" i="1" dirty="0"/>
              <a:t>non grata, status quo, </a:t>
            </a:r>
            <a:r>
              <a:rPr lang="en-US" sz="2400" i="1" dirty="0" smtClean="0"/>
              <a:t>veto</a:t>
            </a:r>
            <a:r>
              <a:rPr lang="uk-UA" sz="2400" i="1" dirty="0" smtClean="0"/>
              <a:t>)</a:t>
            </a:r>
            <a:endParaRPr lang="ru-RU" sz="2400" i="1" dirty="0"/>
          </a:p>
          <a:p>
            <a:pPr lvl="0">
              <a:buClr>
                <a:srgbClr val="9BBB59"/>
              </a:buClr>
            </a:pPr>
            <a:r>
              <a:rPr lang="ru-RU" sz="2400" dirty="0" err="1">
                <a:solidFill>
                  <a:prstClr val="black"/>
                </a:solidFill>
              </a:rPr>
              <a:t>вживаються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prstClr val="black"/>
                </a:solidFill>
              </a:rPr>
              <a:t>книжні</a:t>
            </a:r>
            <a:r>
              <a:rPr lang="ru-RU" sz="2400" dirty="0">
                <a:solidFill>
                  <a:prstClr val="black"/>
                </a:solidFill>
              </a:rPr>
              <a:t>, </a:t>
            </a:r>
            <a:r>
              <a:rPr lang="ru-RU" sz="2400" dirty="0" err="1">
                <a:solidFill>
                  <a:prstClr val="black"/>
                </a:solidFill>
              </a:rPr>
              <a:t>урочисті</a:t>
            </a:r>
            <a:r>
              <a:rPr lang="ru-RU" sz="2400" dirty="0">
                <a:solidFill>
                  <a:prstClr val="black"/>
                </a:solidFill>
              </a:rPr>
              <a:t> слова</a:t>
            </a:r>
          </a:p>
          <a:p>
            <a:pPr lvl="0">
              <a:buClr>
                <a:srgbClr val="9BBB59"/>
              </a:buClr>
            </a:pPr>
            <a:r>
              <a:rPr lang="ru-RU" sz="2400" dirty="0" err="1" smtClean="0">
                <a:solidFill>
                  <a:prstClr val="black"/>
                </a:solidFill>
              </a:rPr>
              <a:t>вживання</a:t>
            </a:r>
            <a:r>
              <a:rPr lang="ru-RU" sz="2400" dirty="0" smtClean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prstClr val="black"/>
                </a:solidFill>
              </a:rPr>
              <a:t>модальних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prstClr val="black"/>
                </a:solidFill>
              </a:rPr>
              <a:t>слів</a:t>
            </a:r>
            <a:r>
              <a:rPr lang="ru-RU" sz="2400" dirty="0">
                <a:solidFill>
                  <a:prstClr val="black"/>
                </a:solidFill>
              </a:rPr>
              <a:t> та </a:t>
            </a:r>
            <a:r>
              <a:rPr lang="ru-RU" sz="2400" dirty="0" err="1">
                <a:solidFill>
                  <a:prstClr val="black"/>
                </a:solidFill>
              </a:rPr>
              <a:t>імен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prstClr val="black"/>
                </a:solidFill>
              </a:rPr>
              <a:t>зі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prstClr val="black"/>
                </a:solidFill>
              </a:rPr>
              <a:t>значенням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prstClr val="black"/>
                </a:solidFill>
              </a:rPr>
              <a:t>суб’єктивної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prstClr val="black"/>
                </a:solidFill>
              </a:rPr>
              <a:t>оцінки</a:t>
            </a:r>
            <a:r>
              <a:rPr lang="ru-RU" sz="2400" dirty="0">
                <a:solidFill>
                  <a:prstClr val="black"/>
                </a:solidFill>
              </a:rPr>
              <a:t> (</a:t>
            </a:r>
            <a:r>
              <a:rPr lang="ru-RU" sz="2400" i="1" dirty="0" err="1">
                <a:solidFill>
                  <a:prstClr val="black"/>
                </a:solidFill>
              </a:rPr>
              <a:t>Республіка</a:t>
            </a:r>
            <a:r>
              <a:rPr lang="ru-RU" sz="2400" i="1" dirty="0">
                <a:solidFill>
                  <a:prstClr val="black"/>
                </a:solidFill>
              </a:rPr>
              <a:t> </a:t>
            </a:r>
            <a:r>
              <a:rPr lang="ru-RU" sz="2400" i="1" dirty="0" err="1">
                <a:solidFill>
                  <a:prstClr val="black"/>
                </a:solidFill>
              </a:rPr>
              <a:t>Франція</a:t>
            </a:r>
            <a:r>
              <a:rPr lang="ru-RU" sz="2400" i="1" dirty="0">
                <a:solidFill>
                  <a:prstClr val="black"/>
                </a:solidFill>
              </a:rPr>
              <a:t> </a:t>
            </a:r>
            <a:r>
              <a:rPr lang="ru-RU" sz="2400" i="1" dirty="0" err="1">
                <a:solidFill>
                  <a:prstClr val="black"/>
                </a:solidFill>
              </a:rPr>
              <a:t>гаряче</a:t>
            </a:r>
            <a:r>
              <a:rPr lang="ru-RU" sz="2400" i="1" dirty="0">
                <a:solidFill>
                  <a:prstClr val="black"/>
                </a:solidFill>
              </a:rPr>
              <a:t> </a:t>
            </a:r>
            <a:r>
              <a:rPr lang="ru-RU" sz="2400" i="1" dirty="0" err="1">
                <a:solidFill>
                  <a:prstClr val="black"/>
                </a:solidFill>
              </a:rPr>
              <a:t>вітає</a:t>
            </a:r>
            <a:r>
              <a:rPr lang="ru-RU" sz="2400" i="1" dirty="0">
                <a:solidFill>
                  <a:prstClr val="black"/>
                </a:solidFill>
              </a:rPr>
              <a:t> перемогу </a:t>
            </a:r>
            <a:r>
              <a:rPr lang="ru-RU" sz="2400" i="1" dirty="0" err="1">
                <a:solidFill>
                  <a:prstClr val="black"/>
                </a:solidFill>
              </a:rPr>
              <a:t>демократичних</a:t>
            </a:r>
            <a:r>
              <a:rPr lang="ru-RU" sz="2400" i="1" dirty="0">
                <a:solidFill>
                  <a:prstClr val="black"/>
                </a:solidFill>
              </a:rPr>
              <a:t> сил</a:t>
            </a:r>
            <a:r>
              <a:rPr lang="ru-RU" sz="2400" dirty="0">
                <a:solidFill>
                  <a:prstClr val="black"/>
                </a:solidFill>
              </a:rPr>
              <a:t>) </a:t>
            </a:r>
          </a:p>
          <a:p>
            <a:pPr lvl="0">
              <a:buClr>
                <a:srgbClr val="9BBB59"/>
              </a:buClr>
            </a:pPr>
            <a:endParaRPr lang="ru-RU" sz="2400" dirty="0" smtClean="0">
              <a:solidFill>
                <a:prstClr val="black"/>
              </a:solidFill>
            </a:endParaRPr>
          </a:p>
          <a:p>
            <a:pPr lvl="0">
              <a:buClr>
                <a:srgbClr val="9BBB59"/>
              </a:buClr>
            </a:pPr>
            <a:endParaRPr lang="ru-RU" sz="2400" dirty="0">
              <a:solidFill>
                <a:prstClr val="black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33654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ru-RU" sz="2900" dirty="0" err="1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  <a:t>Найважливіші</a:t>
            </a:r>
            <a:r>
              <a:rPr lang="ru-RU" sz="2900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  <a:t> </a:t>
            </a:r>
            <a:r>
              <a:rPr lang="ru-RU" sz="2900" dirty="0" err="1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  <a:t>риси</a:t>
            </a:r>
            <a:r>
              <a:rPr lang="ru-RU" sz="2900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  <a:t> </a:t>
            </a:r>
            <a:br>
              <a:rPr lang="ru-RU" sz="2900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</a:br>
            <a:r>
              <a:rPr lang="ru-RU" sz="2900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  <a:t>дипломатичного </a:t>
            </a:r>
            <a:r>
              <a:rPr lang="ru-RU" sz="2900" dirty="0" err="1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  <a:t>підстилю</a:t>
            </a:r>
            <a:r>
              <a:rPr lang="ru-RU" sz="2900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err="1" smtClean="0"/>
              <a:t>властива</a:t>
            </a:r>
            <a:r>
              <a:rPr lang="ru-RU" dirty="0" smtClean="0"/>
              <a:t> </a:t>
            </a:r>
            <a:r>
              <a:rPr lang="ru-RU" dirty="0" err="1"/>
              <a:t>деяка</a:t>
            </a:r>
            <a:r>
              <a:rPr lang="ru-RU" dirty="0"/>
              <a:t> </a:t>
            </a:r>
            <a:r>
              <a:rPr lang="ru-RU" dirty="0" err="1" smtClean="0"/>
              <a:t>образність</a:t>
            </a:r>
            <a:r>
              <a:rPr lang="ru-RU" dirty="0" smtClean="0"/>
              <a:t> (</a:t>
            </a:r>
            <a:r>
              <a:rPr lang="ru-RU" dirty="0" err="1" smtClean="0"/>
              <a:t>словосполучення</a:t>
            </a:r>
            <a:r>
              <a:rPr lang="ru-RU" dirty="0" smtClean="0"/>
              <a:t> </a:t>
            </a:r>
            <a:r>
              <a:rPr lang="ru-RU" dirty="0" err="1"/>
              <a:t>Даунінг</a:t>
            </a:r>
            <a:r>
              <a:rPr lang="ru-RU" dirty="0"/>
              <a:t> </a:t>
            </a:r>
            <a:r>
              <a:rPr lang="ru-RU" dirty="0" err="1"/>
              <a:t>стріт</a:t>
            </a:r>
            <a:r>
              <a:rPr lang="ru-RU" dirty="0"/>
              <a:t> </a:t>
            </a:r>
            <a:r>
              <a:rPr lang="ru-RU" dirty="0" err="1"/>
              <a:t>вживається</a:t>
            </a:r>
            <a:r>
              <a:rPr lang="ru-RU" dirty="0"/>
              <a:t> в </a:t>
            </a:r>
            <a:r>
              <a:rPr lang="ru-RU" dirty="0" err="1"/>
              <a:t>значенні</a:t>
            </a:r>
            <a:r>
              <a:rPr lang="ru-RU" dirty="0"/>
              <a:t> «</a:t>
            </a:r>
            <a:r>
              <a:rPr lang="ru-RU" dirty="0" err="1"/>
              <a:t>Міністерство</a:t>
            </a:r>
            <a:r>
              <a:rPr lang="ru-RU" dirty="0"/>
              <a:t> </a:t>
            </a:r>
            <a:r>
              <a:rPr lang="ru-RU" dirty="0" err="1"/>
              <a:t>іноземних</a:t>
            </a:r>
            <a:r>
              <a:rPr lang="ru-RU" dirty="0"/>
              <a:t> справ </a:t>
            </a:r>
            <a:r>
              <a:rPr lang="ru-RU" dirty="0" err="1"/>
              <a:t>Великобританії</a:t>
            </a:r>
            <a:r>
              <a:rPr lang="ru-RU" dirty="0" smtClean="0"/>
              <a:t>»; </a:t>
            </a:r>
            <a:r>
              <a:rPr lang="ru-RU" dirty="0" err="1" smtClean="0"/>
              <a:t>Єлисейський</a:t>
            </a:r>
            <a:r>
              <a:rPr lang="ru-RU" dirty="0" smtClean="0"/>
              <a:t> </a:t>
            </a:r>
            <a:r>
              <a:rPr lang="ru-RU" dirty="0"/>
              <a:t>палац (</a:t>
            </a:r>
            <a:r>
              <a:rPr lang="ru-RU" dirty="0" err="1"/>
              <a:t>резиденція</a:t>
            </a:r>
            <a:r>
              <a:rPr lang="ru-RU" dirty="0"/>
              <a:t> президента </a:t>
            </a:r>
            <a:r>
              <a:rPr lang="ru-RU" dirty="0" err="1"/>
              <a:t>Франції</a:t>
            </a:r>
            <a:r>
              <a:rPr lang="ru-RU" dirty="0"/>
              <a:t>) – у </a:t>
            </a:r>
            <a:r>
              <a:rPr lang="ru-RU" dirty="0" err="1"/>
              <a:t>значенні</a:t>
            </a:r>
            <a:r>
              <a:rPr lang="ru-RU" dirty="0"/>
              <a:t> «уряд </a:t>
            </a:r>
            <a:r>
              <a:rPr lang="ru-RU" dirty="0" err="1"/>
              <a:t>Франції</a:t>
            </a:r>
            <a:r>
              <a:rPr lang="ru-RU" dirty="0" smtClean="0"/>
              <a:t>») </a:t>
            </a:r>
          </a:p>
          <a:p>
            <a:pPr lvl="0" algn="just">
              <a:buClr>
                <a:srgbClr val="9BBB59"/>
              </a:buClr>
            </a:pPr>
            <a:r>
              <a:rPr lang="ru-RU" dirty="0" err="1" smtClean="0">
                <a:solidFill>
                  <a:prstClr val="black"/>
                </a:solidFill>
              </a:rPr>
              <a:t>спосіб</a:t>
            </a:r>
            <a:r>
              <a:rPr lang="ru-RU" dirty="0" smtClean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викладу</a:t>
            </a:r>
            <a:r>
              <a:rPr lang="ru-RU" dirty="0">
                <a:solidFill>
                  <a:prstClr val="black"/>
                </a:solidFill>
              </a:rPr>
              <a:t> в </a:t>
            </a:r>
            <a:r>
              <a:rPr lang="ru-RU" dirty="0" err="1">
                <a:solidFill>
                  <a:prstClr val="black"/>
                </a:solidFill>
              </a:rPr>
              <a:t>дипломатичних</a:t>
            </a:r>
            <a:r>
              <a:rPr lang="ru-RU" dirty="0">
                <a:solidFill>
                  <a:prstClr val="black"/>
                </a:solidFill>
              </a:rPr>
              <a:t> документах </a:t>
            </a:r>
            <a:r>
              <a:rPr lang="ru-RU" dirty="0" err="1">
                <a:solidFill>
                  <a:prstClr val="black"/>
                </a:solidFill>
              </a:rPr>
              <a:t>найчастіше</a:t>
            </a:r>
            <a:r>
              <a:rPr lang="ru-RU" dirty="0">
                <a:solidFill>
                  <a:prstClr val="black"/>
                </a:solidFill>
              </a:rPr>
              <a:t> – </a:t>
            </a:r>
            <a:r>
              <a:rPr lang="ru-RU" dirty="0" err="1">
                <a:solidFill>
                  <a:prstClr val="black"/>
                </a:solidFill>
              </a:rPr>
              <a:t>розповідний</a:t>
            </a:r>
            <a:r>
              <a:rPr lang="ru-RU" dirty="0">
                <a:solidFill>
                  <a:prstClr val="black"/>
                </a:solidFill>
              </a:rPr>
              <a:t>, </a:t>
            </a:r>
            <a:r>
              <a:rPr lang="ru-RU" dirty="0" err="1">
                <a:solidFill>
                  <a:prstClr val="black"/>
                </a:solidFill>
              </a:rPr>
              <a:t>можливі</a:t>
            </a:r>
            <a:r>
              <a:rPr lang="ru-RU" dirty="0">
                <a:solidFill>
                  <a:prstClr val="black"/>
                </a:solidFill>
              </a:rPr>
              <a:t> описи, </a:t>
            </a:r>
            <a:r>
              <a:rPr lang="ru-RU" dirty="0" err="1" smtClean="0">
                <a:solidFill>
                  <a:prstClr val="black"/>
                </a:solidFill>
              </a:rPr>
              <a:t>роздуми</a:t>
            </a:r>
            <a:endParaRPr lang="ru-RU" dirty="0">
              <a:solidFill>
                <a:prstClr val="black"/>
              </a:solidFill>
            </a:endParaRPr>
          </a:p>
          <a:p>
            <a:pPr lvl="0" algn="just">
              <a:buClr>
                <a:srgbClr val="9BBB59"/>
              </a:buClr>
            </a:pPr>
            <a:r>
              <a:rPr lang="ru-RU" dirty="0" err="1" smtClean="0">
                <a:solidFill>
                  <a:prstClr val="black"/>
                </a:solidFill>
              </a:rPr>
              <a:t>директивний</a:t>
            </a:r>
            <a:r>
              <a:rPr lang="ru-RU" dirty="0" smtClean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спосіб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викладу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властивий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міжнародним</a:t>
            </a:r>
            <a:r>
              <a:rPr lang="ru-RU" dirty="0">
                <a:solidFill>
                  <a:prstClr val="black"/>
                </a:solidFill>
              </a:rPr>
              <a:t> документам </a:t>
            </a:r>
            <a:r>
              <a:rPr lang="ru-RU" dirty="0" err="1">
                <a:solidFill>
                  <a:prstClr val="black"/>
                </a:solidFill>
              </a:rPr>
              <a:t>лише</a:t>
            </a:r>
            <a:r>
              <a:rPr lang="ru-RU" dirty="0">
                <a:solidFill>
                  <a:prstClr val="black"/>
                </a:solidFill>
              </a:rPr>
              <a:t> в </a:t>
            </a:r>
            <a:r>
              <a:rPr lang="ru-RU" dirty="0" err="1">
                <a:solidFill>
                  <a:prstClr val="black"/>
                </a:solidFill>
              </a:rPr>
              <a:t>екстрених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ситуаціях</a:t>
            </a:r>
            <a:r>
              <a:rPr lang="ru-RU" dirty="0">
                <a:solidFill>
                  <a:prstClr val="black"/>
                </a:solidFill>
              </a:rPr>
              <a:t> – </a:t>
            </a:r>
            <a:r>
              <a:rPr lang="ru-RU" dirty="0" err="1">
                <a:solidFill>
                  <a:prstClr val="black"/>
                </a:solidFill>
              </a:rPr>
              <a:t>розірвання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дипломатичних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 smtClean="0">
                <a:solidFill>
                  <a:prstClr val="black"/>
                </a:solidFill>
              </a:rPr>
              <a:t>відносин</a:t>
            </a:r>
            <a:r>
              <a:rPr lang="ru-RU" dirty="0" smtClean="0">
                <a:solidFill>
                  <a:prstClr val="black"/>
                </a:solidFill>
              </a:rPr>
              <a:t> (</a:t>
            </a:r>
            <a:r>
              <a:rPr lang="ru-RU" i="1" dirty="0" smtClean="0">
                <a:solidFill>
                  <a:prstClr val="black"/>
                </a:solidFill>
              </a:rPr>
              <a:t>ультиматум</a:t>
            </a:r>
            <a:r>
              <a:rPr lang="ru-RU" i="1" dirty="0">
                <a:solidFill>
                  <a:prstClr val="black"/>
                </a:solidFill>
              </a:rPr>
              <a:t>, </a:t>
            </a:r>
            <a:r>
              <a:rPr lang="ru-RU" i="1" dirty="0" smtClean="0">
                <a:solidFill>
                  <a:prstClr val="black"/>
                </a:solidFill>
              </a:rPr>
              <a:t>нота)</a:t>
            </a:r>
            <a:endParaRPr lang="ru-RU" i="1" dirty="0">
              <a:solidFill>
                <a:prstClr val="black"/>
              </a:solidFill>
            </a:endParaRPr>
          </a:p>
          <a:p>
            <a:pPr lvl="0" algn="just">
              <a:buClr>
                <a:srgbClr val="9BBB59"/>
              </a:buClr>
            </a:pPr>
            <a:r>
              <a:rPr lang="ru-RU" dirty="0" err="1" smtClean="0">
                <a:solidFill>
                  <a:prstClr val="black"/>
                </a:solidFill>
              </a:rPr>
              <a:t>велику</a:t>
            </a:r>
            <a:r>
              <a:rPr lang="ru-RU" dirty="0" smtClean="0">
                <a:solidFill>
                  <a:prstClr val="black"/>
                </a:solidFill>
              </a:rPr>
              <a:t> </a:t>
            </a:r>
            <a:r>
              <a:rPr lang="ru-RU" dirty="0">
                <a:solidFill>
                  <a:prstClr val="black"/>
                </a:solidFill>
              </a:rPr>
              <a:t>роль в </a:t>
            </a:r>
            <a:r>
              <a:rPr lang="ru-RU" dirty="0" err="1">
                <a:solidFill>
                  <a:prstClr val="black"/>
                </a:solidFill>
              </a:rPr>
              <a:t>дипломатичних</a:t>
            </a:r>
            <a:r>
              <a:rPr lang="ru-RU" dirty="0">
                <a:solidFill>
                  <a:prstClr val="black"/>
                </a:solidFill>
              </a:rPr>
              <a:t> документах </a:t>
            </a:r>
            <a:r>
              <a:rPr lang="ru-RU" dirty="0" err="1">
                <a:solidFill>
                  <a:prstClr val="black"/>
                </a:solidFill>
              </a:rPr>
              <a:t>відіграє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графіка</a:t>
            </a:r>
            <a:r>
              <a:rPr lang="ru-RU" dirty="0">
                <a:solidFill>
                  <a:prstClr val="black"/>
                </a:solidFill>
              </a:rPr>
              <a:t> (</a:t>
            </a:r>
            <a:r>
              <a:rPr lang="ru-RU" dirty="0" err="1">
                <a:solidFill>
                  <a:prstClr val="black"/>
                </a:solidFill>
              </a:rPr>
              <a:t>написання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слів</a:t>
            </a:r>
            <a:r>
              <a:rPr lang="ru-RU" dirty="0">
                <a:solidFill>
                  <a:prstClr val="black"/>
                </a:solidFill>
              </a:rPr>
              <a:t> з </a:t>
            </a:r>
            <a:r>
              <a:rPr lang="ru-RU" dirty="0" err="1">
                <a:solidFill>
                  <a:prstClr val="black"/>
                </a:solidFill>
              </a:rPr>
              <a:t>великої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літери</a:t>
            </a:r>
            <a:r>
              <a:rPr lang="ru-RU" dirty="0">
                <a:solidFill>
                  <a:prstClr val="black"/>
                </a:solidFill>
              </a:rPr>
              <a:t> як </a:t>
            </a:r>
            <a:r>
              <a:rPr lang="ru-RU" dirty="0" err="1">
                <a:solidFill>
                  <a:prstClr val="black"/>
                </a:solidFill>
              </a:rPr>
              <a:t>вияв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пошани</a:t>
            </a:r>
            <a:r>
              <a:rPr lang="ru-RU" dirty="0">
                <a:solidFill>
                  <a:prstClr val="black"/>
                </a:solidFill>
              </a:rPr>
              <a:t> – </a:t>
            </a:r>
            <a:r>
              <a:rPr lang="ru-RU" dirty="0" err="1">
                <a:solidFill>
                  <a:prstClr val="black"/>
                </a:solidFill>
              </a:rPr>
              <a:t>Високі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Сторони</a:t>
            </a:r>
            <a:r>
              <a:rPr lang="ru-RU" dirty="0">
                <a:solidFill>
                  <a:prstClr val="black"/>
                </a:solidFill>
              </a:rPr>
              <a:t>, </a:t>
            </a:r>
            <a:r>
              <a:rPr lang="ru-RU" dirty="0" err="1">
                <a:solidFill>
                  <a:prstClr val="black"/>
                </a:solidFill>
              </a:rPr>
              <a:t>Високий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Гість</a:t>
            </a:r>
            <a:r>
              <a:rPr lang="ru-RU" dirty="0" smtClean="0">
                <a:solidFill>
                  <a:prstClr val="black"/>
                </a:solidFill>
              </a:rPr>
              <a:t>)</a:t>
            </a:r>
            <a:endParaRPr lang="ru-RU" dirty="0">
              <a:solidFill>
                <a:prstClr val="black"/>
              </a:solidFill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60765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Адміністративно-канцелярський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підстиль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492896"/>
            <a:ext cx="7200800" cy="3759696"/>
          </a:xfrm>
        </p:spPr>
        <p:txBody>
          <a:bodyPr/>
          <a:lstStyle/>
          <a:p>
            <a:r>
              <a:rPr lang="ru-RU" dirty="0" err="1" smtClean="0"/>
              <a:t>використовується</a:t>
            </a:r>
            <a:r>
              <a:rPr lang="ru-RU" dirty="0" smtClean="0"/>
              <a:t> </a:t>
            </a:r>
            <a:r>
              <a:rPr lang="ru-RU" dirty="0"/>
              <a:t>у </a:t>
            </a:r>
            <a:r>
              <a:rPr lang="ru-RU" dirty="0" err="1"/>
              <a:t>професійно-виробничій</a:t>
            </a:r>
            <a:r>
              <a:rPr lang="ru-RU" dirty="0"/>
              <a:t> </a:t>
            </a:r>
            <a:r>
              <a:rPr lang="ru-RU" dirty="0" err="1"/>
              <a:t>сфері</a:t>
            </a:r>
            <a:r>
              <a:rPr lang="ru-RU" dirty="0"/>
              <a:t>, </a:t>
            </a:r>
            <a:r>
              <a:rPr lang="ru-RU" dirty="0" err="1"/>
              <a:t>правових</a:t>
            </a:r>
            <a:r>
              <a:rPr lang="ru-RU" dirty="0"/>
              <a:t> </a:t>
            </a:r>
            <a:r>
              <a:rPr lang="ru-RU" dirty="0" err="1"/>
              <a:t>взаєминах</a:t>
            </a:r>
            <a:r>
              <a:rPr lang="ru-RU" dirty="0"/>
              <a:t> і </a:t>
            </a:r>
            <a:r>
              <a:rPr lang="ru-RU" dirty="0" err="1" smtClean="0"/>
              <a:t>діловодстві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/>
              <a:t>дві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: </a:t>
            </a:r>
            <a:endParaRPr lang="ru-RU" dirty="0" smtClean="0"/>
          </a:p>
          <a:p>
            <a:r>
              <a:rPr lang="ru-RU" b="1" dirty="0" err="1" smtClean="0"/>
              <a:t>інформаційно-змістова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i="1" dirty="0" err="1" smtClean="0"/>
              <a:t>оголошення</a:t>
            </a:r>
            <a:r>
              <a:rPr lang="ru-RU" dirty="0" smtClean="0"/>
              <a:t>)</a:t>
            </a:r>
          </a:p>
          <a:p>
            <a:r>
              <a:rPr lang="ru-RU" b="1" dirty="0" err="1" smtClean="0"/>
              <a:t>організаційно-регулююча</a:t>
            </a:r>
            <a:r>
              <a:rPr lang="ru-RU" dirty="0" smtClean="0"/>
              <a:t> (</a:t>
            </a:r>
            <a:r>
              <a:rPr lang="ru-RU" i="1" dirty="0" smtClean="0">
                <a:solidFill>
                  <a:prstClr val="black"/>
                </a:solidFill>
              </a:rPr>
              <a:t>наказ, </a:t>
            </a:r>
            <a:r>
              <a:rPr lang="ru-RU" i="1" dirty="0" err="1" smtClean="0"/>
              <a:t>розпорядження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39799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err="1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  <a:t>Найважливіші</a:t>
            </a:r>
            <a:r>
              <a:rPr lang="ru-RU" sz="2800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  <a:t> </a:t>
            </a:r>
            <a:r>
              <a:rPr lang="ru-RU" sz="2800" dirty="0" err="1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  <a:t>риси</a:t>
            </a:r>
            <a:r>
              <a:rPr lang="ru-RU" sz="2800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  <a:t> </a:t>
            </a:r>
            <a:br>
              <a:rPr lang="ru-RU" sz="2800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</a:br>
            <a:r>
              <a:rPr lang="ru-RU" sz="2800" dirty="0" err="1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  <a:t>адміністративно-канцелярського</a:t>
            </a:r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  <a:t>  </a:t>
            </a:r>
            <a:r>
              <a:rPr lang="ru-RU" sz="2800" dirty="0" err="1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  <a:t>підстилю</a:t>
            </a:r>
            <a:r>
              <a:rPr lang="ru-RU" sz="2800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  <a:t>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/>
              <a:t>широке</a:t>
            </a:r>
            <a:r>
              <a:rPr lang="ru-RU" dirty="0" smtClean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канцеляризмів</a:t>
            </a:r>
            <a:r>
              <a:rPr lang="ru-RU" dirty="0"/>
              <a:t> (у </a:t>
            </a:r>
            <a:r>
              <a:rPr lang="ru-RU" dirty="0" err="1"/>
              <a:t>справі</a:t>
            </a:r>
            <a:r>
              <a:rPr lang="ru-RU" dirty="0"/>
              <a:t>, з метою), серед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зустрічаються</a:t>
            </a:r>
            <a:r>
              <a:rPr lang="ru-RU" dirty="0"/>
              <a:t> й </a:t>
            </a:r>
            <a:r>
              <a:rPr lang="ru-RU" dirty="0" err="1"/>
              <a:t>архаїзми</a:t>
            </a:r>
            <a:r>
              <a:rPr lang="ru-RU" dirty="0"/>
              <a:t> (глава </a:t>
            </a:r>
            <a:r>
              <a:rPr lang="ru-RU" dirty="0" err="1"/>
              <a:t>держави</a:t>
            </a:r>
            <a:r>
              <a:rPr lang="ru-RU" dirty="0" smtClean="0"/>
              <a:t>)</a:t>
            </a:r>
          </a:p>
          <a:p>
            <a:r>
              <a:rPr lang="ru-RU" dirty="0" err="1" smtClean="0"/>
              <a:t>менша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термінів</a:t>
            </a:r>
            <a:endParaRPr lang="ru-RU" dirty="0" smtClean="0"/>
          </a:p>
          <a:p>
            <a:r>
              <a:rPr lang="ru-RU" dirty="0" err="1" smtClean="0"/>
              <a:t>іншомовна</a:t>
            </a:r>
            <a:r>
              <a:rPr lang="ru-RU" dirty="0" smtClean="0"/>
              <a:t> лексика </a:t>
            </a:r>
            <a:r>
              <a:rPr lang="ru-RU" dirty="0" err="1" smtClean="0"/>
              <a:t>рідко</a:t>
            </a:r>
            <a:r>
              <a:rPr lang="ru-RU" dirty="0" smtClean="0"/>
              <a:t> </a:t>
            </a:r>
            <a:r>
              <a:rPr lang="ru-RU" dirty="0" err="1" smtClean="0"/>
              <a:t>вживається</a:t>
            </a:r>
            <a:endParaRPr lang="ru-RU" dirty="0" smtClean="0"/>
          </a:p>
          <a:p>
            <a:pPr lvl="0">
              <a:buClr>
                <a:srgbClr val="9BBB59"/>
              </a:buClr>
            </a:pPr>
            <a:r>
              <a:rPr lang="ru-RU" dirty="0" err="1" smtClean="0">
                <a:solidFill>
                  <a:prstClr val="black"/>
                </a:solidFill>
              </a:rPr>
              <a:t>вживаються</a:t>
            </a:r>
            <a:r>
              <a:rPr lang="ru-RU" dirty="0" smtClean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особові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форми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дієслова</a:t>
            </a:r>
            <a:r>
              <a:rPr lang="ru-RU" dirty="0">
                <a:solidFill>
                  <a:prstClr val="black"/>
                </a:solidFill>
              </a:rPr>
              <a:t> й </a:t>
            </a:r>
            <a:r>
              <a:rPr lang="ru-RU" dirty="0" err="1">
                <a:solidFill>
                  <a:prstClr val="black"/>
                </a:solidFill>
              </a:rPr>
              <a:t>особові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займенники</a:t>
            </a:r>
            <a:r>
              <a:rPr lang="ru-RU" dirty="0">
                <a:solidFill>
                  <a:prstClr val="black"/>
                </a:solidFill>
              </a:rPr>
              <a:t> (</a:t>
            </a:r>
            <a:r>
              <a:rPr lang="ru-RU" dirty="0" err="1">
                <a:solidFill>
                  <a:prstClr val="black"/>
                </a:solidFill>
              </a:rPr>
              <a:t>автобіографія</a:t>
            </a:r>
            <a:r>
              <a:rPr lang="ru-RU" dirty="0">
                <a:solidFill>
                  <a:prstClr val="black"/>
                </a:solidFill>
              </a:rPr>
              <a:t>, наказ)</a:t>
            </a:r>
          </a:p>
          <a:p>
            <a:pPr lvl="0">
              <a:buClr>
                <a:srgbClr val="9BBB59"/>
              </a:buClr>
            </a:pPr>
            <a:r>
              <a:rPr lang="ru-RU" dirty="0" err="1">
                <a:solidFill>
                  <a:prstClr val="black"/>
                </a:solidFill>
              </a:rPr>
              <a:t>канцелярський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підстиль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нейтральний</a:t>
            </a:r>
            <a:r>
              <a:rPr lang="ru-RU" dirty="0">
                <a:solidFill>
                  <a:prstClr val="black"/>
                </a:solidFill>
              </a:rPr>
              <a:t> з точки </a:t>
            </a:r>
            <a:r>
              <a:rPr lang="ru-RU" dirty="0" err="1">
                <a:solidFill>
                  <a:prstClr val="black"/>
                </a:solidFill>
              </a:rPr>
              <a:t>зору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емоційно-експресивного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забарвлення</a:t>
            </a:r>
            <a:r>
              <a:rPr lang="ru-RU" dirty="0">
                <a:solidFill>
                  <a:prstClr val="black"/>
                </a:solidFill>
              </a:rPr>
              <a:t> (</a:t>
            </a:r>
            <a:r>
              <a:rPr lang="ru-RU" i="1" dirty="0">
                <a:solidFill>
                  <a:prstClr val="black"/>
                </a:solidFill>
              </a:rPr>
              <a:t>за </a:t>
            </a:r>
            <a:r>
              <a:rPr lang="ru-RU" i="1" dirty="0" err="1">
                <a:solidFill>
                  <a:prstClr val="black"/>
                </a:solidFill>
              </a:rPr>
              <a:t>винятком</a:t>
            </a:r>
            <a:r>
              <a:rPr lang="ru-RU" i="1" dirty="0">
                <a:solidFill>
                  <a:prstClr val="black"/>
                </a:solidFill>
              </a:rPr>
              <a:t>, </a:t>
            </a:r>
            <a:r>
              <a:rPr lang="ru-RU" i="1" dirty="0" err="1" smtClean="0">
                <a:solidFill>
                  <a:prstClr val="black"/>
                </a:solidFill>
              </a:rPr>
              <a:t>привітань</a:t>
            </a:r>
            <a:r>
              <a:rPr lang="ru-RU" i="1" dirty="0" smtClean="0">
                <a:solidFill>
                  <a:prstClr val="black"/>
                </a:solidFill>
              </a:rPr>
              <a:t>, </a:t>
            </a:r>
            <a:r>
              <a:rPr lang="ru-RU" i="1" dirty="0" err="1">
                <a:solidFill>
                  <a:prstClr val="black"/>
                </a:solidFill>
              </a:rPr>
              <a:t>почесних</a:t>
            </a:r>
            <a:r>
              <a:rPr lang="ru-RU" i="1" dirty="0">
                <a:solidFill>
                  <a:prstClr val="black"/>
                </a:solidFill>
              </a:rPr>
              <a:t> грамот)</a:t>
            </a:r>
          </a:p>
          <a:p>
            <a:pPr lvl="0">
              <a:buClr>
                <a:srgbClr val="9BBB59"/>
              </a:buClr>
            </a:pPr>
            <a:r>
              <a:rPr lang="ru-RU" dirty="0" err="1">
                <a:solidFill>
                  <a:prstClr val="black"/>
                </a:solidFill>
              </a:rPr>
              <a:t>велику</a:t>
            </a:r>
            <a:r>
              <a:rPr lang="ru-RU" dirty="0">
                <a:solidFill>
                  <a:prstClr val="black"/>
                </a:solidFill>
              </a:rPr>
              <a:t> роль у </a:t>
            </a:r>
            <a:r>
              <a:rPr lang="ru-RU" dirty="0" err="1">
                <a:solidFill>
                  <a:prstClr val="black"/>
                </a:solidFill>
              </a:rPr>
              <a:t>канцелярському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підстилі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відіграє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графіка</a:t>
            </a:r>
            <a:r>
              <a:rPr lang="ru-RU" dirty="0">
                <a:solidFill>
                  <a:prstClr val="black"/>
                </a:solidFill>
              </a:rPr>
              <a:t>, </a:t>
            </a:r>
            <a:r>
              <a:rPr lang="ru-RU" dirty="0" err="1">
                <a:solidFill>
                  <a:prstClr val="black"/>
                </a:solidFill>
              </a:rPr>
              <a:t>правопис</a:t>
            </a:r>
            <a:r>
              <a:rPr lang="ru-RU" dirty="0">
                <a:solidFill>
                  <a:prstClr val="black"/>
                </a:solidFill>
              </a:rPr>
              <a:t> і </a:t>
            </a:r>
            <a:r>
              <a:rPr lang="ru-RU" dirty="0" err="1">
                <a:solidFill>
                  <a:prstClr val="black"/>
                </a:solidFill>
              </a:rPr>
              <a:t>розміщення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реквізитів</a:t>
            </a:r>
            <a:endParaRPr lang="ru-RU" dirty="0">
              <a:solidFill>
                <a:prstClr val="black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48200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pPr algn="ctr"/>
            <a:r>
              <a:rPr lang="ru-RU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Науковий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стиль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340768"/>
            <a:ext cx="7920880" cy="4983832"/>
          </a:xfrm>
        </p:spPr>
        <p:txBody>
          <a:bodyPr>
            <a:normAutofit fontScale="92500" lnSpcReduction="20000"/>
          </a:bodyPr>
          <a:lstStyle/>
          <a:p>
            <a:pPr algn="just">
              <a:spcBef>
                <a:spcPts val="1200"/>
              </a:spcBef>
            </a:pPr>
            <a:endParaRPr lang="ru-RU" dirty="0"/>
          </a:p>
          <a:p>
            <a:pPr algn="just">
              <a:spcBef>
                <a:spcPts val="1200"/>
              </a:spcBef>
            </a:pPr>
            <a:r>
              <a:rPr lang="ru-RU" dirty="0"/>
              <a:t>с</a:t>
            </a:r>
            <a:r>
              <a:rPr lang="ru-RU" dirty="0" smtClean="0"/>
              <a:t>фера </a:t>
            </a:r>
            <a:r>
              <a:rPr lang="ru-RU" dirty="0" err="1"/>
              <a:t>використання</a:t>
            </a:r>
            <a:r>
              <a:rPr lang="ru-RU" dirty="0"/>
              <a:t> – </a:t>
            </a:r>
            <a:r>
              <a:rPr lang="ru-RU" dirty="0" err="1"/>
              <a:t>наукова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, </a:t>
            </a:r>
            <a:r>
              <a:rPr lang="ru-RU" dirty="0" err="1"/>
              <a:t>науково-технічний</a:t>
            </a:r>
            <a:r>
              <a:rPr lang="ru-RU" dirty="0"/>
              <a:t> </a:t>
            </a:r>
            <a:r>
              <a:rPr lang="ru-RU" dirty="0" err="1"/>
              <a:t>прогрес</a:t>
            </a:r>
            <a:r>
              <a:rPr lang="ru-RU" dirty="0"/>
              <a:t>, </a:t>
            </a:r>
            <a:r>
              <a:rPr lang="ru-RU" dirty="0" err="1" smtClean="0"/>
              <a:t>освіта</a:t>
            </a:r>
            <a:endParaRPr lang="ru-RU" dirty="0" smtClean="0"/>
          </a:p>
          <a:p>
            <a:pPr algn="just">
              <a:spcBef>
                <a:spcPts val="1200"/>
              </a:spcBef>
            </a:pPr>
            <a:r>
              <a:rPr lang="ru-RU" dirty="0" err="1" smtClean="0"/>
              <a:t>функціонує</a:t>
            </a:r>
            <a:r>
              <a:rPr lang="ru-RU" dirty="0" smtClean="0"/>
              <a:t> </a:t>
            </a:r>
            <a:r>
              <a:rPr lang="ru-RU" dirty="0"/>
              <a:t>у </a:t>
            </a:r>
            <a:r>
              <a:rPr lang="ru-RU" dirty="0" err="1"/>
              <a:t>двох</a:t>
            </a:r>
            <a:r>
              <a:rPr lang="ru-RU" dirty="0"/>
              <a:t> формах </a:t>
            </a:r>
            <a:r>
              <a:rPr lang="ru-RU" dirty="0" err="1"/>
              <a:t>вираження</a:t>
            </a:r>
            <a:r>
              <a:rPr lang="ru-RU" dirty="0"/>
              <a:t> </a:t>
            </a:r>
            <a:r>
              <a:rPr lang="ru-RU" dirty="0" err="1"/>
              <a:t>наукової</a:t>
            </a:r>
            <a:r>
              <a:rPr lang="ru-RU" dirty="0"/>
              <a:t> думки – </a:t>
            </a:r>
            <a:r>
              <a:rPr lang="ru-RU" dirty="0" err="1"/>
              <a:t>писемній</a:t>
            </a:r>
            <a:r>
              <a:rPr lang="ru-RU" dirty="0"/>
              <a:t> та </a:t>
            </a:r>
            <a:r>
              <a:rPr lang="ru-RU" dirty="0" err="1" smtClean="0"/>
              <a:t>усній</a:t>
            </a:r>
            <a:endParaRPr lang="ru-RU" dirty="0" smtClean="0"/>
          </a:p>
          <a:p>
            <a:pPr algn="just">
              <a:spcBef>
                <a:spcPts val="1200"/>
              </a:spcBef>
            </a:pPr>
            <a:r>
              <a:rPr lang="ru-RU" dirty="0" err="1"/>
              <a:t>з</a:t>
            </a:r>
            <a:r>
              <a:rPr lang="ru-RU" dirty="0" err="1" smtClean="0"/>
              <a:t>астосовується</a:t>
            </a:r>
            <a:r>
              <a:rPr lang="ru-RU" dirty="0" smtClean="0"/>
              <a:t> </a:t>
            </a:r>
            <a:r>
              <a:rPr lang="ru-RU" dirty="0"/>
              <a:t>при </a:t>
            </a:r>
            <a:r>
              <a:rPr lang="ru-RU" dirty="0" err="1"/>
              <a:t>написанні</a:t>
            </a:r>
            <a:r>
              <a:rPr lang="ru-RU" dirty="0"/>
              <a:t> </a:t>
            </a:r>
            <a:r>
              <a:rPr lang="ru-RU" dirty="0" err="1"/>
              <a:t>наукових</a:t>
            </a:r>
            <a:r>
              <a:rPr lang="ru-RU" dirty="0"/>
              <a:t> </a:t>
            </a:r>
            <a:r>
              <a:rPr lang="ru-RU" dirty="0" err="1"/>
              <a:t>праць</a:t>
            </a:r>
            <a:r>
              <a:rPr lang="ru-RU" dirty="0"/>
              <a:t>, </a:t>
            </a:r>
            <a:r>
              <a:rPr lang="ru-RU" dirty="0" err="1"/>
              <a:t>підручників</a:t>
            </a:r>
            <a:r>
              <a:rPr lang="ru-RU" dirty="0"/>
              <a:t>, статей </a:t>
            </a:r>
            <a:r>
              <a:rPr lang="ru-RU" dirty="0" err="1" smtClean="0"/>
              <a:t>тощо</a:t>
            </a:r>
            <a:endParaRPr lang="ru-RU" dirty="0" smtClean="0"/>
          </a:p>
          <a:p>
            <a:pPr algn="just">
              <a:spcBef>
                <a:spcPts val="1200"/>
              </a:spcBef>
            </a:pPr>
            <a:r>
              <a:rPr lang="ru-RU" dirty="0" err="1"/>
              <a:t>м</a:t>
            </a:r>
            <a:r>
              <a:rPr lang="ru-RU" dirty="0" err="1" smtClean="0"/>
              <a:t>ова</a:t>
            </a:r>
            <a:r>
              <a:rPr lang="ru-RU" dirty="0" smtClean="0"/>
              <a:t> </a:t>
            </a:r>
            <a:r>
              <a:rPr lang="ru-RU" dirty="0" err="1"/>
              <a:t>наукових</a:t>
            </a:r>
            <a:r>
              <a:rPr lang="ru-RU" dirty="0"/>
              <a:t> </a:t>
            </a:r>
            <a:r>
              <a:rPr lang="ru-RU" dirty="0" err="1"/>
              <a:t>праць</a:t>
            </a:r>
            <a:r>
              <a:rPr lang="ru-RU" dirty="0"/>
              <a:t> </a:t>
            </a:r>
            <a:r>
              <a:rPr lang="ru-RU" dirty="0" err="1"/>
              <a:t>відзначається</a:t>
            </a:r>
            <a:r>
              <a:rPr lang="ru-RU" dirty="0"/>
              <a:t> </a:t>
            </a:r>
            <a:r>
              <a:rPr lang="ru-RU" dirty="0" err="1"/>
              <a:t>високим</a:t>
            </a:r>
            <a:r>
              <a:rPr lang="ru-RU" dirty="0"/>
              <a:t> </a:t>
            </a:r>
            <a:r>
              <a:rPr lang="ru-RU" dirty="0" err="1"/>
              <a:t>ступенем</a:t>
            </a:r>
            <a:r>
              <a:rPr lang="ru-RU" dirty="0"/>
              <a:t> </a:t>
            </a:r>
            <a:r>
              <a:rPr lang="ru-RU" dirty="0" err="1" smtClean="0"/>
              <a:t>стандартизації</a:t>
            </a:r>
            <a:endParaRPr lang="ru-RU" dirty="0" smtClean="0"/>
          </a:p>
          <a:p>
            <a:pPr algn="just">
              <a:spcBef>
                <a:spcPts val="1200"/>
              </a:spcBef>
            </a:pPr>
            <a:r>
              <a:rPr lang="ru-RU" dirty="0" err="1"/>
              <a:t>о</a:t>
            </a:r>
            <a:r>
              <a:rPr lang="ru-RU" dirty="0" err="1" smtClean="0"/>
              <a:t>сновна</a:t>
            </a:r>
            <a:r>
              <a:rPr lang="ru-RU" dirty="0" smtClean="0"/>
              <a:t> </a:t>
            </a:r>
            <a:r>
              <a:rPr lang="ru-RU" dirty="0" err="1"/>
              <a:t>функція</a:t>
            </a:r>
            <a:r>
              <a:rPr lang="ru-RU" dirty="0"/>
              <a:t> – </a:t>
            </a:r>
            <a:r>
              <a:rPr lang="ru-RU" dirty="0" err="1" smtClean="0"/>
              <a:t>повідомлення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полягає</a:t>
            </a:r>
            <a:r>
              <a:rPr lang="ru-RU" dirty="0" smtClean="0"/>
              <a:t> </a:t>
            </a:r>
            <a:r>
              <a:rPr lang="ru-RU" dirty="0"/>
              <a:t>у </a:t>
            </a:r>
            <a:r>
              <a:rPr lang="ru-RU" dirty="0" err="1"/>
              <a:t>доведенні</a:t>
            </a:r>
            <a:r>
              <a:rPr lang="ru-RU" dirty="0"/>
              <a:t> </a:t>
            </a:r>
            <a:r>
              <a:rPr lang="ru-RU" dirty="0" err="1"/>
              <a:t>теорії</a:t>
            </a:r>
            <a:r>
              <a:rPr lang="ru-RU" dirty="0"/>
              <a:t>, </a:t>
            </a:r>
            <a:r>
              <a:rPr lang="ru-RU" dirty="0" err="1"/>
              <a:t>обґрунтуванні</a:t>
            </a:r>
            <a:r>
              <a:rPr lang="ru-RU" dirty="0"/>
              <a:t> </a:t>
            </a:r>
            <a:r>
              <a:rPr lang="ru-RU" dirty="0" err="1"/>
              <a:t>гіпотез</a:t>
            </a:r>
            <a:r>
              <a:rPr lang="ru-RU" dirty="0"/>
              <a:t>, у </a:t>
            </a:r>
            <a:r>
              <a:rPr lang="ru-RU" dirty="0" err="1"/>
              <a:t>повідомленні</a:t>
            </a:r>
            <a:r>
              <a:rPr lang="ru-RU" dirty="0"/>
              <a:t> </a:t>
            </a:r>
            <a:r>
              <a:rPr lang="ru-RU" dirty="0" err="1"/>
              <a:t>наслідків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, </a:t>
            </a:r>
            <a:r>
              <a:rPr lang="ru-RU" dirty="0" err="1"/>
              <a:t>класифікації</a:t>
            </a:r>
            <a:r>
              <a:rPr lang="ru-RU" dirty="0"/>
              <a:t>, </a:t>
            </a:r>
            <a:r>
              <a:rPr lang="ru-RU" dirty="0" err="1"/>
              <a:t>поясненні</a:t>
            </a:r>
            <a:r>
              <a:rPr lang="ru-RU" dirty="0"/>
              <a:t> </a:t>
            </a:r>
            <a:r>
              <a:rPr lang="ru-RU" dirty="0" err="1" smtClean="0"/>
              <a:t>явищ</a:t>
            </a:r>
            <a:r>
              <a:rPr lang="ru-RU" dirty="0" smtClean="0"/>
              <a:t>, </a:t>
            </a:r>
            <a:r>
              <a:rPr lang="ru-RU" dirty="0" err="1" smtClean="0"/>
              <a:t>систематизації</a:t>
            </a:r>
            <a:r>
              <a:rPr lang="ru-RU" dirty="0" smtClean="0"/>
              <a:t> </a:t>
            </a:r>
            <a:r>
              <a:rPr lang="ru-RU" dirty="0" err="1"/>
              <a:t>викладу</a:t>
            </a:r>
            <a:r>
              <a:rPr lang="ru-RU" dirty="0"/>
              <a:t> </a:t>
            </a:r>
            <a:r>
              <a:rPr lang="ru-RU" dirty="0" err="1"/>
              <a:t>певних</a:t>
            </a:r>
            <a:r>
              <a:rPr lang="ru-RU" dirty="0"/>
              <a:t> </a:t>
            </a:r>
            <a:r>
              <a:rPr lang="ru-RU" dirty="0" err="1" smtClean="0"/>
              <a:t>знань</a:t>
            </a:r>
            <a:endParaRPr lang="ru-RU" dirty="0"/>
          </a:p>
          <a:p>
            <a:pPr algn="just">
              <a:spcBef>
                <a:spcPts val="1200"/>
              </a:spcBef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24755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pPr algn="ctr"/>
            <a:r>
              <a:rPr lang="uk-U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Характерні ознаки наукового стилю: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широке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/>
              <a:t>термінології</a:t>
            </a:r>
            <a:r>
              <a:rPr lang="ru-RU" dirty="0"/>
              <a:t> як </a:t>
            </a:r>
            <a:r>
              <a:rPr lang="ru-RU" dirty="0" err="1"/>
              <a:t>загальної</a:t>
            </a:r>
            <a:r>
              <a:rPr lang="ru-RU" dirty="0"/>
              <a:t> так і </a:t>
            </a:r>
            <a:r>
              <a:rPr lang="ru-RU" dirty="0" err="1" smtClean="0"/>
              <a:t>спеціальної</a:t>
            </a:r>
            <a:endParaRPr lang="ru-RU" dirty="0" smtClean="0"/>
          </a:p>
          <a:p>
            <a:r>
              <a:rPr lang="ru-RU" dirty="0" err="1" smtClean="0"/>
              <a:t>вживання</a:t>
            </a:r>
            <a:r>
              <a:rPr lang="ru-RU" dirty="0" smtClean="0"/>
              <a:t> </a:t>
            </a:r>
            <a:r>
              <a:rPr lang="ru-RU" dirty="0" err="1"/>
              <a:t>великої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err="1"/>
              <a:t>абстрактних</a:t>
            </a:r>
            <a:r>
              <a:rPr lang="ru-RU" dirty="0"/>
              <a:t> і </a:t>
            </a:r>
            <a:r>
              <a:rPr lang="ru-RU" dirty="0" err="1"/>
              <a:t>запозичених</a:t>
            </a:r>
            <a:r>
              <a:rPr lang="ru-RU" dirty="0"/>
              <a:t> </a:t>
            </a:r>
            <a:r>
              <a:rPr lang="ru-RU" dirty="0" err="1"/>
              <a:t>слів</a:t>
            </a:r>
            <a:r>
              <a:rPr lang="ru-RU" dirty="0"/>
              <a:t> (теорема, параграф, </a:t>
            </a:r>
            <a:r>
              <a:rPr lang="ru-RU" dirty="0" err="1" smtClean="0"/>
              <a:t>виконання</a:t>
            </a:r>
            <a:r>
              <a:rPr lang="ru-RU" dirty="0" smtClean="0"/>
              <a:t>)</a:t>
            </a:r>
          </a:p>
          <a:p>
            <a:r>
              <a:rPr lang="ru-RU" dirty="0" err="1" smtClean="0"/>
              <a:t>переважають</a:t>
            </a:r>
            <a:r>
              <a:rPr lang="ru-RU" dirty="0" smtClean="0"/>
              <a:t> </a:t>
            </a:r>
            <a:r>
              <a:rPr lang="ru-RU" dirty="0" err="1"/>
              <a:t>складні</a:t>
            </a:r>
            <a:r>
              <a:rPr lang="ru-RU" dirty="0"/>
              <a:t> </a:t>
            </a:r>
            <a:r>
              <a:rPr lang="ru-RU" dirty="0" err="1"/>
              <a:t>речення</a:t>
            </a:r>
            <a:r>
              <a:rPr lang="ru-RU" dirty="0"/>
              <a:t>, </a:t>
            </a:r>
            <a:r>
              <a:rPr lang="ru-RU" dirty="0" err="1"/>
              <a:t>проте</a:t>
            </a:r>
            <a:r>
              <a:rPr lang="ru-RU" dirty="0"/>
              <a:t> </a:t>
            </a:r>
            <a:r>
              <a:rPr lang="ru-RU" dirty="0" err="1"/>
              <a:t>повторення</a:t>
            </a:r>
            <a:r>
              <a:rPr lang="ru-RU" dirty="0"/>
              <a:t> одних і тих же </a:t>
            </a:r>
            <a:r>
              <a:rPr lang="ru-RU" dirty="0" err="1"/>
              <a:t>слів</a:t>
            </a:r>
            <a:r>
              <a:rPr lang="ru-RU" dirty="0"/>
              <a:t> у невеликому </a:t>
            </a:r>
            <a:r>
              <a:rPr lang="ru-RU" dirty="0" err="1"/>
              <a:t>відрізку</a:t>
            </a:r>
            <a:r>
              <a:rPr lang="ru-RU" dirty="0"/>
              <a:t> </a:t>
            </a:r>
            <a:r>
              <a:rPr lang="ru-RU" dirty="0" err="1"/>
              <a:t>мовлення</a:t>
            </a:r>
            <a:r>
              <a:rPr lang="ru-RU" dirty="0"/>
              <a:t> </a:t>
            </a:r>
            <a:r>
              <a:rPr lang="ru-RU" dirty="0" err="1" smtClean="0"/>
              <a:t>неприпустиме</a:t>
            </a:r>
            <a:endParaRPr lang="ru-RU" dirty="0" smtClean="0"/>
          </a:p>
          <a:p>
            <a:r>
              <a:rPr lang="ru-RU" dirty="0" err="1"/>
              <a:t>в</a:t>
            </a:r>
            <a:r>
              <a:rPr lang="ru-RU" dirty="0" err="1" smtClean="0"/>
              <a:t>изначальною</a:t>
            </a:r>
            <a:r>
              <a:rPr lang="ru-RU" dirty="0" smtClean="0"/>
              <a:t> </a:t>
            </a:r>
            <a:r>
              <a:rPr lang="ru-RU" dirty="0" err="1"/>
              <a:t>рисою</a:t>
            </a:r>
            <a:r>
              <a:rPr lang="ru-RU" dirty="0"/>
              <a:t> тексту є </a:t>
            </a:r>
            <a:r>
              <a:rPr lang="ru-RU" dirty="0" err="1" smtClean="0"/>
              <a:t>поділ</a:t>
            </a:r>
            <a:r>
              <a:rPr lang="ru-RU" dirty="0" smtClean="0"/>
              <a:t> </a:t>
            </a:r>
            <a:r>
              <a:rPr lang="ru-RU" dirty="0" err="1"/>
              <a:t>його</a:t>
            </a:r>
            <a:r>
              <a:rPr lang="ru-RU" dirty="0"/>
              <a:t> на </a:t>
            </a:r>
            <a:r>
              <a:rPr lang="ru-RU" dirty="0" err="1"/>
              <a:t>абзаци</a:t>
            </a:r>
            <a:r>
              <a:rPr lang="ru-RU" dirty="0"/>
              <a:t>, рубрики, </a:t>
            </a:r>
            <a:r>
              <a:rPr lang="ru-RU" dirty="0" err="1"/>
              <a:t>використання</a:t>
            </a:r>
            <a:r>
              <a:rPr lang="ru-RU" dirty="0"/>
              <a:t> цитат і </a:t>
            </a:r>
            <a:r>
              <a:rPr lang="ru-RU" dirty="0" err="1"/>
              <a:t>посилання</a:t>
            </a:r>
            <a:r>
              <a:rPr lang="ru-RU" dirty="0"/>
              <a:t> на </a:t>
            </a:r>
            <a:r>
              <a:rPr lang="ru-RU" dirty="0" err="1" smtClean="0"/>
              <a:t>першоджерела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87661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/>
          </a:bodyPr>
          <a:lstStyle/>
          <a:p>
            <a:pPr algn="ctr"/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Науковий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стиль </a:t>
            </a:r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має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такі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різновиди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 fontScale="77500" lnSpcReduction="20000"/>
          </a:bodyPr>
          <a:lstStyle/>
          <a:p>
            <a:pPr algn="just">
              <a:spcBef>
                <a:spcPts val="800"/>
              </a:spcBef>
            </a:pPr>
            <a:r>
              <a:rPr lang="ru-RU" dirty="0" smtClean="0"/>
              <a:t>1) </a:t>
            </a:r>
            <a:r>
              <a:rPr lang="ru-RU" b="1" i="1" dirty="0" err="1" smtClean="0"/>
              <a:t>власне</a:t>
            </a:r>
            <a:r>
              <a:rPr lang="ru-RU" b="1" i="1" dirty="0" smtClean="0"/>
              <a:t> </a:t>
            </a:r>
            <a:r>
              <a:rPr lang="ru-RU" b="1" i="1" dirty="0" err="1"/>
              <a:t>науковий</a:t>
            </a:r>
            <a:r>
              <a:rPr lang="ru-RU" b="1" i="1" dirty="0"/>
              <a:t> </a:t>
            </a:r>
            <a:r>
              <a:rPr lang="ru-RU" dirty="0" err="1"/>
              <a:t>обслуговує</a:t>
            </a:r>
            <a:r>
              <a:rPr lang="ru-RU" dirty="0"/>
              <a:t> </a:t>
            </a:r>
            <a:r>
              <a:rPr lang="ru-RU" dirty="0" err="1"/>
              <a:t>фахівців</a:t>
            </a:r>
            <a:r>
              <a:rPr lang="ru-RU" dirty="0"/>
              <a:t> </a:t>
            </a:r>
            <a:r>
              <a:rPr lang="ru-RU" dirty="0" err="1"/>
              <a:t>певної</a:t>
            </a:r>
            <a:r>
              <a:rPr lang="ru-RU" dirty="0"/>
              <a:t> </a:t>
            </a:r>
            <a:r>
              <a:rPr lang="ru-RU" dirty="0" err="1" smtClean="0"/>
              <a:t>галузі</a:t>
            </a:r>
            <a:r>
              <a:rPr lang="ru-RU" dirty="0" smtClean="0"/>
              <a:t> (</a:t>
            </a:r>
            <a:r>
              <a:rPr lang="ru-RU" dirty="0" err="1" smtClean="0"/>
              <a:t>мовознавство</a:t>
            </a:r>
            <a:r>
              <a:rPr lang="ru-RU" dirty="0" smtClean="0"/>
              <a:t>, право, медицина, математика); </a:t>
            </a:r>
            <a:r>
              <a:rPr lang="ru-RU" dirty="0" err="1" smtClean="0"/>
              <a:t>реалізується</a:t>
            </a:r>
            <a:r>
              <a:rPr lang="ru-RU" dirty="0" smtClean="0"/>
              <a:t> </a:t>
            </a:r>
            <a:r>
              <a:rPr lang="ru-RU" dirty="0"/>
              <a:t>в </a:t>
            </a:r>
            <a:r>
              <a:rPr lang="ru-RU" i="1" dirty="0" err="1"/>
              <a:t>монографіях</a:t>
            </a:r>
            <a:r>
              <a:rPr lang="ru-RU" i="1" dirty="0"/>
              <a:t>, </a:t>
            </a:r>
            <a:r>
              <a:rPr lang="ru-RU" i="1" dirty="0" err="1"/>
              <a:t>рецензіях</a:t>
            </a:r>
            <a:r>
              <a:rPr lang="ru-RU" i="1" dirty="0"/>
              <a:t>, </a:t>
            </a:r>
            <a:r>
              <a:rPr lang="ru-RU" i="1" dirty="0" err="1"/>
              <a:t>статтях</a:t>
            </a:r>
            <a:r>
              <a:rPr lang="ru-RU" i="1" dirty="0"/>
              <a:t>, рефератах, </a:t>
            </a:r>
            <a:r>
              <a:rPr lang="ru-RU" i="1" dirty="0" smtClean="0"/>
              <a:t>тезах</a:t>
            </a:r>
            <a:endParaRPr lang="ru-RU" dirty="0"/>
          </a:p>
          <a:p>
            <a:pPr algn="just">
              <a:spcBef>
                <a:spcPts val="800"/>
              </a:spcBef>
            </a:pPr>
            <a:r>
              <a:rPr lang="ru-RU" dirty="0"/>
              <a:t>2) </a:t>
            </a:r>
            <a:r>
              <a:rPr lang="ru-RU" b="1" i="1" dirty="0" err="1"/>
              <a:t>науково-популярний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на </a:t>
            </a:r>
            <a:r>
              <a:rPr lang="ru-RU" dirty="0" err="1"/>
              <a:t>меті</a:t>
            </a:r>
            <a:r>
              <a:rPr lang="ru-RU" dirty="0"/>
              <a:t> </a:t>
            </a:r>
            <a:r>
              <a:rPr lang="ru-RU" dirty="0" err="1"/>
              <a:t>зацікавити</a:t>
            </a:r>
            <a:r>
              <a:rPr lang="ru-RU" dirty="0"/>
              <a:t> </a:t>
            </a:r>
            <a:r>
              <a:rPr lang="ru-RU" dirty="0" err="1"/>
              <a:t>науковою</a:t>
            </a:r>
            <a:r>
              <a:rPr lang="ru-RU" dirty="0"/>
              <a:t> </a:t>
            </a:r>
            <a:r>
              <a:rPr lang="ru-RU" dirty="0" err="1"/>
              <a:t>інформацією</a:t>
            </a:r>
            <a:r>
              <a:rPr lang="ru-RU" dirty="0"/>
              <a:t> </a:t>
            </a:r>
            <a:r>
              <a:rPr lang="ru-RU" dirty="0" err="1"/>
              <a:t>широке</a:t>
            </a:r>
            <a:r>
              <a:rPr lang="ru-RU" dirty="0"/>
              <a:t> коло людей </a:t>
            </a:r>
            <a:r>
              <a:rPr lang="ru-RU" dirty="0" err="1"/>
              <a:t>незалежно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їхньої</a:t>
            </a:r>
            <a:r>
              <a:rPr lang="ru-RU" dirty="0"/>
              <a:t> </a:t>
            </a:r>
            <a:r>
              <a:rPr lang="ru-RU" dirty="0" err="1"/>
              <a:t>професії</a:t>
            </a:r>
            <a:r>
              <a:rPr lang="ru-RU" dirty="0"/>
              <a:t> і </a:t>
            </a:r>
            <a:r>
              <a:rPr lang="ru-RU" dirty="0" err="1" smtClean="0"/>
              <a:t>підготовки</a:t>
            </a:r>
            <a:r>
              <a:rPr lang="ru-RU" dirty="0" smtClean="0"/>
              <a:t>;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</a:t>
            </a:r>
            <a:r>
              <a:rPr lang="ru-RU" dirty="0"/>
              <a:t>у </a:t>
            </a:r>
            <a:r>
              <a:rPr lang="ru-RU" dirty="0" err="1"/>
              <a:t>неспеціальних</a:t>
            </a:r>
            <a:r>
              <a:rPr lang="ru-RU" dirty="0"/>
              <a:t> </a:t>
            </a:r>
            <a:r>
              <a:rPr lang="ru-RU" dirty="0" err="1" smtClean="0"/>
              <a:t>часописах</a:t>
            </a:r>
            <a:endParaRPr lang="ru-RU" dirty="0"/>
          </a:p>
          <a:p>
            <a:pPr algn="just">
              <a:spcBef>
                <a:spcPts val="800"/>
              </a:spcBef>
            </a:pPr>
            <a:r>
              <a:rPr lang="ru-RU" dirty="0"/>
              <a:t>3) </a:t>
            </a:r>
            <a:r>
              <a:rPr lang="ru-RU" b="1" i="1" dirty="0" err="1"/>
              <a:t>науково-навчальний</a:t>
            </a:r>
            <a:r>
              <a:rPr lang="ru-RU" dirty="0"/>
              <a:t> </a:t>
            </a:r>
            <a:r>
              <a:rPr lang="ru-RU" dirty="0" err="1"/>
              <a:t>використовується</a:t>
            </a:r>
            <a:r>
              <a:rPr lang="ru-RU" dirty="0"/>
              <a:t> для </a:t>
            </a:r>
            <a:r>
              <a:rPr lang="ru-RU" dirty="0" err="1"/>
              <a:t>написання</a:t>
            </a:r>
            <a:r>
              <a:rPr lang="ru-RU" dirty="0"/>
              <a:t> </a:t>
            </a:r>
            <a:r>
              <a:rPr lang="ru-RU" dirty="0" err="1"/>
              <a:t>підручників</a:t>
            </a:r>
            <a:r>
              <a:rPr lang="ru-RU" dirty="0"/>
              <a:t>, </a:t>
            </a:r>
            <a:r>
              <a:rPr lang="ru-RU" dirty="0" err="1"/>
              <a:t>посібників</a:t>
            </a:r>
            <a:r>
              <a:rPr lang="ru-RU" dirty="0"/>
              <a:t> та </a:t>
            </a:r>
            <a:r>
              <a:rPr lang="ru-RU" dirty="0" err="1"/>
              <a:t>іншої</a:t>
            </a:r>
            <a:r>
              <a:rPr lang="ru-RU" dirty="0"/>
              <a:t> </a:t>
            </a:r>
            <a:r>
              <a:rPr lang="ru-RU" dirty="0" err="1"/>
              <a:t>літератури</a:t>
            </a:r>
            <a:r>
              <a:rPr lang="ru-RU" dirty="0"/>
              <a:t>, </a:t>
            </a:r>
            <a:r>
              <a:rPr lang="ru-RU" dirty="0" err="1"/>
              <a:t>призначеної</a:t>
            </a:r>
            <a:r>
              <a:rPr lang="ru-RU" dirty="0"/>
              <a:t> для </a:t>
            </a:r>
            <a:r>
              <a:rPr lang="ru-RU" dirty="0" err="1"/>
              <a:t>навчальних</a:t>
            </a:r>
            <a:r>
              <a:rPr lang="ru-RU" dirty="0"/>
              <a:t> </a:t>
            </a:r>
            <a:r>
              <a:rPr lang="ru-RU" dirty="0" err="1" smtClean="0"/>
              <a:t>закладів</a:t>
            </a:r>
            <a:endParaRPr lang="ru-RU" dirty="0"/>
          </a:p>
          <a:p>
            <a:pPr algn="just">
              <a:spcBef>
                <a:spcPts val="800"/>
              </a:spcBef>
            </a:pPr>
            <a:r>
              <a:rPr lang="ru-RU" dirty="0"/>
              <a:t>4) </a:t>
            </a:r>
            <a:r>
              <a:rPr lang="ru-RU" b="1" i="1" dirty="0" err="1"/>
              <a:t>виробничо-технічний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мова</a:t>
            </a:r>
            <a:r>
              <a:rPr lang="ru-RU" dirty="0"/>
              <a:t> </a:t>
            </a:r>
            <a:r>
              <a:rPr lang="ru-RU" dirty="0" err="1"/>
              <a:t>літератури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обслуговує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сфери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 і </a:t>
            </a:r>
            <a:r>
              <a:rPr lang="ru-RU" dirty="0" err="1"/>
              <a:t>виробництва</a:t>
            </a:r>
            <a:r>
              <a:rPr lang="ru-RU" dirty="0"/>
              <a:t> (</a:t>
            </a:r>
            <a:r>
              <a:rPr lang="ru-RU" dirty="0" err="1"/>
              <a:t>інструкції</a:t>
            </a:r>
            <a:r>
              <a:rPr lang="ru-RU" dirty="0"/>
              <a:t>, </a:t>
            </a:r>
            <a:r>
              <a:rPr lang="ru-RU" dirty="0" err="1"/>
              <a:t>проекти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).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власне</a:t>
            </a:r>
            <a:r>
              <a:rPr lang="ru-RU" dirty="0"/>
              <a:t> </a:t>
            </a:r>
            <a:r>
              <a:rPr lang="ru-RU" dirty="0" err="1"/>
              <a:t>наукового</a:t>
            </a:r>
            <a:r>
              <a:rPr lang="ru-RU" dirty="0"/>
              <a:t> стилю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відрізняється</a:t>
            </a:r>
            <a:r>
              <a:rPr lang="ru-RU" dirty="0"/>
              <a:t> </a:t>
            </a:r>
            <a:r>
              <a:rPr lang="ru-RU" dirty="0" err="1"/>
              <a:t>дещо</a:t>
            </a:r>
            <a:r>
              <a:rPr lang="ru-RU" dirty="0"/>
              <a:t> </a:t>
            </a:r>
            <a:r>
              <a:rPr lang="ru-RU" dirty="0" err="1"/>
              <a:t>простішою</a:t>
            </a:r>
            <a:r>
              <a:rPr lang="ru-RU" dirty="0"/>
              <a:t> формою </a:t>
            </a:r>
            <a:r>
              <a:rPr lang="ru-RU" dirty="0" err="1"/>
              <a:t>викладу</a:t>
            </a:r>
            <a:r>
              <a:rPr lang="ru-RU" dirty="0"/>
              <a:t>, </a:t>
            </a:r>
            <a:r>
              <a:rPr lang="ru-RU" dirty="0" err="1"/>
              <a:t>лаконічнішим</a:t>
            </a:r>
            <a:r>
              <a:rPr lang="ru-RU" dirty="0"/>
              <a:t> </a:t>
            </a:r>
            <a:r>
              <a:rPr lang="ru-RU" dirty="0" err="1"/>
              <a:t>обґрунтуванням</a:t>
            </a:r>
            <a:r>
              <a:rPr lang="ru-RU" dirty="0"/>
              <a:t> </a:t>
            </a:r>
            <a:r>
              <a:rPr lang="ru-RU" dirty="0" err="1"/>
              <a:t>тієї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іншої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, </a:t>
            </a:r>
            <a:r>
              <a:rPr lang="ru-RU" dirty="0" err="1"/>
              <a:t>обмеженою</a:t>
            </a:r>
            <a:r>
              <a:rPr lang="ru-RU" dirty="0"/>
              <a:t> </a:t>
            </a:r>
            <a:r>
              <a:rPr lang="ru-RU" dirty="0" err="1"/>
              <a:t>кількістю</a:t>
            </a:r>
            <a:r>
              <a:rPr lang="ru-RU" dirty="0"/>
              <a:t> </a:t>
            </a:r>
            <a:r>
              <a:rPr lang="ru-RU" dirty="0" err="1"/>
              <a:t>спеціальної</a:t>
            </a:r>
            <a:r>
              <a:rPr lang="ru-RU" dirty="0"/>
              <a:t> </a:t>
            </a:r>
            <a:r>
              <a:rPr lang="ru-RU" dirty="0" err="1" smtClean="0"/>
              <a:t>термінології</a:t>
            </a:r>
            <a:endParaRPr lang="ru-RU" dirty="0"/>
          </a:p>
          <a:p>
            <a:pPr algn="just">
              <a:spcBef>
                <a:spcPts val="800"/>
              </a:spcBef>
            </a:pPr>
            <a:r>
              <a:rPr lang="ru-RU" dirty="0"/>
              <a:t>5) </a:t>
            </a:r>
            <a:r>
              <a:rPr lang="ru-RU" b="1" i="1" dirty="0" err="1"/>
              <a:t>науково-публіцистичний</a:t>
            </a:r>
            <a:r>
              <a:rPr lang="ru-RU" b="1" i="1" dirty="0"/>
              <a:t> </a:t>
            </a:r>
            <a:r>
              <a:rPr lang="ru-RU" dirty="0" err="1"/>
              <a:t>підстиль</a:t>
            </a:r>
            <a:r>
              <a:rPr lang="ru-RU" dirty="0"/>
              <a:t> широко </a:t>
            </a:r>
            <a:r>
              <a:rPr lang="ru-RU" dirty="0" err="1"/>
              <a:t>використовується</a:t>
            </a:r>
            <a:r>
              <a:rPr lang="ru-RU" dirty="0"/>
              <a:t> в газетах і журналах. </a:t>
            </a:r>
            <a:r>
              <a:rPr lang="ru-RU" dirty="0" err="1"/>
              <a:t>Цим</a:t>
            </a:r>
            <a:r>
              <a:rPr lang="ru-RU" dirty="0"/>
              <a:t> стилем </a:t>
            </a:r>
            <a:r>
              <a:rPr lang="ru-RU" dirty="0" err="1"/>
              <a:t>журналісти</a:t>
            </a:r>
            <a:r>
              <a:rPr lang="ru-RU" dirty="0"/>
              <a:t> </a:t>
            </a:r>
            <a:r>
              <a:rPr lang="ru-RU" dirty="0" err="1"/>
              <a:t>подають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 про </a:t>
            </a:r>
            <a:r>
              <a:rPr lang="ru-RU" dirty="0" err="1"/>
              <a:t>досягнення</a:t>
            </a:r>
            <a:r>
              <a:rPr lang="ru-RU" dirty="0"/>
              <a:t> науки і </a:t>
            </a:r>
            <a:r>
              <a:rPr lang="ru-RU" dirty="0" err="1" smtClean="0"/>
              <a:t>техніки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462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152128"/>
          </a:xfrm>
        </p:spPr>
        <p:txBody>
          <a:bodyPr>
            <a:noAutofit/>
          </a:bodyPr>
          <a:lstStyle/>
          <a:p>
            <a:pPr algn="ctr"/>
            <a:r>
              <a:rPr lang="ru-RU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Літературна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мова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поділяється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функціональні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стилі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75720"/>
          </a:xfrm>
        </p:spPr>
        <p:txBody>
          <a:bodyPr/>
          <a:lstStyle/>
          <a:p>
            <a:pPr algn="just">
              <a:spcAft>
                <a:spcPts val="0"/>
              </a:spcAft>
            </a:pPr>
            <a:r>
              <a:rPr lang="ru-RU" sz="2400" dirty="0" smtClean="0">
                <a:latin typeface="Times New Roman"/>
                <a:ea typeface="Times New Roman"/>
              </a:rPr>
              <a:t> </a:t>
            </a:r>
            <a:r>
              <a:rPr lang="ru-RU" sz="2400" b="1" dirty="0" smtClean="0">
                <a:latin typeface="Times New Roman"/>
                <a:ea typeface="Times New Roman"/>
              </a:rPr>
              <a:t>Стиль </a:t>
            </a:r>
            <a:r>
              <a:rPr lang="ru-RU" sz="2400" b="1" dirty="0" err="1">
                <a:latin typeface="Times New Roman"/>
                <a:ea typeface="Times New Roman"/>
              </a:rPr>
              <a:t>мовлення</a:t>
            </a:r>
            <a:r>
              <a:rPr lang="ru-RU" sz="2400" b="1" dirty="0">
                <a:latin typeface="Times New Roman"/>
                <a:ea typeface="Times New Roman"/>
              </a:rPr>
              <a:t> </a:t>
            </a:r>
            <a:r>
              <a:rPr lang="ru-RU" sz="2400" dirty="0">
                <a:latin typeface="Times New Roman"/>
                <a:ea typeface="Times New Roman"/>
              </a:rPr>
              <a:t>– </a:t>
            </a:r>
            <a:r>
              <a:rPr lang="ru-RU" sz="2400" dirty="0" err="1">
                <a:latin typeface="Times New Roman"/>
                <a:ea typeface="Times New Roman"/>
              </a:rPr>
              <a:t>це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різновид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літературної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мови</a:t>
            </a:r>
            <a:r>
              <a:rPr lang="ru-RU" sz="2400" dirty="0">
                <a:latin typeface="Times New Roman"/>
                <a:ea typeface="Times New Roman"/>
              </a:rPr>
              <a:t>, </a:t>
            </a:r>
            <a:r>
              <a:rPr lang="ru-RU" sz="2400" dirty="0" err="1">
                <a:latin typeface="Times New Roman"/>
                <a:ea typeface="Times New Roman"/>
              </a:rPr>
              <a:t>що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обслуговує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певну</a:t>
            </a:r>
            <a:r>
              <a:rPr lang="ru-RU" sz="2400" dirty="0">
                <a:latin typeface="Times New Roman"/>
                <a:ea typeface="Times New Roman"/>
              </a:rPr>
              <a:t> сферу </a:t>
            </a:r>
            <a:r>
              <a:rPr lang="ru-RU" sz="2400" dirty="0" err="1">
                <a:latin typeface="Times New Roman"/>
                <a:ea typeface="Times New Roman"/>
              </a:rPr>
              <a:t>суспільної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діяльності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мовців</a:t>
            </a:r>
            <a:r>
              <a:rPr lang="ru-RU" sz="2400" dirty="0">
                <a:latin typeface="Times New Roman"/>
                <a:ea typeface="Times New Roman"/>
              </a:rPr>
              <a:t> і </a:t>
            </a:r>
            <a:r>
              <a:rPr lang="ru-RU" sz="2400" dirty="0" err="1">
                <a:latin typeface="Times New Roman"/>
                <a:ea typeface="Times New Roman"/>
              </a:rPr>
              <a:t>відповідно</a:t>
            </a:r>
            <a:r>
              <a:rPr lang="ru-RU" sz="2400" dirty="0">
                <a:latin typeface="Times New Roman"/>
                <a:ea typeface="Times New Roman"/>
              </a:rPr>
              <a:t> до </a:t>
            </a:r>
            <a:r>
              <a:rPr lang="ru-RU" sz="2400" dirty="0" err="1">
                <a:latin typeface="Times New Roman"/>
                <a:ea typeface="Times New Roman"/>
              </a:rPr>
              <a:t>цього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має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свої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особливості</a:t>
            </a:r>
            <a:r>
              <a:rPr lang="ru-RU" sz="2400" dirty="0">
                <a:latin typeface="Times New Roman"/>
                <a:ea typeface="Times New Roman"/>
              </a:rPr>
              <a:t> добору й </a:t>
            </a:r>
            <a:r>
              <a:rPr lang="ru-RU" sz="2400" dirty="0" err="1">
                <a:latin typeface="Times New Roman"/>
                <a:ea typeface="Times New Roman"/>
              </a:rPr>
              <a:t>використання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мовних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засобів</a:t>
            </a:r>
            <a:r>
              <a:rPr lang="ru-RU" sz="2400" dirty="0">
                <a:latin typeface="Times New Roman"/>
                <a:ea typeface="Times New Roman"/>
              </a:rPr>
              <a:t> (лексики, </a:t>
            </a:r>
            <a:r>
              <a:rPr lang="ru-RU" sz="2400" dirty="0" err="1">
                <a:latin typeface="Times New Roman"/>
                <a:ea typeface="Times New Roman"/>
              </a:rPr>
              <a:t>фразеології</a:t>
            </a:r>
            <a:r>
              <a:rPr lang="ru-RU" sz="2400" dirty="0">
                <a:latin typeface="Times New Roman"/>
                <a:ea typeface="Times New Roman"/>
              </a:rPr>
              <a:t>, </a:t>
            </a:r>
            <a:r>
              <a:rPr lang="ru-RU" sz="2400" dirty="0" err="1">
                <a:latin typeface="Times New Roman"/>
                <a:ea typeface="Times New Roman"/>
              </a:rPr>
              <a:t>граматики</a:t>
            </a:r>
            <a:r>
              <a:rPr lang="ru-RU" sz="2400" dirty="0">
                <a:latin typeface="Times New Roman"/>
                <a:ea typeface="Times New Roman"/>
              </a:rPr>
              <a:t>, фонетики</a:t>
            </a:r>
            <a:r>
              <a:rPr lang="ru-RU" sz="2400" dirty="0" smtClean="0">
                <a:latin typeface="Times New Roman"/>
                <a:ea typeface="Times New Roman"/>
              </a:rPr>
              <a:t>)</a:t>
            </a:r>
            <a:endParaRPr lang="ru-RU" sz="24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400" b="1" dirty="0" err="1">
                <a:latin typeface="Times New Roman"/>
                <a:ea typeface="Times New Roman"/>
              </a:rPr>
              <a:t>Кожний</a:t>
            </a:r>
            <a:r>
              <a:rPr lang="ru-RU" sz="2400" b="1" dirty="0">
                <a:latin typeface="Times New Roman"/>
                <a:ea typeface="Times New Roman"/>
              </a:rPr>
              <a:t> стиль </a:t>
            </a:r>
            <a:r>
              <a:rPr lang="ru-RU" sz="2400" b="1" dirty="0" err="1">
                <a:latin typeface="Times New Roman"/>
                <a:ea typeface="Times New Roman"/>
              </a:rPr>
              <a:t>має</a:t>
            </a:r>
            <a:r>
              <a:rPr lang="ru-RU" sz="2400" dirty="0">
                <a:latin typeface="Times New Roman"/>
                <a:ea typeface="Times New Roman"/>
              </a:rPr>
              <a:t>: сферу </a:t>
            </a:r>
            <a:r>
              <a:rPr lang="ru-RU" sz="2400" dirty="0" err="1">
                <a:latin typeface="Times New Roman"/>
                <a:ea typeface="Times New Roman"/>
              </a:rPr>
              <a:t>поширення</a:t>
            </a:r>
            <a:r>
              <a:rPr lang="ru-RU" sz="2400" dirty="0">
                <a:latin typeface="Times New Roman"/>
                <a:ea typeface="Times New Roman"/>
              </a:rPr>
              <a:t>, </a:t>
            </a:r>
            <a:r>
              <a:rPr lang="ru-RU" sz="2400" dirty="0" err="1">
                <a:latin typeface="Times New Roman"/>
                <a:ea typeface="Times New Roman"/>
              </a:rPr>
              <a:t>призначення</a:t>
            </a:r>
            <a:r>
              <a:rPr lang="ru-RU" sz="2400" dirty="0">
                <a:latin typeface="Times New Roman"/>
                <a:ea typeface="Times New Roman"/>
              </a:rPr>
              <a:t>, систему </a:t>
            </a:r>
            <a:r>
              <a:rPr lang="ru-RU" sz="2400" dirty="0" err="1">
                <a:latin typeface="Times New Roman"/>
                <a:ea typeface="Times New Roman"/>
              </a:rPr>
              <a:t>мовних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засобів</a:t>
            </a:r>
            <a:r>
              <a:rPr lang="ru-RU" sz="2400" dirty="0">
                <a:latin typeface="Times New Roman"/>
                <a:ea typeface="Times New Roman"/>
              </a:rPr>
              <a:t>, </a:t>
            </a:r>
            <a:r>
              <a:rPr lang="ru-RU" sz="2400" dirty="0" err="1">
                <a:latin typeface="Times New Roman"/>
                <a:ea typeface="Times New Roman"/>
              </a:rPr>
              <a:t>стилістичні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норми</a:t>
            </a:r>
            <a:r>
              <a:rPr lang="ru-RU" sz="2400" dirty="0">
                <a:latin typeface="Times New Roman"/>
                <a:ea typeface="Times New Roman"/>
              </a:rPr>
              <a:t>, </a:t>
            </a:r>
            <a:r>
              <a:rPr lang="ru-RU" sz="2400" dirty="0" err="1">
                <a:latin typeface="Times New Roman"/>
                <a:ea typeface="Times New Roman"/>
              </a:rPr>
              <a:t>підстилі</a:t>
            </a:r>
            <a:r>
              <a:rPr lang="ru-RU" sz="2400" dirty="0">
                <a:latin typeface="Times New Roman"/>
                <a:ea typeface="Times New Roman"/>
              </a:rPr>
              <a:t>, </a:t>
            </a:r>
            <a:r>
              <a:rPr lang="ru-RU" sz="2400" dirty="0" err="1">
                <a:latin typeface="Times New Roman"/>
                <a:ea typeface="Times New Roman"/>
              </a:rPr>
              <a:t>жанри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реалізації</a:t>
            </a:r>
            <a:r>
              <a:rPr lang="ru-RU" sz="2400" dirty="0">
                <a:latin typeface="Times New Roman"/>
                <a:ea typeface="Times New Roman"/>
              </a:rPr>
              <a:t>; </a:t>
            </a:r>
            <a:r>
              <a:rPr lang="ru-RU" sz="2400" dirty="0" err="1">
                <a:latin typeface="Times New Roman"/>
                <a:ea typeface="Times New Roman"/>
              </a:rPr>
              <a:t>володіє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певним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ступенем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поширення</a:t>
            </a:r>
            <a:r>
              <a:rPr lang="ru-RU" sz="2400" dirty="0">
                <a:latin typeface="Times New Roman"/>
                <a:ea typeface="Times New Roman"/>
              </a:rPr>
              <a:t> у </a:t>
            </a:r>
            <a:r>
              <a:rPr lang="ru-RU" sz="2400" dirty="0" err="1">
                <a:latin typeface="Times New Roman"/>
                <a:ea typeface="Times New Roman"/>
              </a:rPr>
              <a:t>мові</a:t>
            </a:r>
            <a:r>
              <a:rPr lang="ru-RU" sz="2400" dirty="0">
                <a:latin typeface="Times New Roman"/>
                <a:ea typeface="Times New Roman"/>
              </a:rPr>
              <a:t>, сферою </a:t>
            </a:r>
            <a:r>
              <a:rPr lang="ru-RU" sz="2400" dirty="0" err="1">
                <a:latin typeface="Times New Roman"/>
                <a:ea typeface="Times New Roman"/>
              </a:rPr>
              <a:t>використання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 smtClean="0">
                <a:latin typeface="Times New Roman"/>
                <a:ea typeface="Times New Roman"/>
              </a:rPr>
              <a:t>мовцями</a:t>
            </a:r>
            <a:endParaRPr lang="ru-RU" sz="2400" dirty="0"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ru-RU" sz="16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864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Принципи українського правопису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b="1" dirty="0" err="1" smtClean="0"/>
              <a:t>Фонетичний</a:t>
            </a:r>
            <a:r>
              <a:rPr lang="ru-RU" b="1" dirty="0" smtClean="0"/>
              <a:t> </a:t>
            </a:r>
            <a:r>
              <a:rPr lang="ru-RU" b="1" dirty="0"/>
              <a:t>принцип </a:t>
            </a:r>
            <a:r>
              <a:rPr lang="ru-RU" dirty="0" err="1"/>
              <a:t>полягає</a:t>
            </a:r>
            <a:r>
              <a:rPr lang="ru-RU" dirty="0"/>
              <a:t> у </a:t>
            </a:r>
            <a:r>
              <a:rPr lang="ru-RU" dirty="0" err="1"/>
              <a:t>повній</a:t>
            </a:r>
            <a:r>
              <a:rPr lang="ru-RU" dirty="0"/>
              <a:t> </a:t>
            </a:r>
            <a:r>
              <a:rPr lang="ru-RU" dirty="0" err="1"/>
              <a:t>відповідності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написанням</a:t>
            </a:r>
            <a:r>
              <a:rPr lang="ru-RU" dirty="0"/>
              <a:t> і </a:t>
            </a:r>
            <a:r>
              <a:rPr lang="ru-RU" dirty="0" err="1"/>
              <a:t>літературною</a:t>
            </a:r>
            <a:r>
              <a:rPr lang="ru-RU" dirty="0"/>
              <a:t> </a:t>
            </a:r>
            <a:r>
              <a:rPr lang="ru-RU" dirty="0" err="1"/>
              <a:t>вимовою</a:t>
            </a:r>
            <a:r>
              <a:rPr lang="ru-RU" dirty="0"/>
              <a:t>:</a:t>
            </a:r>
            <a:r>
              <a:rPr lang="ru-RU" i="1" dirty="0"/>
              <a:t> </a:t>
            </a:r>
            <a:r>
              <a:rPr lang="ru-RU" i="1" dirty="0" err="1"/>
              <a:t>будинок</a:t>
            </a:r>
            <a:r>
              <a:rPr lang="ru-RU" i="1" dirty="0"/>
              <a:t> — </a:t>
            </a:r>
            <a:r>
              <a:rPr lang="ru-RU" i="1" dirty="0">
                <a:solidFill>
                  <a:prstClr val="black"/>
                </a:solidFill>
              </a:rPr>
              <a:t>[</a:t>
            </a:r>
            <a:r>
              <a:rPr lang="ru-RU" i="1" dirty="0" err="1" smtClean="0"/>
              <a:t>будинок</a:t>
            </a:r>
            <a:r>
              <a:rPr lang="ru-RU" i="1" dirty="0"/>
              <a:t>], </a:t>
            </a:r>
            <a:r>
              <a:rPr lang="ru-RU" i="1" dirty="0" smtClean="0"/>
              <a:t> </a:t>
            </a:r>
            <a:r>
              <a:rPr lang="ru-RU" i="1" dirty="0" err="1" smtClean="0"/>
              <a:t>субота</a:t>
            </a:r>
            <a:r>
              <a:rPr lang="ru-RU" i="1" dirty="0" smtClean="0"/>
              <a:t> </a:t>
            </a:r>
            <a:r>
              <a:rPr lang="ru-RU" i="1" dirty="0"/>
              <a:t>— [</a:t>
            </a:r>
            <a:r>
              <a:rPr lang="ru-RU" i="1" dirty="0" err="1"/>
              <a:t>субота</a:t>
            </a:r>
            <a:r>
              <a:rPr lang="ru-RU" i="1" dirty="0" smtClean="0"/>
              <a:t>]</a:t>
            </a:r>
            <a:endParaRPr lang="ru-RU" i="1" dirty="0"/>
          </a:p>
          <a:p>
            <a:pPr marL="0" indent="0" algn="just">
              <a:buNone/>
            </a:pPr>
            <a:endParaRPr lang="ru-RU" dirty="0"/>
          </a:p>
          <a:p>
            <a:pPr algn="just"/>
            <a:r>
              <a:rPr lang="ru-RU" dirty="0"/>
              <a:t>За </a:t>
            </a:r>
            <a:r>
              <a:rPr lang="ru-RU" b="1" dirty="0" err="1"/>
              <a:t>морфологічним</a:t>
            </a:r>
            <a:r>
              <a:rPr lang="ru-RU" b="1" dirty="0"/>
              <a:t> принципом </a:t>
            </a:r>
            <a:r>
              <a:rPr lang="ru-RU" dirty="0" err="1"/>
              <a:t>значущі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слова (</a:t>
            </a:r>
            <a:r>
              <a:rPr lang="ru-RU" dirty="0" err="1"/>
              <a:t>морфеми</a:t>
            </a:r>
            <a:r>
              <a:rPr lang="ru-RU" dirty="0"/>
              <a:t>) </a:t>
            </a:r>
            <a:r>
              <a:rPr lang="ru-RU" dirty="0" err="1"/>
              <a:t>завжди</a:t>
            </a:r>
            <a:r>
              <a:rPr lang="ru-RU" dirty="0"/>
              <a:t> </a:t>
            </a:r>
            <a:r>
              <a:rPr lang="ru-RU" dirty="0" err="1"/>
              <a:t>пишуться</a:t>
            </a:r>
            <a:r>
              <a:rPr lang="ru-RU" dirty="0"/>
              <a:t> </a:t>
            </a:r>
            <a:r>
              <a:rPr lang="ru-RU" dirty="0" err="1"/>
              <a:t>однаково</a:t>
            </a:r>
            <a:r>
              <a:rPr lang="ru-RU" dirty="0"/>
              <a:t>, </a:t>
            </a:r>
            <a:r>
              <a:rPr lang="ru-RU" dirty="0" err="1"/>
              <a:t>незважаючи</a:t>
            </a:r>
            <a:r>
              <a:rPr lang="ru-RU" dirty="0"/>
              <a:t> на </a:t>
            </a:r>
            <a:r>
              <a:rPr lang="ru-RU" dirty="0" err="1"/>
              <a:t>відмінну</a:t>
            </a:r>
            <a:r>
              <a:rPr lang="ru-RU" dirty="0"/>
              <a:t> </a:t>
            </a:r>
            <a:r>
              <a:rPr lang="ru-RU" dirty="0" err="1"/>
              <a:t>вимову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у </a:t>
            </a:r>
            <a:r>
              <a:rPr lang="ru-RU" dirty="0" err="1"/>
              <a:t>різних</a:t>
            </a:r>
            <a:r>
              <a:rPr lang="ru-RU" dirty="0"/>
              <a:t> формах слова </a:t>
            </a:r>
            <a:r>
              <a:rPr lang="ru-RU" dirty="0" err="1"/>
              <a:t>або</a:t>
            </a:r>
            <a:r>
              <a:rPr lang="ru-RU" dirty="0"/>
              <a:t> в </a:t>
            </a:r>
            <a:r>
              <a:rPr lang="ru-RU" dirty="0" err="1"/>
              <a:t>споріднених</a:t>
            </a:r>
            <a:r>
              <a:rPr lang="ru-RU" dirty="0"/>
              <a:t> словах: </a:t>
            </a:r>
            <a:r>
              <a:rPr lang="ru-RU" i="1" dirty="0" err="1"/>
              <a:t>миєш</a:t>
            </a:r>
            <a:r>
              <a:rPr lang="ru-RU" i="1" dirty="0"/>
              <a:t> [</a:t>
            </a:r>
            <a:r>
              <a:rPr lang="ru-RU" i="1" dirty="0" err="1"/>
              <a:t>мййеш</a:t>
            </a:r>
            <a:r>
              <a:rPr lang="ru-RU" i="1" dirty="0"/>
              <a:t>]— </a:t>
            </a:r>
            <a:r>
              <a:rPr lang="ru-RU" i="1" dirty="0" err="1"/>
              <a:t>миєшся</a:t>
            </a:r>
            <a:r>
              <a:rPr lang="ru-RU" i="1" dirty="0"/>
              <a:t> [</a:t>
            </a:r>
            <a:r>
              <a:rPr lang="ru-RU" i="1" dirty="0" err="1"/>
              <a:t>мййес</a:t>
            </a:r>
            <a:r>
              <a:rPr lang="ru-RU" i="1" dirty="0"/>
              <a:t>':а</a:t>
            </a:r>
            <a:r>
              <a:rPr lang="ru-RU" i="1" dirty="0" smtClean="0"/>
              <a:t>]</a:t>
            </a:r>
          </a:p>
          <a:p>
            <a:pPr algn="just"/>
            <a:endParaRPr lang="ru-RU" dirty="0"/>
          </a:p>
          <a:p>
            <a:pPr algn="just"/>
            <a:r>
              <a:rPr lang="ru-RU" dirty="0" err="1"/>
              <a:t>Згідно</a:t>
            </a:r>
            <a:r>
              <a:rPr lang="ru-RU" dirty="0"/>
              <a:t> з</a:t>
            </a:r>
            <a:r>
              <a:rPr lang="ru-RU" b="1" dirty="0"/>
              <a:t> </a:t>
            </a:r>
            <a:r>
              <a:rPr lang="ru-RU" b="1" dirty="0" err="1"/>
              <a:t>історичним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b="1" dirty="0" err="1" smtClean="0"/>
              <a:t>традиційним</a:t>
            </a:r>
            <a:r>
              <a:rPr lang="ru-RU" b="1" dirty="0" smtClean="0"/>
              <a:t> </a:t>
            </a:r>
            <a:r>
              <a:rPr lang="ru-RU" b="1" dirty="0"/>
              <a:t>принципом </a:t>
            </a:r>
            <a:r>
              <a:rPr lang="ru-RU" dirty="0" err="1"/>
              <a:t>зберігаються</a:t>
            </a:r>
            <a:r>
              <a:rPr lang="ru-RU" dirty="0"/>
              <a:t> </a:t>
            </a:r>
            <a:r>
              <a:rPr lang="ru-RU" dirty="0" err="1"/>
              <a:t>написання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усталилися</a:t>
            </a:r>
            <a:r>
              <a:rPr lang="ru-RU" dirty="0"/>
              <a:t> </a:t>
            </a:r>
            <a:r>
              <a:rPr lang="ru-RU" dirty="0" err="1" smtClean="0"/>
              <a:t>віддавна</a:t>
            </a:r>
            <a:r>
              <a:rPr lang="ru-RU" dirty="0" smtClean="0"/>
              <a:t> </a:t>
            </a:r>
            <a:r>
              <a:rPr lang="ru-RU" dirty="0"/>
              <a:t>і правилами не </a:t>
            </a:r>
            <a:r>
              <a:rPr lang="ru-RU" dirty="0" err="1"/>
              <a:t>пояснюються</a:t>
            </a:r>
            <a:r>
              <a:rPr lang="ru-RU" dirty="0"/>
              <a:t>: </a:t>
            </a:r>
            <a:r>
              <a:rPr lang="ru-RU" i="1" dirty="0"/>
              <a:t>лиман (при ви-1 </a:t>
            </a:r>
            <a:r>
              <a:rPr lang="ru-RU" i="1" dirty="0" err="1"/>
              <a:t>мові</a:t>
            </a:r>
            <a:r>
              <a:rPr lang="ru-RU" i="1" dirty="0"/>
              <a:t> [</a:t>
            </a:r>
            <a:r>
              <a:rPr lang="ru-RU" i="1" dirty="0" err="1"/>
              <a:t>ле"ман</a:t>
            </a:r>
            <a:r>
              <a:rPr lang="ru-RU" i="1" dirty="0"/>
              <a:t>], [</a:t>
            </a:r>
            <a:r>
              <a:rPr lang="ru-RU" i="1" dirty="0" err="1"/>
              <a:t>лиеман</a:t>
            </a:r>
            <a:r>
              <a:rPr lang="ru-RU" i="1" dirty="0"/>
              <a:t>]), </a:t>
            </a:r>
            <a:r>
              <a:rPr lang="ru-RU" i="1" dirty="0" err="1"/>
              <a:t>юрба</a:t>
            </a:r>
            <a:r>
              <a:rPr lang="ru-RU" i="1" dirty="0"/>
              <a:t>, </a:t>
            </a:r>
            <a:r>
              <a:rPr lang="ru-RU" i="1" dirty="0" smtClean="0"/>
              <a:t>щур </a:t>
            </a:r>
            <a:endParaRPr lang="ru-RU" i="1" dirty="0"/>
          </a:p>
          <a:p>
            <a:pPr marL="0" indent="0" algn="just">
              <a:buNone/>
            </a:pPr>
            <a:endParaRPr lang="ru-RU" dirty="0"/>
          </a:p>
          <a:p>
            <a:pPr algn="just"/>
            <a:r>
              <a:rPr lang="ru-RU" b="1" dirty="0" err="1" smtClean="0"/>
              <a:t>Смисловий</a:t>
            </a:r>
            <a:r>
              <a:rPr lang="ru-RU" dirty="0" smtClean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b="1" dirty="0" err="1" smtClean="0"/>
              <a:t>диференціюючий</a:t>
            </a:r>
            <a:r>
              <a:rPr lang="ru-RU" b="1" dirty="0" smtClean="0"/>
              <a:t> </a:t>
            </a:r>
            <a:r>
              <a:rPr lang="ru-RU" b="1" dirty="0"/>
              <a:t>принцип </a:t>
            </a:r>
            <a:r>
              <a:rPr lang="ru-RU" dirty="0" err="1"/>
              <a:t>застосовується</a:t>
            </a:r>
            <a:r>
              <a:rPr lang="ru-RU" dirty="0"/>
              <a:t> при </a:t>
            </a:r>
            <a:r>
              <a:rPr lang="ru-RU" dirty="0" err="1"/>
              <a:t>написанні</a:t>
            </a:r>
            <a:r>
              <a:rPr lang="ru-RU" dirty="0"/>
              <a:t> </a:t>
            </a:r>
            <a:r>
              <a:rPr lang="ru-RU" dirty="0" err="1"/>
              <a:t>омонімічних</a:t>
            </a:r>
            <a:r>
              <a:rPr lang="ru-RU" dirty="0"/>
              <a:t> </a:t>
            </a:r>
            <a:r>
              <a:rPr lang="ru-RU" dirty="0" err="1"/>
              <a:t>слів</a:t>
            </a:r>
            <a:r>
              <a:rPr lang="ru-RU" dirty="0"/>
              <a:t> для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розрізнення</a:t>
            </a:r>
            <a:r>
              <a:rPr lang="ru-RU" dirty="0"/>
              <a:t>: </a:t>
            </a:r>
            <a:r>
              <a:rPr lang="ru-RU" i="1" dirty="0" err="1"/>
              <a:t>запорожець</a:t>
            </a:r>
            <a:r>
              <a:rPr lang="ru-RU" i="1" dirty="0"/>
              <a:t> (</a:t>
            </a:r>
            <a:r>
              <a:rPr lang="ru-RU" i="1" dirty="0" err="1"/>
              <a:t>людина</a:t>
            </a:r>
            <a:r>
              <a:rPr lang="ru-RU" i="1" dirty="0"/>
              <a:t>) — "3апорожець" (автомашина); </a:t>
            </a:r>
            <a:r>
              <a:rPr lang="ru-RU" i="1" dirty="0" err="1"/>
              <a:t>по-вашому</a:t>
            </a:r>
            <a:r>
              <a:rPr lang="ru-RU" i="1" dirty="0"/>
              <a:t> (нехай буде) — по </a:t>
            </a:r>
            <a:r>
              <a:rPr lang="ru-RU" i="1" dirty="0" err="1"/>
              <a:t>вашому</a:t>
            </a:r>
            <a:r>
              <a:rPr lang="ru-RU" i="1" dirty="0"/>
              <a:t> (</a:t>
            </a:r>
            <a:r>
              <a:rPr lang="ru-RU" i="1" dirty="0" err="1"/>
              <a:t>сліду</a:t>
            </a:r>
            <a:r>
              <a:rPr lang="ru-RU" i="1" dirty="0" smtClean="0"/>
              <a:t>)</a:t>
            </a:r>
            <a:endParaRPr lang="ru-RU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8823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080120"/>
          </a:xfrm>
        </p:spPr>
        <p:txBody>
          <a:bodyPr>
            <a:noAutofit/>
          </a:bodyPr>
          <a:lstStyle/>
          <a:p>
            <a:pPr algn="ctr"/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українській</a:t>
            </a: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мові</a:t>
            </a: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виділяють</a:t>
            </a: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п’ять</a:t>
            </a: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стилів</a:t>
            </a: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63752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/>
              <a:t>офіційно-діловий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err="1" smtClean="0"/>
              <a:t>науковий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публіцистичний</a:t>
            </a:r>
            <a:r>
              <a:rPr lang="ru-RU" dirty="0" smtClean="0"/>
              <a:t> </a:t>
            </a:r>
            <a:endParaRPr lang="ru-RU" dirty="0"/>
          </a:p>
          <a:p>
            <a:r>
              <a:rPr lang="ru-RU" dirty="0" err="1" smtClean="0"/>
              <a:t>художній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розмовний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/>
              <a:t>розмовно-побутовий</a:t>
            </a:r>
            <a:r>
              <a:rPr lang="ru-RU" dirty="0"/>
              <a:t>, стиль </a:t>
            </a:r>
            <a:r>
              <a:rPr lang="ru-RU" dirty="0" err="1"/>
              <a:t>побутового</a:t>
            </a:r>
            <a:r>
              <a:rPr lang="ru-RU" dirty="0"/>
              <a:t> </a:t>
            </a:r>
            <a:r>
              <a:rPr lang="ru-RU" dirty="0" err="1"/>
              <a:t>мовлення</a:t>
            </a:r>
            <a:r>
              <a:rPr lang="ru-RU" dirty="0" smtClean="0"/>
              <a:t>)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uk-UA" dirty="0" smtClean="0"/>
              <a:t>Також виокремлюють:</a:t>
            </a:r>
            <a:endParaRPr lang="ru-RU" dirty="0"/>
          </a:p>
          <a:p>
            <a:r>
              <a:rPr lang="ru-RU" dirty="0" err="1"/>
              <a:t>е</a:t>
            </a:r>
            <a:r>
              <a:rPr lang="ru-RU" dirty="0" err="1" smtClean="0"/>
              <a:t>пістолярний</a:t>
            </a:r>
            <a:r>
              <a:rPr lang="ru-RU" dirty="0" smtClean="0"/>
              <a:t> (</a:t>
            </a:r>
            <a:r>
              <a:rPr lang="ru-RU" dirty="0" err="1" smtClean="0"/>
              <a:t>приватне</a:t>
            </a:r>
            <a:r>
              <a:rPr lang="ru-RU" dirty="0" smtClean="0"/>
              <a:t> </a:t>
            </a:r>
            <a:r>
              <a:rPr lang="ru-RU" dirty="0" err="1" smtClean="0"/>
              <a:t>листування</a:t>
            </a:r>
            <a:r>
              <a:rPr lang="ru-RU" dirty="0" smtClean="0"/>
              <a:t>)</a:t>
            </a:r>
            <a:endParaRPr lang="ru-RU" dirty="0"/>
          </a:p>
          <a:p>
            <a:r>
              <a:rPr lang="ru-RU" dirty="0" err="1"/>
              <a:t>к</a:t>
            </a:r>
            <a:r>
              <a:rPr lang="ru-RU" dirty="0" err="1" smtClean="0"/>
              <a:t>онфесійний</a:t>
            </a:r>
            <a:r>
              <a:rPr lang="ru-RU" dirty="0" smtClean="0"/>
              <a:t> (</a:t>
            </a:r>
            <a:r>
              <a:rPr lang="ru-RU" dirty="0" err="1" smtClean="0"/>
              <a:t>богослужіння</a:t>
            </a:r>
            <a:r>
              <a:rPr lang="ru-RU" dirty="0" smtClean="0"/>
              <a:t>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413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764704"/>
            <a:ext cx="7772400" cy="1224136"/>
          </a:xfrm>
        </p:spPr>
        <p:txBody>
          <a:bodyPr/>
          <a:lstStyle/>
          <a:p>
            <a:pPr algn="ctr"/>
            <a:r>
              <a:rPr lang="ru-RU" sz="4400" dirty="0" err="1"/>
              <a:t>Офіційно-діловий</a:t>
            </a:r>
            <a:r>
              <a:rPr lang="ru-RU" sz="4400" dirty="0"/>
              <a:t> стиль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43608" y="2132856"/>
            <a:ext cx="7272808" cy="3960440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/>
              <a:t>– </a:t>
            </a:r>
            <a:r>
              <a:rPr lang="ru-RU" sz="2800" dirty="0" err="1"/>
              <a:t>це</a:t>
            </a:r>
            <a:r>
              <a:rPr lang="ru-RU" sz="2800" dirty="0"/>
              <a:t> стиль, </a:t>
            </a:r>
            <a:r>
              <a:rPr lang="ru-RU" sz="2800" dirty="0" err="1"/>
              <a:t>який</a:t>
            </a:r>
            <a:r>
              <a:rPr lang="ru-RU" sz="2800" dirty="0"/>
              <a:t> </a:t>
            </a:r>
            <a:r>
              <a:rPr lang="ru-RU" sz="2800" dirty="0" err="1"/>
              <a:t>задовольняє</a:t>
            </a:r>
            <a:r>
              <a:rPr lang="ru-RU" sz="2800" dirty="0"/>
              <a:t> потреби </a:t>
            </a:r>
            <a:r>
              <a:rPr lang="ru-RU" sz="2800" dirty="0" err="1"/>
              <a:t>суспільства</a:t>
            </a:r>
            <a:r>
              <a:rPr lang="ru-RU" sz="2800" dirty="0"/>
              <a:t> в документальному </a:t>
            </a:r>
            <a:r>
              <a:rPr lang="ru-RU" sz="2800" dirty="0" err="1"/>
              <a:t>оформленні</a:t>
            </a:r>
            <a:r>
              <a:rPr lang="ru-RU" sz="2800" dirty="0"/>
              <a:t> </a:t>
            </a:r>
            <a:r>
              <a:rPr lang="ru-RU" sz="2800" dirty="0" err="1"/>
              <a:t>різних</a:t>
            </a:r>
            <a:r>
              <a:rPr lang="ru-RU" sz="2800" dirty="0"/>
              <a:t> </a:t>
            </a:r>
            <a:r>
              <a:rPr lang="ru-RU" sz="2800" dirty="0" err="1"/>
              <a:t>актів</a:t>
            </a:r>
            <a:r>
              <a:rPr lang="ru-RU" sz="2800" dirty="0"/>
              <a:t> державного, </a:t>
            </a:r>
            <a:r>
              <a:rPr lang="ru-RU" sz="2800" dirty="0" err="1"/>
              <a:t>суспільного</a:t>
            </a:r>
            <a:r>
              <a:rPr lang="ru-RU" sz="2800" dirty="0"/>
              <a:t>, </a:t>
            </a:r>
            <a:r>
              <a:rPr lang="ru-RU" sz="2800" dirty="0" err="1"/>
              <a:t>політичного</a:t>
            </a:r>
            <a:r>
              <a:rPr lang="ru-RU" sz="2800" dirty="0"/>
              <a:t>, </a:t>
            </a:r>
            <a:r>
              <a:rPr lang="ru-RU" sz="2800" dirty="0" err="1"/>
              <a:t>економічного</a:t>
            </a:r>
            <a:r>
              <a:rPr lang="ru-RU" sz="2800" dirty="0"/>
              <a:t> </a:t>
            </a:r>
            <a:r>
              <a:rPr lang="ru-RU" sz="2800" dirty="0" err="1"/>
              <a:t>життя</a:t>
            </a:r>
            <a:r>
              <a:rPr lang="ru-RU" sz="2800" dirty="0"/>
              <a:t>, </a:t>
            </a:r>
            <a:r>
              <a:rPr lang="ru-RU" sz="2800" dirty="0" err="1"/>
              <a:t>ділових</a:t>
            </a:r>
            <a:r>
              <a:rPr lang="ru-RU" sz="2800" dirty="0"/>
              <a:t> </a:t>
            </a:r>
            <a:r>
              <a:rPr lang="ru-RU" sz="2800" dirty="0" err="1"/>
              <a:t>стосунків</a:t>
            </a:r>
            <a:r>
              <a:rPr lang="ru-RU" sz="2800" dirty="0"/>
              <a:t> </a:t>
            </a:r>
            <a:r>
              <a:rPr lang="ru-RU" sz="2800" dirty="0" err="1"/>
              <a:t>між</a:t>
            </a:r>
            <a:r>
              <a:rPr lang="ru-RU" sz="2800" dirty="0"/>
              <a:t> державами, </a:t>
            </a:r>
            <a:r>
              <a:rPr lang="ru-RU" sz="2800" dirty="0" err="1"/>
              <a:t>організаціями</a:t>
            </a:r>
            <a:r>
              <a:rPr lang="ru-RU" sz="2800" dirty="0"/>
              <a:t>, а </a:t>
            </a:r>
            <a:r>
              <a:rPr lang="ru-RU" sz="2800" dirty="0" err="1"/>
              <a:t>також</a:t>
            </a:r>
            <a:r>
              <a:rPr lang="ru-RU" sz="2800" dirty="0"/>
              <a:t> </a:t>
            </a:r>
            <a:r>
              <a:rPr lang="ru-RU" sz="2800" dirty="0" err="1"/>
              <a:t>між</a:t>
            </a:r>
            <a:r>
              <a:rPr lang="ru-RU" sz="2800" dirty="0"/>
              <a:t> членами </a:t>
            </a:r>
            <a:r>
              <a:rPr lang="ru-RU" sz="2800" dirty="0" err="1"/>
              <a:t>суспільства</a:t>
            </a:r>
            <a:r>
              <a:rPr lang="ru-RU" sz="2800" dirty="0"/>
              <a:t> в </a:t>
            </a:r>
            <a:r>
              <a:rPr lang="ru-RU" sz="2800" dirty="0" err="1"/>
              <a:t>офіційній</a:t>
            </a:r>
            <a:r>
              <a:rPr lang="ru-RU" sz="2800" dirty="0"/>
              <a:t> </a:t>
            </a:r>
            <a:r>
              <a:rPr lang="ru-RU" sz="2800" dirty="0" err="1"/>
              <a:t>сфері</a:t>
            </a:r>
            <a:r>
              <a:rPr lang="ru-RU" sz="2800" dirty="0"/>
              <a:t> </a:t>
            </a:r>
            <a:r>
              <a:rPr lang="ru-RU" sz="2800" dirty="0" err="1"/>
              <a:t>їх</a:t>
            </a:r>
            <a:r>
              <a:rPr lang="ru-RU" sz="2800" dirty="0"/>
              <a:t> </a:t>
            </a:r>
            <a:r>
              <a:rPr lang="ru-RU" sz="2800" dirty="0" err="1" smtClean="0"/>
              <a:t>спілкування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4215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Найважливіші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лексичні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риси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офіційно-ділового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стилю: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ru-RU" sz="2200" dirty="0" err="1" smtClean="0"/>
              <a:t>ґрунтується</a:t>
            </a:r>
            <a:r>
              <a:rPr lang="ru-RU" sz="2200" dirty="0" smtClean="0"/>
              <a:t> </a:t>
            </a:r>
            <a:r>
              <a:rPr lang="ru-RU" sz="2200" dirty="0"/>
              <a:t>на </a:t>
            </a:r>
            <a:r>
              <a:rPr lang="ru-RU" sz="2200" dirty="0" err="1"/>
              <a:t>логічній</a:t>
            </a:r>
            <a:r>
              <a:rPr lang="ru-RU" sz="2200" dirty="0"/>
              <a:t> </a:t>
            </a:r>
            <a:r>
              <a:rPr lang="ru-RU" sz="2200" dirty="0" err="1"/>
              <a:t>основі</a:t>
            </a:r>
            <a:r>
              <a:rPr lang="ru-RU" sz="2200" dirty="0"/>
              <a:t> (</a:t>
            </a:r>
            <a:r>
              <a:rPr lang="ru-RU" sz="2200" dirty="0" err="1"/>
              <a:t>використання</a:t>
            </a:r>
            <a:r>
              <a:rPr lang="ru-RU" sz="2200" dirty="0"/>
              <a:t> </a:t>
            </a:r>
            <a:r>
              <a:rPr lang="ru-RU" sz="2200" dirty="0" err="1"/>
              <a:t>засобів</a:t>
            </a:r>
            <a:r>
              <a:rPr lang="ru-RU" sz="2200" dirty="0"/>
              <a:t> </a:t>
            </a:r>
            <a:r>
              <a:rPr lang="ru-RU" sz="2200" dirty="0" err="1"/>
              <a:t>образності</a:t>
            </a:r>
            <a:r>
              <a:rPr lang="ru-RU" sz="2200" dirty="0"/>
              <a:t>, як </a:t>
            </a:r>
            <a:r>
              <a:rPr lang="ru-RU" sz="2200" dirty="0" smtClean="0"/>
              <a:t> </a:t>
            </a:r>
            <a:r>
              <a:rPr lang="ru-RU" sz="2200" dirty="0" err="1"/>
              <a:t>виявлення</a:t>
            </a:r>
            <a:r>
              <a:rPr lang="ru-RU" sz="2200" dirty="0"/>
              <a:t> </a:t>
            </a:r>
            <a:r>
              <a:rPr lang="ru-RU" sz="2200" dirty="0" err="1"/>
              <a:t>особистих</a:t>
            </a:r>
            <a:r>
              <a:rPr lang="ru-RU" sz="2200" dirty="0"/>
              <a:t> </a:t>
            </a:r>
            <a:r>
              <a:rPr lang="ru-RU" sz="2200" dirty="0" err="1"/>
              <a:t>почуттів</a:t>
            </a:r>
            <a:r>
              <a:rPr lang="ru-RU" sz="2200" dirty="0"/>
              <a:t>, для </a:t>
            </a:r>
            <a:r>
              <a:rPr lang="ru-RU" sz="2200" dirty="0" err="1"/>
              <a:t>нього</a:t>
            </a:r>
            <a:r>
              <a:rPr lang="ru-RU" sz="2200" dirty="0"/>
              <a:t> </a:t>
            </a:r>
            <a:r>
              <a:rPr lang="ru-RU" sz="2200" dirty="0" err="1"/>
              <a:t>нетипове</a:t>
            </a:r>
            <a:r>
              <a:rPr lang="ru-RU" sz="2200" dirty="0" smtClean="0"/>
              <a:t>)</a:t>
            </a:r>
          </a:p>
          <a:p>
            <a:pPr>
              <a:lnSpc>
                <a:spcPct val="110000"/>
              </a:lnSpc>
            </a:pPr>
            <a:r>
              <a:rPr lang="ru-RU" sz="2200" dirty="0" err="1"/>
              <a:t>н</a:t>
            </a:r>
            <a:r>
              <a:rPr lang="ru-RU" sz="2200" dirty="0" err="1" smtClean="0"/>
              <a:t>айважливішим</a:t>
            </a:r>
            <a:r>
              <a:rPr lang="ru-RU" sz="2200" dirty="0" smtClean="0"/>
              <a:t>  </a:t>
            </a:r>
            <a:r>
              <a:rPr lang="ru-RU" sz="2200" dirty="0"/>
              <a:t>є </a:t>
            </a:r>
            <a:r>
              <a:rPr lang="ru-RU" sz="2200" dirty="0" err="1"/>
              <a:t>послідовність</a:t>
            </a:r>
            <a:r>
              <a:rPr lang="ru-RU" sz="2200" dirty="0"/>
              <a:t> і </a:t>
            </a:r>
            <a:r>
              <a:rPr lang="ru-RU" sz="2200" dirty="0" err="1"/>
              <a:t>точність</a:t>
            </a:r>
            <a:r>
              <a:rPr lang="ru-RU" sz="2200" dirty="0"/>
              <a:t> </a:t>
            </a:r>
            <a:r>
              <a:rPr lang="ru-RU" sz="2200" dirty="0" err="1"/>
              <a:t>викладу</a:t>
            </a:r>
            <a:r>
              <a:rPr lang="ru-RU" sz="2200" dirty="0"/>
              <a:t> </a:t>
            </a:r>
            <a:r>
              <a:rPr lang="ru-RU" sz="2200" dirty="0" err="1"/>
              <a:t>фактів</a:t>
            </a:r>
            <a:r>
              <a:rPr lang="ru-RU" sz="2200" dirty="0"/>
              <a:t>, </a:t>
            </a:r>
            <a:r>
              <a:rPr lang="ru-RU" sz="2200" dirty="0" err="1"/>
              <a:t>об’єктивність</a:t>
            </a:r>
            <a:r>
              <a:rPr lang="ru-RU" sz="2200" dirty="0"/>
              <a:t> </a:t>
            </a:r>
            <a:r>
              <a:rPr lang="ru-RU" sz="2200" dirty="0" err="1" smtClean="0"/>
              <a:t>оцінок</a:t>
            </a:r>
            <a:endParaRPr lang="ru-RU" sz="2200" dirty="0" smtClean="0"/>
          </a:p>
          <a:p>
            <a:pPr>
              <a:lnSpc>
                <a:spcPct val="110000"/>
              </a:lnSpc>
            </a:pPr>
            <a:r>
              <a:rPr lang="ru-RU" sz="2200" dirty="0" err="1"/>
              <a:t>о</a:t>
            </a:r>
            <a:r>
              <a:rPr lang="ru-RU" sz="2200" dirty="0" err="1" smtClean="0"/>
              <a:t>сновний</a:t>
            </a:r>
            <a:r>
              <a:rPr lang="ru-RU" sz="2200" dirty="0" smtClean="0"/>
              <a:t> </a:t>
            </a:r>
            <a:r>
              <a:rPr lang="ru-RU" sz="2200" dirty="0"/>
              <a:t>тон </a:t>
            </a:r>
            <a:r>
              <a:rPr lang="ru-RU" sz="2200" dirty="0" err="1"/>
              <a:t>ділового</a:t>
            </a:r>
            <a:r>
              <a:rPr lang="ru-RU" sz="2200" dirty="0"/>
              <a:t> </a:t>
            </a:r>
            <a:r>
              <a:rPr lang="ru-RU" sz="2200" dirty="0" err="1"/>
              <a:t>мовлення</a:t>
            </a:r>
            <a:r>
              <a:rPr lang="ru-RU" sz="2200" dirty="0"/>
              <a:t> – </a:t>
            </a:r>
            <a:r>
              <a:rPr lang="ru-RU" sz="2200" dirty="0" err="1"/>
              <a:t>нейтральний</a:t>
            </a:r>
            <a:r>
              <a:rPr lang="ru-RU" sz="2200" dirty="0"/>
              <a:t>, </a:t>
            </a:r>
            <a:r>
              <a:rPr lang="ru-RU" sz="2200" dirty="0" err="1"/>
              <a:t>хоча</a:t>
            </a:r>
            <a:r>
              <a:rPr lang="ru-RU" sz="2200" dirty="0"/>
              <a:t> </a:t>
            </a:r>
            <a:r>
              <a:rPr lang="ru-RU" sz="2200" dirty="0" err="1"/>
              <a:t>деколи</a:t>
            </a:r>
            <a:r>
              <a:rPr lang="ru-RU" sz="2200" dirty="0"/>
              <a:t> </a:t>
            </a:r>
            <a:r>
              <a:rPr lang="ru-RU" sz="2200" dirty="0" err="1"/>
              <a:t>він</a:t>
            </a:r>
            <a:r>
              <a:rPr lang="ru-RU" sz="2200" dirty="0"/>
              <a:t> </a:t>
            </a:r>
            <a:r>
              <a:rPr lang="ru-RU" sz="2200" dirty="0" err="1"/>
              <a:t>може</a:t>
            </a:r>
            <a:r>
              <a:rPr lang="ru-RU" sz="2200" dirty="0"/>
              <a:t> бути і </a:t>
            </a:r>
            <a:r>
              <a:rPr lang="ru-RU" sz="2200" dirty="0" err="1"/>
              <a:t>підкреслено</a:t>
            </a:r>
            <a:r>
              <a:rPr lang="ru-RU" sz="2200" dirty="0"/>
              <a:t> </a:t>
            </a:r>
            <a:r>
              <a:rPr lang="ru-RU" sz="2200" dirty="0" err="1"/>
              <a:t>офіційним</a:t>
            </a:r>
            <a:r>
              <a:rPr lang="ru-RU" sz="2200" dirty="0"/>
              <a:t> і </a:t>
            </a:r>
            <a:r>
              <a:rPr lang="ru-RU" sz="2200" dirty="0" err="1"/>
              <a:t>урочисто</a:t>
            </a:r>
            <a:r>
              <a:rPr lang="ru-RU" sz="2200" dirty="0"/>
              <a:t> </a:t>
            </a:r>
            <a:r>
              <a:rPr lang="ru-RU" sz="2200" dirty="0" err="1" smtClean="0"/>
              <a:t>піднесеним</a:t>
            </a:r>
            <a:endParaRPr lang="ru-RU" sz="2200" dirty="0"/>
          </a:p>
          <a:p>
            <a:pPr>
              <a:lnSpc>
                <a:spcPct val="110000"/>
              </a:lnSpc>
            </a:pPr>
            <a:r>
              <a:rPr lang="ru-RU" sz="2200" dirty="0" err="1"/>
              <a:t>х</a:t>
            </a:r>
            <a:r>
              <a:rPr lang="ru-RU" sz="2200" dirty="0" err="1" smtClean="0"/>
              <a:t>арактерне</a:t>
            </a:r>
            <a:r>
              <a:rPr lang="ru-RU" sz="2200" dirty="0" smtClean="0"/>
              <a:t> </a:t>
            </a:r>
            <a:r>
              <a:rPr lang="ru-RU" sz="2200" dirty="0" err="1"/>
              <a:t>широке</a:t>
            </a:r>
            <a:r>
              <a:rPr lang="ru-RU" sz="2200" dirty="0"/>
              <a:t>, </a:t>
            </a:r>
            <a:r>
              <a:rPr lang="ru-RU" sz="2200" dirty="0" err="1"/>
              <a:t>тематично</a:t>
            </a:r>
            <a:r>
              <a:rPr lang="ru-RU" sz="2200" dirty="0"/>
              <a:t> </a:t>
            </a:r>
            <a:r>
              <a:rPr lang="ru-RU" sz="2200" dirty="0" err="1"/>
              <a:t>зумовлене</a:t>
            </a:r>
            <a:r>
              <a:rPr lang="ru-RU" sz="2200" dirty="0"/>
              <a:t> </a:t>
            </a:r>
            <a:r>
              <a:rPr lang="ru-RU" sz="2200" dirty="0" err="1"/>
              <a:t>використання</a:t>
            </a:r>
            <a:r>
              <a:rPr lang="ru-RU" sz="2200" dirty="0"/>
              <a:t>: а) </a:t>
            </a:r>
            <a:r>
              <a:rPr lang="ru-RU" sz="2200" dirty="0" err="1"/>
              <a:t>професійної</a:t>
            </a:r>
            <a:r>
              <a:rPr lang="ru-RU" sz="2200" dirty="0"/>
              <a:t> </a:t>
            </a:r>
            <a:r>
              <a:rPr lang="ru-RU" sz="2200" dirty="0" err="1"/>
              <a:t>термінології</a:t>
            </a:r>
            <a:r>
              <a:rPr lang="ru-RU" sz="2200" dirty="0"/>
              <a:t> (</a:t>
            </a:r>
            <a:r>
              <a:rPr lang="ru-RU" sz="2200" dirty="0" err="1"/>
              <a:t>юридичної</a:t>
            </a:r>
            <a:r>
              <a:rPr lang="ru-RU" sz="2200" dirty="0"/>
              <a:t>, </a:t>
            </a:r>
            <a:r>
              <a:rPr lang="ru-RU" sz="2200" dirty="0" err="1"/>
              <a:t>дипломатичної</a:t>
            </a:r>
            <a:r>
              <a:rPr lang="ru-RU" sz="2200" dirty="0"/>
              <a:t>, </a:t>
            </a:r>
            <a:r>
              <a:rPr lang="ru-RU" sz="2200" dirty="0" err="1"/>
              <a:t>спортивної</a:t>
            </a:r>
            <a:r>
              <a:rPr lang="ru-RU" sz="2200" dirty="0"/>
              <a:t>, </a:t>
            </a:r>
            <a:r>
              <a:rPr lang="ru-RU" sz="2200" dirty="0" err="1"/>
              <a:t>бухгалтерської</a:t>
            </a:r>
            <a:r>
              <a:rPr lang="ru-RU" sz="2200" dirty="0"/>
              <a:t> та </a:t>
            </a:r>
            <a:r>
              <a:rPr lang="ru-RU" sz="2200" dirty="0" err="1"/>
              <a:t>ін</a:t>
            </a:r>
            <a:r>
              <a:rPr lang="ru-RU" sz="2200" dirty="0"/>
              <a:t>.);  </a:t>
            </a:r>
            <a:r>
              <a:rPr lang="ru-RU" sz="2200" dirty="0" smtClean="0"/>
              <a:t>     б</a:t>
            </a:r>
            <a:r>
              <a:rPr lang="ru-RU" sz="2200" dirty="0"/>
              <a:t>) </a:t>
            </a:r>
            <a:r>
              <a:rPr lang="ru-RU" sz="2200" dirty="0" err="1"/>
              <a:t>складноскорочених</a:t>
            </a:r>
            <a:r>
              <a:rPr lang="ru-RU" sz="2200" dirty="0"/>
              <a:t> </a:t>
            </a:r>
            <a:r>
              <a:rPr lang="ru-RU" sz="2200" dirty="0" err="1"/>
              <a:t>слів</a:t>
            </a:r>
            <a:r>
              <a:rPr lang="ru-RU" sz="2200" dirty="0"/>
              <a:t>, </a:t>
            </a:r>
            <a:r>
              <a:rPr lang="ru-RU" sz="2200" dirty="0" err="1"/>
              <a:t>абревіатур</a:t>
            </a:r>
            <a:r>
              <a:rPr lang="ru-RU" sz="2200" dirty="0"/>
              <a:t> (СБУ, ЗНУ, НБУ, </a:t>
            </a:r>
            <a:r>
              <a:rPr lang="ru-RU" sz="2200" dirty="0" err="1"/>
              <a:t>профспілка</a:t>
            </a:r>
            <a:r>
              <a:rPr lang="ru-RU" sz="2200" dirty="0" smtClean="0"/>
              <a:t>)</a:t>
            </a:r>
            <a:endParaRPr lang="ru-RU" sz="2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519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ru-RU" sz="3200" dirty="0" err="1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Найважливіші</a:t>
            </a:r>
            <a:r>
              <a:rPr lang="ru-RU" sz="3200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лексичні</a:t>
            </a:r>
            <a:r>
              <a:rPr lang="ru-RU" sz="3200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риси</a:t>
            </a:r>
            <a:r>
              <a:rPr lang="ru-RU" sz="3200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ru-RU" sz="3200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dirty="0" err="1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офіційно-ділового</a:t>
            </a:r>
            <a:r>
              <a:rPr lang="ru-RU" sz="3200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стилю: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Autofit/>
          </a:bodyPr>
          <a:lstStyle/>
          <a:p>
            <a:pPr mar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2000" dirty="0" smtClean="0">
                <a:ea typeface="Times New Roman"/>
              </a:rPr>
              <a:t>наявність </a:t>
            </a:r>
            <a:r>
              <a:rPr lang="uk-UA" sz="2000" dirty="0">
                <a:ea typeface="Times New Roman"/>
              </a:rPr>
              <a:t>слів і виразів, що поза діловою мовою, як правило, не </a:t>
            </a:r>
            <a:r>
              <a:rPr lang="uk-UA" sz="2000" dirty="0" smtClean="0">
                <a:ea typeface="Times New Roman"/>
              </a:rPr>
              <a:t>вживаються (</a:t>
            </a:r>
            <a:r>
              <a:rPr lang="uk-UA" sz="2000" i="1" dirty="0" smtClean="0">
                <a:ea typeface="Times New Roman"/>
              </a:rPr>
              <a:t>вищевказаний</a:t>
            </a:r>
            <a:r>
              <a:rPr lang="uk-UA" sz="2000" i="1" dirty="0">
                <a:ea typeface="Times New Roman"/>
              </a:rPr>
              <a:t>, недовиконання</a:t>
            </a:r>
            <a:r>
              <a:rPr lang="uk-UA" sz="2000" dirty="0">
                <a:ea typeface="Times New Roman"/>
              </a:rPr>
              <a:t> )</a:t>
            </a:r>
            <a:endParaRPr lang="ru-RU" sz="2000" dirty="0">
              <a:ea typeface="Times New Roman"/>
            </a:endParaRPr>
          </a:p>
          <a:p>
            <a:pPr mar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2000" dirty="0" smtClean="0">
                <a:ea typeface="Times New Roman"/>
              </a:rPr>
              <a:t>стилістична однорідність, стандартизованість </a:t>
            </a:r>
          </a:p>
          <a:p>
            <a:pPr mar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2000" dirty="0" smtClean="0">
                <a:ea typeface="Times New Roman"/>
              </a:rPr>
              <a:t>широке використання сталих </a:t>
            </a:r>
            <a:r>
              <a:rPr lang="uk-UA" sz="2000" dirty="0">
                <a:ea typeface="Times New Roman"/>
              </a:rPr>
              <a:t>зворотів (</a:t>
            </a:r>
            <a:r>
              <a:rPr lang="uk-UA" sz="2000" i="1" dirty="0">
                <a:ea typeface="Times New Roman"/>
              </a:rPr>
              <a:t>з метою, у зв’язку з, відповідно </a:t>
            </a:r>
            <a:r>
              <a:rPr lang="uk-UA" sz="2000" i="1" dirty="0" smtClean="0">
                <a:ea typeface="Times New Roman"/>
              </a:rPr>
              <a:t>до</a:t>
            </a:r>
            <a:r>
              <a:rPr lang="uk-UA" sz="2000" dirty="0" smtClean="0">
                <a:ea typeface="Times New Roman"/>
              </a:rPr>
              <a:t>)</a:t>
            </a:r>
          </a:p>
          <a:p>
            <a:pPr mar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2000" dirty="0" smtClean="0">
                <a:ea typeface="Times New Roman"/>
              </a:rPr>
              <a:t>постійне використання </a:t>
            </a:r>
            <a:r>
              <a:rPr lang="uk-UA" sz="2000" dirty="0">
                <a:ea typeface="Times New Roman"/>
              </a:rPr>
              <a:t>тих самих слів, форм, зворотів – як результат прагнення до </a:t>
            </a:r>
            <a:r>
              <a:rPr lang="uk-UA" sz="2000" dirty="0" smtClean="0">
                <a:ea typeface="Times New Roman"/>
              </a:rPr>
              <a:t>однотипності)</a:t>
            </a:r>
            <a:endParaRPr lang="ru-RU" sz="2000" dirty="0">
              <a:ea typeface="Times New Roman"/>
            </a:endParaRPr>
          </a:p>
          <a:p>
            <a:pPr mar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2000" dirty="0" smtClean="0">
                <a:ea typeface="Times New Roman"/>
              </a:rPr>
              <a:t>відсутність </a:t>
            </a:r>
            <a:r>
              <a:rPr lang="uk-UA" sz="2000" dirty="0" err="1">
                <a:ea typeface="Times New Roman"/>
              </a:rPr>
              <a:t>діалектизмів</a:t>
            </a:r>
            <a:r>
              <a:rPr lang="uk-UA" sz="2000" dirty="0">
                <a:ea typeface="Times New Roman"/>
              </a:rPr>
              <a:t>, жаргонізмів, просторічної </a:t>
            </a:r>
            <a:r>
              <a:rPr lang="uk-UA" sz="2000" dirty="0" smtClean="0">
                <a:ea typeface="Times New Roman"/>
              </a:rPr>
              <a:t>лексики</a:t>
            </a:r>
          </a:p>
          <a:p>
            <a:pPr mar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2000" dirty="0" smtClean="0">
                <a:ea typeface="Times New Roman"/>
              </a:rPr>
              <a:t>мінімальне </a:t>
            </a:r>
            <a:r>
              <a:rPr lang="uk-UA" sz="2000" dirty="0">
                <a:ea typeface="Times New Roman"/>
              </a:rPr>
              <a:t>використання вигуків, часток, </a:t>
            </a:r>
            <a:r>
              <a:rPr lang="uk-UA" sz="2000" dirty="0" err="1">
                <a:ea typeface="Times New Roman"/>
              </a:rPr>
              <a:t>емоційно</a:t>
            </a:r>
            <a:r>
              <a:rPr lang="uk-UA" sz="2000" dirty="0">
                <a:ea typeface="Times New Roman"/>
              </a:rPr>
              <a:t>-забарвленої </a:t>
            </a:r>
            <a:r>
              <a:rPr lang="uk-UA" sz="2000" dirty="0" smtClean="0">
                <a:ea typeface="Times New Roman"/>
              </a:rPr>
              <a:t>лексики</a:t>
            </a:r>
          </a:p>
          <a:p>
            <a:pPr mar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2000" dirty="0" smtClean="0">
                <a:ea typeface="Times New Roman"/>
              </a:rPr>
              <a:t>використання </a:t>
            </a:r>
            <a:r>
              <a:rPr lang="uk-UA" sz="2000" dirty="0">
                <a:ea typeface="Times New Roman"/>
              </a:rPr>
              <a:t>стійких словосполучень нефразеологічного </a:t>
            </a:r>
            <a:r>
              <a:rPr lang="uk-UA" sz="2000" dirty="0" smtClean="0">
                <a:ea typeface="Times New Roman"/>
              </a:rPr>
              <a:t>характеру (</a:t>
            </a:r>
            <a:r>
              <a:rPr lang="uk-UA" sz="2000" i="1" dirty="0" smtClean="0">
                <a:ea typeface="Times New Roman"/>
              </a:rPr>
              <a:t>касаційна </a:t>
            </a:r>
            <a:r>
              <a:rPr lang="uk-UA" sz="2000" i="1" dirty="0">
                <a:ea typeface="Times New Roman"/>
              </a:rPr>
              <a:t>скарга, акт громадянського </a:t>
            </a:r>
            <a:r>
              <a:rPr lang="uk-UA" sz="2000" i="1" dirty="0" smtClean="0">
                <a:ea typeface="Times New Roman"/>
              </a:rPr>
              <a:t>стану)</a:t>
            </a:r>
            <a:endParaRPr lang="uk-UA" sz="2000" dirty="0">
              <a:ea typeface="Times New Roman"/>
            </a:endParaRPr>
          </a:p>
          <a:p>
            <a:pPr mar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2000" dirty="0" smtClean="0">
                <a:ea typeface="Times New Roman"/>
              </a:rPr>
              <a:t>синонімія </a:t>
            </a:r>
            <a:r>
              <a:rPr lang="uk-UA" sz="2000" dirty="0">
                <a:ea typeface="Times New Roman"/>
              </a:rPr>
              <a:t>зводиться до мінімуму й не викликає двозначності </a:t>
            </a:r>
            <a:r>
              <a:rPr lang="uk-UA" sz="2000" dirty="0" smtClean="0">
                <a:ea typeface="Times New Roman"/>
              </a:rPr>
              <a:t>сприймання</a:t>
            </a:r>
            <a:endParaRPr lang="ru-RU" sz="2000" dirty="0">
              <a:ea typeface="Times New Roman"/>
            </a:endParaRPr>
          </a:p>
          <a:p>
            <a:pPr marL="0">
              <a:lnSpc>
                <a:spcPct val="110000"/>
              </a:lnSpc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3079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err="1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Найважливіші</a:t>
            </a:r>
            <a:r>
              <a:rPr lang="ru-RU" sz="3200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морфологічні</a:t>
            </a:r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риси</a:t>
            </a:r>
            <a:r>
              <a:rPr lang="ru-RU" sz="3200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ru-RU" sz="3200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dirty="0" err="1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офіційно-ділового</a:t>
            </a:r>
            <a:r>
              <a:rPr lang="ru-RU" sz="3200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стилю: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err="1"/>
              <a:t>Офіційно-діловий</a:t>
            </a:r>
            <a:r>
              <a:rPr lang="ru-RU" dirty="0"/>
              <a:t> стиль </a:t>
            </a:r>
            <a:r>
              <a:rPr lang="ru-RU" dirty="0" err="1"/>
              <a:t>відзначається</a:t>
            </a:r>
            <a:r>
              <a:rPr lang="ru-RU" dirty="0"/>
              <a:t> великою </a:t>
            </a:r>
            <a:r>
              <a:rPr lang="ru-RU" dirty="0" err="1"/>
              <a:t>частотністю</a:t>
            </a:r>
            <a:r>
              <a:rPr lang="ru-RU" dirty="0"/>
              <a:t> </a:t>
            </a:r>
            <a:r>
              <a:rPr lang="ru-RU" dirty="0" err="1" smtClean="0"/>
              <a:t>вживання</a:t>
            </a:r>
            <a:r>
              <a:rPr lang="ru-RU" dirty="0" smtClean="0"/>
              <a:t>: </a:t>
            </a:r>
          </a:p>
          <a:p>
            <a:r>
              <a:rPr lang="ru-RU" dirty="0" smtClean="0"/>
              <a:t>а)</a:t>
            </a:r>
            <a:r>
              <a:rPr lang="ru-RU" b="1" dirty="0" err="1" smtClean="0"/>
              <a:t>віддієслівних</a:t>
            </a:r>
            <a:r>
              <a:rPr lang="ru-RU" b="1" dirty="0" smtClean="0"/>
              <a:t> </a:t>
            </a:r>
            <a:r>
              <a:rPr lang="ru-RU" b="1" dirty="0" err="1"/>
              <a:t>іменників</a:t>
            </a:r>
            <a:r>
              <a:rPr lang="ru-RU" b="1" dirty="0"/>
              <a:t> та </a:t>
            </a:r>
            <a:r>
              <a:rPr lang="ru-RU" b="1" dirty="0" err="1"/>
              <a:t>відіменних</a:t>
            </a:r>
            <a:r>
              <a:rPr lang="ru-RU" b="1" dirty="0"/>
              <a:t> </a:t>
            </a:r>
            <a:r>
              <a:rPr lang="ru-RU" b="1" dirty="0" err="1"/>
              <a:t>прийменників</a:t>
            </a:r>
            <a:r>
              <a:rPr lang="ru-RU" b="1" dirty="0"/>
              <a:t> </a:t>
            </a:r>
            <a:r>
              <a:rPr lang="ru-RU" i="1" dirty="0"/>
              <a:t>(</a:t>
            </a:r>
            <a:r>
              <a:rPr lang="ru-RU" i="1" dirty="0" err="1"/>
              <a:t>недовиконання</a:t>
            </a:r>
            <a:r>
              <a:rPr lang="ru-RU" i="1" dirty="0"/>
              <a:t>, </a:t>
            </a:r>
            <a:r>
              <a:rPr lang="ru-RU" i="1" dirty="0" err="1"/>
              <a:t>дотримання</a:t>
            </a:r>
            <a:r>
              <a:rPr lang="ru-RU" i="1" dirty="0"/>
              <a:t>, </a:t>
            </a:r>
            <a:r>
              <a:rPr lang="ru-RU" i="1" dirty="0" err="1"/>
              <a:t>підрахунок</a:t>
            </a:r>
            <a:r>
              <a:rPr lang="ru-RU" i="1" dirty="0"/>
              <a:t>, </a:t>
            </a:r>
            <a:r>
              <a:rPr lang="ru-RU" i="1" dirty="0" err="1"/>
              <a:t>заповнення</a:t>
            </a:r>
            <a:r>
              <a:rPr lang="ru-RU" i="1" dirty="0"/>
              <a:t>, </a:t>
            </a:r>
            <a:r>
              <a:rPr lang="ru-RU" i="1" dirty="0" err="1"/>
              <a:t>відповідно</a:t>
            </a:r>
            <a:r>
              <a:rPr lang="ru-RU" i="1" dirty="0"/>
              <a:t> до, з метою, за </a:t>
            </a:r>
            <a:r>
              <a:rPr lang="ru-RU" i="1" dirty="0" err="1"/>
              <a:t>рахунок</a:t>
            </a:r>
            <a:r>
              <a:rPr lang="ru-RU" i="1" dirty="0"/>
              <a:t> та </a:t>
            </a:r>
            <a:r>
              <a:rPr lang="ru-RU" i="1" dirty="0" err="1"/>
              <a:t>ін</a:t>
            </a:r>
            <a:r>
              <a:rPr lang="ru-RU" i="1" dirty="0" smtClean="0"/>
              <a:t>.)</a:t>
            </a:r>
          </a:p>
          <a:p>
            <a:r>
              <a:rPr lang="ru-RU" dirty="0" smtClean="0"/>
              <a:t>б</a:t>
            </a:r>
            <a:r>
              <a:rPr lang="ru-RU" dirty="0"/>
              <a:t>) </a:t>
            </a:r>
            <a:r>
              <a:rPr lang="ru-RU" b="1" dirty="0" err="1"/>
              <a:t>безособових</a:t>
            </a:r>
            <a:r>
              <a:rPr lang="ru-RU" b="1" dirty="0"/>
              <a:t> </a:t>
            </a:r>
            <a:r>
              <a:rPr lang="ru-RU" b="1" dirty="0" err="1"/>
              <a:t>дієслів</a:t>
            </a:r>
            <a:r>
              <a:rPr lang="ru-RU" b="1" dirty="0"/>
              <a:t> </a:t>
            </a:r>
            <a:r>
              <a:rPr lang="ru-RU" b="1" i="1" dirty="0"/>
              <a:t>(</a:t>
            </a:r>
            <a:r>
              <a:rPr lang="ru-RU" i="1" dirty="0"/>
              <a:t>взято, </a:t>
            </a:r>
            <a:r>
              <a:rPr lang="ru-RU" i="1" dirty="0" err="1"/>
              <a:t>прийнято</a:t>
            </a:r>
            <a:r>
              <a:rPr lang="ru-RU" i="1" dirty="0"/>
              <a:t>, </a:t>
            </a:r>
            <a:r>
              <a:rPr lang="ru-RU" i="1" dirty="0" err="1"/>
              <a:t>підписано</a:t>
            </a:r>
            <a:r>
              <a:rPr lang="ru-RU" i="1" dirty="0"/>
              <a:t>, </a:t>
            </a:r>
            <a:r>
              <a:rPr lang="ru-RU" i="1" dirty="0" err="1"/>
              <a:t>укладено</a:t>
            </a:r>
            <a:r>
              <a:rPr lang="ru-RU" i="1" dirty="0" smtClean="0"/>
              <a:t>)</a:t>
            </a:r>
          </a:p>
          <a:p>
            <a:r>
              <a:rPr lang="ru-RU" dirty="0" smtClean="0"/>
              <a:t>в</a:t>
            </a:r>
            <a:r>
              <a:rPr lang="ru-RU" dirty="0"/>
              <a:t>) </a:t>
            </a:r>
            <a:r>
              <a:rPr lang="ru-RU" b="1" dirty="0" err="1"/>
              <a:t>назв</a:t>
            </a:r>
            <a:r>
              <a:rPr lang="ru-RU" b="1" dirty="0"/>
              <a:t> </a:t>
            </a:r>
            <a:r>
              <a:rPr lang="ru-RU" b="1" dirty="0" err="1"/>
              <a:t>осіб</a:t>
            </a:r>
            <a:r>
              <a:rPr lang="ru-RU" b="1" dirty="0"/>
              <a:t> за </a:t>
            </a:r>
            <a:r>
              <a:rPr lang="ru-RU" b="1" dirty="0" err="1"/>
              <a:t>їх</a:t>
            </a:r>
            <a:r>
              <a:rPr lang="ru-RU" b="1" dirty="0"/>
              <a:t> </a:t>
            </a:r>
            <a:r>
              <a:rPr lang="ru-RU" b="1" dirty="0" err="1"/>
              <a:t>функцією</a:t>
            </a:r>
            <a:r>
              <a:rPr lang="ru-RU" b="1" dirty="0"/>
              <a:t> </a:t>
            </a:r>
            <a:r>
              <a:rPr lang="ru-RU" i="1" dirty="0"/>
              <a:t>(</a:t>
            </a:r>
            <a:r>
              <a:rPr lang="ru-RU" i="1" dirty="0" err="1"/>
              <a:t>позивач</a:t>
            </a:r>
            <a:r>
              <a:rPr lang="ru-RU" i="1" dirty="0"/>
              <a:t>, </a:t>
            </a:r>
            <a:r>
              <a:rPr lang="ru-RU" i="1" dirty="0" err="1"/>
              <a:t>відповідач</a:t>
            </a:r>
            <a:r>
              <a:rPr lang="ru-RU" i="1" dirty="0"/>
              <a:t>, </a:t>
            </a:r>
            <a:r>
              <a:rPr lang="ru-RU" i="1" dirty="0" err="1"/>
              <a:t>виконавець</a:t>
            </a:r>
            <a:r>
              <a:rPr lang="ru-RU" i="1" dirty="0"/>
              <a:t>, </a:t>
            </a:r>
            <a:r>
              <a:rPr lang="ru-RU" i="1" dirty="0" err="1"/>
              <a:t>свідок</a:t>
            </a:r>
            <a:r>
              <a:rPr lang="ru-RU" i="1" dirty="0"/>
              <a:t>, </a:t>
            </a:r>
            <a:r>
              <a:rPr lang="ru-RU" i="1" dirty="0" err="1"/>
              <a:t>покупець</a:t>
            </a:r>
            <a:r>
              <a:rPr lang="ru-RU" i="1" dirty="0"/>
              <a:t>) та </a:t>
            </a:r>
            <a:r>
              <a:rPr lang="ru-RU" i="1" dirty="0" err="1"/>
              <a:t>ін</a:t>
            </a:r>
            <a:r>
              <a:rPr lang="ru-RU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2129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err="1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Найважливіші</a:t>
            </a:r>
            <a:r>
              <a:rPr lang="ru-RU" sz="3200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синтаксичні</a:t>
            </a:r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риси</a:t>
            </a:r>
            <a:r>
              <a:rPr lang="ru-RU" sz="3200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ru-RU" sz="3200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dirty="0" err="1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офіційно-ділового</a:t>
            </a:r>
            <a:r>
              <a:rPr lang="ru-RU" sz="3200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стилю: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 smtClean="0"/>
              <a:t>прямий</a:t>
            </a:r>
            <a:r>
              <a:rPr lang="ru-RU" dirty="0" smtClean="0"/>
              <a:t> порядок </a:t>
            </a:r>
            <a:r>
              <a:rPr lang="ru-RU" dirty="0" err="1" smtClean="0"/>
              <a:t>слів</a:t>
            </a:r>
            <a:r>
              <a:rPr lang="ru-RU" dirty="0" smtClean="0"/>
              <a:t> у </a:t>
            </a:r>
            <a:r>
              <a:rPr lang="ru-RU" dirty="0" err="1"/>
              <a:t>реченні</a:t>
            </a:r>
            <a:r>
              <a:rPr lang="ru-RU" dirty="0"/>
              <a:t> (</a:t>
            </a:r>
            <a:r>
              <a:rPr lang="ru-RU" dirty="0" err="1" smtClean="0"/>
              <a:t>переважаючий</a:t>
            </a:r>
            <a:r>
              <a:rPr lang="ru-RU" dirty="0" smtClean="0"/>
              <a:t> принцип </a:t>
            </a:r>
            <a:r>
              <a:rPr lang="ru-RU" dirty="0" err="1" smtClean="0"/>
              <a:t>конструювання</a:t>
            </a:r>
            <a:r>
              <a:rPr lang="ru-RU" dirty="0" smtClean="0"/>
              <a:t>)</a:t>
            </a:r>
          </a:p>
          <a:p>
            <a:r>
              <a:rPr lang="ru-RU" dirty="0" err="1" smtClean="0"/>
              <a:t>стійкі</a:t>
            </a:r>
            <a:r>
              <a:rPr lang="ru-RU" dirty="0" smtClean="0"/>
              <a:t> </a:t>
            </a:r>
            <a:r>
              <a:rPr lang="ru-RU" dirty="0" err="1" smtClean="0"/>
              <a:t>словосполучення</a:t>
            </a:r>
            <a:r>
              <a:rPr lang="ru-RU" dirty="0" smtClean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використовуються</a:t>
            </a:r>
            <a:r>
              <a:rPr lang="ru-RU" dirty="0"/>
              <a:t> для </a:t>
            </a:r>
            <a:r>
              <a:rPr lang="ru-RU" dirty="0" err="1"/>
              <a:t>зв’язку</a:t>
            </a:r>
            <a:r>
              <a:rPr lang="ru-RU" dirty="0"/>
              <a:t> </a:t>
            </a:r>
            <a:r>
              <a:rPr lang="ru-RU" dirty="0" err="1"/>
              <a:t>частин</a:t>
            </a:r>
            <a:r>
              <a:rPr lang="ru-RU" dirty="0"/>
              <a:t> складного </a:t>
            </a:r>
            <a:r>
              <a:rPr lang="ru-RU" dirty="0" err="1"/>
              <a:t>речення</a:t>
            </a:r>
            <a:r>
              <a:rPr lang="ru-RU" dirty="0"/>
              <a:t> (</a:t>
            </a:r>
            <a:r>
              <a:rPr lang="ru-RU" i="1" dirty="0"/>
              <a:t>таким чином, </a:t>
            </a:r>
            <a:r>
              <a:rPr lang="ru-RU" i="1" dirty="0" err="1"/>
              <a:t>що</a:t>
            </a:r>
            <a:r>
              <a:rPr lang="ru-RU" i="1" dirty="0"/>
              <a:t>…; з </a:t>
            </a:r>
            <a:r>
              <a:rPr lang="ru-RU" i="1" dirty="0" err="1"/>
              <a:t>тією</a:t>
            </a:r>
            <a:r>
              <a:rPr lang="ru-RU" i="1" dirty="0"/>
              <a:t> </a:t>
            </a:r>
            <a:r>
              <a:rPr lang="ru-RU" i="1" dirty="0" err="1"/>
              <a:t>умовою</a:t>
            </a:r>
            <a:r>
              <a:rPr lang="ru-RU" i="1" dirty="0"/>
              <a:t>, </a:t>
            </a:r>
            <a:r>
              <a:rPr lang="ru-RU" i="1" dirty="0" err="1"/>
              <a:t>що</a:t>
            </a:r>
            <a:r>
              <a:rPr lang="ru-RU" i="1" dirty="0"/>
              <a:t>…; на </a:t>
            </a:r>
            <a:r>
              <a:rPr lang="ru-RU" i="1" dirty="0" err="1"/>
              <a:t>випадок</a:t>
            </a:r>
            <a:r>
              <a:rPr lang="ru-RU" i="1" dirty="0"/>
              <a:t>, </a:t>
            </a:r>
            <a:r>
              <a:rPr lang="ru-RU" i="1" dirty="0" err="1"/>
              <a:t>якщо</a:t>
            </a:r>
            <a:r>
              <a:rPr lang="ru-RU" i="1" dirty="0" smtClean="0"/>
              <a:t>…</a:t>
            </a:r>
            <a:r>
              <a:rPr lang="ru-RU" dirty="0" smtClean="0"/>
              <a:t>)</a:t>
            </a:r>
          </a:p>
          <a:p>
            <a:r>
              <a:rPr lang="ru-RU" dirty="0" err="1" smtClean="0"/>
              <a:t>складні</a:t>
            </a:r>
            <a:r>
              <a:rPr lang="ru-RU" dirty="0" smtClean="0"/>
              <a:t> </a:t>
            </a:r>
            <a:r>
              <a:rPr lang="ru-RU" dirty="0" err="1" smtClean="0"/>
              <a:t>речення</a:t>
            </a:r>
            <a:r>
              <a:rPr lang="ru-RU" dirty="0" smtClean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відображають</a:t>
            </a:r>
            <a:r>
              <a:rPr lang="ru-RU" dirty="0"/>
              <a:t> </a:t>
            </a:r>
            <a:r>
              <a:rPr lang="ru-RU" dirty="0" err="1"/>
              <a:t>логічне</a:t>
            </a:r>
            <a:r>
              <a:rPr lang="ru-RU" dirty="0"/>
              <a:t> </a:t>
            </a:r>
            <a:r>
              <a:rPr lang="ru-RU" dirty="0" err="1"/>
              <a:t>підпорядкування</a:t>
            </a:r>
            <a:r>
              <a:rPr lang="ru-RU" dirty="0"/>
              <a:t> одних </a:t>
            </a:r>
            <a:r>
              <a:rPr lang="ru-RU" dirty="0" err="1"/>
              <a:t>фактів</a:t>
            </a:r>
            <a:r>
              <a:rPr lang="ru-RU" dirty="0"/>
              <a:t> </a:t>
            </a:r>
            <a:r>
              <a:rPr lang="ru-RU" dirty="0" err="1" smtClean="0"/>
              <a:t>іншим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прості</a:t>
            </a:r>
            <a:r>
              <a:rPr lang="ru-RU" dirty="0" smtClean="0"/>
              <a:t> </a:t>
            </a:r>
            <a:r>
              <a:rPr lang="ru-RU" dirty="0" err="1" smtClean="0"/>
              <a:t>поширені</a:t>
            </a:r>
            <a:r>
              <a:rPr lang="ru-RU" dirty="0" smtClean="0"/>
              <a:t> </a:t>
            </a:r>
            <a:r>
              <a:rPr lang="ru-RU" dirty="0" err="1" smtClean="0"/>
              <a:t>речення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підметів</a:t>
            </a:r>
            <a:r>
              <a:rPr lang="ru-RU" dirty="0"/>
              <a:t> при одному </a:t>
            </a:r>
            <a:r>
              <a:rPr lang="ru-RU" dirty="0" err="1"/>
              <a:t>присудкові</a:t>
            </a:r>
            <a:r>
              <a:rPr lang="ru-RU" dirty="0"/>
              <a:t>,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присудків</a:t>
            </a:r>
            <a:r>
              <a:rPr lang="ru-RU" dirty="0"/>
              <a:t> при одному </a:t>
            </a:r>
            <a:r>
              <a:rPr lang="ru-RU" dirty="0" err="1"/>
              <a:t>підметі</a:t>
            </a:r>
            <a:r>
              <a:rPr lang="ru-RU" dirty="0"/>
              <a:t>,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додатків</a:t>
            </a:r>
            <a:r>
              <a:rPr lang="ru-RU" dirty="0"/>
              <a:t> при одному з </a:t>
            </a:r>
            <a:r>
              <a:rPr lang="ru-RU" dirty="0" err="1"/>
              <a:t>головних</a:t>
            </a:r>
            <a:r>
              <a:rPr lang="ru-RU" dirty="0"/>
              <a:t> </a:t>
            </a:r>
            <a:r>
              <a:rPr lang="ru-RU" dirty="0" err="1"/>
              <a:t>членів</a:t>
            </a:r>
            <a:r>
              <a:rPr lang="ru-RU" dirty="0"/>
              <a:t> </a:t>
            </a:r>
            <a:r>
              <a:rPr lang="ru-RU" dirty="0" err="1" smtClean="0"/>
              <a:t>речення</a:t>
            </a:r>
            <a:r>
              <a:rPr lang="ru-RU" dirty="0" smtClean="0"/>
              <a:t>)</a:t>
            </a:r>
            <a:endParaRPr lang="ru-RU" dirty="0"/>
          </a:p>
          <a:p>
            <a:r>
              <a:rPr lang="ru-RU" dirty="0" err="1" smtClean="0"/>
              <a:t>прості</a:t>
            </a:r>
            <a:r>
              <a:rPr lang="ru-RU" dirty="0" smtClean="0"/>
              <a:t> </a:t>
            </a:r>
            <a:r>
              <a:rPr lang="ru-RU" dirty="0" err="1"/>
              <a:t>речення</a:t>
            </a:r>
            <a:r>
              <a:rPr lang="ru-RU" dirty="0"/>
              <a:t> </a:t>
            </a:r>
            <a:r>
              <a:rPr lang="ru-RU" dirty="0" err="1"/>
              <a:t>характерні</a:t>
            </a:r>
            <a:r>
              <a:rPr lang="ru-RU" dirty="0"/>
              <a:t> для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 (</a:t>
            </a:r>
            <a:r>
              <a:rPr lang="ru-RU" i="1" dirty="0" err="1"/>
              <a:t>заява</a:t>
            </a:r>
            <a:r>
              <a:rPr lang="ru-RU" i="1" dirty="0"/>
              <a:t>, </a:t>
            </a:r>
            <a:r>
              <a:rPr lang="ru-RU" i="1" dirty="0" err="1" smtClean="0"/>
              <a:t>автобіографія</a:t>
            </a:r>
            <a:r>
              <a:rPr lang="ru-RU" dirty="0" smtClean="0"/>
              <a:t>)</a:t>
            </a:r>
            <a:endParaRPr lang="ru-RU" dirty="0"/>
          </a:p>
          <a:p>
            <a:r>
              <a:rPr lang="ru-RU" dirty="0" smtClean="0"/>
              <a:t>для </a:t>
            </a:r>
            <a:r>
              <a:rPr lang="ru-RU" dirty="0" err="1"/>
              <a:t>чіткої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текст </a:t>
            </a:r>
            <a:r>
              <a:rPr lang="ru-RU" dirty="0" err="1"/>
              <a:t>ділиться</a:t>
            </a:r>
            <a:r>
              <a:rPr lang="ru-RU" dirty="0"/>
              <a:t> на </a:t>
            </a:r>
            <a:r>
              <a:rPr lang="ru-RU" dirty="0" err="1"/>
              <a:t>параграфи</a:t>
            </a:r>
            <a:r>
              <a:rPr lang="ru-RU" dirty="0"/>
              <a:t>, </a:t>
            </a:r>
            <a:r>
              <a:rPr lang="ru-RU" dirty="0" err="1"/>
              <a:t>пункти</a:t>
            </a:r>
            <a:r>
              <a:rPr lang="ru-RU" dirty="0"/>
              <a:t>, </a:t>
            </a:r>
            <a:r>
              <a:rPr lang="ru-RU" dirty="0" err="1" smtClean="0"/>
              <a:t>підпункти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110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uk-UA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Підстилі</a:t>
            </a:r>
            <a:r>
              <a:rPr lang="uk-UA" sz="3600" dirty="0" smtClean="0">
                <a:latin typeface="+mn-lt"/>
              </a:rPr>
              <a:t> </a:t>
            </a:r>
            <a:r>
              <a:rPr lang="uk-U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офіційно-ділового стилю: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uk-UA" b="1" dirty="0" smtClean="0"/>
              <a:t>Законодавчий </a:t>
            </a:r>
            <a:r>
              <a:rPr lang="uk-UA" dirty="0" smtClean="0"/>
              <a:t>-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</a:t>
            </a:r>
            <a:r>
              <a:rPr lang="ru-RU" dirty="0"/>
              <a:t>у </a:t>
            </a:r>
            <a:r>
              <a:rPr lang="ru-RU" dirty="0" err="1"/>
              <a:t>законодавчій</a:t>
            </a:r>
            <a:r>
              <a:rPr lang="ru-RU" dirty="0"/>
              <a:t> </a:t>
            </a:r>
            <a:r>
              <a:rPr lang="ru-RU" dirty="0" err="1"/>
              <a:t>сфері</a:t>
            </a:r>
            <a:r>
              <a:rPr lang="ru-RU" dirty="0"/>
              <a:t>, </a:t>
            </a:r>
            <a:r>
              <a:rPr lang="ru-RU" dirty="0" err="1"/>
              <a:t>регламентує</a:t>
            </a:r>
            <a:r>
              <a:rPr lang="ru-RU" dirty="0"/>
              <a:t> та </a:t>
            </a:r>
            <a:r>
              <a:rPr lang="ru-RU" dirty="0" err="1"/>
              <a:t>обслуговує</a:t>
            </a:r>
            <a:r>
              <a:rPr lang="ru-RU" dirty="0"/>
              <a:t> </a:t>
            </a:r>
            <a:r>
              <a:rPr lang="ru-RU" dirty="0" err="1"/>
              <a:t>офіційно-ділові</a:t>
            </a:r>
            <a:r>
              <a:rPr lang="ru-RU" dirty="0"/>
              <a:t> </a:t>
            </a:r>
            <a:r>
              <a:rPr lang="ru-RU" dirty="0" err="1"/>
              <a:t>стосунки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приватними</a:t>
            </a:r>
            <a:r>
              <a:rPr lang="ru-RU" dirty="0"/>
              <a:t> особами, </a:t>
            </a:r>
            <a:r>
              <a:rPr lang="ru-RU" dirty="0" err="1"/>
              <a:t>між</a:t>
            </a:r>
            <a:r>
              <a:rPr lang="ru-RU" dirty="0"/>
              <a:t> державою і </a:t>
            </a:r>
            <a:r>
              <a:rPr lang="ru-RU" dirty="0" err="1"/>
              <a:t>приватними</a:t>
            </a:r>
            <a:r>
              <a:rPr lang="ru-RU" dirty="0"/>
              <a:t> та </a:t>
            </a:r>
            <a:r>
              <a:rPr lang="ru-RU" dirty="0" err="1"/>
              <a:t>службовими</a:t>
            </a:r>
            <a:r>
              <a:rPr lang="ru-RU" dirty="0"/>
              <a:t> </a:t>
            </a:r>
            <a:r>
              <a:rPr lang="ru-RU" dirty="0" smtClean="0"/>
              <a:t>особами</a:t>
            </a:r>
            <a:endParaRPr lang="uk-UA" dirty="0" smtClean="0"/>
          </a:p>
          <a:p>
            <a:pPr algn="just"/>
            <a:r>
              <a:rPr lang="uk-UA" b="1" dirty="0" smtClean="0"/>
              <a:t>Дипломатичний </a:t>
            </a:r>
            <a:r>
              <a:rPr lang="uk-UA" dirty="0" smtClean="0"/>
              <a:t>- використовується </a:t>
            </a:r>
            <a:r>
              <a:rPr lang="uk-UA" dirty="0"/>
              <a:t>у сфері міждержавних офіційно-ділових стосунків у галузі політики, економіки, </a:t>
            </a:r>
            <a:r>
              <a:rPr lang="uk-UA" dirty="0" smtClean="0"/>
              <a:t>культури, регламентує </a:t>
            </a:r>
            <a:r>
              <a:rPr lang="uk-UA" dirty="0"/>
              <a:t>офіційно-ділові стосунки міжнародних організацій, структур, окремих </a:t>
            </a:r>
            <a:r>
              <a:rPr lang="uk-UA" dirty="0" smtClean="0"/>
              <a:t>громадян</a:t>
            </a:r>
          </a:p>
          <a:p>
            <a:pPr algn="just"/>
            <a:r>
              <a:rPr lang="uk-UA" b="1" dirty="0" smtClean="0"/>
              <a:t>Адміністративно-канцелярський -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</a:t>
            </a:r>
            <a:r>
              <a:rPr lang="ru-RU" dirty="0"/>
              <a:t>у </a:t>
            </a:r>
            <a:r>
              <a:rPr lang="ru-RU" dirty="0" err="1"/>
              <a:t>професійно-виробничій</a:t>
            </a:r>
            <a:r>
              <a:rPr lang="ru-RU" dirty="0"/>
              <a:t> </a:t>
            </a:r>
            <a:r>
              <a:rPr lang="ru-RU" dirty="0" err="1"/>
              <a:t>сфері</a:t>
            </a:r>
            <a:r>
              <a:rPr lang="ru-RU" dirty="0"/>
              <a:t>, </a:t>
            </a:r>
            <a:r>
              <a:rPr lang="ru-RU" dirty="0" err="1"/>
              <a:t>правових</a:t>
            </a:r>
            <a:r>
              <a:rPr lang="ru-RU" dirty="0"/>
              <a:t> </a:t>
            </a:r>
            <a:r>
              <a:rPr lang="ru-RU" dirty="0" err="1"/>
              <a:t>взаєминах</a:t>
            </a:r>
            <a:r>
              <a:rPr lang="ru-RU" dirty="0"/>
              <a:t> і </a:t>
            </a:r>
            <a:r>
              <a:rPr lang="ru-RU" dirty="0" err="1" smtClean="0"/>
              <a:t>діловодстві</a:t>
            </a:r>
            <a:endParaRPr lang="uk-UA" dirty="0"/>
          </a:p>
          <a:p>
            <a:pPr marL="0" indent="0" algn="just">
              <a:buNone/>
            </a:pPr>
            <a:endParaRPr lang="uk-UA" dirty="0" smtClean="0"/>
          </a:p>
          <a:p>
            <a:pPr marL="0" indent="0" algn="just">
              <a:buNone/>
            </a:pPr>
            <a:r>
              <a:rPr lang="uk-UA" dirty="0" err="1" smtClean="0"/>
              <a:t>Грозовська</a:t>
            </a:r>
            <a:r>
              <a:rPr lang="uk-UA" dirty="0" smtClean="0"/>
              <a:t> Н., Зубков М. в межах адміністративно-канцелярського виокремлюють ще</a:t>
            </a:r>
            <a:r>
              <a:rPr lang="uk-UA" b="1" dirty="0" smtClean="0"/>
              <a:t> юридичний </a:t>
            </a:r>
            <a:r>
              <a:rPr lang="uk-UA" dirty="0" err="1" smtClean="0"/>
              <a:t>підстиль</a:t>
            </a:r>
            <a:r>
              <a:rPr lang="uk-UA" dirty="0" smtClean="0"/>
              <a:t> - використовується </a:t>
            </a:r>
            <a:r>
              <a:rPr lang="uk-UA" dirty="0"/>
              <a:t>в юриспруденції (судочинство, дізнання, </a:t>
            </a:r>
            <a:r>
              <a:rPr lang="uk-UA" dirty="0" smtClean="0"/>
              <a:t>розслідування); обслуговує </a:t>
            </a:r>
            <a:r>
              <a:rPr lang="uk-UA" dirty="0"/>
              <a:t>й регламентує правові та конфліктні </a:t>
            </a:r>
            <a:r>
              <a:rPr lang="uk-UA" dirty="0" smtClean="0"/>
              <a:t>відносини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83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334</TotalTime>
  <Words>1439</Words>
  <Application>Microsoft Office PowerPoint</Application>
  <PresentationFormat>Экран (4:3)</PresentationFormat>
  <Paragraphs>115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Поток</vt:lpstr>
      <vt:lpstr>Тема: «Стилі сучасної української літературної мови»</vt:lpstr>
      <vt:lpstr>Літературна мова поділяється на функціональні стилі</vt:lpstr>
      <vt:lpstr>В українській мові виділяють  п’ять стилів: </vt:lpstr>
      <vt:lpstr>Офіційно-діловий стиль </vt:lpstr>
      <vt:lpstr> Найважливіші лексичні риси  офіційно-ділового стилю:</vt:lpstr>
      <vt:lpstr>Найважливіші лексичні риси  офіційно-ділового стилю:</vt:lpstr>
      <vt:lpstr>Найважливіші морфологічні риси  офіційно-ділового стилю:</vt:lpstr>
      <vt:lpstr>Найважливіші синтаксичні риси  офіційно-ділового стилю:</vt:lpstr>
      <vt:lpstr>Підстилі офіційно-ділового стилю:</vt:lpstr>
      <vt:lpstr>Законодавчий підстиль</vt:lpstr>
      <vt:lpstr>Найважливіші риси  законодавчого підстилю: </vt:lpstr>
      <vt:lpstr>Дипломатичний підстиль</vt:lpstr>
      <vt:lpstr>Найважливіші риси  дипломатичного підстилю:</vt:lpstr>
      <vt:lpstr>Найважливіші риси  дипломатичного підстилю:</vt:lpstr>
      <vt:lpstr>Адміністративно-канцелярський  підстиль</vt:lpstr>
      <vt:lpstr>Найважливіші риси  адміністративно-канцелярського  підстилю:</vt:lpstr>
      <vt:lpstr>Науковий стиль</vt:lpstr>
      <vt:lpstr>Характерні ознаки наукового стилю:</vt:lpstr>
      <vt:lpstr>Науковий стиль має такі різновиди:</vt:lpstr>
      <vt:lpstr>Принципи українського правопису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«Стилі сучасної української літературної мови»</dc:title>
  <dc:creator>f</dc:creator>
  <cp:lastModifiedBy>f</cp:lastModifiedBy>
  <cp:revision>17</cp:revision>
  <dcterms:created xsi:type="dcterms:W3CDTF">2022-03-29T14:11:46Z</dcterms:created>
  <dcterms:modified xsi:type="dcterms:W3CDTF">2022-03-30T08:07:53Z</dcterms:modified>
</cp:coreProperties>
</file>