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9"/>
  </p:notesMasterIdLst>
  <p:sldIdLst>
    <p:sldId id="403" r:id="rId2"/>
    <p:sldId id="407" r:id="rId3"/>
    <p:sldId id="461" r:id="rId4"/>
    <p:sldId id="440" r:id="rId5"/>
    <p:sldId id="483" r:id="rId6"/>
    <p:sldId id="484" r:id="rId7"/>
    <p:sldId id="492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45DDF1"/>
    <a:srgbClr val="C0C0C0"/>
    <a:srgbClr val="D6FAFE"/>
    <a:srgbClr val="F2F66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6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D71C23-B004-4A72-97CF-E5ACDBDF584A}" type="datetimeFigureOut">
              <a:rPr lang="ru-RU" smtClean="0"/>
              <a:pPr/>
              <a:t>06.11.2023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FE2D0-4B57-496D-A3A3-DD270755E10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7958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  <p:transition spd="med">
    <p:newsflash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3543FDD-0A9C-40F8-9A02-36F130D1E086}" type="datetimeFigureOut">
              <a:rPr lang="uk-UA" smtClean="0"/>
              <a:pPr/>
              <a:t>06.11.2023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C10CC22-793B-44D5-924B-22554D0A24E1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med">
    <p:newsflash/>
    <p:sndAc>
      <p:stSnd>
        <p:snd r:embed="rId13" name="chimes.wav"/>
      </p:stSnd>
    </p:sndAc>
  </p:transition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254%D0%BA/96-%D0%B2%D1%80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СУ просить ізолювати КС Білорусі від цивілізованих судів, як і росіян |  Українська правда">
            <a:extLst>
              <a:ext uri="{FF2B5EF4-FFF2-40B4-BE49-F238E27FC236}">
                <a16:creationId xmlns="" xmlns:a16="http://schemas.microsoft.com/office/drawing/2014/main" id="{FA6B7BFB-46E0-4022-A0EC-9244A4B10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171" y="1730400"/>
            <a:ext cx="9144000" cy="512859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3A70672D-67F4-4724-AB3E-CE87E3D50F22}"/>
              </a:ext>
            </a:extLst>
          </p:cNvPr>
          <p:cNvSpPr/>
          <p:nvPr/>
        </p:nvSpPr>
        <p:spPr>
          <a:xfrm>
            <a:off x="-1" y="0"/>
            <a:ext cx="9120829" cy="17304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/>
              <a:t>Конституційна юстиція в Україні</a:t>
            </a:r>
          </a:p>
        </p:txBody>
      </p:sp>
    </p:spTree>
    <p:extLst>
      <p:ext uri="{BB962C8B-B14F-4D97-AF65-F5344CB8AC3E}">
        <p14:creationId xmlns="" xmlns:p14="http://schemas.microsoft.com/office/powerpoint/2010/main" val="982533079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C:\Users\Totosha\Downloads\фото для фотоссесии\images (1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Box 6"/>
          <p:cNvSpPr txBox="1">
            <a:spLocks noChangeArrowheads="1"/>
          </p:cNvSpPr>
          <p:nvPr/>
        </p:nvSpPr>
        <p:spPr bwMode="auto">
          <a:xfrm>
            <a:off x="755576" y="260648"/>
            <a:ext cx="78374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uk-UA" altLang="uk-UA" sz="2400" b="1" i="1" dirty="0">
                <a:solidFill>
                  <a:schemeClr val="bg1"/>
                </a:solidFill>
              </a:rPr>
              <a:t>Лекція </a:t>
            </a:r>
            <a:r>
              <a:rPr lang="uk-UA" altLang="uk-UA" sz="2400" b="1" i="1" dirty="0" smtClean="0">
                <a:solidFill>
                  <a:schemeClr val="bg1"/>
                </a:solidFill>
              </a:rPr>
              <a:t>№</a:t>
            </a:r>
            <a:r>
              <a:rPr lang="en-US" altLang="uk-UA" sz="2400" b="1" i="1" dirty="0" smtClean="0">
                <a:solidFill>
                  <a:schemeClr val="bg1"/>
                </a:solidFill>
              </a:rPr>
              <a:t>3</a:t>
            </a:r>
            <a:endParaRPr lang="uk-UA" altLang="uk-UA" sz="2400" b="1" i="1" dirty="0">
              <a:solidFill>
                <a:schemeClr val="bg1"/>
              </a:solidFill>
            </a:endParaRPr>
          </a:p>
          <a:p>
            <a:pPr algn="ctr" eaLnBrk="1" hangingPunct="1"/>
            <a:r>
              <a:rPr lang="uk-UA" altLang="uk-UA" sz="2400" b="1" i="1" dirty="0">
                <a:solidFill>
                  <a:schemeClr val="bg1"/>
                </a:solidFill>
              </a:rPr>
              <a:t>Тема: </a:t>
            </a:r>
            <a:r>
              <a:rPr lang="uk-UA" altLang="uk-UA" sz="2400" b="1" i="1" dirty="0" smtClean="0">
                <a:solidFill>
                  <a:schemeClr val="bg1"/>
                </a:solidFill>
              </a:rPr>
              <a:t>Порядок формування, структура, організація та діяльність Конституційного Суду України</a:t>
            </a:r>
            <a:endParaRPr lang="uk-UA" altLang="uk-UA" sz="24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10319153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4C709A41-75DA-4FA6-99C1-3E700B93F96C}"/>
              </a:ext>
            </a:extLst>
          </p:cNvPr>
          <p:cNvSpPr/>
          <p:nvPr/>
        </p:nvSpPr>
        <p:spPr>
          <a:xfrm>
            <a:off x="1115616" y="260648"/>
            <a:ext cx="705678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Правова база діяльності конституційного судочинства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1B103B6-87F6-43F4-82BE-564276541F1D}"/>
              </a:ext>
            </a:extLst>
          </p:cNvPr>
          <p:cNvSpPr/>
          <p:nvPr/>
        </p:nvSpPr>
        <p:spPr>
          <a:xfrm>
            <a:off x="1907704" y="1628800"/>
            <a:ext cx="5328592" cy="22322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tx1"/>
                </a:solidFill>
              </a:rPr>
              <a:t>Конституція України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tx1"/>
                </a:solidFill>
              </a:rPr>
              <a:t>Про Конституційний Суд України: Закон України (2017 р.)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k-UA" dirty="0">
                <a:solidFill>
                  <a:schemeClr val="tx1"/>
                </a:solidFill>
              </a:rPr>
              <a:t>Про Регламент Конституційного Суду України: Постанова Конституційного Суду України від 22.02.2018 р.</a:t>
            </a:r>
          </a:p>
        </p:txBody>
      </p:sp>
      <p:sp>
        <p:nvSpPr>
          <p:cNvPr id="4" name="Стрелка вниз 3">
            <a:extLst>
              <a:ext uri="{FF2B5EF4-FFF2-40B4-BE49-F238E27FC236}">
                <a16:creationId xmlns="" xmlns:a16="http://schemas.microsoft.com/office/drawing/2014/main" id="{DE52D085-19FB-416F-845D-2FD860916BAE}"/>
              </a:ext>
            </a:extLst>
          </p:cNvPr>
          <p:cNvSpPr/>
          <p:nvPr/>
        </p:nvSpPr>
        <p:spPr>
          <a:xfrm>
            <a:off x="3803030" y="1124744"/>
            <a:ext cx="1152128" cy="504056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1040159050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F74156D-7836-49FE-A0B1-C4B5EEB743F5}"/>
              </a:ext>
            </a:extLst>
          </p:cNvPr>
          <p:cNvSpPr/>
          <p:nvPr/>
        </p:nvSpPr>
        <p:spPr>
          <a:xfrm>
            <a:off x="899592" y="260648"/>
            <a:ext cx="7704856" cy="72008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Організаційна структура КСУ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8F91AF16-A109-4A92-B5B1-2BD7DE35D7FE}"/>
              </a:ext>
            </a:extLst>
          </p:cNvPr>
          <p:cNvSpPr/>
          <p:nvPr/>
        </p:nvSpPr>
        <p:spPr>
          <a:xfrm>
            <a:off x="395536" y="1700808"/>
            <a:ext cx="3528392" cy="10081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Велика палата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4A536E4A-2A8B-4348-9B3F-DBC539E9C3BC}"/>
              </a:ext>
            </a:extLst>
          </p:cNvPr>
          <p:cNvSpPr/>
          <p:nvPr/>
        </p:nvSpPr>
        <p:spPr>
          <a:xfrm>
            <a:off x="395536" y="2988569"/>
            <a:ext cx="3528392" cy="10081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Сенати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38DD0B9C-AC71-4452-9911-8A24356E1968}"/>
              </a:ext>
            </a:extLst>
          </p:cNvPr>
          <p:cNvSpPr/>
          <p:nvPr/>
        </p:nvSpPr>
        <p:spPr>
          <a:xfrm>
            <a:off x="395536" y="4276330"/>
            <a:ext cx="3528392" cy="10081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Колегії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7F0766D0-F066-4798-825B-F34A6033F25C}"/>
              </a:ext>
            </a:extLst>
          </p:cNvPr>
          <p:cNvSpPr/>
          <p:nvPr/>
        </p:nvSpPr>
        <p:spPr>
          <a:xfrm>
            <a:off x="4741396" y="1702352"/>
            <a:ext cx="4151084" cy="100811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Діє у складі усіх суддів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2838FCE1-BCC5-4C98-9232-B56B61491C94}"/>
              </a:ext>
            </a:extLst>
          </p:cNvPr>
          <p:cNvSpPr/>
          <p:nvPr/>
        </p:nvSpPr>
        <p:spPr>
          <a:xfrm>
            <a:off x="4752020" y="2988569"/>
            <a:ext cx="4151084" cy="100811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Діє у складі 9-ти суддів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6246590C-E5EE-4D71-A435-31D2B14C7B54}"/>
              </a:ext>
            </a:extLst>
          </p:cNvPr>
          <p:cNvSpPr/>
          <p:nvPr/>
        </p:nvSpPr>
        <p:spPr>
          <a:xfrm>
            <a:off x="4781340" y="4274786"/>
            <a:ext cx="4151084" cy="1008112"/>
          </a:xfrm>
          <a:prstGeom prst="rect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Діє у складі 3-х суддів</a:t>
            </a:r>
          </a:p>
        </p:txBody>
      </p:sp>
      <p:sp>
        <p:nvSpPr>
          <p:cNvPr id="9" name="Стрелка: вправо 8">
            <a:extLst>
              <a:ext uri="{FF2B5EF4-FFF2-40B4-BE49-F238E27FC236}">
                <a16:creationId xmlns="" xmlns:a16="http://schemas.microsoft.com/office/drawing/2014/main" id="{6D67A8BF-4418-49AB-B561-0B82B7FB7A34}"/>
              </a:ext>
            </a:extLst>
          </p:cNvPr>
          <p:cNvSpPr/>
          <p:nvPr/>
        </p:nvSpPr>
        <p:spPr>
          <a:xfrm>
            <a:off x="3923928" y="2004062"/>
            <a:ext cx="817468" cy="44881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Стрелка: вправо 9">
            <a:extLst>
              <a:ext uri="{FF2B5EF4-FFF2-40B4-BE49-F238E27FC236}">
                <a16:creationId xmlns="" xmlns:a16="http://schemas.microsoft.com/office/drawing/2014/main" id="{C133FD4B-8AF2-4646-B667-21DA7FAB5118}"/>
              </a:ext>
            </a:extLst>
          </p:cNvPr>
          <p:cNvSpPr/>
          <p:nvPr/>
        </p:nvSpPr>
        <p:spPr>
          <a:xfrm>
            <a:off x="3916397" y="3283440"/>
            <a:ext cx="817468" cy="44881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: вправо 10">
            <a:extLst>
              <a:ext uri="{FF2B5EF4-FFF2-40B4-BE49-F238E27FC236}">
                <a16:creationId xmlns="" xmlns:a16="http://schemas.microsoft.com/office/drawing/2014/main" id="{3881BA6A-9DD6-42E8-80CC-112219EF888B}"/>
              </a:ext>
            </a:extLst>
          </p:cNvPr>
          <p:cNvSpPr/>
          <p:nvPr/>
        </p:nvSpPr>
        <p:spPr>
          <a:xfrm>
            <a:off x="3977357" y="4554435"/>
            <a:ext cx="817468" cy="448814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381942081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95C82415-4259-45D6-8F1D-E804512ADA47}"/>
              </a:ext>
            </a:extLst>
          </p:cNvPr>
          <p:cNvSpPr/>
          <p:nvPr/>
        </p:nvSpPr>
        <p:spPr>
          <a:xfrm>
            <a:off x="2411760" y="188640"/>
            <a:ext cx="4104456" cy="79208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Велика палата </a:t>
            </a:r>
          </a:p>
          <a:p>
            <a:pPr algn="ctr"/>
            <a:r>
              <a:rPr lang="uk-UA" b="1" dirty="0"/>
              <a:t>(усі судді)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A7CFA85C-14FE-468A-A2C9-BE53393D5640}"/>
              </a:ext>
            </a:extLst>
          </p:cNvPr>
          <p:cNvSpPr/>
          <p:nvPr/>
        </p:nvSpPr>
        <p:spPr>
          <a:xfrm>
            <a:off x="467544" y="1484784"/>
            <a:ext cx="7920880" cy="51845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uk-UA" dirty="0">
                <a:solidFill>
                  <a:schemeClr val="bg1"/>
                </a:solidFill>
              </a:rPr>
              <a:t>1) відповідності </a:t>
            </a:r>
            <a:r>
              <a:rPr lang="uk-UA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Конституції України</a:t>
            </a:r>
            <a:r>
              <a:rPr lang="uk-UA" dirty="0">
                <a:solidFill>
                  <a:schemeClr val="bg1"/>
                </a:solidFill>
              </a:rPr>
              <a:t> та інших правових актів ВРУ, актів Президента України, актів КМУ, правових актів ВР АРК;</a:t>
            </a:r>
          </a:p>
          <a:p>
            <a:r>
              <a:rPr lang="uk-UA" dirty="0">
                <a:solidFill>
                  <a:schemeClr val="bg1"/>
                </a:solidFill>
              </a:rPr>
              <a:t>2) офіційного тлумачення </a:t>
            </a:r>
            <a:r>
              <a:rPr lang="uk-UA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Конституції України</a:t>
            </a:r>
            <a:r>
              <a:rPr lang="uk-UA" dirty="0">
                <a:solidFill>
                  <a:schemeClr val="bg1"/>
                </a:solidFill>
              </a:rPr>
              <a:t>;</a:t>
            </a:r>
          </a:p>
          <a:p>
            <a:r>
              <a:rPr lang="uk-UA" dirty="0">
                <a:solidFill>
                  <a:schemeClr val="bg1"/>
                </a:solidFill>
              </a:rPr>
              <a:t>3) відповідності </a:t>
            </a:r>
            <a:r>
              <a:rPr lang="uk-UA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Конституції України</a:t>
            </a:r>
            <a:r>
              <a:rPr lang="uk-UA" dirty="0">
                <a:solidFill>
                  <a:schemeClr val="bg1"/>
                </a:solidFill>
              </a:rPr>
              <a:t> чинних міжнародних договорів України або тих міжнародних договорів, що вносяться до ВРУ;</a:t>
            </a:r>
          </a:p>
          <a:p>
            <a:r>
              <a:rPr lang="uk-UA" dirty="0">
                <a:solidFill>
                  <a:schemeClr val="bg1"/>
                </a:solidFill>
              </a:rPr>
              <a:t>4) відповідності </a:t>
            </a:r>
            <a:r>
              <a:rPr lang="uk-UA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Конституції України</a:t>
            </a:r>
            <a:r>
              <a:rPr lang="uk-UA" dirty="0">
                <a:solidFill>
                  <a:schemeClr val="bg1"/>
                </a:solidFill>
              </a:rPr>
              <a:t> (конституційності) питань, які пропонуються для винесення на всеукраїнський референдум за народною ініціативою;</a:t>
            </a:r>
          </a:p>
          <a:p>
            <a:r>
              <a:rPr lang="uk-UA" dirty="0">
                <a:solidFill>
                  <a:schemeClr val="bg1"/>
                </a:solidFill>
              </a:rPr>
              <a:t>5) додержання конституційної процедури розслідування і розгляду справи про усунення Президента України з поста в порядку імпічменту;</a:t>
            </a:r>
          </a:p>
          <a:p>
            <a:r>
              <a:rPr lang="uk-UA" dirty="0">
                <a:solidFill>
                  <a:schemeClr val="bg1"/>
                </a:solidFill>
              </a:rPr>
              <a:t>6) відповідності законопроекту про внесення змін до Конституції України вимогам </a:t>
            </a:r>
            <a:r>
              <a:rPr lang="uk-UA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статей 157</a:t>
            </a:r>
            <a:r>
              <a:rPr lang="uk-UA" dirty="0">
                <a:solidFill>
                  <a:schemeClr val="bg1"/>
                </a:solidFill>
              </a:rPr>
              <a:t> і </a:t>
            </a:r>
            <a:r>
              <a:rPr lang="uk-UA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158</a:t>
            </a:r>
            <a:r>
              <a:rPr lang="uk-UA" dirty="0">
                <a:solidFill>
                  <a:schemeClr val="bg1"/>
                </a:solidFill>
              </a:rPr>
              <a:t> Конституції України;</a:t>
            </a:r>
          </a:p>
          <a:p>
            <a:r>
              <a:rPr lang="uk-UA" dirty="0">
                <a:solidFill>
                  <a:schemeClr val="bg1"/>
                </a:solidFill>
              </a:rPr>
              <a:t>7) порушення ВР АРК Конституції України або законів України;</a:t>
            </a:r>
          </a:p>
          <a:p>
            <a:r>
              <a:rPr lang="uk-UA" dirty="0">
                <a:solidFill>
                  <a:schemeClr val="bg1"/>
                </a:solidFill>
              </a:rPr>
              <a:t>8) відповідності нормативно-правових актів ВР АРК </a:t>
            </a:r>
            <a:r>
              <a:rPr lang="uk-UA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Конституції України</a:t>
            </a:r>
            <a:r>
              <a:rPr lang="uk-UA" dirty="0">
                <a:solidFill>
                  <a:schemeClr val="bg1"/>
                </a:solidFill>
              </a:rPr>
              <a:t> та законам України;</a:t>
            </a:r>
          </a:p>
          <a:p>
            <a:r>
              <a:rPr lang="uk-UA" dirty="0">
                <a:solidFill>
                  <a:schemeClr val="bg1"/>
                </a:solidFill>
              </a:rPr>
              <a:t>9) відповідності </a:t>
            </a:r>
            <a:r>
              <a:rPr lang="uk-UA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Конституції України</a:t>
            </a:r>
            <a:r>
              <a:rPr lang="uk-UA" dirty="0">
                <a:solidFill>
                  <a:schemeClr val="bg1"/>
                </a:solidFill>
              </a:rPr>
              <a:t> (конституційності) законів України (їх окремих положень) за конституційними скаргами у разі відмови Сенату від розгляду справи на розсуд Великої палати</a:t>
            </a:r>
          </a:p>
        </p:txBody>
      </p:sp>
      <p:sp>
        <p:nvSpPr>
          <p:cNvPr id="4" name="Стрелка: вниз 3">
            <a:extLst>
              <a:ext uri="{FF2B5EF4-FFF2-40B4-BE49-F238E27FC236}">
                <a16:creationId xmlns="" xmlns:a16="http://schemas.microsoft.com/office/drawing/2014/main" id="{B3477A88-7A0B-4859-917C-FB190491FB3D}"/>
              </a:ext>
            </a:extLst>
          </p:cNvPr>
          <p:cNvSpPr/>
          <p:nvPr/>
        </p:nvSpPr>
        <p:spPr>
          <a:xfrm>
            <a:off x="3995936" y="998901"/>
            <a:ext cx="720080" cy="485883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78460240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FD4DB74-1478-4243-B3E4-D406297441AD}"/>
              </a:ext>
            </a:extLst>
          </p:cNvPr>
          <p:cNvSpPr/>
          <p:nvPr/>
        </p:nvSpPr>
        <p:spPr>
          <a:xfrm>
            <a:off x="3059832" y="332656"/>
            <a:ext cx="3528392" cy="10081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Сенат </a:t>
            </a:r>
          </a:p>
          <a:p>
            <a:pPr algn="ctr"/>
            <a:r>
              <a:rPr lang="uk-UA" b="1" dirty="0"/>
              <a:t>(9 суддів)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3ED1A11A-8E94-48DB-900D-8725ECADEF37}"/>
              </a:ext>
            </a:extLst>
          </p:cNvPr>
          <p:cNvSpPr/>
          <p:nvPr/>
        </p:nvSpPr>
        <p:spPr>
          <a:xfrm>
            <a:off x="1259632" y="1700808"/>
            <a:ext cx="6912768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/>
              <a:t>Сенат розглядає питання щодо відповідності Конституції України (конституційності) законів України (їх окремих положень) за конституційними скаргами</a:t>
            </a:r>
          </a:p>
        </p:txBody>
      </p:sp>
      <p:sp>
        <p:nvSpPr>
          <p:cNvPr id="4" name="Стрелка: вниз 3">
            <a:extLst>
              <a:ext uri="{FF2B5EF4-FFF2-40B4-BE49-F238E27FC236}">
                <a16:creationId xmlns="" xmlns:a16="http://schemas.microsoft.com/office/drawing/2014/main" id="{8A97C413-4BBF-4067-BDDD-256FED2AE948}"/>
              </a:ext>
            </a:extLst>
          </p:cNvPr>
          <p:cNvSpPr/>
          <p:nvPr/>
        </p:nvSpPr>
        <p:spPr>
          <a:xfrm>
            <a:off x="4572000" y="1340768"/>
            <a:ext cx="936104" cy="36004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137269802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37FDA153-3548-45B3-BAF0-E9AF7B303010}"/>
              </a:ext>
            </a:extLst>
          </p:cNvPr>
          <p:cNvSpPr/>
          <p:nvPr/>
        </p:nvSpPr>
        <p:spPr>
          <a:xfrm>
            <a:off x="1547664" y="2002455"/>
            <a:ext cx="6048672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вирішення питань щодо відкриття конституційного провадження у справі за конституційним поданням, конституційним зверненням, конституційною скаргою.</a:t>
            </a:r>
            <a:endParaRPr lang="uk-UA"/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DC694C70-7CD7-44B8-A464-85BEA3C08D44}"/>
              </a:ext>
            </a:extLst>
          </p:cNvPr>
          <p:cNvSpPr/>
          <p:nvPr/>
        </p:nvSpPr>
        <p:spPr>
          <a:xfrm>
            <a:off x="2807804" y="253433"/>
            <a:ext cx="3528392" cy="100811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/>
              <a:t>Колегія</a:t>
            </a:r>
          </a:p>
          <a:p>
            <a:pPr algn="ctr"/>
            <a:r>
              <a:rPr lang="uk-UA" b="1" dirty="0"/>
              <a:t>(3 судді) </a:t>
            </a:r>
          </a:p>
        </p:txBody>
      </p:sp>
      <p:sp>
        <p:nvSpPr>
          <p:cNvPr id="4" name="Стрелка: вниз 3">
            <a:extLst>
              <a:ext uri="{FF2B5EF4-FFF2-40B4-BE49-F238E27FC236}">
                <a16:creationId xmlns="" xmlns:a16="http://schemas.microsoft.com/office/drawing/2014/main" id="{C8A419BF-A47D-4E67-A704-2BC96931BA95}"/>
              </a:ext>
            </a:extLst>
          </p:cNvPr>
          <p:cNvSpPr/>
          <p:nvPr/>
        </p:nvSpPr>
        <p:spPr>
          <a:xfrm>
            <a:off x="4319972" y="1271960"/>
            <a:ext cx="864096" cy="720080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13850632"/>
      </p:ext>
    </p:extLst>
  </p:cSld>
  <p:clrMapOvr>
    <a:masterClrMapping/>
  </p:clrMapOvr>
  <p:transition spd="med">
    <p:newsflash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5244</TotalTime>
  <Words>118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ПОНЯТТЯ СВІТОГЛЯДУ</dc:title>
  <dc:creator>ANDRIY</dc:creator>
  <cp:lastModifiedBy>user</cp:lastModifiedBy>
  <cp:revision>475</cp:revision>
  <cp:lastPrinted>2023-09-26T09:55:22Z</cp:lastPrinted>
  <dcterms:created xsi:type="dcterms:W3CDTF">2009-11-25T20:53:26Z</dcterms:created>
  <dcterms:modified xsi:type="dcterms:W3CDTF">2023-11-06T10:08:12Z</dcterms:modified>
</cp:coreProperties>
</file>