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5" r:id="rId1"/>
  </p:sldMasterIdLst>
  <p:sldIdLst>
    <p:sldId id="256" r:id="rId2"/>
    <p:sldId id="257" r:id="rId3"/>
    <p:sldId id="258" r:id="rId4"/>
    <p:sldId id="275" r:id="rId5"/>
    <p:sldId id="259" r:id="rId6"/>
    <p:sldId id="276" r:id="rId7"/>
    <p:sldId id="260" r:id="rId8"/>
    <p:sldId id="278" r:id="rId9"/>
    <p:sldId id="261" r:id="rId10"/>
    <p:sldId id="262" r:id="rId11"/>
    <p:sldId id="263" r:id="rId12"/>
    <p:sldId id="264" r:id="rId13"/>
    <p:sldId id="265" r:id="rId14"/>
    <p:sldId id="266" r:id="rId15"/>
    <p:sldId id="279" r:id="rId16"/>
    <p:sldId id="267" r:id="rId17"/>
    <p:sldId id="280" r:id="rId18"/>
    <p:sldId id="268" r:id="rId19"/>
    <p:sldId id="269" r:id="rId20"/>
    <p:sldId id="281" r:id="rId21"/>
    <p:sldId id="271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61" autoAdjust="0"/>
    <p:restoredTop sz="94660"/>
  </p:normalViewPr>
  <p:slideViewPr>
    <p:cSldViewPr>
      <p:cViewPr varScale="1">
        <p:scale>
          <a:sx n="76" d="100"/>
          <a:sy n="76" d="100"/>
        </p:scale>
        <p:origin x="1903" y="5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CED4CBBC-D78E-4BE1-BE30-063C06FEF13F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BED2DD-08ED-429E-8CB9-282777B384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8628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CBBC-D78E-4BE1-BE30-063C06FEF13F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D2DD-08ED-429E-8CB9-282777B384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49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CBBC-D78E-4BE1-BE30-063C06FEF13F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D2DD-08ED-429E-8CB9-282777B384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020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CBBC-D78E-4BE1-BE30-063C06FEF13F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D2DD-08ED-429E-8CB9-282777B384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703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ED4CBBC-D78E-4BE1-BE30-063C06FEF13F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53BED2DD-08ED-429E-8CB9-282777B384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951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CBBC-D78E-4BE1-BE30-063C06FEF13F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D2DD-08ED-429E-8CB9-282777B384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114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CBBC-D78E-4BE1-BE30-063C06FEF13F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D2DD-08ED-429E-8CB9-282777B384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924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CBBC-D78E-4BE1-BE30-063C06FEF13F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D2DD-08ED-429E-8CB9-282777B384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22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CBBC-D78E-4BE1-BE30-063C06FEF13F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D2DD-08ED-429E-8CB9-282777B384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206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CBBC-D78E-4BE1-BE30-063C06FEF13F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46008" y="6302326"/>
            <a:ext cx="1097280" cy="274320"/>
          </a:xfrm>
        </p:spPr>
        <p:txBody>
          <a:bodyPr/>
          <a:lstStyle/>
          <a:p>
            <a:fld id="{53BED2DD-08ED-429E-8CB9-282777B384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95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ED4CBBC-D78E-4BE1-BE30-063C06FEF13F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BED2DD-08ED-429E-8CB9-282777B384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968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292608" y="292608"/>
            <a:ext cx="8558784" cy="6272784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2142" y="6302326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ED4CBBC-D78E-4BE1-BE30-063C06FEF13F}" type="datetimeFigureOut">
              <a:rPr lang="ru-RU" smtClean="0"/>
              <a:pPr/>
              <a:t>10.09.2025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2326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3042" y="6302326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BED2DD-08ED-429E-8CB9-282777B384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151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3645024"/>
            <a:ext cx="6408712" cy="722461"/>
          </a:xfrm>
        </p:spPr>
        <p:txBody>
          <a:bodyPr/>
          <a:lstStyle/>
          <a:p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Лекція 1</a:t>
            </a:r>
            <a:r>
              <a:rPr lang="ru-UA" dirty="0">
                <a:latin typeface="Arial" panose="020B0604020202020204" pitchFamily="34" charset="0"/>
                <a:cs typeface="Arial" panose="020B0604020202020204" pitchFamily="34" charset="0"/>
              </a:rPr>
              <a:t>, 2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653136"/>
            <a:ext cx="6858000" cy="619050"/>
          </a:xfrm>
        </p:spPr>
        <p:txBody>
          <a:bodyPr/>
          <a:lstStyle/>
          <a:p>
            <a:r>
              <a:rPr lang="uk-UA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Основи токсикології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792CFE7-8F0C-299A-334E-7A4832390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754" y="1091901"/>
            <a:ext cx="3626779" cy="2410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28C20F9-EB7A-10CD-9B11-2E2FAEF658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533" y="1079127"/>
            <a:ext cx="3574108" cy="2423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23528" y="133082"/>
            <a:ext cx="8640960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5. За хімічною будовою: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 Органічні.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2. Неорганічні.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3. Елементоорганічні.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6</a:t>
            </a:r>
            <a:r>
              <a:rPr kumimoji="0" lang="uk-UA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 За</a:t>
            </a:r>
            <a:r>
              <a:rPr kumimoji="0" lang="ru-RU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характер</a:t>
            </a:r>
            <a:r>
              <a:rPr kumimoji="0" lang="uk-UA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ом</a:t>
            </a:r>
            <a:r>
              <a:rPr kumimoji="0" lang="ru-RU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в</a:t>
            </a:r>
            <a:r>
              <a:rPr kumimoji="0" lang="uk-UA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пливу на організм</a:t>
            </a:r>
            <a:r>
              <a:rPr kumimoji="0" lang="ru-RU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 П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сихотропно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ї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</a:t>
            </a:r>
            <a:r>
              <a:rPr kumimoji="0" lang="uk-UA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ії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100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– 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наркотики (кока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ї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оп</a:t>
            </a:r>
            <a:r>
              <a:rPr kumimoji="0" lang="uk-UA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ій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), БО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(Б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-зет,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ЛСД);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2. Н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ерв</a:t>
            </a:r>
            <a:r>
              <a:rPr kumimoji="0" lang="uk-UA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ов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о-парал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тич</a:t>
            </a:r>
            <a:r>
              <a:rPr kumimoji="0" lang="uk-UA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ної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</a:t>
            </a:r>
            <a:r>
              <a:rPr kumimoji="0" lang="uk-UA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ії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(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карбофос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зарин);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3. </a:t>
            </a:r>
            <a:r>
              <a:rPr kumimoji="0" lang="uk-UA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Шкірно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-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резорбтивно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ї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</a:t>
            </a:r>
            <a:r>
              <a:rPr kumimoji="0" lang="uk-UA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ії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(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дихлор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е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тан, </a:t>
            </a:r>
            <a:r>
              <a:rPr lang="en-US" sz="11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Hg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kumimoji="0" lang="en-US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As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);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4. Загально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токсич</a:t>
            </a:r>
            <a:r>
              <a:rPr kumimoji="0" lang="uk-UA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ної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</a:t>
            </a:r>
            <a:r>
              <a:rPr kumimoji="0" lang="uk-UA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ії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що 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у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провод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жуються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симптомами г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поксич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их 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судо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набряку мозку, 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параліч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у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(циан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ст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и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й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вод</a:t>
            </a:r>
            <a:r>
              <a:rPr kumimoji="0" lang="uk-UA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ень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алкоголь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та йо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го 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сурогат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и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);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Задушливої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</a:t>
            </a:r>
            <a:r>
              <a:rPr kumimoji="0" lang="uk-UA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ії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з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симптомом 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набряку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лег</a:t>
            </a:r>
            <a:r>
              <a:rPr kumimoji="0" lang="uk-UA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ень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(оксид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и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азот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у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фосген);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л</a:t>
            </a:r>
            <a:r>
              <a:rPr kumimoji="0" lang="uk-UA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ьо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зоточиво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ї та подразнюючої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</a:t>
            </a:r>
            <a:r>
              <a:rPr kumimoji="0" lang="uk-UA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ії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(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хлорп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крин, БО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пар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и 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сильн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и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х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кислот 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 лугів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)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;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Мутагенні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;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Канцерогенні;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Впливають на репродуктивну функцію.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7. За ознакою</a:t>
            </a:r>
            <a:r>
              <a:rPr kumimoji="0" lang="ru-RU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"</a:t>
            </a:r>
            <a:r>
              <a:rPr kumimoji="0" lang="uk-UA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вибіркової</a:t>
            </a:r>
            <a:r>
              <a:rPr kumimoji="0" lang="ru-RU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1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токсичност</a:t>
            </a:r>
            <a:r>
              <a:rPr kumimoji="0" lang="uk-UA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</a:t>
            </a:r>
            <a:r>
              <a:rPr kumimoji="0" lang="ru-RU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":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 С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ер</a:t>
            </a:r>
            <a:r>
              <a:rPr kumimoji="0" lang="uk-UA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цев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токсиканти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– 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викликають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порушення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серцевого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ритму, 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ураження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серцевого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м'яз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у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(сер</a:t>
            </a:r>
            <a:r>
              <a:rPr kumimoji="0" lang="uk-UA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цев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глікозиди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солі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барі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ю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калі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ю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)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; 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2. Нервові токсиканти – викликають психічні порушення, параліч, кому (наркотики, фосфорорганічні сполуки, алкоголь); 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3. Печінкові отрути – викликають ураження печінки (отруйні гриби, феноли); 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4. Ниркові отрути – викликають ураження нирок (сполуки важких металів, щавлева кислота); 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5. Кров'яні отрути – викликають руйнування еритроцитів, змінюють властивість гемоглобіну зв'язуватися з киснем крові (нітрит, миш'яковистий водень); 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6. Шлунково-кишкові отрути – вражають різні відділи шлунково-кишкового тракту (сполуки важких металів, сильні кислоти і луги); 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7. Легеневі отрути – вражають легені, викликають набряк легенів (оксиди азоту).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8. Гігієнічна класифікація: 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I – надзвичайно токсичні;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II – високо токсичні; 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III – помірно токсичні;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IV – малотоксичні.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9.</a:t>
            </a:r>
            <a:r>
              <a:rPr kumimoji="0" lang="en-US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uk-UA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 залежності від шляху проникнення в організм: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 Інгаляційні.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2. Пероральні.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3. Ін’єкційні.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4. </a:t>
            </a:r>
            <a:r>
              <a:rPr kumimoji="0" lang="uk-UA" sz="11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Перкутані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10. За механізмом дії: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 Отрути, що здатні реагувати з багатьма компонентами клітин різних органів та систем.</a:t>
            </a: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1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2. Отрути, що реагують тільки з певним компонентом 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клітини (</a:t>
            </a:r>
            <a:r>
              <a:rPr kumimoji="0" lang="uk-UA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синільна</a:t>
            </a:r>
            <a:r>
              <a:rPr kumimoji="0" lang="uk-UA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кислота).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51520" y="17668"/>
            <a:ext cx="8496944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UA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Отруєння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Отруєння </a:t>
            </a:r>
            <a:r>
              <a:rPr kumimoji="0" lang="uk-UA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або </a:t>
            </a:r>
            <a:r>
              <a:rPr kumimoji="0" lang="uk-UA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інтоксикаці</a:t>
            </a:r>
            <a:r>
              <a:rPr kumimoji="0" lang="ru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я</a:t>
            </a: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– стан, що розвивається внаслідок взаємодії організму та токсиканту.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U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Класифікації</a:t>
            </a:r>
            <a:r>
              <a:rPr kumimoji="0" lang="ru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UA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отруєння</a:t>
            </a: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 За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причин</a:t>
            </a:r>
            <a:r>
              <a:rPr kumimoji="0" lang="uk-UA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ою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виникнення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випадкові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що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не за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лежать від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вол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по</a:t>
            </a:r>
            <a:r>
              <a:rPr kumimoji="0" lang="uk-UA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терпілого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2. За конкретними умовами виникнення отруєння поділяють: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а) Виробничі, які розвиваються при впливі токсикантів, внаслідок порушення техніки безпеки під час роботи зі шкідливими речовинами.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б) Побутові, що виникають внаслідок неправильного використання та зберігання препаратів у домашніх умовах та непомірного прийому алкоголю та його сурогатів.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3. Ендогенного та екзогенного походження, що викликаються надходженням токсикантів в організм людини з навколишнього середовища або внаслідок утворення та накопичення токсикантів при різних захворюваннях печінки, нирок та ін.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4. За ступенем тяжкості отруєння бувають: легкої тяжкості; середньої; важкі; вкрай важкі; смертельні.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5. Залежно від тривалості взаємодії хімічної речовини та організму інтоксикації можуть бути гострими, </a:t>
            </a:r>
            <a:r>
              <a:rPr kumimoji="0" lang="uk-UA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підгострими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та хронічними.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endParaRPr lang="ru-UA" sz="1400" b="1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lang="uk-UA" sz="1400" b="1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Гостр</a:t>
            </a:r>
            <a:r>
              <a:rPr lang="ru-UA" sz="1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</a:t>
            </a:r>
            <a:r>
              <a:rPr lang="uk-UA" sz="1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uk-UA" sz="1400" b="1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інтоксикаці</a:t>
            </a:r>
            <a:r>
              <a:rPr lang="ru-UA" sz="1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я</a:t>
            </a:r>
            <a:r>
              <a:rPr lang="uk-UA" sz="1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–</a:t>
            </a:r>
            <a:r>
              <a:rPr lang="ru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UA" sz="14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інтоксикація</a:t>
            </a: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що розвивається в результаті одноразової або повторної дії речовин протягом обмеженого періоду часу (як правило, до кількох діб).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kumimoji="0" lang="uk-UA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Підгостр</a:t>
            </a:r>
            <a:r>
              <a:rPr kumimoji="0" lang="ru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</a:t>
            </a: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uk-UA" sz="1400" b="1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інтоксикаці</a:t>
            </a:r>
            <a:r>
              <a:rPr lang="ru-UA" sz="1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я</a:t>
            </a:r>
            <a:r>
              <a:rPr lang="uk-UA" sz="1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–</a:t>
            </a:r>
            <a:r>
              <a:rPr lang="ru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UA" sz="14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інтоксикація</a:t>
            </a: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що розвивається в результаті безперервної або переривається в часі (</a:t>
            </a:r>
            <a:r>
              <a:rPr kumimoji="0" lang="uk-UA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інтермітує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) дії токсиканту тривалістю до 90 діб.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kumimoji="0" lang="uk-UA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Хронічн</a:t>
            </a:r>
            <a:r>
              <a:rPr kumimoji="0" lang="ru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 </a:t>
            </a: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інтоксикація</a:t>
            </a:r>
            <a:r>
              <a:rPr kumimoji="0" lang="ru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–</a:t>
            </a:r>
            <a:r>
              <a:rPr lang="ru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UA" sz="14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інтоксикація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що розвивається в результаті тривалої (іноді років) дії токсиканту.</a:t>
            </a:r>
            <a:endParaRPr kumimoji="0" lang="uk-U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3314" name="AutoShape 2" descr="Харчові отруєнн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16" name="AutoShape 4" descr="Харчові отруєння та їх профілактика | Мирівська сільська рад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359532" y="440378"/>
            <a:ext cx="8424936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6. Залежно від локалізації патологічного процесу </a:t>
            </a: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інтоксикація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може бути </a:t>
            </a: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місцевою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та </a:t>
            </a: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загальною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Місцев</a:t>
            </a:r>
            <a:r>
              <a:rPr kumimoji="0" lang="ru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 </a:t>
            </a:r>
            <a:r>
              <a:rPr kumimoji="0" lang="ru-UA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інтоксикація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– інтоксикація, коли патологічний процес розвивається безпосередньо аплікацією отрути. </a:t>
            </a:r>
            <a:endParaRPr kumimoji="0" lang="ru-U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Можливе місцеве ураження очей, ділянок шкіри, дихальних шляхів та легень, різних областей шлунково-кишкового тракту. Місцева дія може виявлятися альтерацією</a:t>
            </a:r>
            <a:r>
              <a:rPr lang="ru-RU" sz="140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тканин (формування запально-некротичних змін - дія кислот і лугів на шкірні покриви та слизові; </a:t>
            </a:r>
            <a:r>
              <a:rPr kumimoji="0" lang="uk-UA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іпритів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люїзиту на очі, шкіру, слизові оболонки шлунково-кишкового тракту, легені </a:t>
            </a: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тощо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) та функціональними реакціями (без морфологічних змін - звуження зіниці при дії фосфорорганічних сполук на орган зору).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Загальн</a:t>
            </a:r>
            <a:r>
              <a:rPr kumimoji="0" lang="ru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</a:t>
            </a: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інтоксикація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при якій у патологічний процес залучаються багато органів та систем організму, у тому числі віддалені від місця аплікації токсиканту. Причинами загальної інтоксикації, як правило, є резорбція токсиканту у внутрішні середовища, резорбція продуктів розпаду уражених покривних тканин, рефлекторні механізми. Найчастіше інтоксикація носить змішаний, як місцевий, і загальний характер.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Періоди інтоксикації</a:t>
            </a:r>
            <a:r>
              <a:rPr kumimoji="0" lang="ru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</a:t>
            </a: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endParaRPr kumimoji="0" lang="ru-UA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 період контакту з речовиною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2. прихований період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3. період розпалу захворювання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4. період одужання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5. період ускладнень (необов'язковий)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Виразність і тривалість кожного з періодів залежить від виду та властивостей речовини, що викликала інтоксикацію, її дози та умов взаємодії з організмом.</a:t>
            </a:r>
            <a:endParaRPr kumimoji="0" lang="uk-U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460375" y="15008"/>
            <a:ext cx="836009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UA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UA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Тема 2: </a:t>
            </a:r>
            <a:r>
              <a:rPr kumimoji="0" lang="uk-UA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Загальні питання токсикології. </a:t>
            </a:r>
            <a:endParaRPr kumimoji="0" lang="ru-UA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Метаболізм токсичних речовин.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План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Шляхи надходження хімічних речовин в організм.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Транспорт хімічних речовин через біологічні мембрани.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Розподіл хімічних речовин в організмі.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Рецептори.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uk-UA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Біотрансформація</a:t>
            </a: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uk-UA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отрут</a:t>
            </a: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Виведення отрути з організму.</a:t>
            </a:r>
            <a:endParaRPr kumimoji="0" lang="uk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1266" name="AutoShape 2" descr="Отруєння ліками: найбільш розповсюджені види, їх симптоматика | Біонорм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68" name="AutoShape 4" descr="Вчені створили ліки з отрути скорпіона - Korrespondent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70" name="Picture 6" descr="Отруєння грибами: профілактика і перша допомога | Головне управління  Держпродспоживслужби в Дніпропетровській області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895" y="4653136"/>
            <a:ext cx="3024335" cy="2016224"/>
          </a:xfrm>
          <a:prstGeom prst="rect">
            <a:avLst/>
          </a:prstGeom>
          <a:noFill/>
        </p:spPr>
      </p:pic>
      <p:sp>
        <p:nvSpPr>
          <p:cNvPr id="11272" name="AutoShape 8" descr="Чим небезпечні змії та що робити після укус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4" name="AutoShape 10" descr="Чим небезпечні змії та що робити після укус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76" name="Picture 12" descr="Вчені створили ліки з отрути скорпіона - Korrespondent.n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83253" y="2822561"/>
            <a:ext cx="2849921" cy="1800200"/>
          </a:xfrm>
          <a:prstGeom prst="rect">
            <a:avLst/>
          </a:prstGeom>
          <a:noFill/>
        </p:spPr>
      </p:pic>
      <p:sp>
        <p:nvSpPr>
          <p:cNvPr id="11278" name="AutoShape 14" descr="Правила поведінки і дії в разі отруєння препаратами побутової хімії |  Святошинська районна в місті Києві державна адміністраці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80" name="Picture 16" descr="Правила поведінки і дії в разі отруєння препаратами побутової хімії |  Святошинська районна в місті Києві державна адміністрація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0405" y="5122462"/>
            <a:ext cx="2810068" cy="1440160"/>
          </a:xfrm>
          <a:prstGeom prst="rect">
            <a:avLst/>
          </a:prstGeom>
          <a:noFill/>
        </p:spPr>
      </p:pic>
      <p:sp>
        <p:nvSpPr>
          <p:cNvPr id="11282" name="AutoShape 18" descr="Токсини — Вікіпеді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84" name="Picture 20" descr="Токсини — Вікіпедія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4005064"/>
            <a:ext cx="2016224" cy="2016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233772" y="1443841"/>
            <a:ext cx="867645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Фізіологічна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дія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токсичних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речовин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на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функціональні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системи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організму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багатьох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випадках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залежить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від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поведінки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цих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речовин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в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організмі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lang="ru-UA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Організм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за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допомогою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захисних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систем,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звільняється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від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токсичної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речовини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результаті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виведення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його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через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видільні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системи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або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ж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речовина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піддається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детокскац</a:t>
            </a:r>
            <a:r>
              <a:rPr kumimoji="0" lang="uk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ії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коли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утворюються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нетоксичні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метаболіти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або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кон'югати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lang="ru-UA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Фізіологічна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дія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хімічних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речовин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природного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або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штучного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походження</a:t>
            </a: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визначається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типом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хімічних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реакцій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які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вступає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речовина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тобто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його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метаболізмом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lang="ru-UA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Меткаф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(1966</a:t>
            </a:r>
            <a:r>
              <a:rPr kumimoji="0" 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р.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)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характеризує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основні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типи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хімічних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перетворень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токсикантів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в живому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організмі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426C5E-0BD0-F5F5-7654-CED3824B65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>
            <a:extLst>
              <a:ext uri="{FF2B5EF4-FFF2-40B4-BE49-F238E27FC236}">
                <a16:creationId xmlns:a16="http://schemas.microsoft.com/office/drawing/2014/main" id="{3B30E403-357E-4997-9F89-FDBCA8F00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772" y="194157"/>
            <a:ext cx="8676456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Інактивація</a:t>
            </a:r>
            <a:r>
              <a:rPr lang="ru-UA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–</a:t>
            </a: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т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ип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метаболізму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при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якому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відбувається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дуже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швидке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виведення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токсичного початку з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організму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перш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ніж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воно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досягне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«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мішені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»,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тобто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фізіологічних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систем,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яких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може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проявитися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його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токсичний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ефект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Цей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тип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метаболізму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властивий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водорозчинним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сполукам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які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можуть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дуже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швидко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виводитися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сечовидільної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системою.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endParaRPr kumimoji="0" lang="ru-UA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Гідроліз</a:t>
            </a:r>
            <a:r>
              <a:rPr lang="ru-UA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UA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супроводжується</a:t>
            </a: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розщеплення</a:t>
            </a:r>
            <a:r>
              <a:rPr kumimoji="0" 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жирів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білків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і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вуглеводів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до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ефірів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кислот і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спиртів</a:t>
            </a: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за </a:t>
            </a:r>
            <a:r>
              <a:rPr lang="ru-UA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рахунок</a:t>
            </a: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UA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ферментів</a:t>
            </a: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;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також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забезпечується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гідроліз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токсичних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речовин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Найбільш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швидко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метаболізують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цим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шляхом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токсичні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речовини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що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є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ефірами</a:t>
            </a: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(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наприклад</a:t>
            </a: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пестициди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похідні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фосфорної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кислоти</a:t>
            </a:r>
            <a:r>
              <a:rPr kumimoji="0" 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)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endParaRPr lang="ru-UA" b="1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ru-RU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Окис</a:t>
            </a:r>
            <a:r>
              <a:rPr lang="ru-UA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</a:t>
            </a:r>
            <a:r>
              <a:rPr lang="ru-RU" b="1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ення</a:t>
            </a:r>
            <a:r>
              <a:rPr lang="ru-UA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–</a:t>
            </a: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реакції</a:t>
            </a: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lang="ru-UA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що</a:t>
            </a: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UA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здійснюються</a:t>
            </a: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 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печінці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ссавців</a:t>
            </a: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за </a:t>
            </a:r>
            <a:r>
              <a:rPr lang="ru-UA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рахунок</a:t>
            </a: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ферментів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оксидаз. </a:t>
            </a:r>
            <a:endParaRPr lang="ru-UA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ідбувається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як 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дезактивація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деяких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токсичних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речовин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endParaRPr lang="ru-UA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так і 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підвищення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фізіологічної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активності</a:t>
            </a: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наприклад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утворення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оксіізомерів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фосфорорганічних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сполук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похідних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тіо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-</a:t>
            </a:r>
            <a:r>
              <a:rPr lang="uk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 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дітіофосфорних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кислот</a:t>
            </a: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)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 </a:t>
            </a:r>
            <a:endParaRPr lang="ru-UA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У 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результаті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такого 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метаболізму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можливе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зростання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їх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фізіологічної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активності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endParaRPr kumimoji="0" lang="ru-UA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7B3648-BCA0-07E0-BF87-09B33B496F42}"/>
              </a:ext>
            </a:extLst>
          </p:cNvPr>
          <p:cNvSpPr txBox="1"/>
          <p:nvPr/>
        </p:nvSpPr>
        <p:spPr>
          <a:xfrm>
            <a:off x="4114800" y="2892829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2039518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539552" y="825100"/>
            <a:ext cx="799288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Редукція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–</a:t>
            </a:r>
            <a:r>
              <a:rPr kumimoji="0" 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реакції</a:t>
            </a:r>
            <a:r>
              <a:rPr kumimoji="0" 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kumimoji="0" 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що</a:t>
            </a:r>
            <a:r>
              <a:rPr kumimoji="0" 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супроводжуються</a:t>
            </a:r>
            <a:r>
              <a:rPr kumimoji="0" 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метаболіз</a:t>
            </a:r>
            <a:r>
              <a:rPr kumimoji="0" 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мом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ароматичн</a:t>
            </a:r>
            <a:r>
              <a:rPr kumimoji="0" 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их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сполук</a:t>
            </a: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UA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із</a:t>
            </a: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UA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нітрогрупами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Можлива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їх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редукція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в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аміногрупи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в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результаті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чого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знижується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фізіологічна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активність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токсичних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речовин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наприклад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метафосу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тіофоса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гербіцидів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триазинового ряду.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Таке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перетворення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відбувається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в основному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під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дією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мікроорганізмів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зокрема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бактерій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рубця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жуйних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тварин.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endParaRPr kumimoji="0" lang="ru-UA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Конверсія</a:t>
            </a:r>
            <a:r>
              <a:rPr lang="ru-UA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–</a:t>
            </a:r>
            <a:r>
              <a:rPr lang="ru-UA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рідкісний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тип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метаболічних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реакцій</a:t>
            </a: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b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під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дією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оксидаз</a:t>
            </a: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та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мікроорганізмів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При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цьому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структура 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сполуки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значно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не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змінюється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але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підвищується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стабільність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само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ї сполуки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ru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Наприклад</a:t>
            </a:r>
            <a:r>
              <a:rPr kumimoji="0" 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утворення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епоксиду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гептахлора з гептахлора.</a:t>
            </a:r>
            <a:b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Детоксикація</a:t>
            </a: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–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реакці</a:t>
            </a:r>
            <a:r>
              <a:rPr kumimoji="0" 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при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якій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утворюється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кон'югат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між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токсикантом та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біологічно</a:t>
            </a:r>
            <a:r>
              <a:rPr kumimoji="0" 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ю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субстанцією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організму</a:t>
            </a: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априклад</a:t>
            </a:r>
            <a:r>
              <a:rPr kumimoji="0" 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утворення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кон'югатів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глюкуроніл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во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ю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кислотою.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00E532-B802-139D-7430-AC48C1A90F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>
            <a:extLst>
              <a:ext uri="{FF2B5EF4-FFF2-40B4-BE49-F238E27FC236}">
                <a16:creationId xmlns:a16="http://schemas.microsoft.com/office/drawing/2014/main" id="{40120BBD-5099-F9E8-8AA8-E96AD66CC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376066"/>
            <a:ext cx="864096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Метаболізм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однієї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і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тієї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ж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токсичної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речовини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в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організмі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endParaRPr kumimoji="0" lang="ru-UA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може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йти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одночасно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кількома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шляхами</a:t>
            </a:r>
            <a:r>
              <a:rPr lang="ru-UA" sz="17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lang="ru-UA" sz="17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Х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імічна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сполука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може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бути атаковано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відразу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декількома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endParaRPr kumimoji="0" lang="ru-UA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метаболізуючими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агентами.</a:t>
            </a:r>
            <a:endParaRPr kumimoji="0" lang="ru-RU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Метаболізм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ксенобіотиків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здійснюється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тими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же шляхами, </a:t>
            </a:r>
            <a:endParaRPr kumimoji="0" lang="ru-UA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якими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метаболізуються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природні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для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організму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речовини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.</a:t>
            </a:r>
            <a:endParaRPr kumimoji="0" lang="ru-UA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Ксенобіотики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,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надходячи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до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організму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,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включаються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endParaRPr kumimoji="0" lang="ru-UA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в уже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сформовані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біохімічні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реакції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,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які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вироблені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у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процесі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філогенезу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. </a:t>
            </a:r>
            <a:endParaRPr kumimoji="0" lang="ru-UA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lang="ru-UA" sz="1700" dirty="0"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Процеси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біотрансформації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спрямовані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, в основному, </a:t>
            </a:r>
            <a:endParaRPr kumimoji="0" lang="ru-UA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на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детоксикацію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(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знезараження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)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токсичних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речовин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endParaRPr kumimoji="0" lang="ru-UA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і є одним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із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захисно-пристосувальних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механізмів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,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які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врівноважують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взаємовідносини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організму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з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навколишнім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середовищем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.</a:t>
            </a:r>
            <a:endParaRPr kumimoji="0" lang="ru-RU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ru-UA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uk-UA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Метаболізм чужорідних сполук здійснюється шляхом окис</a:t>
            </a:r>
            <a:r>
              <a:rPr kumimoji="0" lang="ru-UA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н</a:t>
            </a:r>
            <a:r>
              <a:rPr kumimoji="0" lang="uk-UA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ення</a:t>
            </a:r>
            <a:r>
              <a:rPr kumimoji="0" lang="uk-UA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, </a:t>
            </a:r>
            <a:endParaRPr kumimoji="0" lang="ru-UA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uk-UA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відновлення, гідролізу і синтезу, внаслідок чого утворюються менш токсичні полярні водорозчинні сполуки, які видаляються із організму природним шляхом. </a:t>
            </a:r>
            <a:endParaRPr kumimoji="0" lang="ru-UA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lang="ru-UA" sz="1700" dirty="0"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Процес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повної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мінералізації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органічних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сполук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називають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деструкцією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. </a:t>
            </a:r>
            <a:endParaRPr kumimoji="0" lang="ru-UA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В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окремих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випадках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можливе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утворення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сполук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більш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токсичних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,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ніж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вихідні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(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токсичність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метилового спирту та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етиленгліколю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визначається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дією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endParaRPr kumimoji="0" lang="ru-UA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їх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метаболітів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–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формальдегіда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,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мурашиної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та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щавелевої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кислот). </a:t>
            </a:r>
            <a:endParaRPr kumimoji="0" lang="ru-UA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Процес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часткового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хімічного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перетворення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називається</a:t>
            </a:r>
            <a:r>
              <a:rPr kumimoji="0" 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kumimoji="0" lang="ru-RU" sz="17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трансформацією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0744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184098"/>
              </p:ext>
            </p:extLst>
          </p:nvPr>
        </p:nvGraphicFramePr>
        <p:xfrm>
          <a:off x="539551" y="2362783"/>
          <a:ext cx="8064897" cy="4064000"/>
        </p:xfrm>
        <a:graphic>
          <a:graphicData uri="http://schemas.openxmlformats.org/drawingml/2006/table">
            <a:tbl>
              <a:tblPr/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№ </a:t>
                      </a:r>
                      <a:r>
                        <a:rPr lang="ru-UA" sz="11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з</a:t>
                      </a:r>
                      <a:r>
                        <a:rPr lang="ru-RU" sz="11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/п</a:t>
                      </a:r>
                      <a:endParaRPr lang="ru-RU" sz="9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Клас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сполук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Тип </a:t>
                      </a:r>
                      <a:r>
                        <a:rPr lang="ru-RU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реакції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метаболічного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знезараження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6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Ациклічні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ароматичні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аліциклічні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сполуки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; трети</a:t>
                      </a:r>
                      <a:r>
                        <a:rPr lang="ru-UA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ні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аміни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спирти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та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альдегіди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; </a:t>
                      </a:r>
                      <a:endParaRPr lang="ru-UA" sz="11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нітро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 і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азосполуки</a:t>
                      </a:r>
                      <a:endParaRPr lang="ru-RU" sz="11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Окис</a:t>
                      </a:r>
                      <a:r>
                        <a:rPr lang="ru-UA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ення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відновлення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endParaRPr lang="ru-UA" sz="11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(за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участю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мікросомальних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ферментів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)</a:t>
                      </a:r>
                      <a:endParaRPr lang="ru-RU" sz="11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0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Складні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ефіри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аміди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фосфорорганічні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сполуки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аліфатичні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вуглеводні</a:t>
                      </a:r>
                      <a:endParaRPr lang="ru-RU" sz="11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Гідроліз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(за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участю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мікросомальних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і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немікросомальних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ферментів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)</a:t>
                      </a:r>
                      <a:endParaRPr lang="ru-RU" sz="11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76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</a:t>
                      </a:r>
                      <a:endParaRPr lang="ru-RU" sz="9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Феноли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епоксиди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галогени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гетероциклічні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сполуки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ароматичні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а</a:t>
                      </a:r>
                      <a:r>
                        <a:rPr lang="ru-UA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м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іни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насичені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сполуки</a:t>
                      </a:r>
                      <a:endParaRPr lang="ru-RU" sz="11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Кон’югація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глюкороновою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UA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сульфатними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кислотами,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амінокислотами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та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іншими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кислотами)</a:t>
                      </a:r>
                      <a:endParaRPr lang="ru-RU" sz="11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76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</a:t>
                      </a:r>
                      <a:endParaRPr lang="ru-RU" sz="9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Отрути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антигени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метали, </a:t>
                      </a:r>
                      <a:endParaRPr lang="ru-UA" sz="11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ліпофільні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речовини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барій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UA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плюмбум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талій</a:t>
                      </a:r>
                      <a:endParaRPr lang="ru-RU" sz="11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Специфічна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і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неспецифічна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фіксація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антитілами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білками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жировою та </a:t>
                      </a:r>
                      <a:r>
                        <a:rPr lang="ru-RU" sz="11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кістковими</a:t>
                      </a:r>
                      <a:r>
                        <a:rPr lang="ru-RU" sz="11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тканинами</a:t>
                      </a:r>
                      <a:endParaRPr lang="ru-RU" sz="11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323528" y="450057"/>
            <a:ext cx="8568952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Найчастіше метаболізм шкідливих хімічних речовин відбувається у печінці</a:t>
            </a:r>
            <a:r>
              <a:rPr lang="ru-UA" sz="135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; </a:t>
            </a:r>
            <a:br>
              <a:rPr lang="ru-UA" sz="1350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uk-UA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здатність до детоксикації властива також ниркам, </a:t>
            </a:r>
            <a:endParaRPr kumimoji="0" lang="ru-UA" sz="13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стінкам шлунку і кишок, легеням </a:t>
            </a:r>
            <a:r>
              <a:rPr kumimoji="0" lang="ru-UA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та</a:t>
            </a:r>
            <a:r>
              <a:rPr kumimoji="0" lang="uk-UA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іншим органам і тканинам. </a:t>
            </a:r>
            <a:endParaRPr kumimoji="0" lang="ru-UA" sz="13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UA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kumimoji="0" lang="ru-RU" sz="13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ісцем</a:t>
            </a:r>
            <a:r>
              <a:rPr kumimoji="0" lang="ru-RU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3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знешкодження</a:t>
            </a:r>
            <a:r>
              <a:rPr kumimoji="0" lang="ru-RU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3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ксенобіотиків</a:t>
            </a:r>
            <a:r>
              <a:rPr kumimoji="0" lang="ru-RU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є </a:t>
            </a:r>
            <a:r>
              <a:rPr kumimoji="0" lang="ru-RU" sz="13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клітинні</a:t>
            </a:r>
            <a:r>
              <a:rPr kumimoji="0" lang="ru-RU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3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органоїди</a:t>
            </a:r>
            <a:r>
              <a:rPr kumimoji="0" lang="ru-RU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3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ендоплазматична</a:t>
            </a:r>
            <a:r>
              <a:rPr kumimoji="0" lang="ru-RU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3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сітка</a:t>
            </a:r>
            <a:r>
              <a:rPr kumimoji="0" lang="ru-RU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endParaRPr kumimoji="0" lang="ru-UA" sz="13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яка </a:t>
            </a:r>
            <a:r>
              <a:rPr kumimoji="0" lang="ru-RU" sz="13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містить</a:t>
            </a:r>
            <a:r>
              <a:rPr kumimoji="0" lang="ru-RU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3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мікросомальні</a:t>
            </a:r>
            <a:r>
              <a:rPr kumimoji="0" lang="ru-RU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3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ферменти</a:t>
            </a:r>
            <a:r>
              <a:rPr kumimoji="0" lang="ru-RU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3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які</a:t>
            </a:r>
            <a:r>
              <a:rPr kumimoji="0" lang="ru-RU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3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запускають</a:t>
            </a:r>
            <a:r>
              <a:rPr kumimoji="0" lang="ru-RU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3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реакції</a:t>
            </a:r>
            <a:r>
              <a:rPr kumimoji="0" lang="ru-RU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3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біотрансформації</a:t>
            </a:r>
            <a:r>
              <a:rPr kumimoji="0" lang="ru-RU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13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sz="135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UA" sz="135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Таблиця</a:t>
            </a:r>
            <a:r>
              <a:rPr kumimoji="0" lang="ru-UA" sz="13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UA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ru-RU" sz="13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Основні</a:t>
            </a:r>
            <a:r>
              <a:rPr kumimoji="0" lang="ru-RU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3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класи</a:t>
            </a:r>
            <a:r>
              <a:rPr kumimoji="0" lang="ru-RU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3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хімічних</a:t>
            </a:r>
            <a:r>
              <a:rPr kumimoji="0" lang="ru-RU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3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речовин</a:t>
            </a:r>
            <a:r>
              <a:rPr kumimoji="0" lang="uk-UA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3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3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їхнє</a:t>
            </a:r>
            <a:r>
              <a:rPr kumimoji="0" lang="ru-RU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3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метаболічне</a:t>
            </a:r>
            <a:r>
              <a:rPr kumimoji="0" lang="ru-RU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3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перетворення</a:t>
            </a:r>
            <a:endParaRPr kumimoji="0" lang="ru-RU" sz="13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3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395536" y="920619"/>
            <a:ext cx="835292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Інтенсивність метаболізму залежить від 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рівня інтоксикації: </a:t>
            </a:r>
            <a:endParaRPr kumimoji="0" lang="ru-UA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 відносно низьких рівнях впливу хімічних речовин </a:t>
            </a:r>
            <a:endParaRPr kumimoji="0" lang="ru-U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достатньо резервів захисних реакцій, і тому дія токсиканта помірна; </a:t>
            </a:r>
            <a:endParaRPr kumimoji="0" lang="ru-U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2) 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при збільшенні інтенсивності впливу хімічних речовин </a:t>
            </a:r>
            <a:endParaRPr kumimoji="0" lang="ru-U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відносна активність метаболізму знижується.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Видалення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із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організму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хімічних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речовин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різної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будови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відбувається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таким чином: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U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1)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водорозчинні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сполуки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із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організму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як правило,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видаляються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через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нирки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2) 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через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легені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видаляються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леткі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жиророзчинні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речовини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endParaRPr kumimoji="0" lang="ru-U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мало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змінюються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змінюються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організмі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(бензин, бензол,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хлориди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чотирихлористий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вуглець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етиловий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ефір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);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U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3)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малорозчинні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і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нерозчинні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воді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речовини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свинець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ртуть, </a:t>
            </a:r>
            <a:endParaRPr kumimoji="0" lang="ru-U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марганець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сурма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);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U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4)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жиророзчинні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речовини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видаляються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через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шкіру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потовими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залозами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U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(ртуть,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мідь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миш’як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сірководень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тощо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). 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404664"/>
            <a:ext cx="82809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Тема</a:t>
            </a:r>
            <a:r>
              <a:rPr kumimoji="0" lang="ru-UA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1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 </a:t>
            </a:r>
            <a:r>
              <a:rPr kumimoji="0" lang="uk-UA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Введення в токсикологію.</a:t>
            </a:r>
            <a:endParaRPr kumimoji="0" lang="uk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67544" y="2348880"/>
            <a:ext cx="828092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ru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План</a:t>
            </a:r>
            <a:endParaRPr kumimoji="0" lang="ru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Предмет, мета та завдання токсикології.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Класифікація шкідливих речовин.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Отруєння.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Міри токсичності.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Залежність токсичності від фізико-хімічних властивостей сполуки.</a:t>
            </a:r>
            <a:endParaRPr kumimoji="0" lang="uk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</p:txBody>
      </p:sp>
      <p:pic>
        <p:nvPicPr>
          <p:cNvPr id="18434" name="Picture 2" descr="Обучение по программе «Токсикология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99" y="0"/>
            <a:ext cx="2014814" cy="1340768"/>
          </a:xfrm>
          <a:prstGeom prst="rect">
            <a:avLst/>
          </a:prstGeom>
          <a:noFill/>
        </p:spPr>
      </p:pic>
      <p:pic>
        <p:nvPicPr>
          <p:cNvPr id="2" name="Picture 2" descr="Токсикология и Химия: истории из жизни, советы, новости и юмор — Все посты,  страница 2 | Пикабу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84783"/>
            <a:ext cx="2033513" cy="1779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081588-1527-F24E-A8CA-EB2A5BBC2E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>
            <a:extLst>
              <a:ext uri="{FF2B5EF4-FFF2-40B4-BE49-F238E27FC236}">
                <a16:creationId xmlns:a16="http://schemas.microsoft.com/office/drawing/2014/main" id="{07D837A0-FD11-DF54-C678-1DA6EB26B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178" y="260648"/>
            <a:ext cx="842493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Фази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токсичності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і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біотрансформації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хімічних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речовин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наведено на рис</a:t>
            </a:r>
            <a:r>
              <a:rPr kumimoji="0" lang="uk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унку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8914" name="Picture 2" descr="image008">
            <a:extLst>
              <a:ext uri="{FF2B5EF4-FFF2-40B4-BE49-F238E27FC236}">
                <a16:creationId xmlns:a16="http://schemas.microsoft.com/office/drawing/2014/main" id="{85925423-EB2C-6337-5AD0-A35F6B5AFD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010090"/>
            <a:ext cx="5966146" cy="515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019544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323528" y="620688"/>
            <a:ext cx="8352928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Правила роботи з токсичними речовинами і біологічним матеріалом</a:t>
            </a:r>
            <a:endParaRPr kumimoji="0" lang="ru-UA" sz="14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При роботі з сильнодіючими речовинами і біологічним матеріалом </a:t>
            </a:r>
            <a:endParaRPr kumimoji="0" lang="ru-UA" sz="14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ea typeface="TimesNewRomanPSMT" charset="-128"/>
              <a:cs typeface="Times New Roman" pitchFamily="18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слід суворо дотримуватись заходів особистої профілактики і обережності:</a:t>
            </a:r>
            <a:endParaRPr kumimoji="0" lang="ru-RU" sz="8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а) не торкатися до сильнодіючих речовин і біологічного матеріалу незахищеними руками;</a:t>
            </a:r>
            <a:endParaRPr kumimoji="0" lang="ru-RU" sz="8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б) не зберігати і не приймати їжу і воду в місцях роботи з сильнодіючими речовинами </a:t>
            </a:r>
            <a:endParaRPr kumimoji="0" lang="ru-UA" sz="14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ea typeface="TimesNewRomanPSMT" charset="-128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і біологічним матеріалом.</a:t>
            </a:r>
            <a:endParaRPr kumimoji="0" lang="ru-RU" sz="8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sz="14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ea typeface="TimesNewRomanPSMT" charset="-128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2. При роботі з концентрованими кислотами і лугами необхідно поводитися </a:t>
            </a:r>
            <a:br>
              <a:rPr kumimoji="0" lang="ru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</a:br>
            <a:r>
              <a:rPr kumimoji="0" lang="uk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з ними обережно, стежити, щоб вони не потрапили на одяг і шкіру.</a:t>
            </a:r>
            <a:endParaRPr kumimoji="0" lang="ru-RU" sz="8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sz="14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ea typeface="TimesNewRomanPSMT" charset="-128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3. При розведенні </a:t>
            </a:r>
            <a:r>
              <a:rPr kumimoji="0" lang="uk-UA" sz="14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концентрованої сульфатної кислоти 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необхідно </a:t>
            </a:r>
            <a:br>
              <a:rPr kumimoji="0" lang="ru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</a:br>
            <a:r>
              <a:rPr kumimoji="0" lang="uk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обережно </a:t>
            </a:r>
            <a:r>
              <a:rPr kumimoji="0" lang="uk-UA" sz="14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приливати кислоту до води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, а не навпаки.</a:t>
            </a:r>
            <a:endParaRPr kumimoji="0" lang="ru-RU" sz="8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sz="14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ea typeface="TimesNewRomanPSMT" charset="-128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4. Луги, які знаходяться в твердому стані (калій гідроксид, натрій гідроксид), </a:t>
            </a:r>
            <a:br>
              <a:rPr kumimoji="0" lang="ru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</a:br>
            <a:r>
              <a:rPr kumimoji="0" lang="uk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необхідно набирати з ємності за допомогою пінцета або шпателя, </a:t>
            </a:r>
            <a:br>
              <a:rPr kumimoji="0" lang="ru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</a:br>
            <a:r>
              <a:rPr kumimoji="0" lang="uk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а подрібнення шматків слід проводити в спеціальних захисних окулярах, </a:t>
            </a:r>
            <a:br>
              <a:rPr kumimoji="0" lang="ru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</a:br>
            <a:r>
              <a:rPr kumimoji="0" lang="uk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оскільки шматочки лугів</a:t>
            </a:r>
            <a:r>
              <a:rPr kumimoji="0" lang="ru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, </a:t>
            </a:r>
            <a:r>
              <a:rPr kumimoji="0" lang="ru-UA" sz="1400" b="0" i="0" u="none" strike="noStrike" cap="none" normalizeH="0" baseline="0" dirty="0" err="1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що</a:t>
            </a:r>
            <a:r>
              <a:rPr kumimoji="0" lang="ru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 </a:t>
            </a:r>
            <a:r>
              <a:rPr kumimoji="0" lang="ru-UA" sz="1400" b="0" i="0" u="none" strike="noStrike" cap="none" normalizeH="0" baseline="0" dirty="0" err="1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відлітають</a:t>
            </a:r>
            <a:r>
              <a:rPr kumimoji="0" lang="ru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,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 дуже небезпечні для очей та волосся.</a:t>
            </a:r>
            <a:endParaRPr kumimoji="0" lang="ru-RU" sz="8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sz="14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ea typeface="TimesNewRomanPSMT" charset="-128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5. Розбавлені розчини кислот і лугів також небезпечні для очей і шкіри, </a:t>
            </a:r>
            <a:br>
              <a:rPr kumimoji="0" lang="ru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</a:br>
            <a:r>
              <a:rPr kumimoji="0" lang="uk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тому при роботі з ними необхідно поводитися з обережністю.</a:t>
            </a:r>
            <a:endParaRPr kumimoji="0" lang="ru-RU" sz="8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sz="14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ea typeface="TimesNewRomanPSMT" charset="-128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6. З біологічним матеріалом необхідно працювати в гумових рукавичках. Після роботи використані інструменти, рукавички промити і продезінфікувати. </a:t>
            </a:r>
            <a:br>
              <a:rPr kumimoji="0" lang="ru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</a:br>
            <a:r>
              <a:rPr kumimoji="0" lang="uk-UA" sz="14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Руки ретельно вимити з милом і продезінфікувати етанолом.</a:t>
            </a:r>
            <a:endParaRPr kumimoji="0" lang="uk-UA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395536" y="548680"/>
            <a:ext cx="8352928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Акт хіміко-токсикологічного дослідження</a:t>
            </a:r>
            <a:endParaRPr kumimoji="0" lang="ru-UA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Акт хіміко-токсикологічного дослідження має відображати такі </a:t>
            </a: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моменти дослідження: </a:t>
            </a:r>
            <a:endParaRPr kumimoji="0" lang="ru-RU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1. Введення</a:t>
            </a:r>
            <a:r>
              <a:rPr lang="ru-UA" sz="1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 </a:t>
            </a:r>
            <a:r>
              <a:rPr lang="ru-UA" sz="1400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в</a:t>
            </a:r>
            <a:r>
              <a:rPr kumimoji="0" lang="uk-UA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казується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коли, ким і що досліджувалося. 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2. Попередній огляд доставленого матеріалу</a:t>
            </a:r>
            <a:r>
              <a:rPr lang="ru-UA" sz="1400" b="1" dirty="0"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lang="ru-UA" sz="1400" dirty="0"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д</a:t>
            </a:r>
            <a:r>
              <a:rPr kumimoji="0" lang="uk-UA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етально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 описуються об’єкти досліджень: тара, упаковка, написи, печатки, стан їх та характер вмісту. </a:t>
            </a:r>
            <a:endParaRPr kumimoji="0" lang="ru-U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Далі описуються попередні випробування та біологічні дослідження. </a:t>
            </a:r>
            <a:endParaRPr kumimoji="0" lang="ru-U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Описується зовнішній вигляд об’єкту; характер об’єкту (склад і властивості речовини – рідина, порошок, аморфна речовина); запах (бензойний альдегід і син</a:t>
            </a:r>
            <a:r>
              <a:rPr kumimoji="0" lang="ru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uk-UA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льна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 кислота мають запах гіркого мигдалю); властивості біологічного матеріалу – при наявності ознак гниття запах амоніаку і сірководню буде маскувати запах отрути (візуально перевіряють наявність кристалів, насіння рослин); наявність кольору – вміст шлунку синьо-зеленого кольору припускає наявність солей міді; жовтого – солей хрому, азотної кислоти. Проводиться визначення </a:t>
            </a:r>
            <a:r>
              <a:rPr kumimoji="0" lang="uk-UA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рН-середовища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• </a:t>
            </a:r>
            <a:r>
              <a:rPr kumimoji="0" lang="uk-UA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рН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 2,0 – наявність мінеральних і органічних кислот;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• </a:t>
            </a:r>
            <a:r>
              <a:rPr kumimoji="0" lang="uk-UA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рН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 4-6 – слабкі органічні кислоти і солі важких металів;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• </a:t>
            </a:r>
            <a:r>
              <a:rPr kumimoji="0" lang="uk-UA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рН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 8 – амоніак, луги, солі лужних металів і вугільної кислоти.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3. Хімічне дослідження</a:t>
            </a:r>
            <a:r>
              <a:rPr lang="ru-UA" sz="1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 </a:t>
            </a:r>
            <a:r>
              <a:rPr lang="ru-UA" sz="1400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д</a:t>
            </a:r>
            <a:r>
              <a:rPr kumimoji="0" lang="uk-UA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окладно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викладаються усі операції. </a:t>
            </a:r>
            <a:endParaRPr kumimoji="0" lang="ru-U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Опис має бути ясним і точним, даючи повну картину проведеного дослідження. 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4. Висновок</a:t>
            </a:r>
            <a:r>
              <a:rPr lang="ru-UA" sz="14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 </a:t>
            </a:r>
            <a:r>
              <a:rPr lang="ru-UA" sz="1400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н</a:t>
            </a:r>
            <a:r>
              <a:rPr kumimoji="0" lang="uk-UA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априкінці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пишуть: «На підставі вищеописаного слід зробити висновок, </a:t>
            </a:r>
            <a:endParaRPr kumimoji="0" lang="ru-U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що в досліджуваних об’єктах (слід їх перерахувати) не знайдено» та перераховують речовини, на які проводилося дослідження з негативними результатами. </a:t>
            </a:r>
            <a:endParaRPr kumimoji="0" lang="ru-U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Далі перераховують речовини знайдені при дослідженні, та наводять кількості їх </a:t>
            </a:r>
            <a:endParaRPr kumimoji="0" lang="ru-U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(або на весь доставлений об’єкт, або отримані речовини виражають у %).</a:t>
            </a: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51520" y="260648"/>
            <a:ext cx="864096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6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Токсикологія 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–</a:t>
            </a:r>
            <a:r>
              <a:rPr kumimoji="0" lang="ru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наука, що вивчає механізми шкідливої дії речовин </a:t>
            </a:r>
            <a:endParaRPr kumimoji="0" lang="ru-UA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на живі організми; закономірності патологічних процесів, що розвиваються </a:t>
            </a:r>
            <a:endParaRPr kumimoji="0" lang="ru-UA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при цьому; розробляє методи діагностики, лікування та профілактики, </a:t>
            </a:r>
            <a:endParaRPr kumimoji="0" lang="ru-UA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 також форми корисного використання токсичної дії отрути. </a:t>
            </a:r>
          </a:p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ru-RU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6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Мета токсикології</a:t>
            </a:r>
            <a:r>
              <a:rPr lang="ru-UA" sz="16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– безперервне вдосконалення системи заходів, засобів і методів, що забезпечують збереження життя, здоров'я і професійної працездатності </a:t>
            </a:r>
            <a:endParaRPr kumimoji="0" lang="ru-UA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окремої людини, колективів і населення в цілому в умовах повсякденного контакту </a:t>
            </a:r>
            <a:endParaRPr kumimoji="0" lang="ru-UA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 хімічними речовинами і при надзвичайних ситуаціях. </a:t>
            </a:r>
            <a:endParaRPr kumimoji="0" lang="ru-UA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Дана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мета досягається шляхом вирішення фундаментальних </a:t>
            </a:r>
            <a:endParaRPr kumimoji="0" lang="ru-UA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 прикладних 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токсикологічних завдань</a:t>
            </a:r>
            <a:r>
              <a:rPr lang="ru-UA" sz="16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</a:t>
            </a:r>
            <a:endParaRPr kumimoji="0" lang="ru-RU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endParaRPr kumimoji="0" lang="ru-UA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Встановлення кількісних характеристик причинно-наслідкових </a:t>
            </a:r>
            <a:r>
              <a:rPr kumimoji="0" lang="uk-UA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зв'язків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endParaRPr kumimoji="0" lang="ru-UA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між фактом дії кожної з відомих людині хімічних речовин </a:t>
            </a:r>
            <a:endParaRPr kumimoji="0" lang="ru-UA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 розвитком різних форм токсичного процесу; оцінка токсичності речовин. </a:t>
            </a:r>
            <a:endParaRPr kumimoji="0" lang="ru-UA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endParaRPr lang="ru-UA" sz="16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UA" sz="16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</a:t>
            </a:r>
            <a:r>
              <a:rPr lang="uk-UA" sz="1600" b="1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оксикометрі</a:t>
            </a:r>
            <a:r>
              <a:rPr lang="ru-UA" sz="16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я </a:t>
            </a:r>
            <a:r>
              <a:rPr lang="ru-UA" sz="16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–</a:t>
            </a:r>
            <a:r>
              <a:rPr lang="ru-UA" sz="16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</a:t>
            </a:r>
            <a:r>
              <a:rPr kumimoji="0" lang="uk-UA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озділ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токсикології, </a:t>
            </a:r>
            <a:r>
              <a:rPr kumimoji="0" lang="ru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де 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удосконалюється методологія </a:t>
            </a:r>
            <a:endParaRPr kumimoji="0" lang="ru-UA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 здійснюється оцінка токсичності хімічних речовин. </a:t>
            </a:r>
            <a:endParaRPr kumimoji="0" lang="ru-UA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endParaRPr kumimoji="0" lang="ru-UA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Результати </a:t>
            </a:r>
            <a:r>
              <a:rPr kumimoji="0" lang="uk-UA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токсикометричних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досліджень в медичній практиці використовують </a:t>
            </a:r>
            <a:endParaRPr kumimoji="0" lang="ru-UA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для розробки системи нормативних і правових актів, що забезпечують </a:t>
            </a:r>
            <a:endParaRPr kumimoji="0" lang="ru-UA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хімічну безпеку населення; оцінки ризиків дії </a:t>
            </a:r>
            <a:r>
              <a:rPr kumimoji="0" lang="uk-UA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ксенобіотиків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в умовах виробництва, екологічних і побутових контактів з токсикантами; </a:t>
            </a:r>
            <a:endParaRPr kumimoji="0" lang="ru-UA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порівняльної оцінки ефективності засобів і методів забезпечення </a:t>
            </a:r>
            <a:endParaRPr kumimoji="0" lang="ru-UA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uk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хімічної безпеки населення і т</a:t>
            </a:r>
            <a:r>
              <a:rPr lang="uk-UA" sz="16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ощо</a:t>
            </a:r>
            <a:r>
              <a:rPr kumimoji="0" lang="uk-UA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</a:t>
            </a:r>
            <a:endParaRPr kumimoji="0" lang="ru-RU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9776" y="332656"/>
            <a:ext cx="860444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UA" sz="1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</a:t>
            </a:r>
            <a:r>
              <a:rPr lang="uk-UA" sz="1400" b="1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оксикодинаміка</a:t>
            </a:r>
            <a:r>
              <a:rPr lang="ru-UA" sz="1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– </a:t>
            </a: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розділ</a:t>
            </a:r>
            <a:r>
              <a:rPr lang="ru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токсикології</a:t>
            </a:r>
            <a:r>
              <a:rPr lang="ru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де</a:t>
            </a: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</a:t>
            </a:r>
            <a:r>
              <a:rPr lang="uk-UA" sz="14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ивч</a:t>
            </a:r>
            <a:r>
              <a:rPr lang="ru-UA" sz="14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ають</a:t>
            </a: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механізм</a:t>
            </a:r>
            <a:r>
              <a:rPr lang="ru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и</a:t>
            </a: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що лежать в основі токсичної дії різних хімічних речовин, закономірностей формування токсичного процесу, його проявів</a:t>
            </a:r>
            <a:r>
              <a:rPr lang="ru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; </a:t>
            </a: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завдання вирішується за допомогою методичних прийомів, що розробляються і удосконалюються</a:t>
            </a:r>
            <a:r>
              <a:rPr lang="ru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endParaRPr lang="ru-UA" sz="14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uk-UA" sz="1400" b="1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Токсикодинамічні</a:t>
            </a:r>
            <a:r>
              <a:rPr lang="uk-UA" sz="1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характеристики речовин </a:t>
            </a: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необхідні для</a:t>
            </a:r>
            <a:r>
              <a:rPr lang="ru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</a:t>
            </a:r>
          </a:p>
          <a:p>
            <a:pPr marL="342900" lvl="0" indent="-342900" algn="ctr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  <a:tabLst>
                <a:tab pos="180975" algn="l"/>
              </a:tabLst>
            </a:pP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розробки медикаментозних засобів профілактики і терапії інтоксикацій, засобів і методів запобігання і мінімізації згубних наслідків розвитку інших форм токсичного процесу; </a:t>
            </a:r>
            <a:endParaRPr lang="ru-UA" sz="14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342900" lvl="0" indent="-342900" algn="ctr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  <a:tabLst>
                <a:tab pos="180975" algn="l"/>
              </a:tabLst>
            </a:pP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вдосконалення методів діагностики інтоксикацій і оцінки функціонального стану осіб, що піддалися дії наднормативних доз токсикантів; </a:t>
            </a:r>
            <a:endParaRPr lang="ru-UA" sz="14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342900" lvl="0" indent="-342900" algn="ctr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  <a:tabLst>
                <a:tab pos="180975" algn="l"/>
              </a:tabLst>
            </a:pP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вдосконалення методів оцінки токсичності </a:t>
            </a:r>
            <a:r>
              <a:rPr lang="uk-UA" sz="14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ксенобіотиків</a:t>
            </a: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і </a:t>
            </a:r>
            <a:r>
              <a:rPr lang="uk-UA" sz="14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біотестування</a:t>
            </a: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досліджуваних проб.</a:t>
            </a:r>
            <a:endParaRPr lang="ru-UA" sz="1400" dirty="0">
              <a:latin typeface="Arial" panose="020B0604020202020204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endParaRPr lang="ru-UA" sz="1400" dirty="0">
              <a:latin typeface="Arial" panose="020B0604020202020204" pitchFamily="34" charset="0"/>
              <a:ea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UA" sz="1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</a:t>
            </a:r>
            <a:r>
              <a:rPr lang="uk-UA" sz="1400" b="1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оксикокінетика</a:t>
            </a:r>
            <a:r>
              <a:rPr lang="ru-UA" sz="1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– </a:t>
            </a: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розділ токсикології</a:t>
            </a:r>
            <a:r>
              <a:rPr lang="ru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де </a:t>
            </a:r>
            <a:r>
              <a:rPr lang="ru-UA" sz="14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вивчають</a:t>
            </a:r>
            <a:r>
              <a:rPr lang="ru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uk-UA" sz="14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методичн</a:t>
            </a:r>
            <a:r>
              <a:rPr lang="ru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</a:t>
            </a: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прийом</a:t>
            </a:r>
            <a:r>
              <a:rPr lang="ru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и</a:t>
            </a: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що використовуються </a:t>
            </a:r>
            <a:endParaRPr lang="ru-UA" sz="14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для вирішення </a:t>
            </a:r>
            <a:r>
              <a:rPr lang="ru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</a:t>
            </a: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'</a:t>
            </a:r>
            <a:r>
              <a:rPr lang="uk-UA" sz="14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ясування</a:t>
            </a: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механізмів проникнення токсикантів в організм, </a:t>
            </a:r>
            <a:endParaRPr lang="ru-UA" sz="14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закономірностей їх розподілу, метаболізму </a:t>
            </a:r>
            <a:r>
              <a:rPr lang="ru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та </a:t>
            </a:r>
            <a:r>
              <a:rPr lang="ru-UA" sz="14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їх</a:t>
            </a:r>
            <a:r>
              <a:rPr lang="ru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виведення. </a:t>
            </a:r>
            <a:endParaRPr lang="ru-UA" sz="14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endParaRPr lang="ru-UA" sz="14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uk-UA" sz="1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Знання </a:t>
            </a:r>
            <a:r>
              <a:rPr lang="uk-UA" sz="1400" b="1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токсикокінетики</a:t>
            </a:r>
            <a:r>
              <a:rPr lang="uk-UA" sz="1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uk-UA" sz="1400" b="1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ксенобіотиків</a:t>
            </a:r>
            <a:r>
              <a:rPr lang="uk-UA" sz="14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необхідні для</a:t>
            </a:r>
            <a:r>
              <a:rPr lang="ru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</a:t>
            </a:r>
          </a:p>
          <a:p>
            <a:pPr marL="342900" lvl="0" indent="-342900" algn="ctr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  <a:tabLst>
                <a:tab pos="180975" algn="l"/>
              </a:tabLst>
            </a:pP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розробки надійної системи профілактики токсичних дій; </a:t>
            </a:r>
            <a:endParaRPr lang="ru-UA" sz="14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342900" lvl="0" indent="-342900" algn="ctr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  <a:tabLst>
                <a:tab pos="180975" algn="l"/>
              </a:tabLst>
            </a:pP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діагностики інтоксикацій, виявлення професійної патології, </a:t>
            </a:r>
            <a:endParaRPr lang="ru-UA" sz="14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проведення судово-медичної експертизи; вони широко використовуються </a:t>
            </a:r>
            <a:endParaRPr lang="ru-UA" sz="14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 процесі створення нових протиотрут і схем їх оптимального використання;</a:t>
            </a:r>
            <a:endParaRPr lang="ru-UA" sz="14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3) </a:t>
            </a: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вдосконалення методів форсованої детоксикації організму тощо</a:t>
            </a:r>
            <a:r>
              <a:rPr lang="ru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;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4) в</a:t>
            </a: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становлення чинників, що впливають на токсичність речовини: властивостей токсикантів, особливостей біологічних об'єктів, умов їх взаємодії, стан довкілля. </a:t>
            </a:r>
            <a:endParaRPr lang="ru-UA" sz="14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endParaRPr lang="ru-UA" sz="14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ru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</a:t>
            </a:r>
            <a:r>
              <a:rPr lang="uk-UA" sz="14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авдання</a:t>
            </a: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вирішуються в ході експериментальних досліджень на тваринах, </a:t>
            </a:r>
            <a:endParaRPr lang="ru-UA" sz="14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 процесі лікування гострих і хронічних отруєнь людини в умовах клініки, </a:t>
            </a:r>
            <a:endParaRPr lang="ru-UA" sz="14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епідеміологічних досліджень серед професійних груп і населення, </a:t>
            </a:r>
            <a:endParaRPr lang="ru-UA" sz="14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uk-UA" sz="14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що піддалися дії токсикантів. </a:t>
            </a:r>
            <a:endParaRPr lang="uk-UA" sz="1400" dirty="0">
              <a:latin typeface="Arial" panose="020B0604020202020204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23528" y="317772"/>
            <a:ext cx="849694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Структура токсикології</a:t>
            </a:r>
          </a:p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0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Експериментальна токсикологія</a:t>
            </a:r>
            <a:r>
              <a:rPr kumimoji="0" lang="uk-UA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endParaRPr kumimoji="0" lang="ru-UA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вивчає загальні закономірності взаємодії речовин </a:t>
            </a:r>
            <a:endParaRPr kumimoji="0" lang="ru-UA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 біологічних систем </a:t>
            </a:r>
            <a:endParaRPr kumimoji="0" lang="ru-UA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r>
              <a:rPr kumimoji="0" lang="uk-UA" sz="20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залежності: </a:t>
            </a:r>
            <a:endParaRPr kumimoji="0" lang="ru-UA" sz="200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UA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«</a:t>
            </a:r>
            <a:r>
              <a:rPr kumimoji="0" lang="uk-UA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доза токсиканта – ефект</a:t>
            </a:r>
            <a:r>
              <a:rPr kumimoji="0" lang="ru-UA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»</a:t>
            </a:r>
            <a:r>
              <a:rPr kumimoji="0" lang="uk-UA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endParaRPr kumimoji="0" lang="ru-UA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UA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«</a:t>
            </a:r>
            <a:r>
              <a:rPr kumimoji="0" lang="uk-UA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будова токсиканта – ефект</a:t>
            </a:r>
            <a:r>
              <a:rPr kumimoji="0" lang="ru-UA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»</a:t>
            </a:r>
            <a:r>
              <a:rPr kumimoji="0" lang="uk-UA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endParaRPr kumimoji="0" lang="ru-UA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UA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«</a:t>
            </a:r>
            <a:r>
              <a:rPr kumimoji="0" lang="uk-UA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умови взаємодії – ефект</a:t>
            </a:r>
            <a:r>
              <a:rPr kumimoji="0" lang="ru-UA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»;</a:t>
            </a: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UA" sz="20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2) </a:t>
            </a:r>
            <a:r>
              <a:rPr kumimoji="0" lang="uk-UA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механізми формування і перебігу токсичного процесу; </a:t>
            </a:r>
            <a:endParaRPr kumimoji="0" lang="ru-UA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UA" sz="20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3) </a:t>
            </a:r>
            <a:r>
              <a:rPr kumimoji="0" lang="uk-UA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розглядає проблеми токсикології в еволюційному аспекті; </a:t>
            </a:r>
            <a:endParaRPr kumimoji="0" lang="ru-UA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UA" sz="20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4) </a:t>
            </a:r>
            <a:r>
              <a:rPr kumimoji="0" lang="uk-UA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розробляє методологію екстраполяції даних з тварин на людину; </a:t>
            </a:r>
            <a:endParaRPr kumimoji="0" lang="ru-UA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UA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5) </a:t>
            </a:r>
            <a:r>
              <a:rPr kumimoji="0" lang="uk-UA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забезпечує вирішення практичних завдань, </a:t>
            </a:r>
            <a:endParaRPr kumimoji="0" lang="ru-UA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що стоять перед профілактичною і клінічною токсикологією. </a:t>
            </a:r>
            <a:endParaRPr kumimoji="0" lang="ru-RU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itchFamily="34" charset="0"/>
            </a:endParaRPr>
          </a:p>
        </p:txBody>
      </p:sp>
      <p:pic>
        <p:nvPicPr>
          <p:cNvPr id="17410" name="Picture 2" descr="Навчальна діяльність кафедри аналітичної хімії та хімічної технології  харчових добавок і косметичних засобів - УДХТУ (Український державний  хіміко-технологічний університет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4797152"/>
            <a:ext cx="2619375" cy="1743076"/>
          </a:xfrm>
          <a:prstGeom prst="rect">
            <a:avLst/>
          </a:prstGeom>
          <a:noFill/>
        </p:spPr>
      </p:pic>
      <p:sp>
        <p:nvSpPr>
          <p:cNvPr id="17412" name="AutoShape 4" descr="Загальна токсикология теор аспекти_го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4" name="AutoShape 6" descr="Українські токсикологи увійдуть до європейського реєстру фахівців | УНІА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77788" y="260648"/>
            <a:ext cx="838842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Профілактична токсикологія</a:t>
            </a:r>
            <a:r>
              <a:rPr lang="uk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вивчає токсичність нових хімічних речовин; встановлює критерії їх шкідливості, обґрунтовує і розробляє ГДК токсикантів, нормативні і правові акти, що забезпечують збереження життя, здоров'я, професійній працездатності населення в умовах хімічних дій </a:t>
            </a:r>
            <a:endParaRPr lang="ru-UA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 здійснює контроль за їх дотриманням.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anose="020B0604020202020204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Клінічна токсикологія</a:t>
            </a:r>
            <a:r>
              <a:rPr lang="uk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– область практичної медицини, пов'язана </a:t>
            </a:r>
            <a:endParaRPr lang="ru-UA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 наданням допомоги при гострих токсичних ураженнях, виявленням і лікуванням патології, обумовленої дією професійних </a:t>
            </a:r>
            <a:r>
              <a:rPr lang="uk-UA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шкідливостей</a:t>
            </a:r>
            <a:r>
              <a:rPr lang="uk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 </a:t>
            </a:r>
            <a:endParaRPr lang="ru-UA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UA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 рамках клінічної токсикології удосконалюються засоби і методи діагностики і лікування гострих інтоксикацій, вивчаються особливості перебігу професійних хвороб, викликаних дією хімічних речовин на організм. </a:t>
            </a:r>
            <a:endParaRPr lang="ru-RU" dirty="0">
              <a:latin typeface="Arial" panose="020B0604020202020204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UA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 </a:t>
            </a:r>
            <a:r>
              <a:rPr lang="ru-UA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</a:t>
            </a:r>
            <a:r>
              <a:rPr lang="uk-UA" b="1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едичній</a:t>
            </a:r>
            <a:r>
              <a:rPr lang="uk-UA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токсикології </a:t>
            </a:r>
            <a:r>
              <a:rPr lang="uk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виділяють промислову, сільськогосподарську, комунальну токсикологію, токсикологію спеціальних видів діяльності. </a:t>
            </a:r>
            <a:endParaRPr lang="ru-UA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UA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Нови</a:t>
            </a: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й</a:t>
            </a:r>
            <a:r>
              <a:rPr lang="uk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напрям </a:t>
            </a:r>
            <a:r>
              <a:rPr lang="uk-UA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сучасн</a:t>
            </a:r>
            <a:r>
              <a:rPr lang="ru-UA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ої</a:t>
            </a:r>
            <a:r>
              <a:rPr lang="uk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токсикології –</a:t>
            </a: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uk-UA" b="1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екотоксикологія</a:t>
            </a:r>
            <a:r>
              <a:rPr lang="uk-UA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</a:t>
            </a:r>
            <a:endParaRPr lang="uk-UA" b="1" dirty="0">
              <a:latin typeface="Arial" panose="020B0604020202020204" pitchFamily="34" charset="0"/>
              <a:cs typeface="Arial" pitchFamily="34" charset="0"/>
            </a:endParaRPr>
          </a:p>
        </p:txBody>
      </p:sp>
      <p:pic>
        <p:nvPicPr>
          <p:cNvPr id="33794" name="Picture 2" descr="R-значення для оцінки типу ураження печінки онлайн калькулятор |  КлінКейсКвес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5381374"/>
            <a:ext cx="1827287" cy="1215978"/>
          </a:xfrm>
          <a:prstGeom prst="rect">
            <a:avLst/>
          </a:prstGeom>
          <a:noFill/>
        </p:spPr>
      </p:pic>
      <p:sp>
        <p:nvSpPr>
          <p:cNvPr id="33796" name="AutoShape 4" descr="Токсикологія — Вікіпеді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8" name="AutoShape 6" descr="Токсикологія — Вікіпеді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23528" y="1036185"/>
            <a:ext cx="8496944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Отрута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(токсикант, </a:t>
            </a:r>
            <a:r>
              <a:rPr kumimoji="0" lang="uk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ксенобіотик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) – будь-яка сполука, що при дії на біологічні системи немеханічним шляхом, викликає їх пошкодження або загибель.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Х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імічні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речовини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володіють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властивістю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через яку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їх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контакт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біологічними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системами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може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мати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згубні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наслідки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для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останніх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Ц</a:t>
            </a:r>
            <a:r>
              <a:rPr kumimoji="0" 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властивість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– </a:t>
            </a:r>
            <a:r>
              <a:rPr kumimoji="0" 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токсичність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оксичність</a:t>
            </a:r>
            <a:r>
              <a:rPr lang="ru-UA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–</a:t>
            </a:r>
            <a:r>
              <a:rPr kumimoji="0" lang="ru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здатність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хімічних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речовин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діючи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на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біологічні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системи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немеханічним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uk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щляхом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викликати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їх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пошкодження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або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загибель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або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стосовно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організму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людини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здатність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викликати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порушення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працездатності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захворювання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або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загибель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 </a:t>
            </a:r>
            <a:endParaRPr kumimoji="0" lang="ru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UA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Чим в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меншій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кількості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речовина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здатна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викликати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пошкодження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організму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тим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вон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 більш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токсичн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(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табл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1).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6989F8-5280-D34D-196B-CB93D3A55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7223904E-F7E4-ED1E-09B0-1E18ABDB80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555048"/>
              </p:ext>
            </p:extLst>
          </p:nvPr>
        </p:nvGraphicFramePr>
        <p:xfrm>
          <a:off x="827583" y="1052736"/>
          <a:ext cx="7488831" cy="4374770"/>
        </p:xfrm>
        <a:graphic>
          <a:graphicData uri="http://schemas.openxmlformats.org/drawingml/2006/table">
            <a:tbl>
              <a:tblPr/>
              <a:tblGrid>
                <a:gridCol w="2496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6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6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8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Речовина</a:t>
                      </a:r>
                      <a:endParaRPr lang="ru-RU" sz="14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Джерело</a:t>
                      </a:r>
                      <a:endParaRPr lang="ru-RU" sz="1400" b="1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Токсичн</a:t>
                      </a:r>
                      <a:r>
                        <a:rPr lang="uk-UA" sz="1400" b="1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і</a:t>
                      </a:r>
                      <a:r>
                        <a:rPr lang="ru-RU" sz="1400" b="1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сть</a:t>
                      </a:r>
                      <a:r>
                        <a:rPr lang="ru-RU" sz="1400" b="1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(ЛД</a:t>
                      </a:r>
                      <a:r>
                        <a:rPr lang="ru-RU" sz="1400" b="1" baseline="-250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50</a:t>
                      </a:r>
                      <a:r>
                        <a:rPr lang="ru-RU" sz="1400" b="1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)</a:t>
                      </a:r>
                      <a:r>
                        <a:rPr lang="uk-UA" sz="1400" b="1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400" b="1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мкг/кг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30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Ботулотоксин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Тетанотоксин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Батрахотоксин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Тайпоксин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</a:t>
                      </a:r>
                      <a:r>
                        <a:rPr lang="uk-UA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і</a:t>
                      </a:r>
                      <a:r>
                        <a:rPr lang="ru-RU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цин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Тетродотоксин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Сакситоксин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Латротоксин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Бунгаротоксин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</a:t>
                      </a:r>
                      <a:r>
                        <a:rPr lang="uk-UA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і</a:t>
                      </a:r>
                      <a:r>
                        <a:rPr lang="ru-RU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оксин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Курарин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ДФФ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І</a:t>
                      </a:r>
                      <a:r>
                        <a:rPr lang="ru-RU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прит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Натр</a:t>
                      </a:r>
                      <a:r>
                        <a:rPr lang="uk-UA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ію</a:t>
                      </a:r>
                      <a:r>
                        <a:rPr lang="ru-UA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ц</a:t>
                      </a:r>
                      <a:r>
                        <a:rPr lang="ru-RU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иан</a:t>
                      </a:r>
                      <a:r>
                        <a:rPr lang="uk-UA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і</a:t>
                      </a: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 </a:t>
                      </a:r>
                      <a:endParaRPr lang="ru-UA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Тал</a:t>
                      </a:r>
                      <a:r>
                        <a:rPr lang="uk-UA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ію</a:t>
                      </a: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сульфат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Атроп</a:t>
                      </a:r>
                      <a:r>
                        <a:rPr lang="uk-UA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і</a:t>
                      </a:r>
                      <a:r>
                        <a:rPr lang="ru-RU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н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Метанол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Бактерії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Бактерії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Земноводні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Змії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Рослини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Риби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Найпростіші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Па</a:t>
                      </a:r>
                      <a:r>
                        <a:rPr lang="uk-UA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в</a:t>
                      </a: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уки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Зм</a:t>
                      </a:r>
                      <a:r>
                        <a:rPr lang="uk-UA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ії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Синтетич</a:t>
                      </a:r>
                      <a:r>
                        <a:rPr lang="uk-UA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н</a:t>
                      </a:r>
                      <a:r>
                        <a:rPr lang="ru-RU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ий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Рослини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Синтетич</a:t>
                      </a:r>
                      <a:r>
                        <a:rPr lang="uk-UA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н</a:t>
                      </a:r>
                      <a:r>
                        <a:rPr lang="ru-RU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ий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Синтетич</a:t>
                      </a:r>
                      <a:r>
                        <a:rPr lang="uk-UA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н</a:t>
                      </a:r>
                      <a:r>
                        <a:rPr lang="ru-RU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ий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Синтетич</a:t>
                      </a:r>
                      <a:r>
                        <a:rPr lang="uk-UA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н</a:t>
                      </a:r>
                      <a:r>
                        <a:rPr lang="ru-RU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ий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</a:t>
                      </a:r>
                      <a:r>
                        <a:rPr lang="uk-UA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і</a:t>
                      </a: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ль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</a:t>
                      </a:r>
                      <a:r>
                        <a:rPr lang="uk-UA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ослини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Синтетич</a:t>
                      </a:r>
                      <a:r>
                        <a:rPr lang="uk-UA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н</a:t>
                      </a:r>
                      <a:r>
                        <a:rPr lang="ru-RU" sz="1400" dirty="0" err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ий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0,0003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0,001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8600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35000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90000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1000000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698" name="Rectangle 2">
            <a:extLst>
              <a:ext uri="{FF2B5EF4-FFF2-40B4-BE49-F238E27FC236}">
                <a16:creationId xmlns:a16="http://schemas.microsoft.com/office/drawing/2014/main" id="{4559B614-FE3D-EC7F-8F13-0AE030EAC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179786"/>
            <a:ext cx="849694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Таблиця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1</a:t>
            </a:r>
            <a:r>
              <a:rPr kumimoji="0" lang="ru-UA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–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Порівняльна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токсичність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деяких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речовин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для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білих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мишей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br>
              <a:rPr kumimoji="0" lang="ru-UA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(доза,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що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викликає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загибель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при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внутрішньоочеревинному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способі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введення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)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CE4B3BD-28EB-D3C3-1B9A-2A8FA7ED1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412" y="5427506"/>
            <a:ext cx="8227171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Теоретично не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існує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речовин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позбавлених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токсичності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 </a:t>
            </a:r>
            <a:endParaRPr kumimoji="0" lang="ru-U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За тих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або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інших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умов,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виявиться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біологічний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об'єкт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що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реагує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пошкодженням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endParaRPr kumimoji="0" lang="ru-U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порушенням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функцій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загибеллю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на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дію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речовини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в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певних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дозах. </a:t>
            </a:r>
            <a:endParaRPr kumimoji="0" lang="ru-U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Токсичність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речовин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повністю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інертних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відносно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біологічних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об'єктів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endParaRPr kumimoji="0" lang="ru-UA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може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бути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кількісно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позначена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як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прагнуча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(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але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не </a:t>
            </a:r>
            <a:r>
              <a:rPr kumimoji="0" 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рівна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) до нуля.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892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23528" y="86915"/>
            <a:ext cx="8568952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Класифікація шкідливих речовин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 </a:t>
            </a: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За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похо</a:t>
            </a: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жен</a:t>
            </a:r>
            <a:r>
              <a:rPr kumimoji="0" lang="uk-UA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ням</a:t>
            </a: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1.Токсикант</a:t>
            </a: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и природного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поход</a:t>
            </a:r>
            <a:r>
              <a:rPr kumimoji="0" lang="uk-UA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ження</a:t>
            </a: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</a:t>
            </a:r>
            <a:endParaRPr kumimoji="0" lang="ru-RU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1.1.Б</a:t>
            </a: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</a:t>
            </a:r>
            <a:r>
              <a:rPr kumimoji="0" lang="ru-RU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олог</a:t>
            </a: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ч</a:t>
            </a: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ого </a:t>
            </a: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походження:</a:t>
            </a:r>
            <a:endParaRPr kumimoji="0" lang="ru-RU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а) </a:t>
            </a:r>
            <a:r>
              <a:rPr kumimoji="0" 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Бактер</a:t>
            </a: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</a:t>
            </a:r>
            <a:r>
              <a:rPr kumimoji="0" 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альн</a:t>
            </a: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</a:t>
            </a: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токсин</a:t>
            </a: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и;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б)</a:t>
            </a: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Р</a:t>
            </a:r>
            <a:r>
              <a:rPr kumimoji="0" lang="uk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ослинні</a:t>
            </a: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отрути;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в) Отрути тваринного походження.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1.2. </a:t>
            </a:r>
            <a:r>
              <a:rPr kumimoji="0" lang="ru-RU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Неорган</a:t>
            </a: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ч</a:t>
            </a: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ні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с</a:t>
            </a:r>
            <a:r>
              <a:rPr kumimoji="0" lang="uk-UA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полуки</a:t>
            </a: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</a:t>
            </a:r>
            <a:endParaRPr kumimoji="0" lang="ru-RU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1.3. Орган</a:t>
            </a: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ч</a:t>
            </a: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ні 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</a:t>
            </a:r>
            <a:r>
              <a:rPr kumimoji="0" lang="uk-UA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полуки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неб</a:t>
            </a: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</a:t>
            </a:r>
            <a:r>
              <a:rPr kumimoji="0" lang="ru-RU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олог</a:t>
            </a: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і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ч</a:t>
            </a: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ого </a:t>
            </a:r>
            <a:r>
              <a:rPr kumimoji="0" lang="ru-RU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</a:t>
            </a:r>
            <a:r>
              <a:rPr kumimoji="0" lang="uk-UA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оходження</a:t>
            </a: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</a:t>
            </a:r>
            <a:endParaRPr kumimoji="0" lang="ru-RU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ru-UA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2. </a:t>
            </a:r>
            <a:r>
              <a:rPr kumimoji="0" lang="ru-RU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Синтетич</a:t>
            </a: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ні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токсикант</a:t>
            </a: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и.</a:t>
            </a:r>
            <a:endParaRPr kumimoji="0" lang="ru-RU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2.</a:t>
            </a:r>
            <a:r>
              <a:rPr kumimoji="0" lang="ru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За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способ</a:t>
            </a: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ом використання людиною: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 Інгредієнти хімічного синтезу і спеціальних видів виробництв.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2. Пестициди. 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3. Ліки та косметика. 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4. Харчові добавки.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5. Палива та олії. 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6. Розчинники, фарбники, клеї. 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7. Побічні продукти хімічного синтезу, домішки і відходи.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ru-UA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3. За 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у</a:t>
            </a: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мовами</a:t>
            </a: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в</a:t>
            </a: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пливу: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 </a:t>
            </a:r>
            <a:r>
              <a:rPr kumimoji="0" 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Забрудники</a:t>
            </a: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довкілля</a:t>
            </a: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(</a:t>
            </a:r>
            <a:r>
              <a:rPr kumimoji="0" 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повітря</a:t>
            </a: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води, грунту, </a:t>
            </a: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харчів</a:t>
            </a: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)</a:t>
            </a: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 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2. Професійні (виробничі) токсиканти. 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3. Побутові токсиканти. 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4. Шкідливі звички та пристрасті (тютюн, алкоголь, наркотичні засоби, ліки</a:t>
            </a:r>
            <a:r>
              <a:rPr kumimoji="0" lang="uk-UA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uk-UA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тощо</a:t>
            </a: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).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5. Подразнюючі чинники за спеціальних умов дії: 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а) аварійного і катастрофічного походження; 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б) бойові отруйні речовини та диверсійні агенти.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ru-UA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4. За агрегатним станом: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1. Гази.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2. Пари.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3. Аерозолі.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4. Рідкі сполуки.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5. Тверді сполуки.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Савон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Савон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аво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TM03457510[[fn=Савон]]</Template>
  <TotalTime>261</TotalTime>
  <Words>3422</Words>
  <Application>Microsoft Office PowerPoint</Application>
  <PresentationFormat>Экран (4:3)</PresentationFormat>
  <Paragraphs>413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Garamond</vt:lpstr>
      <vt:lpstr>Times New Roman</vt:lpstr>
      <vt:lpstr>Савон</vt:lpstr>
      <vt:lpstr>Лекція 1, 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</dc:title>
  <dc:creator>Руслан Аминов</dc:creator>
  <cp:lastModifiedBy>Gencheva.Viktoriia@renters.mans.edu.pl Gencheva</cp:lastModifiedBy>
  <cp:revision>52</cp:revision>
  <dcterms:created xsi:type="dcterms:W3CDTF">2024-02-18T10:48:35Z</dcterms:created>
  <dcterms:modified xsi:type="dcterms:W3CDTF">2025-09-10T18:47:23Z</dcterms:modified>
</cp:coreProperties>
</file>