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njZTp8Zw/sQLHi8a5xrGUDD2N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FE9948-3D68-4077-8D75-718CE802A66B}">
  <a:tblStyle styleId="{9BFE9948-3D68-4077-8D75-718CE802A66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1E0D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ff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9C5151"/>
          </a:solidFill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ff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2929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1710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975360" y="1596248"/>
            <a:ext cx="11054081" cy="3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625600" y="5122898"/>
            <a:ext cx="9753600" cy="235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>
            <a:spLocks noGrp="1"/>
          </p:cNvSpPr>
          <p:nvPr>
            <p:ph type="pic" idx="2"/>
          </p:nvPr>
        </p:nvSpPr>
        <p:spPr>
          <a:xfrm>
            <a:off x="5528733" y="1404339"/>
            <a:ext cx="6583682" cy="6931379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87306" y="2431629"/>
            <a:ext cx="11216642" cy="40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  <a:defRPr sz="8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87306" y="6527238"/>
            <a:ext cx="1121664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583680" y="2390986"/>
            <a:ext cx="5528736" cy="11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5528733" y="1404339"/>
            <a:ext cx="6583682" cy="693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 sz="4200"/>
            </a:lvl1pPr>
            <a:lvl2pPr marL="914400" lvl="1" indent="-495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 sz="4200"/>
            </a:lvl2pPr>
            <a:lvl3pPr marL="1371600" lvl="2" indent="-495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 sz="4200"/>
            </a:lvl3pPr>
            <a:lvl4pPr marL="1828800" lvl="3" indent="-495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 sz="4200"/>
            </a:lvl4pPr>
            <a:lvl5pPr marL="2286000" lvl="4" indent="-495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 sz="4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895774" y="2926079"/>
            <a:ext cx="4194386" cy="54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780621" y="9136365"/>
            <a:ext cx="330100" cy="32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1886050" y="3766525"/>
            <a:ext cx="81369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4546A"/>
                </a:solidFill>
              </a:rPr>
              <a:t>SMM-стратегія «Назва бренду»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/>
        </p:nvSpPr>
        <p:spPr>
          <a:xfrm>
            <a:off x="3024845" y="1074341"/>
            <a:ext cx="6955111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Оформлення Instagram-акаунту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1836417" y="2848384"/>
            <a:ext cx="9856259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43865" marR="0" lvl="0" indent="-443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Підготувати опис для "шапки" профілю </a:t>
            </a:r>
            <a:endParaRPr/>
          </a:p>
          <a:p>
            <a:pPr marL="443865" marR="0" lvl="0" indent="-4438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Написати «категорію» сторінки</a:t>
            </a:r>
            <a:endParaRPr/>
          </a:p>
          <a:p>
            <a:pPr marL="443865" marR="0" lvl="0" indent="-4438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Описати назву та наповнення для хайлайтс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 descr="Pictur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1549" cy="975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/>
          <p:nvPr/>
        </p:nvSpPr>
        <p:spPr>
          <a:xfrm>
            <a:off x="-906296" y="-287126"/>
            <a:ext cx="14356819" cy="105336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BAD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8CB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5189444" y="2345777"/>
            <a:ext cx="2625912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Таргетинг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951266" y="3565952"/>
            <a:ext cx="10891216" cy="424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43865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</a:pP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Розмістіть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сюди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скріни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Вашої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цільової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аудіторії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таргетингу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(2-5)</a:t>
            </a:r>
            <a:endParaRPr sz="2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3865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190"/>
              <a:buFont typeface="Arial"/>
              <a:buChar char="•"/>
            </a:pP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Опишіть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типи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формати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реклами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будуть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використовуватись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промо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сторінки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постів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сторіс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лідогенерація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трафікові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кампанії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реклама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просування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додатку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тд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/>
        </p:nvSpPr>
        <p:spPr>
          <a:xfrm>
            <a:off x="5643066" y="4343400"/>
            <a:ext cx="1972668" cy="132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Sд»</a:t>
            </a:r>
            <a:endParaRPr/>
          </a:p>
        </p:txBody>
      </p:sp>
      <p:sp>
        <p:nvSpPr>
          <p:cNvPr id="142" name="Google Shape;142;p12"/>
          <p:cNvSpPr txBox="1"/>
          <p:nvPr/>
        </p:nvSpPr>
        <p:spPr>
          <a:xfrm>
            <a:off x="4944333" y="1604574"/>
            <a:ext cx="3116134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Робота з блогерами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1583853" y="2624333"/>
            <a:ext cx="9856259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43865" marR="0" lvl="0" indent="-443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Підберіть 2-5 цільових інфлюенсери для співробітництва (короткий опис акаунту, посилання, варіант співпраці (пост, сторі, сумісний конкурс)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/>
          <p:nvPr/>
        </p:nvSpPr>
        <p:spPr>
          <a:xfrm>
            <a:off x="5643066" y="4343399"/>
            <a:ext cx="1972668" cy="132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Sд»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4067182" y="1587641"/>
            <a:ext cx="4870445" cy="4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Додаткові механіки просування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583853" y="2703857"/>
            <a:ext cx="9856259" cy="55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23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Опишіть свої ідеї конкурсних механік або додактових механік просування на слайді (амбасадорство, партнерство з іншими брендами)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590295" y="3049937"/>
            <a:ext cx="11622300" cy="22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500"/>
              <a:buFont typeface="Arial"/>
              <a:buChar char="➔"/>
            </a:pP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Чим займається бренд?</a:t>
            </a:r>
            <a:endParaRPr sz="3500" b="0" i="0" u="none" strike="noStrike" cap="non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500"/>
              <a:buChar char="➔"/>
            </a:pP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Яку проблему розв</a:t>
            </a:r>
            <a:r>
              <a:rPr lang="en-US" sz="3500">
                <a:solidFill>
                  <a:srgbClr val="44546A"/>
                </a:solidFill>
              </a:rPr>
              <a:t>’язує?</a:t>
            </a:r>
            <a:endParaRPr sz="3500">
              <a:solidFill>
                <a:srgbClr val="44546A"/>
              </a:solidFill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500"/>
              <a:buFont typeface="Arial"/>
              <a:buChar char="➔"/>
            </a:pP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Які товари та послуги надає? </a:t>
            </a:r>
            <a:endParaRPr>
              <a:solidFill>
                <a:srgbClr val="44546A"/>
              </a:solidFill>
            </a:endParaRPr>
          </a:p>
          <a:p>
            <a:pPr marL="45720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500"/>
              <a:buFont typeface="Arial"/>
              <a:buChar char="➔"/>
            </a:pP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Яка конкурентна перевага бренду/сильні сторони? 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3578149" y="1512150"/>
            <a:ext cx="644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44546A"/>
                </a:solidFill>
              </a:rPr>
              <a:t>Короткий опис бренду </a:t>
            </a:r>
            <a:endParaRPr b="1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92475" y="536450"/>
            <a:ext cx="111462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Цілі та за</a:t>
            </a:r>
            <a:r>
              <a:rPr lang="en-US" sz="4200">
                <a:solidFill>
                  <a:srgbClr val="44546A"/>
                </a:solidFill>
              </a:rPr>
              <a:t>вдання</a:t>
            </a:r>
            <a:r>
              <a:rPr lang="en-US" sz="42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розвитку бренду в соцмережах? </a:t>
            </a:r>
            <a:endParaRPr>
              <a:solidFill>
                <a:srgbClr val="44546A"/>
              </a:solidFill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861491" y="8413039"/>
            <a:ext cx="6380031" cy="524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43865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1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Цілей та задач може бути декілька, спробуйте вказати та деталізувати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 найважливіші 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68" name="Google Shape;68;p3"/>
          <p:cNvGraphicFramePr/>
          <p:nvPr/>
        </p:nvGraphicFramePr>
        <p:xfrm>
          <a:off x="1266124" y="2678073"/>
          <a:ext cx="10472550" cy="4397500"/>
        </p:xfrm>
        <a:graphic>
          <a:graphicData uri="http://schemas.openxmlformats.org/drawingml/2006/table">
            <a:tbl>
              <a:tblPr firstRow="1" bandRow="1">
                <a:noFill/>
                <a:tableStyleId>{9BFE9948-3D68-4077-8D75-718CE802A66B}</a:tableStyleId>
              </a:tblPr>
              <a:tblGrid>
                <a:gridCol w="56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Цілі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(Відповідь на запитання «Навіщо 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аш бренд має присутність у соціальних мережах?»)</a:t>
                      </a:r>
                      <a:endParaRPr/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За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вдання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Що потрібно зробити, щоб досягнути цілі?</a:t>
                      </a:r>
                      <a:endParaRPr/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Приклад: Збільшити впізнаваність бренду серед Цільової аудиторії у соціальних мережах </a:t>
                      </a:r>
                      <a:endParaRPr i="1"/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Приклад: </a:t>
                      </a:r>
                      <a:endParaRPr i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Збільшити кількість підписників шляхом таргетингу</a:t>
                      </a:r>
                      <a:endParaRPr i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Реалізувати співробітництво з цільовим блогером, щоб розказати ЦА про бренд </a:t>
                      </a:r>
                      <a:endParaRPr i="1"/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None/>
                      </a:pPr>
                      <a:endParaRPr sz="13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2175" marR="42175" marT="42175" marB="421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4582373" y="981575"/>
            <a:ext cx="5817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rgbClr val="44546A"/>
                </a:solidFill>
              </a:rPr>
              <a:t>Аналітика </a:t>
            </a:r>
            <a:r>
              <a:rPr lang="en-US" sz="3200" b="1" i="0" u="none" strike="noStrike" cap="none">
                <a:solidFill>
                  <a:srgbClr val="44546A"/>
                </a:solidFill>
              </a:rPr>
              <a:t>конкурентів</a:t>
            </a:r>
            <a:endParaRPr b="1">
              <a:solidFill>
                <a:srgbClr val="44546A"/>
              </a:solidFill>
            </a:endParaRPr>
          </a:p>
        </p:txBody>
      </p:sp>
      <p:graphicFrame>
        <p:nvGraphicFramePr>
          <p:cNvPr id="75" name="Google Shape;75;p4"/>
          <p:cNvGraphicFramePr/>
          <p:nvPr/>
        </p:nvGraphicFramePr>
        <p:xfrm>
          <a:off x="390789" y="2526086"/>
          <a:ext cx="12223250" cy="5031515"/>
        </p:xfrm>
        <a:graphic>
          <a:graphicData uri="http://schemas.openxmlformats.org/drawingml/2006/table">
            <a:tbl>
              <a:tblPr bandRow="1">
                <a:noFill/>
                <a:tableStyleId>{9BFE9948-3D68-4077-8D75-718CE802A66B}</a:tableStyleId>
              </a:tblPr>
              <a:tblGrid>
                <a:gridCol w="138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9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5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68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Назва бренду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Соц мережі, які задіяні + лінк 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Кількість підписників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Частота постингу (середня кількість постів у місяць)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Рубрики в постингу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Чи дублюєтьсяконтент </a:t>
                      </a:r>
                      <a:r>
                        <a:rPr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у</a:t>
                      </a: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різних соцмережах чи є унікальним  для кожної окремо? 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Наявність конкурсів/інтерактивів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Співробітницство з блогерами 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Наявність таргетованих рекламних кампаній 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Замітки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B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2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Приклад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FB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1753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8120" marR="0" lvl="0" indent="-1981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Бренд</a:t>
                      </a:r>
                      <a:endParaRPr/>
                    </a:p>
                    <a:p>
                      <a:pPr marL="198120" marR="0" lvl="0" indent="-1981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Лайфхаки для господинь</a:t>
                      </a:r>
                      <a:endParaRPr/>
                    </a:p>
                    <a:p>
                      <a:pPr marL="198120" marR="0" lvl="0" indent="-1981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Цікаві підбірки дозвілля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Контент дублюється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ТАК: конкурси, голосування, опитування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Немає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025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Instagram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280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8120" marR="0" lvl="0" indent="-1981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Бренд</a:t>
                      </a:r>
                      <a:endParaRPr sz="10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198120" marR="0" lvl="0" indent="-1981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Лайфхаки для господинь</a:t>
                      </a:r>
                      <a:endParaRPr/>
                    </a:p>
                    <a:p>
                      <a:pPr marL="198120" marR="0" lvl="0" indent="-1981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AutoNum type="arabicPeriod"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Цікаві підбірки дозвілля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ТАК: конкурси, ігрові сторіс 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Так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Є Insta-маска рандомайзер «який фільм подивитись сьогодні?»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" name="Google Shape;76;p4"/>
          <p:cNvSpPr txBox="1"/>
          <p:nvPr/>
        </p:nvSpPr>
        <p:spPr>
          <a:xfrm>
            <a:off x="5667032" y="1818535"/>
            <a:ext cx="11478297" cy="31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43865" marR="0" lvl="0" indent="-443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5"/>
              <a:buFont typeface="Helvetica Neue"/>
              <a:buChar char="✴"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Заповніть таблицю даними про ваших 3-5 конкурентів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/>
        </p:nvSpPr>
        <p:spPr>
          <a:xfrm>
            <a:off x="3380250" y="1128125"/>
            <a:ext cx="6885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44546A"/>
                </a:solidFill>
              </a:rPr>
              <a:t>Опис цільової аудиторі</a:t>
            </a:r>
            <a:r>
              <a:rPr lang="en-US" sz="3600" b="1">
                <a:solidFill>
                  <a:srgbClr val="44546A"/>
                </a:solidFill>
              </a:rPr>
              <a:t>ї </a:t>
            </a:r>
            <a:r>
              <a:rPr lang="en-US" sz="3600" b="1" i="0" u="none" strike="noStrike" cap="none">
                <a:solidFill>
                  <a:srgbClr val="44546A"/>
                </a:solidFill>
              </a:rPr>
              <a:t>(ЦА)</a:t>
            </a:r>
            <a:endParaRPr b="1">
              <a:solidFill>
                <a:srgbClr val="44546A"/>
              </a:solidFill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800262" y="2389049"/>
            <a:ext cx="11622300" cy="5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19430" marR="0" lvl="0" indent="-544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Який вік вашої цільової аудиторії? </a:t>
            </a:r>
            <a:endParaRPr sz="3300">
              <a:solidFill>
                <a:srgbClr val="44546A"/>
              </a:solidFill>
            </a:endParaRPr>
          </a:p>
          <a:p>
            <a:pPr marL="519430" marR="0" lvl="0" indent="-5448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Яка стать? Місце проживання/перебування (Київ, </a:t>
            </a:r>
            <a:r>
              <a:rPr lang="en-US" sz="3300">
                <a:solidFill>
                  <a:srgbClr val="44546A"/>
                </a:solidFill>
              </a:rPr>
              <a:t>у</a:t>
            </a: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ся Україна, світ й т</a:t>
            </a:r>
            <a:r>
              <a:rPr lang="en-US" sz="3300">
                <a:solidFill>
                  <a:srgbClr val="44546A"/>
                </a:solidFill>
              </a:rPr>
              <a:t>ощо</a:t>
            </a: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)?  </a:t>
            </a:r>
            <a:endParaRPr sz="3300">
              <a:solidFill>
                <a:srgbClr val="44546A"/>
              </a:solidFill>
            </a:endParaRPr>
          </a:p>
          <a:p>
            <a:pPr marL="519430" marR="0" lvl="0" indent="-5448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Який рід діяльності/професія? Бажаний рівень доходу? </a:t>
            </a:r>
            <a:endParaRPr sz="3300">
              <a:solidFill>
                <a:srgbClr val="44546A"/>
              </a:solidFill>
            </a:endParaRPr>
          </a:p>
          <a:p>
            <a:pPr marL="519430" marR="0" lvl="0" indent="-5448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Який сімейний статус (наявність дітей)?</a:t>
            </a:r>
            <a:endParaRPr sz="3300">
              <a:solidFill>
                <a:srgbClr val="44546A"/>
              </a:solidFill>
            </a:endParaRPr>
          </a:p>
          <a:p>
            <a:pPr marL="519430" marR="0" lvl="0" indent="-5448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Загальна характеристика / релевантні інтереси (відпочинок закордоном, наявність певної техніки/майна, певні хобі)</a:t>
            </a:r>
            <a:endParaRPr sz="3300">
              <a:solidFill>
                <a:srgbClr val="44546A"/>
              </a:solidFill>
            </a:endParaRPr>
          </a:p>
          <a:p>
            <a:pPr marL="519430" marR="0" lvl="0" indent="-5448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Унікальні характеристики (вміння програмувати певною мовою, вагітність, діти дошкільного віку)</a:t>
            </a:r>
            <a:endParaRPr sz="3300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122507" y="5696381"/>
            <a:ext cx="2568935" cy="153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Helvetica Neue"/>
              <a:buNone/>
            </a:pPr>
            <a:r>
              <a:rPr lang="en-US" sz="9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SM»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2225790" y="1793968"/>
            <a:ext cx="3424611" cy="72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Helvetica Neue"/>
              <a:buNone/>
            </a:pPr>
            <a:r>
              <a:rPr lang="en-US" sz="4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Описание ЦА</a:t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4990672" y="772300"/>
            <a:ext cx="270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500" b="1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Портрет ЦА</a:t>
            </a:r>
            <a:endParaRPr sz="3500">
              <a:solidFill>
                <a:srgbClr val="44546A"/>
              </a:solidFill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5650402" y="6542475"/>
            <a:ext cx="6951300" cy="27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23875" marR="0" lvl="0" indent="-5187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Детально описати конкретного представника вашої ЦА: реальне ім'я, підібрати фото, </a:t>
            </a:r>
            <a:r>
              <a:rPr lang="en-US" sz="3400">
                <a:solidFill>
                  <a:srgbClr val="44546A"/>
                </a:solidFill>
              </a:rPr>
              <a:t>вказати</a:t>
            </a:r>
            <a:r>
              <a:rPr lang="en-US" sz="34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 місце роботи, сім'ю, формати дозвілля/хобі </a:t>
            </a:r>
            <a:r>
              <a:rPr lang="en-US" sz="3400">
                <a:solidFill>
                  <a:srgbClr val="44546A"/>
                </a:solidFill>
              </a:rPr>
              <a:t>тощо</a:t>
            </a:r>
            <a:r>
              <a:rPr lang="en-US" sz="34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400">
              <a:solidFill>
                <a:srgbClr val="44546A"/>
              </a:solidFill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2962778" y="2391127"/>
            <a:ext cx="6249890" cy="3896186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7"/>
          <p:cNvGraphicFramePr/>
          <p:nvPr/>
        </p:nvGraphicFramePr>
        <p:xfrm>
          <a:off x="2444750" y="3581906"/>
          <a:ext cx="8115300" cy="2589775"/>
        </p:xfrm>
        <a:graphic>
          <a:graphicData uri="http://schemas.openxmlformats.org/drawingml/2006/table">
            <a:tbl>
              <a:tblPr bandRow="1">
                <a:noFill/>
                <a:tableStyleId>{9BFE9948-3D68-4077-8D75-718CE802A66B}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Назва рубрики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Опис рубрики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Приклад тексту посту з цієї рубрики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1" name="Google Shape;101;p7"/>
          <p:cNvSpPr txBox="1"/>
          <p:nvPr/>
        </p:nvSpPr>
        <p:spPr>
          <a:xfrm>
            <a:off x="5205302" y="2214025"/>
            <a:ext cx="33897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600" b="1" i="0" u="none" strike="noStrike" cap="none">
                <a:solidFill>
                  <a:srgbClr val="44546A"/>
                </a:solidFill>
              </a:rPr>
              <a:t>Рубрикатор</a:t>
            </a:r>
            <a:endParaRPr sz="3600" b="1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748635" y="4485565"/>
            <a:ext cx="11519893" cy="309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Helvetica Neue"/>
              <a:buNone/>
            </a:pPr>
            <a:r>
              <a:rPr lang="en-US" sz="9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SMM-стратегия </a:t>
            </a:r>
            <a:endParaRPr sz="8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Helvetica Neue"/>
              <a:buNone/>
            </a:pPr>
            <a:r>
              <a:rPr lang="en-US" sz="9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«Название бренда»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1695379" y="5680379"/>
            <a:ext cx="9933236" cy="10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Короткое описание бренда</a:t>
            </a:r>
            <a:endParaRPr/>
          </a:p>
        </p:txBody>
      </p:sp>
      <p:sp>
        <p:nvSpPr>
          <p:cNvPr id="110" name="Google Shape;110;p8"/>
          <p:cNvSpPr txBox="1"/>
          <p:nvPr/>
        </p:nvSpPr>
        <p:spPr>
          <a:xfrm>
            <a:off x="3401074" y="1341425"/>
            <a:ext cx="65142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100" b="1" i="0" u="none" strike="noStrike" cap="none">
                <a:solidFill>
                  <a:srgbClr val="44546A"/>
                </a:solidFill>
              </a:rPr>
              <a:t>Календар</a:t>
            </a:r>
            <a:r>
              <a:rPr lang="en-US" sz="4100" b="1" i="0" u="none" strike="noStrike" cap="none">
                <a:solidFill>
                  <a:srgbClr val="44546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100" b="1" i="0" u="none" strike="noStrike" cap="none">
                <a:solidFill>
                  <a:srgbClr val="44546A"/>
                </a:solidFill>
              </a:rPr>
              <a:t>ситуативів</a:t>
            </a:r>
            <a:endParaRPr sz="4100" b="1">
              <a:solidFill>
                <a:srgbClr val="44546A"/>
              </a:solidFill>
            </a:endParaRPr>
          </a:p>
        </p:txBody>
      </p:sp>
      <p:graphicFrame>
        <p:nvGraphicFramePr>
          <p:cNvPr id="111" name="Google Shape;111;p8"/>
          <p:cNvGraphicFramePr/>
          <p:nvPr/>
        </p:nvGraphicFramePr>
        <p:xfrm>
          <a:off x="1497838" y="4147932"/>
          <a:ext cx="10009125" cy="3403600"/>
        </p:xfrm>
        <a:graphic>
          <a:graphicData uri="http://schemas.openxmlformats.org/drawingml/2006/table">
            <a:tbl>
              <a:tblPr bandRow="1">
                <a:noFill/>
                <a:tableStyleId>{9BFE9948-3D68-4077-8D75-718CE802A66B}</a:tableStyleId>
              </a:tblPr>
              <a:tblGrid>
                <a:gridCol w="130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Місяць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Лютий 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Березень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Квітень 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Травень 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Червень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Липень 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Актуальні  ситуативи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День закоханих  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Весна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День сміху 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Травневі свята 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Початок літа 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Актуально  відпочити та піти у відпустку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Актуальні  ситуативи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Кінець зими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8-е березня 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Всесвітній день здоров'я 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Міжнародний день сімей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День захисту дітей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Актуальні </a:t>
                      </a:r>
                      <a:b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ситуативи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Початок маслениці 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Пасха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День Києва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Всесвітній  день  довкілля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Актуальні </a:t>
                      </a:r>
                      <a:b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ситуативи</a:t>
                      </a:r>
                      <a:endParaRPr/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B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Останній місяць весни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День </a:t>
                      </a:r>
                      <a:b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Конституції </a:t>
                      </a:r>
                      <a:b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US" sz="15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України</a:t>
                      </a:r>
                      <a:endParaRPr/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endParaRPr sz="15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15250" marR="15250" marT="15250" marB="1525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" name="Google Shape;112;p8"/>
          <p:cNvSpPr txBox="1"/>
          <p:nvPr/>
        </p:nvSpPr>
        <p:spPr>
          <a:xfrm>
            <a:off x="1301305" y="2676408"/>
            <a:ext cx="107214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32765" marR="0" lvl="0" indent="-576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300"/>
              <a:buFont typeface="Helvetica Neue"/>
              <a:buChar char="✴"/>
            </a:pP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Підготуйте календар ситуативів на 3-6 месяців, скориставшись приклад</a:t>
            </a:r>
            <a:r>
              <a:rPr lang="en-US" sz="3300">
                <a:solidFill>
                  <a:srgbClr val="44546A"/>
                </a:solidFill>
              </a:rPr>
              <a:t>ом</a:t>
            </a:r>
            <a:r>
              <a:rPr lang="en-US" sz="33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300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/>
        </p:nvSpPr>
        <p:spPr>
          <a:xfrm>
            <a:off x="2601800" y="1836588"/>
            <a:ext cx="84918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900" b="1" i="0" u="none" strike="noStrike" cap="none">
                <a:solidFill>
                  <a:srgbClr val="44546A"/>
                </a:solidFill>
              </a:rPr>
              <a:t>Референси візуальної стилістики</a:t>
            </a:r>
            <a:endParaRPr sz="1800" b="1">
              <a:solidFill>
                <a:srgbClr val="44546A"/>
              </a:solidFill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1574301" y="3342518"/>
            <a:ext cx="98562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443865" marR="0" lvl="0" indent="-48196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Підготувати референси (релевантні приклади оформлення профілю) скориставшись Pinterest чи Instagram</a:t>
            </a:r>
            <a:endParaRPr sz="3500">
              <a:solidFill>
                <a:srgbClr val="44546A"/>
              </a:solidFill>
            </a:endParaRPr>
          </a:p>
          <a:p>
            <a:pPr marL="443865" marR="0" lvl="0" indent="-481965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Pts val="35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Описати </a:t>
            </a:r>
            <a:r>
              <a:rPr lang="en-US" sz="3500">
                <a:solidFill>
                  <a:srgbClr val="44546A"/>
                </a:solidFill>
              </a:rPr>
              <a:t>ви</a:t>
            </a:r>
            <a:r>
              <a:rPr lang="en-US" sz="35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брані підходи </a:t>
            </a:r>
            <a:endParaRPr sz="3500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348</Words>
  <Application>Microsoft Office PowerPoint</Application>
  <PresentationFormat>Довільний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Calibri</vt:lpstr>
      <vt:lpstr>Arial</vt:lpstr>
      <vt:lpstr>Helvetica Neue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family</dc:creator>
  <cp:lastModifiedBy>Наталя Санакоєва</cp:lastModifiedBy>
  <cp:revision>2</cp:revision>
  <dcterms:modified xsi:type="dcterms:W3CDTF">2024-04-03T09:32:31Z</dcterms:modified>
</cp:coreProperties>
</file>