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93" r:id="rId25"/>
    <p:sldId id="294" r:id="rId26"/>
    <p:sldId id="295" r:id="rId2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yanaliz.info/ru/analiz/info/blood-formulas-leukocytes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785880" y="642960"/>
            <a:ext cx="777060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Великий практикум з </a:t>
            </a:r>
            <a:r>
              <a:rPr lang="ru-RU" sz="3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імунології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285840" y="1285920"/>
            <a:ext cx="8499240" cy="492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>
                <a:solidFill>
                  <a:srgbClr val="0070C0"/>
                </a:solidFill>
                <a:latin typeface="Calibri"/>
                <a:ea typeface="DejaVu Sans"/>
              </a:rPr>
              <a:t>Лабораторне заняття № 3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>
                <a:solidFill>
                  <a:srgbClr val="FF0000"/>
                </a:solidFill>
                <a:latin typeface="Arial"/>
                <a:ea typeface="DejaVu Sans"/>
              </a:rPr>
              <a:t>Загальний клінічний аналіз білої крові. </a:t>
            </a:r>
            <a:r>
              <a:rPr lang="ru-RU" sz="4000" b="1" strike="noStrike" spc="-1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r>
              <a:rPr lang="ru-RU" sz="4000" b="1" strike="noStrike" spc="-1">
                <a:solidFill>
                  <a:srgbClr val="FF0000"/>
                </a:solidFill>
                <a:latin typeface="Arial"/>
                <a:ea typeface="DejaVu Sans"/>
              </a:rPr>
              <a:t>Лейкоцитарні індекси</a:t>
            </a:r>
            <a:endParaRPr lang="ru-RU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МЕТА: 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засвоїти метод аналізу відносної та абсолютної кількості лейкоцитів – першого етапу імунологічного дослідження; ознайомитися з різноманіттям та методикою визначення лейкоцитарних індексів.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7" name="Picture 4"/>
          <p:cNvPicPr/>
          <p:nvPr/>
        </p:nvPicPr>
        <p:blipFill>
          <a:blip r:embed="rId2"/>
          <a:stretch/>
        </p:blipFill>
        <p:spPr>
          <a:xfrm>
            <a:off x="285840" y="214200"/>
            <a:ext cx="4357080" cy="3267720"/>
          </a:xfrm>
          <a:prstGeom prst="rect">
            <a:avLst/>
          </a:prstGeom>
          <a:ln>
            <a:noFill/>
          </a:ln>
        </p:spPr>
      </p:pic>
      <p:pic>
        <p:nvPicPr>
          <p:cNvPr id="88" name="Picture 6"/>
          <p:cNvPicPr/>
          <p:nvPr/>
        </p:nvPicPr>
        <p:blipFill>
          <a:blip r:embed="rId3"/>
          <a:stretch/>
        </p:blipFill>
        <p:spPr>
          <a:xfrm>
            <a:off x="4714920" y="172800"/>
            <a:ext cx="4214160" cy="3398400"/>
          </a:xfrm>
          <a:prstGeom prst="rect">
            <a:avLst/>
          </a:prstGeom>
          <a:ln>
            <a:noFill/>
          </a:ln>
        </p:spPr>
      </p:pic>
      <p:pic>
        <p:nvPicPr>
          <p:cNvPr id="89" name="Picture 8"/>
          <p:cNvPicPr/>
          <p:nvPr/>
        </p:nvPicPr>
        <p:blipFill>
          <a:blip r:embed="rId4"/>
          <a:stretch/>
        </p:blipFill>
        <p:spPr>
          <a:xfrm>
            <a:off x="1285920" y="3571920"/>
            <a:ext cx="7247880" cy="328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89"/>
          <p:cNvPicPr/>
          <p:nvPr/>
        </p:nvPicPr>
        <p:blipFill>
          <a:blip r:embed="rId2"/>
          <a:stretch/>
        </p:blipFill>
        <p:spPr>
          <a:xfrm>
            <a:off x="1728000" y="144000"/>
            <a:ext cx="5832000" cy="6646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110836" y="110836"/>
            <a:ext cx="8783782" cy="67471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ЗАВДАННЯ 3.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Лейкоцитарні</a:t>
            </a:r>
            <a:r>
              <a:rPr lang="ru-RU" sz="2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індекси</a:t>
            </a:r>
            <a:r>
              <a:rPr lang="ru-RU" sz="2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, методика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розрахунку</a:t>
            </a:r>
            <a:r>
              <a:rPr lang="ru-RU" sz="2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,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клініко-біологічна</a:t>
            </a:r>
            <a:r>
              <a:rPr lang="ru-RU" sz="2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оцінка</a:t>
            </a:r>
            <a:r>
              <a:rPr lang="ru-RU" sz="2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результатів</a:t>
            </a:r>
            <a:r>
              <a:rPr lang="ru-RU" sz="2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Гематологічні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лейкоцитарні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індекси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(ГЛІ)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розраховують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за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відносним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вмістом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клітин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лейкоцитарній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формулі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загального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аналізу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крові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та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використовують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для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оцінки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стану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організму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Вони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мають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важливе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значення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для контролю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лікування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та прогнозу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хвороби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Їх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клінічне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значення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полягає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визначенні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важкості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запального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процесу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та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дозволяє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їх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розглядати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як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критерій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який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разом з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клінічними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та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лабораторними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дослідженнями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допомагає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діагностувати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прогресування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процесу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або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розвиток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ускладнень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ГЛІ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можуть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бути альтернативою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складним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та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високовартісним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дослідженням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наприклад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імунограма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визначення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вмісту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цитокінів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та низка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інших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біохімічних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параметрів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).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Перевагою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лейкоцитарних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індексів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є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їх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простий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розрахунок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який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можна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автоматизувати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наприклад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програма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r>
              <a:rPr lang="ru-RU" sz="1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http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://</a:t>
            </a:r>
            <a:r>
              <a:rPr lang="ru-RU" sz="1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dr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lang="ru-RU" sz="1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kobets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lang="ru-RU" sz="1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com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r>
              <a:rPr lang="ru-RU" sz="1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blood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r>
              <a:rPr lang="ru-RU" sz="1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index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https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://</a:t>
            </a:r>
            <a:r>
              <a:rPr lang="ru-RU" sz="1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bioreg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lang="ru-RU" sz="1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com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lang="ru-RU" sz="1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ua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r>
              <a:rPr lang="ru-RU" sz="1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practicalAspects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r>
              <a:rPr lang="ru-RU" sz="1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sostoyanije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600" b="1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https://myanaliz.info/ru/analiz/info/blood-formulas-leukocytes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), не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потребує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багато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економічних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затрат та часу, є альтернативою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проведення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повного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імунологічного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дослідження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Для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практикуючого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лікаря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лейкоцитарні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індекси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дають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додаткову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інформацію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про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прогнозування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перебігу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захворювання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конкретної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особи та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можливість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корекції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лікування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для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досягнення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швидкого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одужання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ГЛІ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різноманітні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та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відображають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різні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сторони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реакції-відповіді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організму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на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різні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патологічні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процеси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запальні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та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незапальні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алергічні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аутоімунні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інфекційні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ГЛІ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опосередковано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дозволяють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формувати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висновки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про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переважання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відповіді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з про-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чи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протизапальними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цитокінами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ГЛІ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можуть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дати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додаткову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інформацію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про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наявність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«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прихованої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» («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ендогенної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»)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інтоксикації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за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відсутності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клінічно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значимих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змін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загальному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аналізі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крові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32000" y="288000"/>
            <a:ext cx="8423640" cy="591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latin typeface="Times New Roman"/>
              </a:rPr>
              <a:t>Для оцінки неспецифічної резистентності організму розраховують інтегральні лейкоцитарні індекси, які дозволяють в динаміці оцінювати стан різних ланок імунної системи без використання спеціальних методів дослідження.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DC"/>
                </a:solidFill>
                <a:latin typeface="Times New Roman"/>
              </a:rPr>
              <a:t>Найбільш поширені наступні інтегральні лейкоцитарні індекси: </a:t>
            </a:r>
            <a:endParaRPr lang="ru-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</a:rPr>
              <a:t>1)</a:t>
            </a:r>
            <a:r>
              <a:rPr lang="ru-RU" sz="2000" b="1" strike="noStrike" spc="-1">
                <a:solidFill>
                  <a:srgbClr val="0000DC"/>
                </a:solidFill>
                <a:latin typeface="Times New Roman"/>
              </a:rPr>
              <a:t> </a:t>
            </a:r>
            <a:r>
              <a:rPr lang="ru-RU" sz="2000" b="1" strike="noStrike" spc="-1">
                <a:solidFill>
                  <a:srgbClr val="FF0000"/>
                </a:solidFill>
                <a:latin typeface="Times New Roman"/>
              </a:rPr>
              <a:t>лейкоцитарний індекс: </a:t>
            </a:r>
            <a:r>
              <a:rPr lang="ru-RU" sz="2000" b="1" strike="noStrike" spc="-1">
                <a:latin typeface="Times New Roman"/>
              </a:rPr>
              <a:t>ЛІ=Л/С; 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</a:rPr>
              <a:t>2) лімфоцитарний індекс: </a:t>
            </a:r>
            <a:r>
              <a:rPr lang="ru-RU" sz="2000" b="1" strike="noStrike" spc="-1">
                <a:latin typeface="Times New Roman"/>
              </a:rPr>
              <a:t>ЛІМІ=Л/(С+П+Мл+метаМл); 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</a:rPr>
              <a:t>3) індекс зрушення лейкоцитів крові або </a:t>
            </a: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NewRomanPS-BoldMT;MS Mincho"/>
              </a:rPr>
              <a:t>кровно-клітинний індекс (ККІ), або гранулоцитарно-агранулоцитарний індекс: 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ІЗЛК=(Е+Б+С+П+Мл+метаМл)/Л+Мон); 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NewRomanPS-BoldMT;MS Mincho"/>
              </a:rPr>
              <a:t>4) лімфоцитарно-гранулоцитарний індекс: 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ІЛГ=10×Л/(Мл+метаМл+П+С+Е+Б); 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NewRomanPS-BoldMT;MS Mincho"/>
              </a:rPr>
              <a:t>5) індекс співвідношення нейтрофілів та лімфоцитів: 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ІСНЛ=(П+С)/Л); 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NewRomanPS-BoldMT;MS Mincho"/>
              </a:rPr>
              <a:t>6) індекс співвідношення лімфоцитів та еозинофілів: 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ІСЛЕ=Л/Е; 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NewRomanPS-BoldMT;MS Mincho"/>
              </a:rPr>
              <a:t>7) індекс співвідношення нейтрофілів та моноцитів: 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ІСНМ=(П+С)/Мон; 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NewRomanPS-BoldMT;MS Mincho"/>
              </a:rPr>
              <a:t>8) індекс співвідношення лімфоцитів і моноцитів: 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ІСЛМ=Л/Мон;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32000" y="288000"/>
            <a:ext cx="8423640" cy="618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</a:rPr>
              <a:t>10)</a:t>
            </a:r>
            <a:r>
              <a:rPr lang="ru-RU" sz="2000" b="1" strike="noStrike" spc="-1">
                <a:latin typeface="Times New Roman"/>
              </a:rPr>
              <a:t> </a:t>
            </a: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NewRomanPS-BoldMT;MS Mincho"/>
              </a:rPr>
              <a:t>індекс імунореактивності: 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ІІР=(Л+Е) / Мон;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NewRomanPS-BoldMT;MS Mincho"/>
              </a:rPr>
              <a:t>11) індекс співвідношення еозинофілів та лімфоцитів: 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ІСЕЛ=Е/Л;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NewRomanPS-BoldMT;MS Mincho"/>
              </a:rPr>
              <a:t>12) індекс співвідношення моноцитів та лімфоцитів: 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ІСМЛ=Мон/Л;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NewRomanPS-BoldMT;MS Mincho"/>
              </a:rPr>
              <a:t>13) індекс співвідношення сегментоядерних нейтрофілів та моноцитів: 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ІСНСМ=С/Мон;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NewRomanPS-BoldMT;MS Mincho"/>
              </a:rPr>
              <a:t>14) індекс співвідношення паличкоядерних нейтрофілів та лімфоцитів, або паличкоядерно-лімфоцитарний індекс: 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ІПНЛ (ПЛІ) = П/Л;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NewRomanPS-BoldMT;MS Mincho"/>
              </a:rPr>
              <a:t>15) індекс співвідношення сегментоядерних нейтрофілів та паличкоядерних нейтрофілів: 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ІСНПН = С/П;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NewRomanPS-BoldMT;MS Mincho"/>
              </a:rPr>
              <a:t>16) модифікований лейкоцитарний індекс інтоксикації: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 МЛІІ = кількість лейкоцитів / (кількість лейкоцитів – кількість Л),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latin typeface="Times New Roman"/>
                <a:ea typeface="TimesNewRomanPS-BoldMT;MS Mincho"/>
              </a:rPr>
              <a:t>в якій усі значення представлені абсолютними цифрами в 10</a:t>
            </a:r>
            <a:r>
              <a:rPr lang="ru-RU" sz="2000" b="1" strike="noStrike" spc="-1" baseline="22000">
                <a:latin typeface="Times New Roman"/>
                <a:ea typeface="TimesNewRomanPS-BoldMT;MS Mincho"/>
              </a:rPr>
              <a:t>9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/л),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latin typeface="Times New Roman"/>
                <a:ea typeface="TimesNewRomanPS-BoldMT;MS Mincho"/>
              </a:rPr>
              <a:t>де Мл – мієлоцити;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latin typeface="Times New Roman"/>
                <a:ea typeface="TimesNewRomanPS-BoldMT;MS Mincho"/>
              </a:rPr>
              <a:t>метаМл – метамієлоцити;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latin typeface="Times New Roman"/>
                <a:ea typeface="TimesNewRomanPS-BoldMT;MS Mincho"/>
              </a:rPr>
              <a:t>П – паличкоядерні нейтрофіли;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latin typeface="Times New Roman"/>
                <a:ea typeface="TimesNewRomanPS-BoldMT;MS Mincho"/>
              </a:rPr>
              <a:t>С – сегментоядерні нейтрофіли;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latin typeface="Times New Roman"/>
                <a:ea typeface="TimesNewRomanPS-BoldMT;MS Mincho"/>
              </a:rPr>
              <a:t>Л – лімфоцити;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latin typeface="Times New Roman"/>
                <a:ea typeface="TimesNewRomanPS-BoldMT;MS Mincho"/>
              </a:rPr>
              <a:t>Мон – моноцити;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latin typeface="Times New Roman"/>
                <a:ea typeface="TimesNewRomanPS-BoldMT;MS Mincho"/>
              </a:rPr>
              <a:t>Е – еозинофіли;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latin typeface="Times New Roman"/>
                <a:ea typeface="TimesNewRomanPS-BoldMT;MS Mincho"/>
              </a:rPr>
              <a:t>Б – базофіли в лейкоцитарній формулі периферичної крові.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571320" y="285840"/>
            <a:ext cx="8214480" cy="520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Arial"/>
                <a:ea typeface="DejaVu Sans"/>
              </a:rPr>
              <a:t>ЗАВДАННЯ 5. Медико-біологічна інтерпретація клінічного прикладу (кількість лейкоцитів, лейкоформула, індекси). 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Згідно Додатка (див. табл. та задачі) занести до лабораторного журналу клінічний приклад дослідження периферичної крові людини та дати йому імунологічну інтерпретацію.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Розрахувати абсолютний вміст окремих видів лейкоцитів та деякі лейкоцитарні індекси.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380520" y="291240"/>
            <a:ext cx="8619480" cy="6708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just"/>
            <a:r>
              <a:rPr lang="ru-RU" sz="2200" b="1" strike="noStrike" spc="-1" dirty="0" err="1">
                <a:solidFill>
                  <a:srgbClr val="C9211E"/>
                </a:solidFill>
                <a:latin typeface="Arial"/>
              </a:rPr>
              <a:t>Індекс</a:t>
            </a:r>
            <a:r>
              <a:rPr lang="ru-RU" sz="2200" b="1" strike="noStrike" spc="-1" dirty="0">
                <a:solidFill>
                  <a:srgbClr val="C9211E"/>
                </a:solidFill>
                <a:latin typeface="Arial"/>
              </a:rPr>
              <a:t> </a:t>
            </a:r>
            <a:r>
              <a:rPr lang="ru-RU" sz="2200" b="1" strike="noStrike" spc="-1" dirty="0" err="1">
                <a:solidFill>
                  <a:srgbClr val="C9211E"/>
                </a:solidFill>
                <a:latin typeface="Arial"/>
              </a:rPr>
              <a:t>зрушення</a:t>
            </a:r>
            <a:r>
              <a:rPr lang="ru-RU" sz="2200" b="1" strike="noStrike" spc="-1" dirty="0">
                <a:solidFill>
                  <a:srgbClr val="C9211E"/>
                </a:solidFill>
                <a:latin typeface="Arial"/>
              </a:rPr>
              <a:t> (ІЗ)</a:t>
            </a:r>
            <a:r>
              <a:rPr lang="ru-RU" sz="2200" b="1" strike="noStrike" spc="-1" dirty="0">
                <a:latin typeface="Arial"/>
              </a:rPr>
              <a:t> </a:t>
            </a:r>
            <a:r>
              <a:rPr lang="ru-RU" sz="2200" b="1" strike="noStrike" spc="-1" dirty="0" err="1">
                <a:latin typeface="Arial"/>
              </a:rPr>
              <a:t>розраховують</a:t>
            </a:r>
            <a:r>
              <a:rPr lang="ru-RU" sz="2200" b="1" strike="noStrike" spc="-1" dirty="0">
                <a:latin typeface="Arial"/>
              </a:rPr>
              <a:t> за формулою:</a:t>
            </a:r>
          </a:p>
          <a:p>
            <a:pPr algn="just"/>
            <a:r>
              <a:rPr lang="ru-RU" sz="2200" b="1" strike="noStrike" spc="-1" dirty="0">
                <a:latin typeface="Arial"/>
              </a:rPr>
              <a:t>ІЗ= (</a:t>
            </a:r>
            <a:r>
              <a:rPr lang="ru-RU" sz="2200" b="1" strike="noStrike" spc="-1" dirty="0" err="1">
                <a:latin typeface="Arial"/>
              </a:rPr>
              <a:t>Мл+Ю+П</a:t>
            </a:r>
            <a:r>
              <a:rPr lang="ru-RU" sz="2200" b="1" strike="noStrike" spc="-1" dirty="0">
                <a:latin typeface="Arial"/>
              </a:rPr>
              <a:t>)/С,</a:t>
            </a:r>
          </a:p>
          <a:p>
            <a:pPr algn="just"/>
            <a:r>
              <a:rPr lang="ru-RU" sz="2200" b="1" strike="noStrike" spc="-1" dirty="0">
                <a:latin typeface="Arial"/>
              </a:rPr>
              <a:t>Де Мл — </a:t>
            </a:r>
            <a:r>
              <a:rPr lang="ru-RU" sz="2200" b="1" strike="noStrike" spc="-1" dirty="0" err="1">
                <a:latin typeface="Arial"/>
              </a:rPr>
              <a:t>мієлоцити</a:t>
            </a:r>
            <a:r>
              <a:rPr lang="ru-RU" sz="2200" b="1" strike="noStrike" spc="-1" dirty="0">
                <a:latin typeface="Arial"/>
              </a:rPr>
              <a:t>, Ю — </a:t>
            </a:r>
            <a:r>
              <a:rPr lang="ru-RU" sz="2200" b="1" strike="noStrike" spc="-1" dirty="0" err="1">
                <a:latin typeface="Arial"/>
              </a:rPr>
              <a:t>метамієлоцити</a:t>
            </a:r>
            <a:r>
              <a:rPr lang="ru-RU" sz="2200" b="1" strike="noStrike" spc="-1" dirty="0">
                <a:latin typeface="Arial"/>
              </a:rPr>
              <a:t>, </a:t>
            </a:r>
          </a:p>
          <a:p>
            <a:pPr algn="just"/>
            <a:r>
              <a:rPr lang="ru-RU" sz="2200" b="1" strike="noStrike" spc="-1" dirty="0">
                <a:latin typeface="Arial"/>
              </a:rPr>
              <a:t>П — </a:t>
            </a:r>
            <a:r>
              <a:rPr lang="ru-RU" sz="2200" b="1" strike="noStrike" spc="-1" dirty="0" err="1">
                <a:latin typeface="Arial"/>
              </a:rPr>
              <a:t>паличкоядерні</a:t>
            </a:r>
            <a:r>
              <a:rPr lang="ru-RU" sz="2200" b="1" strike="noStrike" spc="-1" dirty="0">
                <a:latin typeface="Arial"/>
              </a:rPr>
              <a:t>, С — </a:t>
            </a:r>
            <a:r>
              <a:rPr lang="ru-RU" sz="2200" b="1" strike="noStrike" spc="-1" dirty="0" err="1">
                <a:latin typeface="Arial"/>
              </a:rPr>
              <a:t>сегментоядерні</a:t>
            </a:r>
            <a:r>
              <a:rPr lang="ru-RU" sz="2200" b="1" strike="noStrike" spc="-1" dirty="0">
                <a:latin typeface="Arial"/>
              </a:rPr>
              <a:t>.</a:t>
            </a:r>
          </a:p>
          <a:p>
            <a:pPr algn="just"/>
            <a:r>
              <a:rPr lang="ru-RU" sz="2200" b="1" strike="noStrike" spc="-1" dirty="0">
                <a:latin typeface="Arial"/>
              </a:rPr>
              <a:t>Норма ІЗ = 0,06</a:t>
            </a:r>
            <a:r>
              <a:rPr lang="ru-RU" sz="2200" b="1" strike="noStrike" spc="-1" dirty="0" smtClean="0">
                <a:latin typeface="Arial"/>
              </a:rPr>
              <a:t>.</a:t>
            </a:r>
            <a:endParaRPr lang="ru-RU" sz="2200" b="1" strike="noStrike" spc="-1" dirty="0">
              <a:latin typeface="Arial"/>
            </a:endParaRPr>
          </a:p>
          <a:p>
            <a:pPr algn="just"/>
            <a:r>
              <a:rPr lang="ru-RU" b="1" strike="noStrike" spc="-1" dirty="0" err="1">
                <a:solidFill>
                  <a:srgbClr val="C9211E"/>
                </a:solidFill>
                <a:latin typeface="Arial"/>
              </a:rPr>
              <a:t>Зрушення</a:t>
            </a:r>
            <a:r>
              <a:rPr lang="ru-RU" b="1" strike="noStrike" spc="-1" dirty="0">
                <a:solidFill>
                  <a:srgbClr val="C9211E"/>
                </a:solidFill>
                <a:latin typeface="Arial"/>
              </a:rPr>
              <a:t> </a:t>
            </a:r>
            <a:r>
              <a:rPr lang="ru-RU" b="1" strike="noStrike" spc="-1" dirty="0" err="1">
                <a:solidFill>
                  <a:srgbClr val="C9211E"/>
                </a:solidFill>
                <a:latin typeface="Arial"/>
              </a:rPr>
              <a:t>вліво</a:t>
            </a:r>
            <a:r>
              <a:rPr lang="ru-RU" b="1" strike="noStrike" spc="-1" dirty="0">
                <a:latin typeface="Arial"/>
              </a:rPr>
              <a:t> — </a:t>
            </a:r>
            <a:r>
              <a:rPr lang="ru-RU" b="1" strike="noStrike" spc="-1" dirty="0" err="1">
                <a:latin typeface="Arial"/>
              </a:rPr>
              <a:t>збільшення</a:t>
            </a:r>
            <a:r>
              <a:rPr lang="ru-RU" b="1" strike="noStrike" spc="-1" dirty="0">
                <a:latin typeface="Arial"/>
              </a:rPr>
              <a:t> в </a:t>
            </a:r>
            <a:r>
              <a:rPr lang="ru-RU" b="1" strike="noStrike" spc="-1" dirty="0" err="1">
                <a:latin typeface="Arial"/>
              </a:rPr>
              <a:t>крові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паличкоядерних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нейтрофілів</a:t>
            </a:r>
            <a:r>
              <a:rPr lang="ru-RU" b="1" strike="noStrike" spc="-1" dirty="0">
                <a:latin typeface="Arial"/>
              </a:rPr>
              <a:t>, </a:t>
            </a:r>
            <a:r>
              <a:rPr lang="ru-RU" b="1" strike="noStrike" spc="-1" dirty="0" err="1">
                <a:latin typeface="Arial"/>
              </a:rPr>
              <a:t>поява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метамієлоцитів</a:t>
            </a:r>
            <a:r>
              <a:rPr lang="ru-RU" b="1" strike="noStrike" spc="-1" dirty="0">
                <a:latin typeface="Arial"/>
              </a:rPr>
              <a:t> (</a:t>
            </a:r>
            <a:r>
              <a:rPr lang="ru-RU" b="1" strike="noStrike" spc="-1" dirty="0" err="1">
                <a:latin typeface="Arial"/>
              </a:rPr>
              <a:t>юних</a:t>
            </a:r>
            <a:r>
              <a:rPr lang="ru-RU" b="1" strike="noStrike" spc="-1" dirty="0">
                <a:latin typeface="Arial"/>
              </a:rPr>
              <a:t>, </a:t>
            </a:r>
            <a:r>
              <a:rPr lang="ru-RU" b="1" strike="noStrike" spc="-1" dirty="0" err="1">
                <a:latin typeface="Arial"/>
              </a:rPr>
              <a:t>мієлоцитів</a:t>
            </a:r>
            <a:r>
              <a:rPr lang="ru-RU" b="1" strike="noStrike" spc="-1" dirty="0">
                <a:latin typeface="Arial"/>
              </a:rPr>
              <a:t>, </a:t>
            </a:r>
            <a:r>
              <a:rPr lang="ru-RU" b="1" strike="noStrike" spc="-1" dirty="0" err="1">
                <a:latin typeface="Arial"/>
              </a:rPr>
              <a:t>промієлоцитів</a:t>
            </a:r>
            <a:r>
              <a:rPr lang="ru-RU" b="1" strike="noStrike" spc="-1" dirty="0">
                <a:latin typeface="Arial"/>
              </a:rPr>
              <a:t>) </a:t>
            </a:r>
            <a:r>
              <a:rPr lang="ru-RU" b="1" strike="noStrike" spc="-1" dirty="0" err="1">
                <a:latin typeface="Arial"/>
              </a:rPr>
              <a:t>відображає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важкість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патологічного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процесу</a:t>
            </a:r>
            <a:r>
              <a:rPr lang="ru-RU" b="1" strike="noStrike" spc="-1" dirty="0">
                <a:latin typeface="Arial"/>
              </a:rPr>
              <a:t>.</a:t>
            </a:r>
          </a:p>
          <a:p>
            <a:pPr algn="just"/>
            <a:r>
              <a:rPr lang="ru-RU" b="1" strike="noStrike" spc="-1" dirty="0" err="1">
                <a:latin typeface="Arial"/>
              </a:rPr>
              <a:t>Має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місце</a:t>
            </a:r>
            <a:r>
              <a:rPr lang="ru-RU" b="1" strike="noStrike" spc="-1" dirty="0">
                <a:latin typeface="Arial"/>
              </a:rPr>
              <a:t> при </a:t>
            </a:r>
            <a:r>
              <a:rPr lang="ru-RU" b="1" strike="noStrike" spc="-1" dirty="0" err="1">
                <a:latin typeface="Arial"/>
              </a:rPr>
              <a:t>інфекціях</a:t>
            </a:r>
            <a:r>
              <a:rPr lang="ru-RU" b="1" strike="noStrike" spc="-1" dirty="0">
                <a:latin typeface="Arial"/>
              </a:rPr>
              <a:t>, </a:t>
            </a:r>
            <a:r>
              <a:rPr lang="ru-RU" b="1" strike="noStrike" spc="-1" dirty="0" err="1">
                <a:latin typeface="Arial"/>
              </a:rPr>
              <a:t>отруєннях</a:t>
            </a:r>
            <a:r>
              <a:rPr lang="ru-RU" b="1" strike="noStrike" spc="-1" dirty="0">
                <a:latin typeface="Arial"/>
              </a:rPr>
              <a:t>, </a:t>
            </a:r>
            <a:r>
              <a:rPr lang="ru-RU" b="1" strike="noStrike" spc="-1" dirty="0" err="1">
                <a:latin typeface="Arial"/>
              </a:rPr>
              <a:t>гематологічних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захворюваннях</a:t>
            </a:r>
            <a:r>
              <a:rPr lang="ru-RU" b="1" strike="noStrike" spc="-1" dirty="0">
                <a:latin typeface="Arial"/>
              </a:rPr>
              <a:t>, </a:t>
            </a:r>
            <a:r>
              <a:rPr lang="ru-RU" b="1" strike="noStrike" spc="-1" dirty="0" err="1">
                <a:latin typeface="Arial"/>
              </a:rPr>
              <a:t>після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кровотечі</a:t>
            </a:r>
            <a:r>
              <a:rPr lang="ru-RU" b="1" strike="noStrike" spc="-1" dirty="0">
                <a:latin typeface="Arial"/>
              </a:rPr>
              <a:t>, </a:t>
            </a:r>
            <a:r>
              <a:rPr lang="ru-RU" b="1" strike="noStrike" spc="-1" dirty="0" err="1">
                <a:latin typeface="Arial"/>
              </a:rPr>
              <a:t>хірургічних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втручань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тощо</a:t>
            </a:r>
            <a:r>
              <a:rPr lang="ru-RU" b="1" strike="noStrike" spc="-1" dirty="0">
                <a:latin typeface="Arial"/>
              </a:rPr>
              <a:t>. </a:t>
            </a:r>
          </a:p>
          <a:p>
            <a:pPr algn="just"/>
            <a:r>
              <a:rPr lang="ru-RU" b="1" strike="noStrike" spc="-1" dirty="0" err="1">
                <a:solidFill>
                  <a:srgbClr val="C9211E"/>
                </a:solidFill>
                <a:latin typeface="Arial"/>
              </a:rPr>
              <a:t>Ознаки</a:t>
            </a:r>
            <a:r>
              <a:rPr lang="ru-RU" b="1" strike="noStrike" spc="-1" dirty="0">
                <a:solidFill>
                  <a:srgbClr val="C9211E"/>
                </a:solidFill>
                <a:latin typeface="Arial"/>
              </a:rPr>
              <a:t> </a:t>
            </a:r>
            <a:r>
              <a:rPr lang="ru-RU" b="1" strike="noStrike" spc="-1" dirty="0" err="1">
                <a:solidFill>
                  <a:srgbClr val="C9211E"/>
                </a:solidFill>
                <a:latin typeface="Arial"/>
              </a:rPr>
              <a:t>дегенерації</a:t>
            </a:r>
            <a:r>
              <a:rPr lang="ru-RU" b="1" strike="noStrike" spc="-1" dirty="0">
                <a:solidFill>
                  <a:srgbClr val="C9211E"/>
                </a:solidFill>
                <a:latin typeface="Arial"/>
              </a:rPr>
              <a:t> </a:t>
            </a:r>
            <a:r>
              <a:rPr lang="ru-RU" b="1" strike="noStrike" spc="-1" dirty="0" err="1">
                <a:solidFill>
                  <a:srgbClr val="C9211E"/>
                </a:solidFill>
                <a:latin typeface="Arial"/>
              </a:rPr>
              <a:t>нейтрофілів</a:t>
            </a:r>
            <a:r>
              <a:rPr lang="ru-RU" b="1" strike="noStrike" spc="-1" dirty="0">
                <a:latin typeface="Arial"/>
              </a:rPr>
              <a:t> — токсична </a:t>
            </a:r>
            <a:r>
              <a:rPr lang="ru-RU" b="1" strike="noStrike" spc="-1" dirty="0" err="1">
                <a:latin typeface="Arial"/>
              </a:rPr>
              <a:t>зернистість</a:t>
            </a:r>
            <a:r>
              <a:rPr lang="ru-RU" b="1" strike="noStrike" spc="-1" dirty="0">
                <a:latin typeface="Arial"/>
              </a:rPr>
              <a:t>, </a:t>
            </a:r>
            <a:r>
              <a:rPr lang="ru-RU" b="1" strike="noStrike" spc="-1" dirty="0" err="1">
                <a:latin typeface="Arial"/>
              </a:rPr>
              <a:t>тільця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Делє</a:t>
            </a:r>
            <a:r>
              <a:rPr lang="ru-RU" b="1" strike="noStrike" spc="-1" dirty="0">
                <a:latin typeface="Arial"/>
              </a:rPr>
              <a:t> в </a:t>
            </a:r>
            <a:r>
              <a:rPr lang="ru-RU" b="1" strike="noStrike" spc="-1" dirty="0" err="1">
                <a:latin typeface="Arial"/>
              </a:rPr>
              <a:t>цитоплазмі</a:t>
            </a:r>
            <a:r>
              <a:rPr lang="ru-RU" b="1" strike="noStrike" spc="-1" dirty="0">
                <a:latin typeface="Arial"/>
              </a:rPr>
              <a:t>, </a:t>
            </a:r>
            <a:r>
              <a:rPr lang="ru-RU" b="1" strike="noStrike" spc="-1" dirty="0" err="1">
                <a:latin typeface="Arial"/>
              </a:rPr>
              <a:t>вакуолізація</a:t>
            </a:r>
            <a:r>
              <a:rPr lang="ru-RU" b="1" strike="noStrike" spc="-1" dirty="0">
                <a:latin typeface="Arial"/>
              </a:rPr>
              <a:t> ядра та </a:t>
            </a:r>
            <a:r>
              <a:rPr lang="ru-RU" b="1" strike="noStrike" spc="-1" dirty="0" err="1">
                <a:latin typeface="Arial"/>
              </a:rPr>
              <a:t>цитоплазми</a:t>
            </a:r>
            <a:r>
              <a:rPr lang="ru-RU" b="1" strike="noStrike" spc="-1" dirty="0">
                <a:latin typeface="Arial"/>
              </a:rPr>
              <a:t>, </a:t>
            </a:r>
            <a:r>
              <a:rPr lang="ru-RU" b="1" strike="noStrike" spc="-1" dirty="0" err="1">
                <a:latin typeface="Arial"/>
              </a:rPr>
              <a:t>пікноз</a:t>
            </a:r>
            <a:r>
              <a:rPr lang="ru-RU" b="1" strike="noStrike" spc="-1" dirty="0">
                <a:latin typeface="Arial"/>
              </a:rPr>
              <a:t> ядер, </a:t>
            </a:r>
            <a:r>
              <a:rPr lang="ru-RU" b="1" strike="noStrike" spc="-1" dirty="0" err="1">
                <a:latin typeface="Arial"/>
              </a:rPr>
              <a:t>цитоліз</a:t>
            </a:r>
            <a:r>
              <a:rPr lang="ru-RU" b="1" strike="noStrike" spc="-1" dirty="0">
                <a:latin typeface="Arial"/>
              </a:rPr>
              <a:t> — </a:t>
            </a:r>
            <a:r>
              <a:rPr lang="ru-RU" b="1" strike="noStrike" spc="-1" dirty="0" err="1">
                <a:latin typeface="Arial"/>
              </a:rPr>
              <a:t>має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місце</a:t>
            </a:r>
            <a:r>
              <a:rPr lang="ru-RU" b="1" strike="noStrike" spc="-1" dirty="0">
                <a:latin typeface="Arial"/>
              </a:rPr>
              <a:t> при </a:t>
            </a:r>
            <a:r>
              <a:rPr lang="ru-RU" b="1" strike="noStrike" spc="-1" dirty="0" err="1">
                <a:latin typeface="Arial"/>
              </a:rPr>
              <a:t>важких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інтоксикаціях</a:t>
            </a:r>
            <a:r>
              <a:rPr lang="ru-RU" b="1" strike="noStrike" spc="-1" dirty="0">
                <a:latin typeface="Arial"/>
              </a:rPr>
              <a:t>.</a:t>
            </a:r>
          </a:p>
          <a:p>
            <a:pPr algn="just"/>
            <a:r>
              <a:rPr lang="ru-RU" b="1" strike="noStrike" spc="-1" dirty="0" err="1">
                <a:solidFill>
                  <a:srgbClr val="C9211E"/>
                </a:solidFill>
                <a:latin typeface="Arial"/>
              </a:rPr>
              <a:t>Зрушення</a:t>
            </a:r>
            <a:r>
              <a:rPr lang="ru-RU" b="1" strike="noStrike" spc="-1" dirty="0">
                <a:solidFill>
                  <a:srgbClr val="C9211E"/>
                </a:solidFill>
                <a:latin typeface="Arial"/>
              </a:rPr>
              <a:t> вправо</a:t>
            </a:r>
            <a:r>
              <a:rPr lang="ru-RU" b="1" strike="noStrike" spc="-1" dirty="0">
                <a:latin typeface="Arial"/>
              </a:rPr>
              <a:t> — </a:t>
            </a:r>
            <a:r>
              <a:rPr lang="ru-RU" b="1" strike="noStrike" spc="-1" dirty="0" err="1">
                <a:latin typeface="Arial"/>
              </a:rPr>
              <a:t>збільшення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частки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сегментоядерних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гранулоцитів</a:t>
            </a:r>
            <a:r>
              <a:rPr lang="ru-RU" b="1" strike="noStrike" spc="-1" dirty="0">
                <a:latin typeface="Arial"/>
              </a:rPr>
              <a:t>, </a:t>
            </a:r>
            <a:r>
              <a:rPr lang="ru-RU" b="1" strike="noStrike" spc="-1" dirty="0" err="1">
                <a:latin typeface="Arial"/>
              </a:rPr>
              <a:t>які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розглядають</a:t>
            </a:r>
            <a:r>
              <a:rPr lang="ru-RU" b="1" strike="noStrike" spc="-1" dirty="0">
                <a:latin typeface="Arial"/>
              </a:rPr>
              <a:t> як </a:t>
            </a:r>
            <a:r>
              <a:rPr lang="ru-RU" b="1" strike="noStrike" spc="-1" dirty="0" err="1">
                <a:latin typeface="Arial"/>
              </a:rPr>
              <a:t>прояв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порушення</a:t>
            </a:r>
            <a:r>
              <a:rPr lang="ru-RU" b="1" strike="noStrike" spc="-1" dirty="0">
                <a:latin typeface="Arial"/>
              </a:rPr>
              <a:t> синтезу ДНК в </a:t>
            </a:r>
            <a:r>
              <a:rPr lang="ru-RU" b="1" strike="noStrike" spc="-1" dirty="0" err="1">
                <a:latin typeface="Arial"/>
              </a:rPr>
              <a:t>організмі</a:t>
            </a:r>
            <a:r>
              <a:rPr lang="ru-RU" b="1" strike="noStrike" spc="-1" dirty="0">
                <a:latin typeface="Arial"/>
              </a:rPr>
              <a:t> — </a:t>
            </a:r>
            <a:r>
              <a:rPr lang="ru-RU" b="1" strike="noStrike" spc="-1" dirty="0" err="1">
                <a:latin typeface="Arial"/>
              </a:rPr>
              <a:t>має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місце</a:t>
            </a:r>
            <a:r>
              <a:rPr lang="ru-RU" b="1" strike="noStrike" spc="-1" dirty="0">
                <a:latin typeface="Arial"/>
              </a:rPr>
              <a:t> при </a:t>
            </a:r>
            <a:r>
              <a:rPr lang="ru-RU" b="1" strike="noStrike" spc="-1" dirty="0" err="1">
                <a:latin typeface="Arial"/>
              </a:rPr>
              <a:t>спадковій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гіперсегментації</a:t>
            </a:r>
            <a:r>
              <a:rPr lang="ru-RU" b="1" strike="noStrike" spc="-1" dirty="0">
                <a:latin typeface="Arial"/>
              </a:rPr>
              <a:t>, </a:t>
            </a:r>
            <a:r>
              <a:rPr lang="ru-RU" b="1" strike="noStrike" spc="-1" dirty="0" err="1">
                <a:latin typeface="Arial"/>
              </a:rPr>
              <a:t>мегалобластичних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анеміях</a:t>
            </a:r>
            <a:r>
              <a:rPr lang="ru-RU" b="1" strike="noStrike" spc="-1" dirty="0">
                <a:latin typeface="Arial"/>
              </a:rPr>
              <a:t>, хворобах </a:t>
            </a:r>
            <a:r>
              <a:rPr lang="ru-RU" b="1" strike="noStrike" spc="-1" dirty="0" err="1">
                <a:latin typeface="Arial"/>
              </a:rPr>
              <a:t>печінки</a:t>
            </a:r>
            <a:r>
              <a:rPr lang="ru-RU" b="1" strike="noStrike" spc="-1" dirty="0">
                <a:latin typeface="Arial"/>
              </a:rPr>
              <a:t> та </a:t>
            </a:r>
            <a:r>
              <a:rPr lang="ru-RU" b="1" strike="noStrike" spc="-1" dirty="0" err="1">
                <a:latin typeface="Arial"/>
              </a:rPr>
              <a:t>нирок</a:t>
            </a:r>
            <a:r>
              <a:rPr lang="ru-RU" b="1" strike="noStrike" spc="-1" dirty="0">
                <a:latin typeface="Arial"/>
              </a:rPr>
              <a:t>.</a:t>
            </a:r>
            <a:r>
              <a:rPr lang="ru-RU" sz="2000" b="1" strike="noStrike" spc="-1" dirty="0">
                <a:latin typeface="Arial"/>
              </a:rPr>
              <a:t> </a:t>
            </a:r>
          </a:p>
          <a:p>
            <a:pPr algn="just"/>
            <a:r>
              <a:rPr lang="ru-RU" sz="2000" b="1" strike="noStrike" spc="-1" dirty="0" err="1">
                <a:solidFill>
                  <a:srgbClr val="C9211E"/>
                </a:solidFill>
                <a:latin typeface="Arial"/>
              </a:rPr>
              <a:t>Індекс</a:t>
            </a:r>
            <a:r>
              <a:rPr lang="ru-RU" sz="2000" b="1" strike="noStrike" spc="-1" dirty="0">
                <a:solidFill>
                  <a:srgbClr val="C9211E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C9211E"/>
                </a:solidFill>
                <a:latin typeface="Arial"/>
              </a:rPr>
              <a:t>сегментації</a:t>
            </a:r>
            <a:r>
              <a:rPr lang="ru-RU" sz="2000" b="1" strike="noStrike" spc="-1" dirty="0">
                <a:solidFill>
                  <a:srgbClr val="C9211E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C9211E"/>
                </a:solidFill>
                <a:latin typeface="Arial"/>
              </a:rPr>
              <a:t>нейтрофілів</a:t>
            </a:r>
            <a:r>
              <a:rPr lang="ru-RU" sz="2000" b="1" strike="noStrike" spc="-1" dirty="0">
                <a:solidFill>
                  <a:srgbClr val="C9211E"/>
                </a:solidFill>
                <a:latin typeface="Arial"/>
              </a:rPr>
              <a:t> S</a:t>
            </a:r>
            <a:r>
              <a:rPr lang="ru-RU" sz="2000" b="1" strike="noStrike" spc="-1" dirty="0">
                <a:latin typeface="Arial"/>
              </a:rPr>
              <a:t> </a:t>
            </a:r>
            <a:r>
              <a:rPr lang="ru-RU" sz="2000" b="1" strike="noStrike" spc="-1" dirty="0" err="1">
                <a:latin typeface="Arial"/>
              </a:rPr>
              <a:t>дорівнює</a:t>
            </a:r>
            <a:r>
              <a:rPr lang="ru-RU" sz="2000" b="1" strike="noStrike" spc="-1" dirty="0">
                <a:latin typeface="Arial"/>
              </a:rPr>
              <a:t> </a:t>
            </a:r>
            <a:r>
              <a:rPr lang="ru-RU" sz="2000" b="1" strike="noStrike" spc="-1" dirty="0" err="1">
                <a:latin typeface="Arial"/>
              </a:rPr>
              <a:t>кількості</a:t>
            </a:r>
            <a:r>
              <a:rPr lang="ru-RU" sz="2000" b="1" strike="noStrike" spc="-1" dirty="0">
                <a:latin typeface="Arial"/>
              </a:rPr>
              <a:t> </a:t>
            </a:r>
            <a:r>
              <a:rPr lang="ru-RU" sz="2000" b="1" strike="noStrike" spc="-1" dirty="0" err="1">
                <a:latin typeface="Arial"/>
              </a:rPr>
              <a:t>сегментів</a:t>
            </a:r>
            <a:r>
              <a:rPr lang="ru-RU" sz="2000" b="1" strike="noStrike" spc="-1" dirty="0">
                <a:latin typeface="Arial"/>
              </a:rPr>
              <a:t> в одному </a:t>
            </a:r>
            <a:r>
              <a:rPr lang="ru-RU" sz="2000" b="1" strike="noStrike" spc="-1" dirty="0" err="1">
                <a:latin typeface="Arial"/>
              </a:rPr>
              <a:t>ядрі</a:t>
            </a:r>
            <a:r>
              <a:rPr lang="ru-RU" sz="2000" b="1" strike="noStrike" spc="-1" dirty="0">
                <a:latin typeface="Arial"/>
              </a:rPr>
              <a:t> </a:t>
            </a:r>
            <a:r>
              <a:rPr lang="ru-RU" sz="2000" b="1" strike="noStrike" spc="-1" dirty="0" err="1">
                <a:latin typeface="Arial"/>
              </a:rPr>
              <a:t>нейтрофіла</a:t>
            </a:r>
            <a:r>
              <a:rPr lang="ru-RU" sz="2000" b="1" strike="noStrike" spc="-1" dirty="0">
                <a:latin typeface="Arial"/>
              </a:rPr>
              <a:t>.</a:t>
            </a:r>
          </a:p>
          <a:p>
            <a:pPr algn="just"/>
            <a:r>
              <a:rPr lang="ru-RU" sz="2000" b="1" strike="noStrike" spc="-1" dirty="0">
                <a:latin typeface="Arial"/>
              </a:rPr>
              <a:t>В </a:t>
            </a:r>
            <a:r>
              <a:rPr lang="ru-RU" sz="2000" b="1" strike="noStrike" spc="-1" dirty="0" err="1">
                <a:latin typeface="Arial"/>
              </a:rPr>
              <a:t>нормі</a:t>
            </a:r>
            <a:r>
              <a:rPr lang="ru-RU" sz="2000" b="1" strike="noStrike" spc="-1" dirty="0">
                <a:latin typeface="Arial"/>
              </a:rPr>
              <a:t> S = 2,79</a:t>
            </a:r>
            <a:r>
              <a:rPr lang="uk-UA" sz="2000" b="1" strike="noStrike" spc="-1" dirty="0">
                <a:solidFill>
                  <a:srgbClr val="00000A"/>
                </a:solidFill>
                <a:latin typeface="Calibri"/>
              </a:rPr>
              <a:t>±0,05.</a:t>
            </a:r>
            <a:endParaRPr lang="ru-RU" sz="2000" b="1" strike="noStrike" spc="-1" dirty="0">
              <a:latin typeface="Arial"/>
            </a:endParaRPr>
          </a:p>
          <a:p>
            <a:pPr algn="just"/>
            <a:endParaRPr lang="ru-RU" sz="2000" b="1" strike="noStrike" spc="-1" dirty="0">
              <a:latin typeface="Arial"/>
            </a:endParaRPr>
          </a:p>
          <a:p>
            <a:endParaRPr lang="ru-RU" sz="2200" b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0" y="2022763"/>
            <a:ext cx="8493489" cy="3124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2762" y="969820"/>
            <a:ext cx="5030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Лейкоцитарна формула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Table 1"/>
          <p:cNvGraphicFramePr/>
          <p:nvPr/>
        </p:nvGraphicFramePr>
        <p:xfrm>
          <a:off x="173160" y="1102680"/>
          <a:ext cx="8852040" cy="5561040"/>
        </p:xfrm>
        <a:graphic>
          <a:graphicData uri="http://schemas.openxmlformats.org/drawingml/2006/table">
            <a:tbl>
              <a:tblPr/>
              <a:tblGrid>
                <a:gridCol w="27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1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0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5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26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№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Загальна к</a:t>
                      </a:r>
                      <a:r>
                        <a:rPr lang="uk-UA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і</a:t>
                      </a:r>
                      <a:r>
                        <a:rPr lang="ru-RU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льк</a:t>
                      </a:r>
                      <a:r>
                        <a:rPr lang="uk-UA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і</a:t>
                      </a:r>
                      <a:r>
                        <a:rPr lang="ru-RU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сть лейко-цит</a:t>
                      </a:r>
                      <a:r>
                        <a:rPr lang="uk-UA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ів, Г/л</a:t>
                      </a:r>
                      <a:endParaRPr lang="ru-RU" sz="1800" b="1" strike="noStrike" spc="-1">
                        <a:solidFill>
                          <a:srgbClr val="C9211E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Еозино-філи, %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Базо-філи, %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sz="22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Нейтрофіли, %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Моно-цити, %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Лімфо-цити, %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0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проміє-лоцити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міє-лоцити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юні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палочко-ядерні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сегмен-тоядерні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160">
                <a:tc>
                  <a:txBody>
                    <a:bodyPr/>
                    <a:lstStyle/>
                    <a:p>
                      <a:pPr algn="just"/>
                      <a:r>
                        <a:rPr lang="ru-RU" sz="1800" b="0" strike="noStrike" spc="-1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70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22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600">
                <a:tc>
                  <a:txBody>
                    <a:bodyPr/>
                    <a:lstStyle/>
                    <a:p>
                      <a:pPr algn="just"/>
                      <a:r>
                        <a:rPr lang="ru-RU" sz="1800" b="0" strike="noStrike" spc="-1">
                          <a:latin typeface="Arial"/>
                        </a:rPr>
                        <a:t>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25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16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58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15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760">
                <a:tc>
                  <a:txBody>
                    <a:bodyPr/>
                    <a:lstStyle/>
                    <a:p>
                      <a:pPr algn="just"/>
                      <a:r>
                        <a:rPr lang="ru-RU" sz="1800" b="0" strike="noStrike" spc="-1">
                          <a:latin typeface="Arial"/>
                        </a:rPr>
                        <a:t>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2,5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0,5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1,5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45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46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160">
                <a:tc>
                  <a:txBody>
                    <a:bodyPr/>
                    <a:lstStyle/>
                    <a:p>
                      <a:pPr algn="just"/>
                      <a:r>
                        <a:rPr lang="ru-RU" sz="1800" b="0" strike="noStrike" spc="-1">
                          <a:latin typeface="Arial"/>
                        </a:rPr>
                        <a:t>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12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0,5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0,5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9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70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15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2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strike="noStrike" spc="-1">
                          <a:latin typeface="Arial"/>
                        </a:rPr>
                        <a:t>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9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12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0,5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7,5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60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18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just"/>
                      <a:r>
                        <a:rPr lang="ru-RU" sz="1800" b="0" strike="noStrike" spc="-1">
                          <a:latin typeface="Arial"/>
                        </a:rPr>
                        <a:t>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16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0,5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10,5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71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10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2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strike="noStrike" spc="-1">
                          <a:latin typeface="Arial"/>
                        </a:rPr>
                        <a:t>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3,5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0,5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63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4,5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strike="noStrike" spc="-1">
                          <a:latin typeface="Arial"/>
                        </a:rPr>
                        <a:t>31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1" name="TextShape 2"/>
          <p:cNvSpPr txBox="1"/>
          <p:nvPr/>
        </p:nvSpPr>
        <p:spPr>
          <a:xfrm>
            <a:off x="2749680" y="229680"/>
            <a:ext cx="34603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800" b="1" strike="noStrike" spc="-1">
                <a:latin typeface="Arial"/>
              </a:rPr>
              <a:t>ПРИКЛАДИ ФОРМУЛИ КРОВІ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101"/>
          <p:cNvPicPr/>
          <p:nvPr/>
        </p:nvPicPr>
        <p:blipFill>
          <a:blip r:embed="rId2"/>
          <a:srcRect t="6900"/>
          <a:stretch/>
        </p:blipFill>
        <p:spPr>
          <a:xfrm>
            <a:off x="2293200" y="144000"/>
            <a:ext cx="4438800" cy="662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214200" y="214200"/>
            <a:ext cx="8642160" cy="521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70C0"/>
                </a:solidFill>
                <a:latin typeface="Calibri"/>
                <a:ea typeface="DejaVu Sans"/>
              </a:rPr>
              <a:t>ПИТАННЯ ДЛЯ ОБГОВОРЕННЯ </a:t>
            </a:r>
            <a:endParaRPr lang="ru-RU" sz="3600" b="0" strike="noStrike" spc="-1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Техніка взяття крові з пальця на дослідження. </a:t>
            </a:r>
            <a:endParaRPr lang="ru-RU" sz="2000" b="0" strike="noStrike" spc="-1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Будова камери Горяєва. </a:t>
            </a:r>
            <a:endParaRPr lang="ru-RU" sz="2000" b="0" strike="noStrike" spc="-1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Метод підрахунку лейкоцитів у камері Горяєва. </a:t>
            </a:r>
            <a:endParaRPr lang="ru-RU" sz="2000" b="0" strike="noStrike" spc="-1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Техніка приготування мазка крові для аналізу формули крові. </a:t>
            </a:r>
            <a:endParaRPr lang="ru-RU" sz="2000" b="0" strike="noStrike" spc="-1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Фарбування мазків крові за Гімза, Паппенгеймом. </a:t>
            </a:r>
            <a:endParaRPr lang="ru-RU" sz="2000" b="0" strike="noStrike" spc="-1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Морфологічна та функціональна характеристика формених елементів крові. </a:t>
            </a:r>
            <a:endParaRPr lang="ru-RU" sz="2000" b="0" strike="noStrike" spc="-1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Облік видів лейкоцитів у мазках. Складання формули крові. Медико-біологічні висновки. </a:t>
            </a:r>
            <a:endParaRPr lang="ru-RU" sz="2000" b="0" strike="noStrike" spc="-1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Принцип цитоморфометричного методу. Етапи проведення цитоморфометричних досліджень лімфоцитів. Значення методу в клінічній імунології. </a:t>
            </a:r>
            <a:endParaRPr lang="ru-RU" sz="2000" b="0" strike="noStrike" spc="-1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Перелік реактивів, матеріалів та обладнання, їх приготування.</a:t>
            </a:r>
            <a:endParaRPr lang="ru-RU" sz="2000" b="0" strike="noStrike" spc="-1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Поняття про лейкоцитарні індекси, їх визначення та інтерпретація результатів.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102"/>
          <p:cNvPicPr/>
          <p:nvPr/>
        </p:nvPicPr>
        <p:blipFill>
          <a:blip r:embed="rId2"/>
          <a:srcRect t="1921" b="55850"/>
          <a:stretch/>
        </p:blipFill>
        <p:spPr>
          <a:xfrm>
            <a:off x="374040" y="720000"/>
            <a:ext cx="7905960" cy="547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Рисунок 103"/>
          <p:cNvPicPr/>
          <p:nvPr/>
        </p:nvPicPr>
        <p:blipFill>
          <a:blip r:embed="rId2"/>
          <a:srcRect t="45286"/>
          <a:stretch/>
        </p:blipFill>
        <p:spPr>
          <a:xfrm>
            <a:off x="1080000" y="360000"/>
            <a:ext cx="6984000" cy="626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/>
          <p:nvPr/>
        </p:nvPicPr>
        <p:blipFill>
          <a:blip r:embed="rId2"/>
          <a:srcRect l="3312"/>
          <a:stretch/>
        </p:blipFill>
        <p:spPr>
          <a:xfrm rot="5401800">
            <a:off x="1797480" y="-1016280"/>
            <a:ext cx="5577840" cy="8823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216000" y="216000"/>
            <a:ext cx="8712000" cy="6802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Задачі</a:t>
            </a:r>
            <a:r>
              <a:rPr lang="uk-UA" sz="2000" b="1" strike="noStrike" spc="-1">
                <a:solidFill>
                  <a:srgbClr val="000000"/>
                </a:solidFill>
                <a:latin typeface="Times New Roman"/>
              </a:rPr>
              <a:t>:</a:t>
            </a:r>
            <a:endParaRPr lang="uk-UA" sz="2000" b="1" strike="noStrike" spc="-1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r>
              <a:rPr lang="uk-UA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1. 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 У хворого з ішемічною хворобою серця в аналізі крові: Ер. – 4,5× 10</a:t>
            </a:r>
            <a:r>
              <a:rPr lang="ru-RU" sz="1600" b="1" strike="noStrike" spc="-1" baseline="33000">
                <a:solidFill>
                  <a:srgbClr val="000000"/>
                </a:solidFill>
                <a:latin typeface="Times New Roman"/>
                <a:ea typeface="Times New Roman"/>
              </a:rPr>
              <a:t>12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/л, Hb – 120 г/л, КП – 0,8. Ле – 48×10</a:t>
            </a:r>
            <a:r>
              <a:rPr lang="ru-RU" sz="1600" b="1" strike="noStrike" spc="-1" baseline="33000">
                <a:solidFill>
                  <a:srgbClr val="000000"/>
                </a:solidFill>
                <a:latin typeface="Times New Roman"/>
                <a:ea typeface="Times New Roman"/>
              </a:rPr>
              <a:t>9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/л. Лейкоформула: Б – 1%, Е – 3%, промієлоцити – 1%, мієлоцити – 12%, Ю – 19%, П/я – 27%, С/я – 30%, Л – 6%, М – 1%. Вкажіть причину і механізм розвитку даного лейкоцитозу.</a:t>
            </a:r>
            <a:r>
              <a:rPr lang="ru-RU" sz="1600" b="1" strike="noStrike" spc="-1">
                <a:latin typeface="Times New Roman"/>
              </a:rPr>
              <a:t> </a:t>
            </a:r>
            <a:endParaRPr lang="ru-RU" sz="1600" b="1" strike="noStrike" spc="-1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endParaRPr lang="ru-RU" sz="1600" b="1" strike="noStrike" spc="-1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r>
              <a:rPr lang="uk-UA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2. 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 хворого М., 53 р., що поступив до хірургічної клініки з діагнозом флегмона стегна, незважаючи на оперативне втручання, загальний стан зали­шився важким, спостерігалася висока температура тіла (39–40,5°С) з добовим коливанням 3–5°С, тахікардія, задишка. Аналіз крові: Ер. – 3×10</a:t>
            </a:r>
            <a:r>
              <a:rPr lang="ru-RU" sz="1600" b="1" strike="noStrike" spc="-1" baseline="33000">
                <a:solidFill>
                  <a:srgbClr val="000000"/>
                </a:solidFill>
                <a:latin typeface="Times New Roman"/>
                <a:ea typeface="Times New Roman"/>
              </a:rPr>
              <a:t>12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/л, Hb – 80 г/л, КП – 0,8; Ле – 80×10</a:t>
            </a:r>
            <a:r>
              <a:rPr lang="ru-RU" sz="1600" b="1" strike="noStrike" spc="-1" baseline="33000">
                <a:solidFill>
                  <a:srgbClr val="000000"/>
                </a:solidFill>
                <a:latin typeface="Times New Roman"/>
                <a:ea typeface="Times New Roman"/>
              </a:rPr>
              <a:t>9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/л. Лейкоформула: Б – 0%, Е – 0%, П – 3 %, М – 7%, Ю – 20%, П/я – 28%, С/я – 30%, Л – 11%, М – 1%. Тромбоцити – 220×10</a:t>
            </a:r>
            <a:r>
              <a:rPr lang="ru-RU" sz="1600" b="1" strike="noStrike" spc="-1" baseline="33000">
                <a:solidFill>
                  <a:srgbClr val="000000"/>
                </a:solidFill>
                <a:latin typeface="Times New Roman"/>
                <a:ea typeface="Times New Roman"/>
              </a:rPr>
              <a:t>9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/л, ШОЕ – 50 мм/год. 3 якою патологією крові необхідно диференціювати дані зміни у хворого?</a:t>
            </a:r>
            <a:r>
              <a:rPr lang="ru-RU" sz="1600" b="1" strike="noStrike" spc="-1">
                <a:latin typeface="Times New Roman"/>
              </a:rPr>
              <a:t> </a:t>
            </a:r>
            <a:endParaRPr lang="ru-RU" sz="1600" b="1" strike="noStrike" spc="-1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endParaRPr lang="ru-RU" sz="1600" b="1" strike="noStrike" spc="-1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r>
              <a:rPr lang="uk-UA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3. 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Хвора К., 35 р., знаходиться в клініці з приводу абсцесу легені. Аналіз крові: Ер. – 3,9×10</a:t>
            </a:r>
            <a:r>
              <a:rPr lang="ru-RU" sz="1600" b="1" strike="noStrike" spc="-1" baseline="33000">
                <a:solidFill>
                  <a:srgbClr val="000000"/>
                </a:solidFill>
                <a:latin typeface="Times New Roman"/>
                <a:ea typeface="Times New Roman"/>
              </a:rPr>
              <a:t>12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/л, Hb – 120 г/л, КП – 0,9. Ле – 25×10</a:t>
            </a:r>
            <a:r>
              <a:rPr lang="ru-RU" sz="1600" b="1" strike="noStrike" spc="-1" baseline="33000">
                <a:solidFill>
                  <a:srgbClr val="000000"/>
                </a:solidFill>
                <a:latin typeface="Times New Roman"/>
                <a:ea typeface="Times New Roman"/>
              </a:rPr>
              <a:t>9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/л. Лейкоформула: Б – 0%, Е – 3%, Ю – 4%, П/я – 16%, С/я – 58%, Л – 15%, М – 4%. У мазку: нейтрофіли з токсичною зернистістю цитоплазми. Про що свідчить токсична зернистість цитоплазми нейтрофілів?</a:t>
            </a:r>
            <a:r>
              <a:rPr lang="ru-RU" sz="1600" b="1" strike="noStrike" spc="-1">
                <a:latin typeface="Times New Roman"/>
              </a:rPr>
              <a:t> </a:t>
            </a:r>
            <a:endParaRPr lang="ru-RU" sz="1600" b="1" strike="noStrike" spc="-1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endParaRPr lang="ru-RU" sz="1600" b="1" strike="noStrike" spc="-1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r>
              <a:rPr lang="uk-UA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4. 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Хвора С., 27 р., рентгенлаборант за спеціальністю. Посту­пила в клініку з підозрою на гострий лейкоз. За місяць до надходження з’явилась наростаюча слабість, підвищена кровоточивість. Аналіз крові при поступ­лен­ні: Ер. – 1,46×10</a:t>
            </a:r>
            <a:r>
              <a:rPr lang="ru-RU" sz="1600" b="1" strike="noStrike" spc="-1" baseline="33000">
                <a:solidFill>
                  <a:srgbClr val="000000"/>
                </a:solidFill>
                <a:latin typeface="Times New Roman"/>
                <a:ea typeface="Times New Roman"/>
              </a:rPr>
              <a:t>12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/л, Hb – 42 г/л, КП – 0,85. Ле – 3,1×10</a:t>
            </a:r>
            <a:r>
              <a:rPr lang="ru-RU" sz="1600" b="1" strike="noStrike" spc="-1" baseline="33000">
                <a:solidFill>
                  <a:srgbClr val="000000"/>
                </a:solidFill>
                <a:latin typeface="Times New Roman"/>
                <a:ea typeface="Times New Roman"/>
              </a:rPr>
              <a:t>9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/л. Лейкоформула: Б – 0%, Е – 1%, Ю – 0%, П/я – 2%, С/я – 18%, Л – 68%, М – 11%. Тромбоцити – 97×10</a:t>
            </a:r>
            <a:r>
              <a:rPr lang="ru-RU" sz="1600" b="1" strike="noStrike" spc="-1" baseline="33000">
                <a:solidFill>
                  <a:srgbClr val="000000"/>
                </a:solidFill>
                <a:latin typeface="Times New Roman"/>
                <a:ea typeface="Times New Roman"/>
              </a:rPr>
              <a:t>9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/л. В мазку: нормохромія, ретикулоцити – 0,1%. Який механізм виникнення гематологічних змін?</a:t>
            </a:r>
            <a:r>
              <a:rPr lang="ru-RU" sz="1600" b="1" strike="noStrike" spc="-1">
                <a:latin typeface="Times New Roman"/>
              </a:rPr>
              <a:t> </a:t>
            </a:r>
            <a:endParaRPr lang="ru-RU" sz="1600" b="1" strike="noStrike" spc="-1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endParaRPr lang="ru-RU" sz="1600" b="1" strike="noStrike" spc="-1"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272880" y="138327"/>
            <a:ext cx="8583120" cy="603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uk-UA" sz="1200" b="0" strike="noStrike" spc="-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r>
              <a:rPr lang="uk-UA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5.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Хворий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Д., 20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років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скаржиться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на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підвищення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температури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 ознобом,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біль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горлі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при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ковтанні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Об’єктивно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шкірні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покриви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бліді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слизова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зіву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гіперемована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на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мигдаликах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гнійні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нальоти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підщелепні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лімфовузли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збільшені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болючі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при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пальпації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Аналіз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крові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: Ер. – 4,4×10</a:t>
            </a:r>
            <a:r>
              <a:rPr lang="ru-RU" sz="1600" b="1" strike="noStrike" spc="-1" baseline="33000" dirty="0">
                <a:solidFill>
                  <a:srgbClr val="000000"/>
                </a:solidFill>
                <a:latin typeface="Times New Roman"/>
                <a:ea typeface="Times New Roman"/>
              </a:rPr>
              <a:t>12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/л,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Нb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– 140 г/л,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ретикулоцити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– 0,9%.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– 17×10</a:t>
            </a:r>
            <a:r>
              <a:rPr lang="ru-RU" sz="1600" b="1" strike="noStrike" spc="-1" baseline="33000" dirty="0">
                <a:solidFill>
                  <a:srgbClr val="000000"/>
                </a:solidFill>
                <a:latin typeface="Times New Roman"/>
                <a:ea typeface="Times New Roman"/>
              </a:rPr>
              <a:t>9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/л. 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Лейкоцитарна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формула: Б – 0%, Е – 1%,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метамієлоцити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 – 5%, П/я –17%, С/я – 53%, Л – 20%, М – 4%.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Тромбоцити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– 240×10</a:t>
            </a:r>
            <a:r>
              <a:rPr lang="ru-RU" sz="1600" b="1" strike="noStrike" spc="-1" baseline="33000" dirty="0">
                <a:solidFill>
                  <a:srgbClr val="000000"/>
                </a:solidFill>
                <a:latin typeface="Times New Roman"/>
                <a:ea typeface="Times New Roman"/>
              </a:rPr>
              <a:t>9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/л. ШОЕ – 27 мм/год.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Вкажіть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вид лейкоцитозу і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зрушення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лейкоформули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даному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випадку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sz="1600" b="1" strike="noStrike" spc="-1" dirty="0">
                <a:latin typeface="Times New Roman"/>
              </a:rPr>
              <a:t> </a:t>
            </a:r>
            <a:endParaRPr lang="ru-RU" sz="1600" b="0" strike="noStrike" spc="-1" dirty="0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r>
              <a:rPr lang="uk-UA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6. Х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ворий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Р., 6 р., поступив до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клініки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зі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скаргами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на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загальну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слабість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зниження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апетиту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схуднення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невизначені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тупі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болі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животі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Аналіз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крові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: Ер. – 4,4×10</a:t>
            </a:r>
            <a:r>
              <a:rPr lang="ru-RU" sz="1600" b="1" strike="noStrike" spc="-1" baseline="33000" dirty="0">
                <a:solidFill>
                  <a:srgbClr val="000000"/>
                </a:solidFill>
                <a:latin typeface="Times New Roman"/>
                <a:ea typeface="Times New Roman"/>
              </a:rPr>
              <a:t>9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/л,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Hb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– 128 г/л, КП – 0,87;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– 13,6×10</a:t>
            </a:r>
            <a:r>
              <a:rPr lang="ru-RU" sz="1600" b="1" strike="noStrike" spc="-1" baseline="33000" dirty="0">
                <a:solidFill>
                  <a:srgbClr val="000000"/>
                </a:solidFill>
                <a:latin typeface="Times New Roman"/>
                <a:ea typeface="Times New Roman"/>
              </a:rPr>
              <a:t>9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/л.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Лейкоформула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: Б – 1%, Е – 18%, Ю – 0%, П – 4%, С – 47%, Л – 23%, М – 7%.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Тромбоцити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– 210×10</a:t>
            </a:r>
            <a:r>
              <a:rPr lang="ru-RU" sz="1600" b="1" strike="noStrike" spc="-1" baseline="33000" dirty="0">
                <a:solidFill>
                  <a:srgbClr val="000000"/>
                </a:solidFill>
                <a:latin typeface="Times New Roman"/>
                <a:ea typeface="Times New Roman"/>
              </a:rPr>
              <a:t>9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/л. У мазку: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нормохромія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ретикулоцити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– 0,7 %.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Які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зміни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складу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периферійної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крові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є у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дитини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r>
              <a:rPr lang="ru-RU" sz="1600" b="1" strike="noStrike" spc="-1" dirty="0">
                <a:latin typeface="Times New Roman"/>
              </a:rPr>
              <a:t> </a:t>
            </a:r>
            <a:endParaRPr lang="ru-RU" sz="1600" b="0" strike="noStrike" spc="-1" dirty="0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r>
              <a:rPr lang="uk-UA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7.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У хворого з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абсцесом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сідничної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ділянки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аналізі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крові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: Ер. – 3,8× 10</a:t>
            </a:r>
            <a:r>
              <a:rPr lang="ru-RU" sz="1600" b="1" strike="noStrike" spc="-1" baseline="33000" dirty="0">
                <a:solidFill>
                  <a:srgbClr val="000000"/>
                </a:solidFill>
                <a:latin typeface="Times New Roman"/>
                <a:ea typeface="Times New Roman"/>
              </a:rPr>
              <a:t>12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/л,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Hb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– 115 г/л.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– 18,0×10</a:t>
            </a:r>
            <a:r>
              <a:rPr lang="ru-RU" sz="1600" b="1" strike="noStrike" spc="-1" baseline="33000" dirty="0">
                <a:solidFill>
                  <a:srgbClr val="000000"/>
                </a:solidFill>
                <a:latin typeface="Times New Roman"/>
                <a:ea typeface="Times New Roman"/>
              </a:rPr>
              <a:t>9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/л.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Лейкоформула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: Б – 0,5%, Е – 2,5%, П/я – 18%, С/я – 51%, Л – 20%, М – 8%. Яка форма лейкоцитозу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має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місце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хворого?</a:t>
            </a:r>
            <a:r>
              <a:rPr lang="ru-RU" sz="1600" b="1" strike="noStrike" spc="-1" dirty="0">
                <a:latin typeface="Times New Roman"/>
              </a:rPr>
              <a:t> </a:t>
            </a:r>
            <a:endParaRPr lang="ru-RU" sz="1600" b="0" strike="noStrike" spc="-1" dirty="0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r>
              <a:rPr lang="uk-UA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8.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Хвора В., 25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років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поступила до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клініки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зі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скаргами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на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багаторазові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приступи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чихання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рясними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водянистими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виділеннями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 носа,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закладеність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і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свербіння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носа,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свербіння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повік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сльозотечу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світлобоязнь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Подібний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стан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спостерігався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протягом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останніх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4-х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років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період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 початку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червня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до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кінця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липня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Аналіз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крові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:. Ер. – 4,2×10</a:t>
            </a:r>
            <a:r>
              <a:rPr lang="ru-RU" sz="1600" b="1" strike="noStrike" spc="-1" baseline="33000" dirty="0">
                <a:solidFill>
                  <a:srgbClr val="000000"/>
                </a:solidFill>
                <a:latin typeface="Times New Roman"/>
                <a:ea typeface="Times New Roman"/>
              </a:rPr>
              <a:t>12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 /л,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Нb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– 140 г/л,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ретикулоцити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– 0,7%.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– 9,0×10</a:t>
            </a:r>
            <a:r>
              <a:rPr lang="ru-RU" sz="1600" b="1" strike="noStrike" spc="-1" baseline="33000" dirty="0">
                <a:solidFill>
                  <a:srgbClr val="000000"/>
                </a:solidFill>
                <a:latin typeface="Times New Roman"/>
                <a:ea typeface="Times New Roman"/>
              </a:rPr>
              <a:t>9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/л.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Лейкоцитарнаформула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: Б – 0%, Е – 14%,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метамієлоцити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– 0%, П/я – 4%, С/я – 50%, Л – 27%, М – 5%.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Тромбоцити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– 250×10</a:t>
            </a:r>
            <a:r>
              <a:rPr lang="ru-RU" sz="1600" b="1" strike="noStrike" spc="-1" baseline="33000" dirty="0">
                <a:solidFill>
                  <a:srgbClr val="000000"/>
                </a:solidFill>
                <a:latin typeface="Times New Roman"/>
                <a:ea typeface="Times New Roman"/>
              </a:rPr>
              <a:t>9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/л. ШОЕ – 20 мм/год.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Поясніть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зміни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гемограмі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патогенезі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даного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захворювання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sz="1600" b="1" strike="noStrike" spc="-1" dirty="0">
                <a:latin typeface="Times New Roman"/>
              </a:rPr>
              <a:t> </a:t>
            </a:r>
            <a:endParaRPr lang="ru-RU" sz="1600" b="0" strike="noStrike" spc="-1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357120" y="285840"/>
            <a:ext cx="8357400" cy="350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ПИТАННЯ ДЛЯ САМОСТІЙНОЇ РОБОТИ </a:t>
            </a:r>
            <a:endParaRPr lang="ru-RU" sz="24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Механізм дії гепарину в антизгортаючій системі крові. </a:t>
            </a:r>
            <a:endParaRPr lang="ru-RU" sz="20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Склад фарбника Гімза і якості кожного компоненту. </a:t>
            </a:r>
            <a:endParaRPr lang="ru-RU" sz="20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Склад камери Горяєва. Чому визначену кількість лейкоцитів в 100 великих квадратах треба множити на 50? </a:t>
            </a:r>
            <a:endParaRPr lang="ru-RU" sz="20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Який ефект диференціювання перпаратів у підкисленій воді. </a:t>
            </a:r>
            <a:endParaRPr lang="ru-RU" sz="20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Дати визначення формули крові. </a:t>
            </a:r>
            <a:endParaRPr lang="ru-RU" sz="20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Який гістологічний механізм зсуву формули крові вліво? </a:t>
            </a:r>
            <a:endParaRPr lang="ru-RU" sz="20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Фізіологічні показники кількості лейкоцитів, формули крові у людей молодого віку. </a:t>
            </a:r>
            <a:endParaRPr lang="ru-RU" sz="20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Лейкоцитарні індекси, їх різноманіття та значення.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Table 1"/>
          <p:cNvGraphicFramePr/>
          <p:nvPr/>
        </p:nvGraphicFramePr>
        <p:xfrm>
          <a:off x="349200" y="225000"/>
          <a:ext cx="8506800" cy="5996640"/>
        </p:xfrm>
        <a:graphic>
          <a:graphicData uri="http://schemas.openxmlformats.org/drawingml/2006/table">
            <a:tbl>
              <a:tblPr/>
              <a:tblGrid>
                <a:gridCol w="19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880">
                <a:tc>
                  <a:txBody>
                    <a:bodyPr/>
                    <a:lstStyle/>
                    <a:p>
                      <a:pPr algn="ctr"/>
                      <a:r>
                        <a:rPr lang="ru-RU" sz="2200" b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Термін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Визначення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440">
                <a:tc>
                  <a:txBody>
                    <a:bodyPr/>
                    <a:lstStyle/>
                    <a:p>
                      <a:r>
                        <a:rPr lang="ru-RU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Лейкоцитоз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strike="noStrike" spc="-1">
                          <a:latin typeface="Arial"/>
                        </a:rPr>
                        <a:t>збільшення загальної кількості лейкоцитів в крові понад 9×10</a:t>
                      </a:r>
                      <a:r>
                        <a:rPr lang="ru-RU" sz="3103" b="0" strike="noStrike" spc="-1" baseline="31000">
                          <a:latin typeface="Arial"/>
                        </a:rPr>
                        <a:t>9</a:t>
                      </a:r>
                      <a:r>
                        <a:rPr lang="ru-RU" sz="1800" b="0" strike="noStrike" spc="-1">
                          <a:latin typeface="Arial"/>
                        </a:rPr>
                        <a:t>/л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840">
                <a:tc>
                  <a:txBody>
                    <a:bodyPr/>
                    <a:lstStyle/>
                    <a:p>
                      <a:r>
                        <a:rPr lang="ru-RU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Абсолютний лейкоцитоз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strike="noStrike" spc="-1">
                          <a:latin typeface="Arial"/>
                        </a:rPr>
                        <a:t>підвищення абсолютної кількості лейко­ци­тів у крові внаслідок посиленого лейкопоезу реактивного чи пухлинного характеру або збільшеного надходження лейкоцитів з кіст­ковомозкового депо у кровоносні судини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8720">
                <a:tc>
                  <a:txBody>
                    <a:bodyPr/>
                    <a:lstStyle/>
                    <a:p>
                      <a:r>
                        <a:rPr lang="ru-RU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Відносний лейкоцитоз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strike="noStrike" spc="-1" dirty="0" err="1">
                          <a:latin typeface="Arial"/>
                        </a:rPr>
                        <a:t>збільшення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кількості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лейкоцитів</a:t>
                      </a:r>
                      <a:r>
                        <a:rPr lang="ru-RU" sz="1800" b="0" strike="noStrike" spc="-1" dirty="0">
                          <a:latin typeface="Arial"/>
                        </a:rPr>
                        <a:t> у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крові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внаслідок</a:t>
                      </a:r>
                      <a:r>
                        <a:rPr lang="ru-RU" sz="1800" b="0" strike="noStrike" spc="-1" dirty="0">
                          <a:latin typeface="Arial"/>
                        </a:rPr>
                        <a:t> переходу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лейкоцитів</a:t>
                      </a:r>
                      <a:r>
                        <a:rPr lang="ru-RU" sz="1800" b="0" strike="noStrike" spc="-1" dirty="0">
                          <a:latin typeface="Arial"/>
                        </a:rPr>
                        <a:t> з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прис­тін­кового</a:t>
                      </a:r>
                      <a:r>
                        <a:rPr lang="ru-RU" sz="1800" b="0" strike="noStrike" spc="-1" dirty="0">
                          <a:latin typeface="Arial"/>
                        </a:rPr>
                        <a:t> пулу у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циркулюючий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або</a:t>
                      </a:r>
                      <a:r>
                        <a:rPr lang="ru-RU" sz="1800" b="0" strike="noStrike" spc="-1" dirty="0">
                          <a:latin typeface="Arial"/>
                        </a:rPr>
                        <a:t> у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випадку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зменшення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об’єму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плазми</a:t>
                      </a:r>
                      <a:r>
                        <a:rPr lang="ru-RU" sz="1800" b="0" strike="noStrike" spc="-1" dirty="0">
                          <a:latin typeface="Arial"/>
                        </a:rPr>
                        <a:t> (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відповідно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роз­вивається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перерозподільний</a:t>
                      </a:r>
                      <a:r>
                        <a:rPr lang="ru-RU" sz="1800" b="0" strike="noStrike" spc="-1" dirty="0">
                          <a:latin typeface="Arial"/>
                        </a:rPr>
                        <a:t> та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гемокон­центраційний</a:t>
                      </a:r>
                      <a:r>
                        <a:rPr lang="ru-RU" sz="1800" b="0" strike="noStrike" spc="-1" dirty="0">
                          <a:latin typeface="Arial"/>
                        </a:rPr>
                        <a:t> лейкоцитоз)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520">
                <a:tc>
                  <a:txBody>
                    <a:bodyPr/>
                    <a:lstStyle/>
                    <a:p>
                      <a:r>
                        <a:rPr lang="ru-RU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Лейкопенія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strike="noStrike" spc="-1">
                          <a:latin typeface="Arial"/>
                        </a:rPr>
                        <a:t>зменшення загальної кількості лейкоцитів нижче 4×10</a:t>
                      </a:r>
                      <a:r>
                        <a:rPr lang="ru-RU" sz="3103" b="0" strike="noStrike" spc="-1" baseline="31000">
                          <a:latin typeface="Arial"/>
                        </a:rPr>
                        <a:t>9</a:t>
                      </a:r>
                      <a:r>
                        <a:rPr lang="ru-RU" sz="1800" b="0" strike="noStrike" spc="-1">
                          <a:latin typeface="Arial"/>
                        </a:rPr>
                        <a:t>/л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440">
                <a:tc>
                  <a:txBody>
                    <a:bodyPr/>
                    <a:lstStyle/>
                    <a:p>
                      <a:r>
                        <a:rPr lang="ru-RU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Агранулоцитоз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strike="noStrike" spc="-1">
                          <a:latin typeface="Arial"/>
                        </a:rPr>
                        <a:t>різке зменшення кількості нейтрофільних гранулоцитів до 0,75×10</a:t>
                      </a:r>
                      <a:r>
                        <a:rPr lang="ru-RU" sz="3103" b="0" strike="noStrike" spc="-1" baseline="31000">
                          <a:latin typeface="Arial"/>
                        </a:rPr>
                        <a:t>9</a:t>
                      </a:r>
                      <a:r>
                        <a:rPr lang="ru-RU" sz="1800" b="0" strike="noStrike" spc="-1">
                          <a:latin typeface="Arial"/>
                        </a:rPr>
                        <a:t>/л і менше) на тлі лейкопенії (1×10</a:t>
                      </a:r>
                      <a:r>
                        <a:rPr lang="ru-RU" sz="3103" b="0" strike="noStrike" spc="-1" baseline="31000">
                          <a:latin typeface="Arial"/>
                        </a:rPr>
                        <a:t>9</a:t>
                      </a:r>
                      <a:r>
                        <a:rPr lang="ru-RU" sz="1800" b="0" strike="noStrike" spc="-1">
                          <a:latin typeface="Arial"/>
                        </a:rPr>
                        <a:t>/л і менше)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3760">
                <a:tc>
                  <a:txBody>
                    <a:bodyPr/>
                    <a:lstStyle/>
                    <a:p>
                      <a:r>
                        <a:rPr lang="ru-RU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Алейкія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strike="noStrike" spc="-1" dirty="0" err="1">
                          <a:latin typeface="Arial"/>
                        </a:rPr>
                        <a:t>ураження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кісткового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мозку</a:t>
                      </a:r>
                      <a:r>
                        <a:rPr lang="ru-RU" sz="1800" b="0" strike="noStrike" spc="-1" dirty="0">
                          <a:latin typeface="Arial"/>
                        </a:rPr>
                        <a:t> з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різким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приг­ніченням</a:t>
                      </a:r>
                      <a:r>
                        <a:rPr lang="ru-RU" sz="1800" b="0" strike="noStrike" spc="-1" dirty="0">
                          <a:latin typeface="Arial"/>
                        </a:rPr>
                        <a:t> і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навіть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повною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відсутністю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мієло</a:t>
                      </a:r>
                      <a:r>
                        <a:rPr lang="ru-RU" sz="1800" b="0" strike="noStrike" spc="-1" dirty="0">
                          <a:latin typeface="Arial"/>
                        </a:rPr>
                        <a:t>- та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лімфопоезу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357120" y="214200"/>
            <a:ext cx="8357400" cy="649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НАВЧАЛЬНІ ЗАВДАННЯ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ЗАВДАННЯ 1.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Підготовка</a:t>
            </a:r>
            <a:r>
              <a:rPr lang="ru-RU" sz="2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реактивів</a:t>
            </a:r>
            <a:r>
              <a:rPr lang="ru-RU" sz="2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та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обладнання</a:t>
            </a:r>
            <a:r>
              <a:rPr lang="ru-RU" sz="2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для постановки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реакції</a:t>
            </a:r>
            <a:r>
              <a:rPr lang="ru-RU" sz="2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1.1. </a:t>
            </a:r>
            <a:r>
              <a:rPr lang="ru-RU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Реактиви</a:t>
            </a: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: 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1) 2%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розчин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гепарина; 2) 3%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розчин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крижаної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оцтової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кислоти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підфарбований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метиловим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синім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3)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етиловий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спирт (1000 ); 4) 960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етиловий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спирт; 5) 15%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розчин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азур-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еозина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за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Романовським-Гімза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6)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підкислена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дистильована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вода (1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крапля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конц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соляної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кислоти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на 300 мл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дистильованої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води).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1.2. </a:t>
            </a:r>
            <a:r>
              <a:rPr lang="ru-RU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Матеріали</a:t>
            </a: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та </a:t>
            </a:r>
            <a:r>
              <a:rPr lang="ru-RU" sz="1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обладнання</a:t>
            </a:r>
            <a:r>
              <a:rPr lang="ru-RU" sz="1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: 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1)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капіляри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на 0,1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або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0,2 мл,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попередньо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змочені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2%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розчином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гепарина та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висушені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термостаті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при +370С; 2)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одноразові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стерильні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списи-скарифікатори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3)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хімічно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чисті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знежирені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предметні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стекла. 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отримання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такої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якості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предметні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стекла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замочують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на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добу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оптимальному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розчині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прального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порошку.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Миють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ватяним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тампоном з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двох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сторін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кип’ятять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новій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порції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миючого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розчину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30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хв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Після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цього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стекла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виполіскують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кип’яченій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воді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занурюють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на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добу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1%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розчині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соляної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кислоти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виполіскують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від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кислоти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проточній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воді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2-х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порціях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дистильованої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води і 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новій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порції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дистильованої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води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кип’ятять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30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хв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Після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чого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стекла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сушать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складають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закриті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від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пилу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ємності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4) камера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Горєва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5)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пластмасові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планшети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сірологічних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досліджень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6)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дозовані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мікропіпетки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7)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мікроскоп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бінокулярний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8) вата, бинт,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фільтрувальний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папір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Техніка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забору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крові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на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дослідження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28760" y="285840"/>
            <a:ext cx="8357400" cy="521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70C0"/>
                </a:solidFill>
                <a:latin typeface="Arial"/>
                <a:ea typeface="DejaVu Sans"/>
              </a:rPr>
              <a:t>Кров для дослідження</a:t>
            </a:r>
            <a:endParaRPr lang="ru-RU" sz="24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у дорослих береться з м’якоті безіменного пальця; </a:t>
            </a:r>
            <a:endParaRPr lang="ru-RU" sz="24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у дітей до 1-2 років можна брати кров з м’якоті великого пальця ноги.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Безпосередньо перед проколом палець дезинфікують 96% етиловим спиртом і дають йому висохнути. Потім палець злегка стискають і роблять прокол списом до упору паралельно шкірним лініям Геда (для кращого загоєння ран).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Першу краплю стирають стерильним фільтрувальним папером, а не ватою, від якої залишаються волокна.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Другу і подальші краплі беруть для дослідження, заповнюють капіляр і видувають на предметне скло.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214200" y="285840"/>
            <a:ext cx="8571960" cy="618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ЗАВДАННЯ 2. Визначення кількості лейкоцитів у запропонованому зразку крові. </a:t>
            </a:r>
            <a:r>
              <a:rPr lang="ru-RU" sz="2000" b="1" strike="noStrike" spc="-1">
                <a:solidFill>
                  <a:srgbClr val="0070C0"/>
                </a:solidFill>
                <a:latin typeface="Arial"/>
                <a:ea typeface="DejaVu Sans"/>
              </a:rPr>
              <a:t>Визначення кількості лейкоцитів пробірковим способом за П’ятницьким. 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У лунці планшета для сірологічних досліджень дозованою варіпіпеткою відміряють 0,38 мл 3% розчину оцтової кислоти. Узяту для дослідження кров видувають з капіляра на чисті знежирені стекла і відміряють дозованою мікропіпеткою 0,02 мл (20 мкл) крові, яку вносять в лунку з 0,38 мл 3% розчину оцтової кислоти. В цьому випадку розведення крові виходить 1:20. Порцію крові перемішують піпетуванням тією ж піпеткою і залишають на 1-2 хв. до повного лізису еритроцитів. Підрахунок лейкоцитів проводять в рахунковій камері Горяєва. Рахункова камера є скляною пластинкою, що має невелике поглиблення в центрі, куди поміщається розведена кров. На дні поглиблення вигравійовано дві сітки, розділені одна від одної подовжнім і двома поперечними жолобами. Перед підрахунком формених елементів крові на камеру обережно кладуть знежирене покривне скло і притирають його до країв камери шляхом притиснення великими пальцями обох рук і легкими зсувами покривного скла вгору і вниз.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14200" y="197280"/>
            <a:ext cx="8714880" cy="670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Доказом щільності прилягання покривного скла є поява веселкових ліній, так званих </a:t>
            </a:r>
            <a:r>
              <a:rPr lang="ru-RU" sz="1800" b="1" strike="noStrike" spc="-1">
                <a:solidFill>
                  <a:srgbClr val="0070C0"/>
                </a:solidFill>
                <a:latin typeface="Arial"/>
                <a:ea typeface="DejaVu Sans"/>
              </a:rPr>
              <a:t>кілець Ньютона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, по притертим його краям. Оскільки покривне скло накладають на бічні пластинки рахункової камери, цим створюється поглиблення, яке закрите з двох сторін (притертих) і відкрите з двох зовнішніх сторін у вигляді щілин. Через ці щілини рахункова камера заповнюється суспензією лейкоцитів. Для заповнення камери суспензію лейкоцитів в лунці з кислотою ретельно перемішують мікропіпеткою і невелику порцію суспензії піпеткою доставляють до щілини камери. Суспензія клітин, витікаючи з мікропіпетки заповнює камеру, надлишок рідини стече в жолоби. Іншу частину камери можна заповнити суспензією клітин наступного зразка лейкоцитів.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Після того, як рахункова камера заповниться суспензією клітин, приступають до підрахунку лейкоцитів. Експозиція </a:t>
            </a:r>
            <a:r>
              <a:rPr lang="ru-RU" sz="2000" b="1" strike="noStrike" spc="-1">
                <a:solidFill>
                  <a:srgbClr val="0070C0"/>
                </a:solidFill>
                <a:latin typeface="Arial"/>
                <a:ea typeface="DejaVu Sans"/>
              </a:rPr>
              <a:t>в камері Горяєва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суспензії клітин складає близько 1 хвилини для їх рівномірного осідання на поверхні камери. Для підрахунку лейкоцитів камеру розглядають під мікроскопом і рахують формені елементи, що лежать в сітці Горяєва. Сітка Горяєва складається з 225 великих квадратів (по 15 в кожному з рядів), 25 з них розділені на 15 маленьких квадратів (для підрахунку еритроцитів) і 100 великих порожніх квадратів зібрано в групи по 4 квадрати кожна (для підрахунку лейкоцитів). Сторони малого квадрата рівні 0,05 мм; отже площа його рівна 0,0025 мм</a:t>
            </a:r>
            <a:r>
              <a:rPr lang="ru-RU" sz="1800" b="1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; глибина рахункової камери рівна 0,1 мм, тому об’єм малого квадрата рівний 0,00025 мм</a:t>
            </a:r>
            <a:r>
              <a:rPr lang="ru-RU" sz="1800" b="1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. Великий квадрат сітки Горяєва складається з 16 малих квадратів, отже має S=0,04 мм</a:t>
            </a:r>
            <a:r>
              <a:rPr lang="ru-RU" sz="1800" b="1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, а V=0,004 мм</a:t>
            </a:r>
            <a:r>
              <a:rPr lang="ru-RU" sz="1800" b="1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357120" y="285840"/>
            <a:ext cx="8357400" cy="557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Лейкоцити підраховують у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100 великих порожніх квадратах 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(20 x5) площа яких рівна 4 мм</a:t>
            </a:r>
            <a:r>
              <a:rPr lang="ru-RU" sz="2000" b="1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(площа одного великого квадрата дорівнює 0,04 мм</a:t>
            </a:r>
            <a:r>
              <a:rPr lang="ru-RU" sz="2000" b="1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). Кількість лейкоцитів, підрахованих у 100 великих порожніх квадратах, ділять на 4 і перемножують на 200, одержують кількість лейкоцитів в 1мм</a:t>
            </a:r>
            <a:r>
              <a:rPr lang="ru-RU" sz="2000" b="1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крові. Ділять на 4 з розрахунку загальної площі 100 великих порожніх квадратів, рівної 4 мм</a:t>
            </a:r>
            <a:r>
              <a:rPr lang="ru-RU" sz="2000" b="1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 Перемножують з розрахунку, що ступінь розведення крові дорівнює 20 (0,38 мл 3% розчину оцтової кислоти і 0,02 мл крові), а глибина камери 0,1 мм. Замість вище приведених розрахунків можна кількість лейкоцитів, підрахованих у 100 великих квадратах, помножити на 50 (якщо врахувати попередні розрахунки: 200:4=50).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70C0"/>
                </a:solidFill>
                <a:latin typeface="Arial"/>
                <a:ea typeface="DejaVu Sans"/>
              </a:rPr>
              <a:t>Для того, щоб повторно не підрахувати один і той же лейкоцит, потрібно суворо дотримуватися певного порядку: 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рахувати ряди великих порожніх квадратів зліва направо і справа наліво, переміщуючи камеру на один ряд зверху вниз; 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у кожному квадраті потрібно рахувати елементи, що лежать в середині, а також на лівому та верхньому боці камери.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/>
          <p:cNvPicPr/>
          <p:nvPr/>
        </p:nvPicPr>
        <p:blipFill>
          <a:blip r:embed="rId2"/>
          <a:stretch/>
        </p:blipFill>
        <p:spPr>
          <a:xfrm>
            <a:off x="428760" y="714240"/>
            <a:ext cx="8509680" cy="507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2129</Words>
  <Application>Microsoft Office PowerPoint</Application>
  <PresentationFormat>Экран (4:3)</PresentationFormat>
  <Paragraphs>209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Calibri</vt:lpstr>
      <vt:lpstr>DejaVu Sans</vt:lpstr>
      <vt:lpstr>StarSymbol</vt:lpstr>
      <vt:lpstr>Symbol</vt:lpstr>
      <vt:lpstr>Times New Roman</vt:lpstr>
      <vt:lpstr>TimesNewRomanPS-BoldMT;MS Mincho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практикум з імунології</dc:title>
  <dc:subject/>
  <dc:creator>hp</dc:creator>
  <dc:description/>
  <cp:lastModifiedBy>User</cp:lastModifiedBy>
  <cp:revision>132</cp:revision>
  <dcterms:created xsi:type="dcterms:W3CDTF">2020-10-25T20:49:32Z</dcterms:created>
  <dcterms:modified xsi:type="dcterms:W3CDTF">2023-11-27T05:44:15Z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26</vt:i4>
  </property>
</Properties>
</file>