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10" r:id="rId1"/>
  </p:sldMasterIdLst>
  <p:notesMasterIdLst>
    <p:notesMasterId r:id="rId36"/>
  </p:notesMasterIdLst>
  <p:sldIdLst>
    <p:sldId id="296" r:id="rId2"/>
    <p:sldId id="510" r:id="rId3"/>
    <p:sldId id="469" r:id="rId4"/>
    <p:sldId id="559" r:id="rId5"/>
    <p:sldId id="577" r:id="rId6"/>
    <p:sldId id="578" r:id="rId7"/>
    <p:sldId id="530" r:id="rId8"/>
    <p:sldId id="560" r:id="rId9"/>
    <p:sldId id="573" r:id="rId10"/>
    <p:sldId id="574" r:id="rId11"/>
    <p:sldId id="575" r:id="rId12"/>
    <p:sldId id="579" r:id="rId13"/>
    <p:sldId id="580" r:id="rId14"/>
    <p:sldId id="581" r:id="rId15"/>
    <p:sldId id="582" r:id="rId16"/>
    <p:sldId id="583" r:id="rId17"/>
    <p:sldId id="584" r:id="rId18"/>
    <p:sldId id="585" r:id="rId19"/>
    <p:sldId id="586" r:id="rId20"/>
    <p:sldId id="533" r:id="rId21"/>
    <p:sldId id="546" r:id="rId22"/>
    <p:sldId id="535" r:id="rId23"/>
    <p:sldId id="587" r:id="rId24"/>
    <p:sldId id="588" r:id="rId25"/>
    <p:sldId id="537" r:id="rId26"/>
    <p:sldId id="564" r:id="rId27"/>
    <p:sldId id="541" r:id="rId28"/>
    <p:sldId id="555" r:id="rId29"/>
    <p:sldId id="550" r:id="rId30"/>
    <p:sldId id="568" r:id="rId31"/>
    <p:sldId id="551" r:id="rId32"/>
    <p:sldId id="558" r:id="rId33"/>
    <p:sldId id="570" r:id="rId34"/>
    <p:sldId id="576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515A"/>
    <a:srgbClr val="357683"/>
    <a:srgbClr val="99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5599" autoAdjust="0"/>
  </p:normalViewPr>
  <p:slideViewPr>
    <p:cSldViewPr>
      <p:cViewPr>
        <p:scale>
          <a:sx n="71" d="100"/>
          <a:sy n="71" d="100"/>
        </p:scale>
        <p:origin x="-1104" y="-96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17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0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7A33682-4D93-4D5C-9CE8-8BB45F4A96A3}" type="datetimeFigureOut">
              <a:rPr lang="ru-RU"/>
              <a:pPr>
                <a:defRPr/>
              </a:pPr>
              <a:t>26.02.2012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689D0F7-8EC1-4758-9ECB-17B6855A6D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35676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737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5F40DE6-6D45-49DF-9CE0-532170396F3D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747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BC511A1-63FC-4950-9C52-729E9253F3BC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B307B-049C-4896-A152-0E07A568EF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87CD2-D852-4774-AF71-8C33C418E9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B6F78-1E12-4DE1-9915-384473AD65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F8F2B-2950-468F-A351-F864722A7A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3639E-69C1-4DFA-94F0-211BEED626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A59AD-E781-4B24-9477-4BA630016B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1001E-F151-4E54-99C7-00C5C8FFD5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57786-AB63-414D-BC66-4E258F62D3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C7D4A-28A7-44AA-872E-96B6E5C110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6DF2E-80EF-4908-98CA-6D68AC32D9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B5BC7-24C2-4CCF-A24F-E76401B3E6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54ED0-8F4A-45AE-ACF2-AA0B443489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4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5CF19018-8CA6-4E38-B8FE-CBF16E7A4A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4" r:id="rId1"/>
    <p:sldLayoutId id="2147484225" r:id="rId2"/>
    <p:sldLayoutId id="2147484226" r:id="rId3"/>
    <p:sldLayoutId id="2147484227" r:id="rId4"/>
    <p:sldLayoutId id="2147484228" r:id="rId5"/>
    <p:sldLayoutId id="2147484229" r:id="rId6"/>
    <p:sldLayoutId id="2147484230" r:id="rId7"/>
    <p:sldLayoutId id="2147484231" r:id="rId8"/>
    <p:sldLayoutId id="2147484232" r:id="rId9"/>
    <p:sldLayoutId id="2147484233" r:id="rId10"/>
    <p:sldLayoutId id="2147484234" r:id="rId11"/>
    <p:sldLayoutId id="214748423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ChangeAspect="1" noChangeArrowheads="1"/>
          </p:cNvSpPr>
          <p:nvPr/>
        </p:nvSpPr>
        <p:spPr bwMode="auto">
          <a:xfrm rot="10800000" flipV="1">
            <a:off x="3886200" y="304800"/>
            <a:ext cx="472440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    </a:t>
            </a:r>
          </a:p>
        </p:txBody>
      </p:sp>
      <p:sp>
        <p:nvSpPr>
          <p:cNvPr id="53253" name="Rectangle 5"/>
          <p:cNvSpPr>
            <a:spLocks noChangeAspect="1" noChangeArrowheads="1"/>
          </p:cNvSpPr>
          <p:nvPr/>
        </p:nvSpPr>
        <p:spPr bwMode="auto">
          <a:xfrm rot="10800000" flipV="1">
            <a:off x="214282" y="357166"/>
            <a:ext cx="8713788" cy="128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  </a:t>
            </a:r>
            <a:r>
              <a:rPr lang="uk-UA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МАТЕРІАЛИ, КОНСТРУЮВАННЯ І РОЗРАХУНОК ЕЛЕМЕНТІВ ЗБК</a:t>
            </a:r>
            <a:r>
              <a:rPr lang="ru-RU" sz="3200" b="1" dirty="0" smtClean="0">
                <a:solidFill>
                  <a:srgbClr val="66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 </a:t>
            </a:r>
            <a:endParaRPr lang="ru-RU" sz="3200" b="1" dirty="0">
              <a:solidFill>
                <a:schemeClr val="fol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+mn-cs"/>
            </a:endParaRPr>
          </a:p>
        </p:txBody>
      </p:sp>
      <p:sp>
        <p:nvSpPr>
          <p:cNvPr id="12292" name="Прямоугольник 5"/>
          <p:cNvSpPr>
            <a:spLocks noChangeArrowheads="1"/>
          </p:cNvSpPr>
          <p:nvPr/>
        </p:nvSpPr>
        <p:spPr bwMode="auto">
          <a:xfrm>
            <a:off x="428596" y="3714752"/>
            <a:ext cx="8286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 dirty="0"/>
              <a:t>ЛЕКЦІЯ № </a:t>
            </a:r>
            <a:r>
              <a:rPr lang="en-US" sz="2400" b="1" dirty="0" smtClean="0"/>
              <a:t>7</a:t>
            </a:r>
            <a:endParaRPr lang="ru-RU" sz="2400" b="1" dirty="0"/>
          </a:p>
        </p:txBody>
      </p:sp>
      <p:sp>
        <p:nvSpPr>
          <p:cNvPr id="7" name="Прямоугольник 5"/>
          <p:cNvSpPr>
            <a:spLocks noChangeArrowheads="1"/>
          </p:cNvSpPr>
          <p:nvPr/>
        </p:nvSpPr>
        <p:spPr bwMode="auto">
          <a:xfrm>
            <a:off x="428596" y="4357694"/>
            <a:ext cx="828675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РОЗРАХУНОК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uk-UA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ЕЛЕМЕНТІВ</a:t>
            </a:r>
            <a:br>
              <a:rPr lang="uk-UA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</a:br>
            <a:r>
              <a:rPr lang="uk-UA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ЗАЛІЗОБЕТОННИХ КОНСТРУКЦІЙ ЗА ГРАНИЧНИМ СТАНОМ І ГРУПИ</a:t>
            </a:r>
            <a:endParaRPr lang="ru-RU" sz="36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6" name="Rectangle 5"/>
          <p:cNvSpPr>
            <a:spLocks noChangeAspect="1" noChangeArrowheads="1"/>
          </p:cNvSpPr>
          <p:nvPr/>
        </p:nvSpPr>
        <p:spPr bwMode="auto">
          <a:xfrm rot="10800000" flipV="1">
            <a:off x="214282" y="1928802"/>
            <a:ext cx="8713788" cy="128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3600" b="1" dirty="0" smtClean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uk-UA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ЕКСПЕРИМЕНТАЛЬНІ ОСНОВИ ТЕОРІЇ ОПОРУ ЗАЛІЗОБЕТОНУ ТА МЕТОДИ РОЗРАХУНКУ ЗБК</a:t>
            </a:r>
            <a:r>
              <a:rPr lang="ru-RU" sz="3200" b="1" dirty="0" smtClean="0">
                <a:solidFill>
                  <a:srgbClr val="66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 </a:t>
            </a:r>
            <a:endParaRPr lang="ru-RU" sz="3200" b="1" dirty="0">
              <a:solidFill>
                <a:schemeClr val="fol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285720" y="142852"/>
            <a:ext cx="8572560" cy="6500858"/>
          </a:xfrm>
        </p:spPr>
        <p:txBody>
          <a:bodyPr/>
          <a:lstStyle/>
          <a:p>
            <a:pPr marL="180000" lvl="2">
              <a:spcBef>
                <a:spcPts val="300"/>
              </a:spcBef>
              <a:buNone/>
            </a:pPr>
            <a:r>
              <a:rPr lang="ru-RU" dirty="0" smtClean="0"/>
              <a:t>	У </a:t>
            </a:r>
            <a:r>
              <a:rPr lang="uk-UA" dirty="0" smtClean="0"/>
              <a:t>цих </a:t>
            </a:r>
            <a:r>
              <a:rPr lang="ru-RU" dirty="0" smtClean="0"/>
              <a:t>формулах: </a:t>
            </a:r>
          </a:p>
          <a:p>
            <a:pPr marL="180000">
              <a:spcBef>
                <a:spcPts val="300"/>
              </a:spcBef>
            </a:pPr>
            <a:r>
              <a:rPr lang="ru-RU" sz="2400" dirty="0" smtClean="0"/>
              <a:t>при </a:t>
            </a:r>
            <a:r>
              <a:rPr lang="uk-UA" sz="2400" dirty="0" smtClean="0"/>
              <a:t>згині</a:t>
            </a:r>
            <a:r>
              <a:rPr lang="ru-RU" sz="2400" dirty="0" smtClean="0"/>
              <a:t> </a:t>
            </a:r>
            <a:r>
              <a:rPr lang="uk-UA" sz="2400" b="1" i="1" dirty="0" smtClean="0"/>
              <a:t>N = 0</a:t>
            </a:r>
            <a:r>
              <a:rPr lang="uk-UA" sz="2400" dirty="0" smtClean="0"/>
              <a:t> ;</a:t>
            </a:r>
          </a:p>
          <a:p>
            <a:pPr marL="180000">
              <a:spcBef>
                <a:spcPts val="300"/>
              </a:spcBef>
            </a:pPr>
            <a:r>
              <a:rPr lang="ru-RU" sz="2400" dirty="0" smtClean="0"/>
              <a:t>при </a:t>
            </a:r>
            <a:r>
              <a:rPr lang="uk-UA" sz="2400" dirty="0" smtClean="0"/>
              <a:t>позацентровому стиску </a:t>
            </a:r>
            <a:r>
              <a:rPr lang="uk-UA" sz="2400" b="1" i="1" dirty="0" smtClean="0"/>
              <a:t>М = N</a:t>
            </a:r>
            <a:r>
              <a:rPr lang="ru-RU" sz="2400" b="1" i="1" dirty="0" smtClean="0"/>
              <a:t> (х</a:t>
            </a:r>
            <a:r>
              <a:rPr lang="ru-RU" sz="2400" b="1" i="1" baseline="-25000" dirty="0" smtClean="0"/>
              <a:t>1</a:t>
            </a:r>
            <a:r>
              <a:rPr lang="ru-RU" sz="2400" b="1" i="1" dirty="0" smtClean="0"/>
              <a:t> - у + е)</a:t>
            </a:r>
            <a:r>
              <a:rPr lang="ru-RU" sz="2400" dirty="0" smtClean="0"/>
              <a:t>,</a:t>
            </a:r>
          </a:p>
          <a:p>
            <a:pPr marL="180000" algn="just">
              <a:spcBef>
                <a:spcPts val="300"/>
              </a:spcBef>
              <a:buNone/>
            </a:pPr>
            <a:r>
              <a:rPr lang="ru-RU" sz="2400" dirty="0" smtClean="0"/>
              <a:t>де </a:t>
            </a:r>
            <a:r>
              <a:rPr lang="ru-RU" sz="2400" b="1" i="1" dirty="0" smtClean="0"/>
              <a:t>у</a:t>
            </a:r>
            <a:r>
              <a:rPr lang="ru-RU" sz="2400" dirty="0" smtClean="0"/>
              <a:t> – </a:t>
            </a:r>
            <a:r>
              <a:rPr lang="uk-UA" sz="2400" dirty="0" smtClean="0"/>
              <a:t>відстань від найбільш стиснутої фібри до центра ваги 	перерізу</a:t>
            </a:r>
            <a:r>
              <a:rPr lang="ru-RU" sz="2400" dirty="0" smtClean="0"/>
              <a:t>;</a:t>
            </a:r>
          </a:p>
          <a:p>
            <a:pPr marL="180000" algn="just">
              <a:spcBef>
                <a:spcPts val="300"/>
              </a:spcBef>
              <a:buNone/>
            </a:pPr>
            <a:r>
              <a:rPr lang="uk-UA" sz="2400" b="1" i="1" dirty="0" smtClean="0"/>
              <a:t>	   е –</a:t>
            </a:r>
            <a:r>
              <a:rPr lang="uk-UA" sz="2400" dirty="0" smtClean="0"/>
              <a:t> ексцентриситет прикладення зовнішньої сили щодо 	центра ваги перерізу.</a:t>
            </a:r>
          </a:p>
          <a:p>
            <a:pPr marL="0" lvl="2" indent="228600" algn="just">
              <a:spcBef>
                <a:spcPts val="300"/>
              </a:spcBef>
              <a:buNone/>
            </a:pPr>
            <a:r>
              <a:rPr lang="uk-UA" dirty="0" smtClean="0"/>
              <a:t>Напруження в довільному шарі армування визначаються за діаграмами деформування звичайної або попередньо напруженої арматури виходячи з того, що деформації визначаються за формулою</a:t>
            </a:r>
          </a:p>
          <a:p>
            <a:pPr marL="0" lvl="2" indent="228600" algn="just">
              <a:spcBef>
                <a:spcPts val="300"/>
              </a:spcBef>
              <a:buNone/>
            </a:pPr>
            <a:endParaRPr lang="uk-UA" sz="2400" dirty="0" smtClean="0"/>
          </a:p>
          <a:p>
            <a:pPr marL="0" lvl="2" indent="228600" algn="just">
              <a:spcBef>
                <a:spcPts val="300"/>
              </a:spcBef>
              <a:buNone/>
            </a:pPr>
            <a:endParaRPr lang="ru-RU" sz="1800" dirty="0" smtClean="0"/>
          </a:p>
          <a:p>
            <a:pPr marL="180000" algn="just">
              <a:spcBef>
                <a:spcPts val="300"/>
              </a:spcBef>
              <a:buNone/>
            </a:pPr>
            <a:r>
              <a:rPr lang="uk-UA" sz="2400" dirty="0" smtClean="0"/>
              <a:t>де       – початкові (до прикладення зовнішніх зусиль) деформації </a:t>
            </a:r>
            <a:r>
              <a:rPr lang="uk-UA" sz="2400" b="1" i="1" dirty="0" smtClean="0"/>
              <a:t>і</a:t>
            </a:r>
            <a:r>
              <a:rPr lang="uk-UA" sz="2400" dirty="0" smtClean="0"/>
              <a:t>-го арматурного стрижня (обумовлені, наприклад, усадкою бетону чи попереднім напруженням з урахуванням відповідних втрат попереднього напруження).</a:t>
            </a:r>
            <a:endParaRPr lang="ru-RU" sz="24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 l="34056" t="50970" r="46898" b="42935"/>
          <a:stretch>
            <a:fillRect/>
          </a:stretch>
        </p:blipFill>
        <p:spPr bwMode="auto">
          <a:xfrm>
            <a:off x="2857488" y="4429132"/>
            <a:ext cx="328614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5143512"/>
            <a:ext cx="768809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42844" y="142852"/>
            <a:ext cx="8858312" cy="6715148"/>
          </a:xfrm>
        </p:spPr>
        <p:txBody>
          <a:bodyPr/>
          <a:lstStyle/>
          <a:p>
            <a:pPr marL="0" lvl="0" indent="342900" algn="just">
              <a:spcBef>
                <a:spcPts val="300"/>
              </a:spcBef>
              <a:buNone/>
            </a:pPr>
            <a:r>
              <a:rPr lang="uk-UA" sz="2400" dirty="0" smtClean="0"/>
              <a:t>Системи двох нелінійних алгебраїчних рівнянь з двома невідомими розв’язуються підбором із контролем критеріїв вичерпання несучої здатності на кожному кроці розрахунків. При цьому можливі кілька варіантів пошуку розв’язання. Для оцінки напружено-деформованого стану розрахункового перерізу використовується </a:t>
            </a:r>
            <a:r>
              <a:rPr lang="uk-UA" sz="2400" b="1" dirty="0" smtClean="0"/>
              <a:t>деформаційний метод</a:t>
            </a:r>
            <a:r>
              <a:rPr lang="uk-UA" sz="2400" dirty="0" smtClean="0"/>
              <a:t>. Алгоритм розв’язання задачі згідно з цим методом наведений у довідковому додатку А ДСТУ Б В.2.6-156:2010.</a:t>
            </a:r>
          </a:p>
          <a:p>
            <a:pPr marL="0" indent="342900" algn="just">
              <a:spcBef>
                <a:spcPts val="300"/>
              </a:spcBef>
              <a:buNone/>
            </a:pPr>
            <a:r>
              <a:rPr lang="uk-UA" sz="2400" dirty="0" smtClean="0"/>
              <a:t>За результатами розв’язання систем рівнянь будуються </a:t>
            </a:r>
            <a:r>
              <a:rPr lang="uk-UA" sz="2400" b="1" dirty="0" smtClean="0"/>
              <a:t>діаграми "момент – кривизна" для згинальних елементів</a:t>
            </a:r>
            <a:r>
              <a:rPr lang="uk-UA" sz="2400" dirty="0" smtClean="0"/>
              <a:t> або </a:t>
            </a:r>
            <a:r>
              <a:rPr lang="uk-UA" sz="2400" b="1" dirty="0" smtClean="0"/>
              <a:t>"нормальна сила – деформації стиснутої грані" для </a:t>
            </a:r>
            <a:r>
              <a:rPr lang="uk-UA" sz="2400" b="1" dirty="0" err="1" smtClean="0"/>
              <a:t>позацентрово</a:t>
            </a:r>
            <a:r>
              <a:rPr lang="uk-UA" sz="2400" b="1" dirty="0" smtClean="0"/>
              <a:t> стиснутих елементів</a:t>
            </a:r>
            <a:r>
              <a:rPr lang="uk-UA" sz="2400" dirty="0" smtClean="0"/>
              <a:t>.</a:t>
            </a:r>
          </a:p>
          <a:p>
            <a:pPr marL="0" indent="342900" algn="just">
              <a:spcBef>
                <a:spcPts val="300"/>
              </a:spcBef>
              <a:buNone/>
            </a:pPr>
            <a:r>
              <a:rPr lang="uk-UA" sz="2400" b="1" dirty="0" smtClean="0"/>
              <a:t>Найбільші величини</a:t>
            </a:r>
            <a:r>
              <a:rPr lang="uk-UA" sz="2400" dirty="0" smtClean="0"/>
              <a:t>, зафіксовані на цих діаграмах, і приймаються за </a:t>
            </a:r>
            <a:r>
              <a:rPr lang="uk-UA" sz="2400" b="1" dirty="0" smtClean="0"/>
              <a:t>несучу здатність</a:t>
            </a:r>
            <a:r>
              <a:rPr lang="uk-UA" sz="2400" dirty="0" smtClean="0"/>
              <a:t>. У разі, якщо визначені величини несучої здатності будуть меншими за зовнішні впливи, необхідно виконати зміну розмірів перерізу, армування або міцності бетону. Величини зовнішніх впливів і несучої здатності, як правило, не повинні відрізнятись більше ніж на 5 %.</a:t>
            </a:r>
            <a:endParaRPr lang="ru-RU" sz="2400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214282" y="1214422"/>
            <a:ext cx="8715436" cy="5429288"/>
          </a:xfrm>
        </p:spPr>
        <p:txBody>
          <a:bodyPr/>
          <a:lstStyle/>
          <a:p>
            <a:pPr marL="0" indent="342900" algn="just">
              <a:spcBef>
                <a:spcPts val="0"/>
              </a:spcBef>
              <a:buNone/>
            </a:pPr>
            <a:r>
              <a:rPr lang="uk-UA" sz="2400" dirty="0" smtClean="0"/>
              <a:t>Для розв’язання задачі необхідно мати такі вихідні дані:</a:t>
            </a:r>
          </a:p>
          <a:p>
            <a:pPr marL="0" indent="342900" algn="just">
              <a:spcBef>
                <a:spcPts val="0"/>
              </a:spcBef>
              <a:buFontTx/>
              <a:buChar char="-"/>
            </a:pPr>
            <a:r>
              <a:rPr lang="uk-UA" sz="2200" dirty="0" smtClean="0"/>
              <a:t>параметри перерізу </a:t>
            </a:r>
            <a:r>
              <a:rPr lang="en-US" sz="2200" b="1" i="1" dirty="0" smtClean="0"/>
              <a:t>b</a:t>
            </a:r>
            <a:r>
              <a:rPr lang="uk-UA" sz="2200" dirty="0" smtClean="0"/>
              <a:t>, початковий ексцентриситет прикладення навантаження </a:t>
            </a:r>
            <a:r>
              <a:rPr lang="uk-UA" sz="2200" b="1" i="1" dirty="0" smtClean="0"/>
              <a:t>е</a:t>
            </a:r>
            <a:r>
              <a:rPr lang="uk-UA" sz="2200" b="1" i="1" baseline="-25000" dirty="0" smtClean="0"/>
              <a:t>0</a:t>
            </a:r>
            <a:r>
              <a:rPr lang="uk-UA" sz="2200" dirty="0" smtClean="0"/>
              <a:t>;</a:t>
            </a:r>
          </a:p>
          <a:p>
            <a:pPr marL="0" indent="342900" algn="just">
              <a:spcBef>
                <a:spcPts val="0"/>
              </a:spcBef>
              <a:buFontTx/>
              <a:buChar char="-"/>
            </a:pPr>
            <a:r>
              <a:rPr lang="uk-UA" sz="2200" dirty="0" smtClean="0"/>
              <a:t>параметри діаграми деформування бетону </a:t>
            </a:r>
            <a:r>
              <a:rPr lang="en-US" sz="2400" b="1" i="1" dirty="0" err="1" smtClean="0"/>
              <a:t>f</a:t>
            </a:r>
            <a:r>
              <a:rPr lang="en-US" sz="1800" b="1" i="1" dirty="0" err="1" smtClean="0"/>
              <a:t>cd</a:t>
            </a:r>
            <a:r>
              <a:rPr lang="uk-UA" sz="2200" dirty="0" smtClean="0"/>
              <a:t>, </a:t>
            </a:r>
            <a:r>
              <a:rPr lang="uk-UA" sz="2400" b="1" i="1" dirty="0" smtClean="0"/>
              <a:t>Е</a:t>
            </a:r>
            <a:r>
              <a:rPr lang="en-US" sz="1800" b="1" i="1" dirty="0" err="1" smtClean="0"/>
              <a:t>cd</a:t>
            </a:r>
            <a:r>
              <a:rPr lang="uk-UA" sz="2200" dirty="0" smtClean="0"/>
              <a:t>, </a:t>
            </a:r>
            <a:r>
              <a:rPr lang="el-GR" sz="2400" b="1" i="1" dirty="0" smtClean="0"/>
              <a:t>σ</a:t>
            </a:r>
            <a:r>
              <a:rPr lang="en-US" sz="1800" b="1" i="1" dirty="0" smtClean="0"/>
              <a:t>cu</a:t>
            </a:r>
            <a:r>
              <a:rPr lang="uk-UA" sz="2200" dirty="0" smtClean="0"/>
              <a:t>(</a:t>
            </a:r>
            <a:r>
              <a:rPr lang="el-GR" sz="2200" dirty="0" smtClean="0"/>
              <a:t>β</a:t>
            </a:r>
            <a:r>
              <a:rPr lang="uk-UA" sz="2200" dirty="0" smtClean="0"/>
              <a:t>), </a:t>
            </a:r>
            <a:r>
              <a:rPr lang="el-GR" sz="2400" b="1" i="1" dirty="0" smtClean="0"/>
              <a:t>ε</a:t>
            </a:r>
            <a:r>
              <a:rPr lang="en-US" sz="1800" b="1" i="1" dirty="0" smtClean="0"/>
              <a:t>cu</a:t>
            </a:r>
            <a:r>
              <a:rPr lang="en-US" sz="1600" b="1" i="1" dirty="0" smtClean="0"/>
              <a:t>1</a:t>
            </a:r>
            <a:r>
              <a:rPr lang="uk-UA" sz="2200" b="1" i="1" dirty="0" smtClean="0"/>
              <a:t> </a:t>
            </a:r>
            <a:r>
              <a:rPr lang="uk-UA" sz="2200" dirty="0" smtClean="0"/>
              <a:t>або </a:t>
            </a:r>
            <a:r>
              <a:rPr lang="el-GR" sz="2400" b="1" i="1" dirty="0" smtClean="0"/>
              <a:t>ε</a:t>
            </a:r>
            <a:r>
              <a:rPr lang="en-US" sz="1800" b="1" i="1" dirty="0" smtClean="0"/>
              <a:t>cu</a:t>
            </a:r>
            <a:r>
              <a:rPr lang="en-US" sz="1600" b="1" i="1" dirty="0" smtClean="0"/>
              <a:t>3</a:t>
            </a:r>
            <a:r>
              <a:rPr lang="uk-UA" sz="2200" dirty="0" smtClean="0"/>
              <a:t>, </a:t>
            </a:r>
            <a:r>
              <a:rPr lang="el-GR" sz="2400" b="1" i="1" dirty="0" smtClean="0"/>
              <a:t>ε</a:t>
            </a:r>
            <a:r>
              <a:rPr lang="en-US" sz="1800" b="1" i="1" dirty="0" smtClean="0"/>
              <a:t>c</a:t>
            </a:r>
            <a:r>
              <a:rPr lang="en-US" sz="1600" b="1" i="1" dirty="0" smtClean="0"/>
              <a:t>1</a:t>
            </a:r>
            <a:r>
              <a:rPr lang="uk-UA" sz="2200" b="1" i="1" dirty="0" smtClean="0"/>
              <a:t> </a:t>
            </a:r>
            <a:r>
              <a:rPr lang="uk-UA" sz="2200" dirty="0" smtClean="0"/>
              <a:t>(ці параметри можна взяти безпосередньо з таблиці 3.1 </a:t>
            </a:r>
            <a:r>
              <a:rPr lang="en-US" sz="2200" dirty="0" smtClean="0"/>
              <a:t>     </a:t>
            </a:r>
            <a:r>
              <a:rPr lang="uk-UA" sz="2200" dirty="0" smtClean="0"/>
              <a:t>ДБН В.2.6-98</a:t>
            </a:r>
            <a:r>
              <a:rPr lang="en-US" sz="2200" dirty="0" smtClean="0"/>
              <a:t>:2009</a:t>
            </a:r>
            <a:r>
              <a:rPr lang="uk-UA" sz="2200" dirty="0" smtClean="0"/>
              <a:t>;</a:t>
            </a:r>
          </a:p>
          <a:p>
            <a:pPr marL="0" indent="342900" algn="just">
              <a:spcBef>
                <a:spcPts val="0"/>
              </a:spcBef>
              <a:buFontTx/>
              <a:buChar char="-"/>
            </a:pPr>
            <a:r>
              <a:rPr lang="uk-UA" sz="2200" dirty="0" smtClean="0"/>
              <a:t>коефіцієнти полінома (3.5 ДБН В.2.6-98) </a:t>
            </a:r>
            <a:r>
              <a:rPr lang="en-US" sz="2200" b="1" i="1" dirty="0" err="1" smtClean="0"/>
              <a:t>a</a:t>
            </a:r>
            <a:r>
              <a:rPr lang="en-US" sz="2200" b="1" i="1" baseline="-25000" dirty="0" err="1" smtClean="0"/>
              <a:t>k</a:t>
            </a:r>
            <a:r>
              <a:rPr lang="uk-UA" sz="2200" dirty="0" smtClean="0"/>
              <a:t> з додатка Д ДБН В.2.6-98;</a:t>
            </a:r>
          </a:p>
          <a:p>
            <a:pPr marL="0" indent="342900" algn="just">
              <a:spcBef>
                <a:spcPts val="0"/>
              </a:spcBef>
              <a:buFontTx/>
              <a:buChar char="-"/>
            </a:pPr>
            <a:r>
              <a:rPr lang="uk-UA" sz="2200" dirty="0" smtClean="0"/>
              <a:t>параметри армування (причому кількість шарів армування обмежується тільки технологічними вимогами) </a:t>
            </a:r>
            <a:r>
              <a:rPr lang="en-US" sz="2200" b="1" i="1" dirty="0" err="1" smtClean="0"/>
              <a:t>R</a:t>
            </a:r>
            <a:r>
              <a:rPr lang="en-US" sz="2200" b="1" i="1" baseline="-25000" dirty="0" err="1" smtClean="0"/>
              <a:t>si</a:t>
            </a:r>
            <a:r>
              <a:rPr lang="uk-UA" sz="2200" dirty="0" smtClean="0"/>
              <a:t>,</a:t>
            </a:r>
            <a:r>
              <a:rPr lang="uk-UA" sz="2200" b="1" i="1" dirty="0" smtClean="0"/>
              <a:t> Е</a:t>
            </a:r>
            <a:r>
              <a:rPr lang="en-US" sz="2200" b="1" i="1" baseline="-25000" dirty="0" err="1" smtClean="0"/>
              <a:t>si</a:t>
            </a:r>
            <a:r>
              <a:rPr lang="uk-UA" sz="2200" dirty="0" smtClean="0"/>
              <a:t>, </a:t>
            </a:r>
            <a:r>
              <a:rPr lang="uk-UA" sz="2200" b="1" i="1" dirty="0" smtClean="0"/>
              <a:t>А</a:t>
            </a:r>
            <a:r>
              <a:rPr lang="en-US" sz="2200" b="1" i="1" baseline="-25000" dirty="0" err="1" smtClean="0"/>
              <a:t>si</a:t>
            </a:r>
            <a:r>
              <a:rPr lang="uk-UA" sz="2200" dirty="0" smtClean="0"/>
              <a:t>;</a:t>
            </a:r>
          </a:p>
          <a:p>
            <a:pPr marL="0" indent="342900" algn="just">
              <a:spcBef>
                <a:spcPts val="0"/>
              </a:spcBef>
              <a:buFontTx/>
              <a:buChar char="-"/>
            </a:pPr>
            <a:r>
              <a:rPr lang="uk-UA" sz="2200" dirty="0" smtClean="0"/>
              <a:t>відстань від верхньої (найбільш стиснутої) грані перерізу до </a:t>
            </a:r>
            <a:r>
              <a:rPr lang="uk-UA" sz="2200" b="1" i="1" dirty="0" smtClean="0"/>
              <a:t>і</a:t>
            </a:r>
            <a:r>
              <a:rPr lang="uk-UA" sz="2200" dirty="0" smtClean="0"/>
              <a:t>-го шару армування (у разі розташування в одному шарі арматури з різними фізико-механічними характеристиками їх розглядають окремо при одній і тій же відстані від грані перерізу) </a:t>
            </a:r>
            <a:r>
              <a:rPr lang="en-US" sz="2200" b="1" i="1" dirty="0" err="1" smtClean="0"/>
              <a:t>z</a:t>
            </a:r>
            <a:r>
              <a:rPr lang="en-US" sz="2200" b="1" i="1" baseline="-25000" dirty="0" err="1" smtClean="0"/>
              <a:t>si</a:t>
            </a:r>
            <a:r>
              <a:rPr lang="uk-UA" sz="2200" dirty="0" smtClean="0"/>
              <a:t>;</a:t>
            </a:r>
          </a:p>
          <a:p>
            <a:pPr marL="0" indent="342900" algn="just">
              <a:spcBef>
                <a:spcPts val="0"/>
              </a:spcBef>
              <a:buFontTx/>
              <a:buChar char="-"/>
            </a:pPr>
            <a:r>
              <a:rPr lang="uk-UA" sz="2200" dirty="0" smtClean="0"/>
              <a:t>початкові (викликані попереднім напруженням, усадкою чи іншими чинниками, за необхідності) деформації в </a:t>
            </a:r>
            <a:r>
              <a:rPr lang="uk-UA" sz="2200" b="1" i="1" dirty="0" smtClean="0"/>
              <a:t>і</a:t>
            </a:r>
            <a:r>
              <a:rPr lang="uk-UA" sz="2200" dirty="0" smtClean="0"/>
              <a:t>-му стержні арматури </a:t>
            </a:r>
            <a:r>
              <a:rPr lang="el-GR" sz="2400" b="1" i="1" dirty="0" smtClean="0"/>
              <a:t>ε</a:t>
            </a:r>
            <a:r>
              <a:rPr lang="en-US" sz="1800" b="1" i="1" dirty="0" smtClean="0"/>
              <a:t>si,</a:t>
            </a:r>
            <a:r>
              <a:rPr lang="en-US" sz="1600" b="1" i="1" dirty="0" smtClean="0"/>
              <a:t>0</a:t>
            </a:r>
            <a:r>
              <a:rPr lang="uk-UA" sz="2200" dirty="0" smtClean="0"/>
              <a:t>.</a:t>
            </a:r>
            <a:endParaRPr lang="ru-RU" sz="2200" dirty="0" smtClean="0"/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285720" y="71414"/>
            <a:ext cx="85725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dirty="0" smtClean="0"/>
              <a:t>ДОДАТОК А (довідковий)</a:t>
            </a:r>
            <a:endParaRPr lang="ru-RU" dirty="0" smtClean="0"/>
          </a:p>
          <a:p>
            <a:pPr algn="ctr"/>
            <a:r>
              <a:rPr lang="uk-UA" b="1" dirty="0" smtClean="0"/>
              <a:t>АЛГОРИТМ РОЗВ’ЯЗАННЯ СИСТЕМИ НЕЛІНІЙНИХ РІВНЯНЬ РІВНОВАГИ ЗАЛІЗОБЕТОННОГО РОЗРАХУНКОВОГО ПЕРЕРІЗУ ЗА ДЕФОРМАЦІЙНИМ МЕТОДОМ</a:t>
            </a:r>
            <a:endParaRPr lang="ru-RU" b="1" dirty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214282" y="428604"/>
            <a:ext cx="8715436" cy="6215106"/>
          </a:xfrm>
        </p:spPr>
        <p:txBody>
          <a:bodyPr/>
          <a:lstStyle/>
          <a:p>
            <a:pPr marL="0" indent="342900" algn="just">
              <a:spcBef>
                <a:spcPts val="300"/>
              </a:spcBef>
              <a:buNone/>
            </a:pPr>
            <a:r>
              <a:rPr lang="uk-UA" sz="2400" dirty="0" smtClean="0"/>
              <a:t>При визначенні напружено-деформованого стану перерізу задача може розв’язуватись у трьох постановках:</a:t>
            </a:r>
            <a:endParaRPr lang="ru-RU" sz="2400" dirty="0" smtClean="0"/>
          </a:p>
          <a:p>
            <a:pPr marL="0" lvl="0" indent="342900" algn="just">
              <a:spcBef>
                <a:spcPts val="300"/>
              </a:spcBef>
            </a:pPr>
            <a:r>
              <a:rPr lang="uk-UA" sz="2400" dirty="0" smtClean="0"/>
              <a:t>при заданих зусиллях </a:t>
            </a:r>
            <a:r>
              <a:rPr lang="uk-UA" sz="2400" b="1" i="1" dirty="0" smtClean="0"/>
              <a:t>N</a:t>
            </a:r>
            <a:r>
              <a:rPr lang="uk-UA" sz="2400" dirty="0" smtClean="0"/>
              <a:t> та </a:t>
            </a:r>
            <a:r>
              <a:rPr lang="uk-UA" sz="2400" b="1" i="1" dirty="0" smtClean="0"/>
              <a:t>М</a:t>
            </a:r>
            <a:r>
              <a:rPr lang="uk-UA" sz="2400" dirty="0" smtClean="0"/>
              <a:t> необхідно визначити кривизну в перерізі  </a:t>
            </a:r>
            <a:r>
              <a:rPr lang="en-US" sz="2400" dirty="0" smtClean="0"/>
              <a:t>      </a:t>
            </a:r>
            <a:r>
              <a:rPr lang="uk-UA" sz="2400" dirty="0" smtClean="0"/>
              <a:t>і деформації </a:t>
            </a:r>
            <a:r>
              <a:rPr lang="el-GR" sz="2400" b="1" i="1" dirty="0" smtClean="0"/>
              <a:t>ε</a:t>
            </a:r>
            <a:r>
              <a:rPr lang="uk-UA" sz="2400" dirty="0" smtClean="0"/>
              <a:t>;</a:t>
            </a:r>
            <a:endParaRPr lang="ru-RU" sz="2400" dirty="0" smtClean="0"/>
          </a:p>
          <a:p>
            <a:pPr marL="0" lvl="0" indent="342900" algn="just">
              <a:spcBef>
                <a:spcPts val="300"/>
              </a:spcBef>
            </a:pPr>
            <a:r>
              <a:rPr lang="uk-UA" sz="2400" dirty="0" smtClean="0"/>
              <a:t>при заданих величинах кривизни в перерізі і діючого в ньому осьового зусилля </a:t>
            </a:r>
            <a:r>
              <a:rPr lang="uk-UA" sz="2400" b="1" i="1" dirty="0" smtClean="0"/>
              <a:t>N</a:t>
            </a:r>
            <a:r>
              <a:rPr lang="uk-UA" sz="2400" dirty="0" smtClean="0"/>
              <a:t> визначити величину згинального моменту </a:t>
            </a:r>
            <a:r>
              <a:rPr lang="uk-UA" sz="2400" b="1" i="1" dirty="0" smtClean="0"/>
              <a:t>М</a:t>
            </a:r>
            <a:r>
              <a:rPr lang="uk-UA" sz="2400" dirty="0" smtClean="0"/>
              <a:t>;</a:t>
            </a:r>
            <a:endParaRPr lang="ru-RU" sz="2400" dirty="0" smtClean="0"/>
          </a:p>
          <a:p>
            <a:pPr marL="0" indent="342900" algn="just">
              <a:spcBef>
                <a:spcPts val="300"/>
              </a:spcBef>
            </a:pPr>
            <a:r>
              <a:rPr lang="uk-UA" sz="2400" dirty="0" smtClean="0"/>
              <a:t>необхідно побудувати повну криву стану перерізу аж до руйнування бетону.</a:t>
            </a:r>
          </a:p>
          <a:p>
            <a:pPr marL="0" indent="342900" algn="just">
              <a:spcBef>
                <a:spcPts val="300"/>
              </a:spcBef>
              <a:buNone/>
            </a:pPr>
            <a:endParaRPr lang="uk-UA" sz="2400" dirty="0" smtClean="0"/>
          </a:p>
          <a:p>
            <a:pPr marL="0" indent="342900" algn="just">
              <a:spcBef>
                <a:spcPts val="300"/>
              </a:spcBef>
              <a:buNone/>
            </a:pPr>
            <a:r>
              <a:rPr lang="uk-UA" sz="2400" dirty="0" smtClean="0"/>
              <a:t>З точки зору реалізації деформаційного методу тип нормального перерізу </a:t>
            </a:r>
            <a:r>
              <a:rPr lang="uk-UA" sz="2400" b="1" dirty="0" smtClean="0"/>
              <a:t>не має значення</a:t>
            </a:r>
            <a:r>
              <a:rPr lang="uk-UA" sz="2400" dirty="0" smtClean="0"/>
              <a:t>, але для спрощення викладок розглянемо прямокутний переріз. Як більш загальний випадок алгоритм розрахунку наведено для </a:t>
            </a:r>
            <a:r>
              <a:rPr lang="uk-UA" sz="2400" dirty="0" err="1" smtClean="0"/>
              <a:t>позацентрово</a:t>
            </a:r>
            <a:r>
              <a:rPr lang="uk-UA" sz="2400" dirty="0" smtClean="0"/>
              <a:t> стиснутого елемента, оскільки необхідно розглянути дві форми рівноваги.</a:t>
            </a:r>
            <a:endParaRPr lang="ru-RU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571612"/>
            <a:ext cx="3429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rcRect l="11742" t="12346" r="19528" b="4762"/>
          <a:stretch>
            <a:fillRect/>
          </a:stretch>
        </p:blipFill>
        <p:spPr bwMode="auto">
          <a:xfrm>
            <a:off x="214282" y="214290"/>
            <a:ext cx="8786874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 l="11941" t="11817" r="19226" b="5643"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rcRect l="14930" t="12522" r="21520" b="4762"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rcRect l="22500" t="13228" r="27691" b="4391"/>
          <a:stretch>
            <a:fillRect/>
          </a:stretch>
        </p:blipFill>
        <p:spPr bwMode="auto">
          <a:xfrm>
            <a:off x="285720" y="285728"/>
            <a:ext cx="8572560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42844" y="2214554"/>
            <a:ext cx="8786874" cy="3571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285728"/>
            <a:ext cx="84296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 smtClean="0"/>
              <a:t>	</a:t>
            </a:r>
            <a:r>
              <a:rPr lang="uk-UA" sz="2000" dirty="0" smtClean="0"/>
              <a:t>Відповідно до прийнятих передумов при використанні спрощеної діаграми деформування бетону (ДБН В.2.6-98) можуть реалізуватись дві форми рівноваги перерізу, причому друга форма рівноваги має два випадки в та г:</a:t>
            </a:r>
            <a:endParaRPr lang="uk-UA" sz="2000" dirty="0"/>
          </a:p>
        </p:txBody>
      </p:sp>
      <p:pic>
        <p:nvPicPr>
          <p:cNvPr id="3074" name="Picture 2" descr="image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500306"/>
            <a:ext cx="3036887" cy="2835275"/>
          </a:xfrm>
          <a:prstGeom prst="rect">
            <a:avLst/>
          </a:prstGeom>
          <a:noFill/>
        </p:spPr>
      </p:pic>
      <p:pic>
        <p:nvPicPr>
          <p:cNvPr id="3075" name="Picture 3" descr="image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2571744"/>
            <a:ext cx="982663" cy="2786082"/>
          </a:xfrm>
          <a:prstGeom prst="rect">
            <a:avLst/>
          </a:prstGeom>
          <a:noFill/>
        </p:spPr>
      </p:pic>
      <p:pic>
        <p:nvPicPr>
          <p:cNvPr id="3076" name="Picture 4" descr="image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2571744"/>
            <a:ext cx="2200275" cy="2143140"/>
          </a:xfrm>
          <a:prstGeom prst="rect">
            <a:avLst/>
          </a:prstGeom>
          <a:noFill/>
        </p:spPr>
      </p:pic>
      <p:pic>
        <p:nvPicPr>
          <p:cNvPr id="3077" name="Picture 5" descr="image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702" y="2720984"/>
            <a:ext cx="1195388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image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8148" y="2714620"/>
            <a:ext cx="742950" cy="1785937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42844" y="1714488"/>
            <a:ext cx="87868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/>
              <a:t>Напружено-деформований стан прямокутного перерізу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42844" y="5429264"/>
            <a:ext cx="87868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	а		    б		        в			г</a:t>
            </a:r>
            <a:endParaRPr lang="ru-RU" dirty="0" smtClean="0"/>
          </a:p>
          <a:p>
            <a:pPr algn="ctr"/>
            <a:r>
              <a:rPr lang="ru-RU" dirty="0" smtClean="0"/>
              <a:t>а </a:t>
            </a:r>
            <a:r>
              <a:rPr lang="uk-UA" dirty="0" smtClean="0"/>
              <a:t>- поперечний переріз елемента; б - епюра напружень і деформацій </a:t>
            </a:r>
            <a:r>
              <a:rPr lang="ru-RU" dirty="0" smtClean="0"/>
              <a:t>при </a:t>
            </a:r>
            <a:r>
              <a:rPr lang="uk-UA" dirty="0" smtClean="0"/>
              <a:t>при першій формі рівноваги; в - епюра напружень і деформацій при формі рівноваги а; г - епюра напружень і деформацій формі рівноваги б.</a:t>
            </a:r>
            <a:endParaRPr lang="ru-RU" dirty="0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rcRect l="20110" t="14638" r="24605" b="12522"/>
          <a:stretch>
            <a:fillRect/>
          </a:stretch>
        </p:blipFill>
        <p:spPr bwMode="auto">
          <a:xfrm>
            <a:off x="214282" y="285728"/>
            <a:ext cx="8715436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8143900" y="1071546"/>
            <a:ext cx="642942" cy="1285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143900" y="3286124"/>
            <a:ext cx="642942" cy="1285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072462" y="5357826"/>
            <a:ext cx="714380" cy="1143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929454" y="1071546"/>
            <a:ext cx="428628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715140" y="5357826"/>
            <a:ext cx="571504" cy="57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357166"/>
            <a:ext cx="714380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2571744"/>
            <a:ext cx="642942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4643446"/>
            <a:ext cx="785818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28596" y="-71462"/>
            <a:ext cx="8229600" cy="857256"/>
          </a:xfrm>
        </p:spPr>
        <p:txBody>
          <a:bodyPr/>
          <a:lstStyle/>
          <a:p>
            <a:r>
              <a:rPr lang="uk-UA" b="1" u="sng" dirty="0" smtClean="0">
                <a:solidFill>
                  <a:schemeClr val="tx2"/>
                </a:solidFill>
                <a:latin typeface="Arial Black" pitchFamily="34" charset="0"/>
              </a:rPr>
              <a:t>План лекції</a:t>
            </a:r>
            <a:r>
              <a:rPr lang="uk-UA" b="1" dirty="0" smtClean="0">
                <a:solidFill>
                  <a:schemeClr val="tx2"/>
                </a:solidFill>
                <a:latin typeface="Arial Black" pitchFamily="34" charset="0"/>
              </a:rPr>
              <a:t>:</a:t>
            </a:r>
            <a:endParaRPr lang="ru-RU" b="1" dirty="0" smtClean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142843" y="714356"/>
            <a:ext cx="8907027" cy="6143644"/>
          </a:xfrm>
        </p:spPr>
        <p:txBody>
          <a:bodyPr/>
          <a:lstStyle/>
          <a:p>
            <a:pPr marL="514350" indent="-514350" algn="just">
              <a:buFont typeface="Calibri" pitchFamily="34" charset="0"/>
              <a:buAutoNum type="arabicPeriod"/>
            </a:pPr>
            <a:r>
              <a:rPr lang="uk-UA" sz="2400" dirty="0" smtClean="0">
                <a:latin typeface="Arial" pitchFamily="34" charset="0"/>
                <a:cs typeface="Arial" pitchFamily="34" charset="0"/>
              </a:rPr>
              <a:t>Розрахунок ЗБК за несучою здатністю.</a:t>
            </a:r>
          </a:p>
          <a:p>
            <a:pPr marL="514350" indent="-514350" algn="just">
              <a:buFont typeface="Calibri" pitchFamily="34" charset="0"/>
              <a:buAutoNum type="arabicPeriod"/>
            </a:pPr>
            <a:r>
              <a:rPr lang="uk-UA" sz="2400" dirty="0" smtClean="0">
                <a:latin typeface="Arial" charset="0"/>
                <a:cs typeface="Arial" charset="0"/>
              </a:rPr>
              <a:t>Несуча здатність ЗБК прямокутного перерізу на дію згинальних моментів та поздовжніх сил.</a:t>
            </a:r>
          </a:p>
          <a:p>
            <a:pPr marL="514350" indent="-514350" algn="just">
              <a:buFont typeface="Calibri" pitchFamily="34" charset="0"/>
              <a:buAutoNum type="arabicPeriod"/>
            </a:pPr>
            <a:r>
              <a:rPr lang="uk-UA" sz="2400" dirty="0" smtClean="0">
                <a:latin typeface="Arial" charset="0"/>
                <a:cs typeface="Arial" charset="0"/>
              </a:rPr>
              <a:t>Несуча здатність ЗБК двотаврового та таврового перерізів на дію згинальних моментів та поздовжніх сил.</a:t>
            </a:r>
          </a:p>
          <a:p>
            <a:pPr marL="514350" indent="-514350" algn="just">
              <a:buFont typeface="Calibri" pitchFamily="34" charset="0"/>
              <a:buAutoNum type="arabicPeriod"/>
            </a:pPr>
            <a:r>
              <a:rPr lang="uk-UA" sz="2400" dirty="0" smtClean="0">
                <a:latin typeface="Arial" charset="0"/>
                <a:cs typeface="Arial" charset="0"/>
              </a:rPr>
              <a:t>Несуча здатність ЗБК кругового перерізу на дію згинальних моментів та поздовжніх сил.</a:t>
            </a:r>
          </a:p>
          <a:p>
            <a:pPr marL="514350" indent="-514350" algn="just">
              <a:buFont typeface="Calibri" pitchFamily="34" charset="0"/>
              <a:buAutoNum type="arabicPeriod"/>
            </a:pPr>
            <a:r>
              <a:rPr lang="uk-UA" sz="2400" dirty="0" smtClean="0">
                <a:latin typeface="Arial" charset="0"/>
                <a:cs typeface="Arial" charset="0"/>
              </a:rPr>
              <a:t>Несуча здатність ЗБК при двовісному впливі згинальних моментів та поздовжніх сил.</a:t>
            </a:r>
          </a:p>
          <a:p>
            <a:pPr marL="514350" indent="-514350" algn="just">
              <a:buFont typeface="Calibri" pitchFamily="34" charset="0"/>
              <a:buAutoNum type="arabicPeriod"/>
            </a:pPr>
            <a:r>
              <a:rPr lang="uk-UA" sz="2400" dirty="0" smtClean="0">
                <a:latin typeface="Arial" charset="0"/>
                <a:cs typeface="Arial" charset="0"/>
              </a:rPr>
              <a:t>Розрахунок несучої здатності залізобетонних перерізів, похилих до поздовжньої вісі</a:t>
            </a:r>
            <a:r>
              <a:rPr lang="ru-RU" sz="2400" dirty="0" smtClean="0">
                <a:latin typeface="Arial" charset="0"/>
                <a:cs typeface="Arial" charset="0"/>
              </a:rPr>
              <a:t>.</a:t>
            </a:r>
          </a:p>
          <a:p>
            <a:pPr marL="514350" indent="-514350" algn="just">
              <a:buFont typeface="Calibri" pitchFamily="34" charset="0"/>
              <a:buAutoNum type="arabicPeriod"/>
            </a:pPr>
            <a:r>
              <a:rPr lang="uk-UA" sz="2400" dirty="0" smtClean="0">
                <a:latin typeface="Arial" charset="0"/>
                <a:cs typeface="Arial" charset="0"/>
              </a:rPr>
              <a:t>Крутіння, продавлювання та втома.</a:t>
            </a:r>
          </a:p>
          <a:p>
            <a:pPr marL="514350" indent="-514350" algn="just">
              <a:buFont typeface="Calibri" pitchFamily="34" charset="0"/>
              <a:buAutoNum type="arabicPeriod"/>
            </a:pPr>
            <a:r>
              <a:rPr lang="uk-UA" sz="2400" dirty="0" smtClean="0">
                <a:latin typeface="Arial" charset="0"/>
                <a:cs typeface="Arial" charset="0"/>
              </a:rPr>
              <a:t>Розрахунок із використанням стиснуто-розтягнутих моделей</a:t>
            </a:r>
            <a:r>
              <a:rPr lang="ru-RU" sz="2400" dirty="0" smtClean="0">
                <a:latin typeface="Arial" charset="0"/>
                <a:cs typeface="Arial" charset="0"/>
              </a:rPr>
              <a:t>.</a:t>
            </a:r>
          </a:p>
          <a:p>
            <a:pPr marL="514350" indent="-514350" algn="just">
              <a:buFont typeface="Calibri" pitchFamily="34" charset="0"/>
              <a:buAutoNum type="arabicPeriod"/>
            </a:pPr>
            <a:r>
              <a:rPr lang="uk-UA" sz="2400" dirty="0" smtClean="0">
                <a:latin typeface="Arial" charset="0"/>
                <a:cs typeface="Arial" charset="0"/>
              </a:rPr>
              <a:t>Місцева дія навантаження.</a:t>
            </a:r>
            <a:endParaRPr lang="ru-RU" sz="24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285720" y="285728"/>
            <a:ext cx="85725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latin typeface="Arial Black" pitchFamily="34" charset="0"/>
              </a:rPr>
              <a:t>3. Несуча здатність ЗБК двотаврового та таврового перерізів на дію згинальних моментів та поздовжніх сил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2191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913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91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914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914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914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9151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2" name="Рисунок 11"/>
          <p:cNvPicPr/>
          <p:nvPr/>
        </p:nvPicPr>
        <p:blipFill>
          <a:blip r:embed="rId2"/>
          <a:srcRect l="12041" t="13404" r="5687" b="8995"/>
          <a:stretch>
            <a:fillRect/>
          </a:stretch>
        </p:blipFill>
        <p:spPr bwMode="auto">
          <a:xfrm>
            <a:off x="285720" y="1571612"/>
            <a:ext cx="857256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357158" y="285728"/>
            <a:ext cx="8429684" cy="6286544"/>
          </a:xfrm>
        </p:spPr>
        <p:txBody>
          <a:bodyPr/>
          <a:lstStyle/>
          <a:p>
            <a:pPr marL="0" lvl="1" indent="457200" algn="just">
              <a:spcBef>
                <a:spcPts val="300"/>
              </a:spcBef>
              <a:buNone/>
            </a:pPr>
            <a:r>
              <a:rPr lang="uk-UA" sz="2400" dirty="0" smtClean="0"/>
              <a:t>Згідно з рисунком можлива реалізація чотирьох випадків напружено-деформованого стану залізобетонного </a:t>
            </a:r>
            <a:r>
              <a:rPr lang="uk-UA" sz="2400" dirty="0" err="1" smtClean="0"/>
              <a:t>двотавро-вого</a:t>
            </a:r>
            <a:r>
              <a:rPr lang="uk-UA" sz="2400" dirty="0" smtClean="0"/>
              <a:t> перерізу. Тавровий переріз можна розглядати як окремий випадок двотаврового.</a:t>
            </a:r>
          </a:p>
          <a:p>
            <a:pPr marL="0" lvl="1" indent="457200" algn="just">
              <a:spcBef>
                <a:spcPts val="300"/>
              </a:spcBef>
              <a:buNone/>
            </a:pPr>
            <a:endParaRPr lang="uk-UA" sz="2400" dirty="0" smtClean="0"/>
          </a:p>
          <a:p>
            <a:pPr marL="0" lvl="1" indent="457200" algn="just">
              <a:spcBef>
                <a:spcPts val="300"/>
              </a:spcBef>
              <a:buNone/>
            </a:pPr>
            <a:endParaRPr lang="uk-UA" sz="2400" dirty="0" smtClean="0"/>
          </a:p>
          <a:p>
            <a:pPr marL="0" lvl="1" indent="457200" algn="just">
              <a:spcBef>
                <a:spcPts val="300"/>
              </a:spcBef>
              <a:buNone/>
            </a:pPr>
            <a:endParaRPr lang="uk-UA" sz="2400" dirty="0" smtClean="0"/>
          </a:p>
          <a:p>
            <a:pPr marL="0" lvl="1" indent="457200" algn="just">
              <a:spcBef>
                <a:spcPts val="300"/>
              </a:spcBef>
              <a:buNone/>
            </a:pPr>
            <a:endParaRPr lang="uk-UA" sz="2400" dirty="0" smtClean="0"/>
          </a:p>
          <a:p>
            <a:pPr marL="0" lvl="1" indent="457200" algn="just">
              <a:spcBef>
                <a:spcPts val="300"/>
              </a:spcBef>
              <a:buNone/>
            </a:pPr>
            <a:endParaRPr lang="uk-UA" sz="1600" dirty="0" smtClean="0"/>
          </a:p>
          <a:p>
            <a:pPr marL="0" lvl="2" indent="457200" algn="just">
              <a:spcBef>
                <a:spcPts val="300"/>
              </a:spcBef>
              <a:buNone/>
            </a:pPr>
            <a:r>
              <a:rPr lang="uk-UA" sz="2000" dirty="0" smtClean="0"/>
              <a:t>3 метою уніфікації формул для визначення напружено-деформованого стану двотаврового і таврового перерізів рекомендуються наступні доповнення до опису перерізу. Переріз складається з стінки на всю висоту перерізу і нижніх і верхніх звисів полиць із відповідними розмірами.</a:t>
            </a:r>
          </a:p>
          <a:p>
            <a:pPr marL="0" indent="457200" algn="just">
              <a:spcBef>
                <a:spcPts val="300"/>
              </a:spcBef>
              <a:buNone/>
            </a:pPr>
            <a:r>
              <a:rPr lang="uk-UA" sz="2000" dirty="0" smtClean="0"/>
              <a:t>Переріз можна розглядати як такий, що складається з прямокутного перерізу на всю його висоту і має ширину, що дорівнює ширині стінки і приєднаних до неї звисів верхньої і нижньої полиць. У тавровому перерізі відсутні нижні або верхні звиси полиць і відповідно відсутня одна з форм рівноваги – друга чи четверта.</a:t>
            </a:r>
            <a:endParaRPr lang="uk-UA" sz="2000" dirty="0"/>
          </a:p>
        </p:txBody>
      </p:sp>
      <p:sp>
        <p:nvSpPr>
          <p:cNvPr id="1853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534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53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535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535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535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535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535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" name="Рисунок 10"/>
          <p:cNvPicPr/>
          <p:nvPr/>
        </p:nvPicPr>
        <p:blipFill>
          <a:blip r:embed="rId2"/>
          <a:srcRect l="4271" t="3571" r="1805" b="8482"/>
          <a:stretch>
            <a:fillRect/>
          </a:stretch>
        </p:blipFill>
        <p:spPr bwMode="auto">
          <a:xfrm>
            <a:off x="428596" y="1857364"/>
            <a:ext cx="835824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357158" y="928670"/>
            <a:ext cx="8429684" cy="5715040"/>
          </a:xfrm>
        </p:spPr>
        <p:txBody>
          <a:bodyPr/>
          <a:lstStyle/>
          <a:p>
            <a:pPr marL="0" lvl="3" indent="0" algn="just">
              <a:spcBef>
                <a:spcPts val="300"/>
              </a:spcBef>
              <a:buNone/>
            </a:pPr>
            <a:r>
              <a:rPr lang="uk-UA" dirty="0" smtClean="0"/>
              <a:t>	У загальному випадку положення нейтральної осі і розподіл деформацій елементів кільцевого перерізу визначають із рівнянь рівноваги зовнішніх і внутрішніх зусиль. При цьому може реалізуватись два випадки (дві форми рівноваги перерізу): нейтральна вісь знаходиться в межах і за межами перерізу.</a:t>
            </a:r>
            <a:endParaRPr lang="uk-UA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85720" y="142852"/>
            <a:ext cx="85725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latin typeface="Arial Black" pitchFamily="34" charset="0"/>
              </a:rPr>
              <a:t>4.</a:t>
            </a:r>
            <a:r>
              <a:rPr lang="uk-UA" sz="2400" dirty="0" smtClean="0">
                <a:latin typeface="Arial" charset="0"/>
              </a:rPr>
              <a:t> </a:t>
            </a:r>
            <a:r>
              <a:rPr lang="uk-UA" sz="2400" dirty="0" smtClean="0">
                <a:latin typeface="Arial Black" pitchFamily="34" charset="0"/>
              </a:rPr>
              <a:t>Несуча здатність ЗБК кругового перерізу на дію згинальних моментів та поздовжніх сил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4098" name="Picture 2" descr="image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500306"/>
            <a:ext cx="8429684" cy="328614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5720380"/>
            <a:ext cx="84296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latin typeface="+mn-lt"/>
              </a:rPr>
              <a:t>а – поперечний переріз;</a:t>
            </a:r>
          </a:p>
          <a:p>
            <a:pPr algn="ctr"/>
            <a:r>
              <a:rPr lang="uk-UA" dirty="0" smtClean="0">
                <a:latin typeface="+mn-lt"/>
              </a:rPr>
              <a:t>б – епюри деформацій і напружень для першої форми рівноваги;</a:t>
            </a:r>
          </a:p>
          <a:p>
            <a:pPr algn="ctr"/>
            <a:r>
              <a:rPr lang="uk-UA" dirty="0" smtClean="0">
                <a:latin typeface="+mn-lt"/>
              </a:rPr>
              <a:t>в – епюри деформацій і напружень для другої форми рівноваги</a:t>
            </a:r>
            <a:endParaRPr lang="uk-UA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214282" y="214290"/>
            <a:ext cx="8715436" cy="6429420"/>
          </a:xfrm>
        </p:spPr>
        <p:txBody>
          <a:bodyPr/>
          <a:lstStyle/>
          <a:p>
            <a:pPr marL="0" lvl="2" indent="342900" algn="just">
              <a:spcBef>
                <a:spcPts val="300"/>
              </a:spcBef>
              <a:buNone/>
            </a:pPr>
            <a:r>
              <a:rPr lang="uk-UA" dirty="0" smtClean="0"/>
              <a:t>При використанні діаграми деформування бетону для кругового перерізу при чисельному інтегруванні розв’язання рівнянь рівноваги виконується у такій послідовності:</a:t>
            </a:r>
          </a:p>
          <a:p>
            <a:pPr marL="0" indent="342900" algn="just">
              <a:spcBef>
                <a:spcPts val="300"/>
              </a:spcBef>
              <a:buNone/>
            </a:pPr>
            <a:r>
              <a:rPr lang="uk-UA" sz="2400" dirty="0" smtClean="0"/>
              <a:t>а)	стиснута зона залізобетонного елемента </a:t>
            </a:r>
            <a:r>
              <a:rPr lang="ru-RU" sz="2400" dirty="0" smtClean="0"/>
              <a:t>кругового </a:t>
            </a:r>
            <a:r>
              <a:rPr lang="uk-UA" sz="2400" dirty="0" smtClean="0"/>
              <a:t>перерізу розбивається </a:t>
            </a:r>
            <a:r>
              <a:rPr lang="ru-RU" sz="2400" dirty="0" smtClean="0"/>
              <a:t>на </a:t>
            </a:r>
            <a:r>
              <a:rPr lang="en-US" sz="2800" b="1" i="1" dirty="0" smtClean="0"/>
              <a:t>m</a:t>
            </a:r>
            <a:r>
              <a:rPr lang="ru-RU" sz="2400" dirty="0" smtClean="0"/>
              <a:t> </a:t>
            </a:r>
            <a:r>
              <a:rPr lang="uk-UA" sz="2400" dirty="0" smtClean="0"/>
              <a:t>шарів, перпендикулярних до осі дії </a:t>
            </a:r>
            <a:r>
              <a:rPr lang="ru-RU" sz="2400" dirty="0" smtClean="0"/>
              <a:t>моменту</a:t>
            </a:r>
            <a:r>
              <a:rPr lang="ru-RU" sz="2400" dirty="0" smtClean="0"/>
              <a:t>;</a:t>
            </a:r>
          </a:p>
          <a:p>
            <a:pPr marL="0" indent="342900" algn="just">
              <a:spcBef>
                <a:spcPts val="300"/>
              </a:spcBef>
              <a:buNone/>
            </a:pPr>
            <a:r>
              <a:rPr lang="uk-UA" sz="2400" dirty="0" smtClean="0"/>
              <a:t>б)	відстань від найбільш стиснутої точки перерізу до середини довільного шару </a:t>
            </a:r>
            <a:r>
              <a:rPr lang="en-US" sz="2800" b="1" i="1" dirty="0" smtClean="0"/>
              <a:t>z</a:t>
            </a:r>
            <a:r>
              <a:rPr lang="uk-UA" sz="1800" b="1" i="1" dirty="0" err="1" smtClean="0"/>
              <a:t>сп</a:t>
            </a:r>
            <a:r>
              <a:rPr lang="uk-UA" sz="2400" dirty="0" smtClean="0"/>
              <a:t> </a:t>
            </a:r>
            <a:r>
              <a:rPr lang="uk-UA" sz="2400" dirty="0" smtClean="0"/>
              <a:t>для першої форми рівноваги (рисунок 4.46), оскільки весь переріз є стиснутим, то на </a:t>
            </a:r>
            <a:r>
              <a:rPr lang="en-US" sz="2800" b="1" i="1" dirty="0" smtClean="0"/>
              <a:t>m</a:t>
            </a:r>
            <a:r>
              <a:rPr lang="uk-UA" sz="2400" dirty="0" smtClean="0"/>
              <a:t> </a:t>
            </a:r>
            <a:r>
              <a:rPr lang="uk-UA" sz="2400" dirty="0" smtClean="0"/>
              <a:t>шарів розділяється весь переріз, і тому величини </a:t>
            </a:r>
            <a:r>
              <a:rPr lang="en-US" sz="2800" b="1" i="1" dirty="0" smtClean="0"/>
              <a:t>z</a:t>
            </a:r>
            <a:r>
              <a:rPr lang="uk-UA" sz="1800" b="1" i="1" dirty="0" err="1" smtClean="0"/>
              <a:t>сп</a:t>
            </a:r>
            <a:r>
              <a:rPr lang="uk-UA" sz="2400" b="1" i="1" dirty="0" smtClean="0"/>
              <a:t> </a:t>
            </a:r>
            <a:r>
              <a:rPr lang="uk-UA" sz="2400" dirty="0" smtClean="0"/>
              <a:t>визначаються за наступною залежністю</a:t>
            </a:r>
            <a:r>
              <a:rPr lang="uk-UA" sz="2400" dirty="0" smtClean="0"/>
              <a:t>:</a:t>
            </a:r>
            <a:endParaRPr lang="en-US" sz="2400" dirty="0" smtClean="0"/>
          </a:p>
          <a:p>
            <a:pPr marL="0" indent="342900" algn="just">
              <a:spcBef>
                <a:spcPts val="300"/>
              </a:spcBef>
              <a:buNone/>
            </a:pPr>
            <a:endParaRPr lang="en-US" sz="2400" dirty="0" smtClean="0"/>
          </a:p>
          <a:p>
            <a:pPr marL="0" indent="342900" algn="just">
              <a:spcBef>
                <a:spcPts val="300"/>
              </a:spcBef>
              <a:buNone/>
            </a:pPr>
            <a:endParaRPr lang="en-US" sz="2800" dirty="0" smtClean="0"/>
          </a:p>
          <a:p>
            <a:pPr>
              <a:buNone/>
            </a:pPr>
            <a:r>
              <a:rPr lang="ru-RU" sz="2400" dirty="0" smtClean="0"/>
              <a:t>де </a:t>
            </a:r>
            <a:r>
              <a:rPr lang="uk-UA" sz="2400" b="1" i="1" dirty="0" smtClean="0"/>
              <a:t>т</a:t>
            </a:r>
            <a:r>
              <a:rPr lang="ru-RU" sz="2400" dirty="0" smtClean="0"/>
              <a:t> </a:t>
            </a:r>
            <a:r>
              <a:rPr lang="ru-RU" sz="2400" dirty="0" smtClean="0"/>
              <a:t>– </a:t>
            </a:r>
            <a:r>
              <a:rPr lang="uk-UA" sz="2400" dirty="0" smtClean="0"/>
              <a:t>кількість шарів поділу стиснутої зони</a:t>
            </a:r>
            <a:r>
              <a:rPr lang="ru-RU" sz="2400" dirty="0" smtClean="0"/>
              <a:t>;</a:t>
            </a:r>
            <a:endParaRPr lang="ru-RU" sz="2400" dirty="0" smtClean="0"/>
          </a:p>
          <a:p>
            <a:pPr>
              <a:buNone/>
            </a:pPr>
            <a:r>
              <a:rPr lang="uk-UA" sz="2400" b="1" i="1" dirty="0" smtClean="0"/>
              <a:t>      </a:t>
            </a:r>
            <a:r>
              <a:rPr lang="en-US" sz="2400" b="1" i="1" dirty="0" smtClean="0"/>
              <a:t>n</a:t>
            </a:r>
            <a:r>
              <a:rPr lang="uk-UA" sz="2400" dirty="0" smtClean="0"/>
              <a:t> – порядковий </a:t>
            </a:r>
            <a:r>
              <a:rPr lang="uk-UA" sz="2400" dirty="0" smtClean="0"/>
              <a:t>номер шару, який </a:t>
            </a:r>
            <a:r>
              <a:rPr lang="uk-UA" sz="2400" dirty="0" smtClean="0"/>
              <a:t>розглядається;</a:t>
            </a:r>
            <a:endParaRPr lang="en-US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5" y="4550679"/>
            <a:ext cx="3286147" cy="1021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214282" y="214290"/>
            <a:ext cx="8715436" cy="6429420"/>
          </a:xfrm>
        </p:spPr>
        <p:txBody>
          <a:bodyPr/>
          <a:lstStyle/>
          <a:p>
            <a:pPr marL="0" indent="342900" algn="just">
              <a:spcBef>
                <a:spcPts val="300"/>
              </a:spcBef>
              <a:buNone/>
            </a:pPr>
            <a:r>
              <a:rPr lang="uk-UA" sz="2400" dirty="0" smtClean="0"/>
              <a:t>в) ширина будь-якого шару стиснутого бетону в межах перерізу визначається за формулою</a:t>
            </a:r>
            <a:r>
              <a:rPr lang="uk-UA" sz="2400" dirty="0" smtClean="0"/>
              <a:t>:</a:t>
            </a:r>
          </a:p>
          <a:p>
            <a:pPr marL="0" indent="342900" algn="just">
              <a:spcBef>
                <a:spcPts val="300"/>
              </a:spcBef>
              <a:buNone/>
            </a:pPr>
            <a:endParaRPr lang="uk-UA" sz="2400" dirty="0" smtClean="0"/>
          </a:p>
          <a:p>
            <a:pPr marL="0" indent="342900" algn="just">
              <a:spcBef>
                <a:spcPts val="300"/>
              </a:spcBef>
              <a:buNone/>
            </a:pPr>
            <a:endParaRPr lang="uk-UA" sz="2400" dirty="0" smtClean="0"/>
          </a:p>
          <a:p>
            <a:pPr marL="0" indent="342900" algn="just">
              <a:spcBef>
                <a:spcPts val="300"/>
              </a:spcBef>
              <a:buNone/>
            </a:pPr>
            <a:endParaRPr lang="uk-UA" sz="2400" dirty="0" smtClean="0"/>
          </a:p>
          <a:p>
            <a:pPr marL="0" indent="342900" algn="just">
              <a:spcBef>
                <a:spcPts val="300"/>
              </a:spcBef>
              <a:buNone/>
            </a:pPr>
            <a:r>
              <a:rPr lang="uk-UA" sz="2400" dirty="0" smtClean="0"/>
              <a:t>г) висота шару стиснутого бетону визначається за формулою</a:t>
            </a:r>
            <a:r>
              <a:rPr lang="uk-UA" sz="2400" dirty="0" smtClean="0"/>
              <a:t>:</a:t>
            </a:r>
          </a:p>
          <a:p>
            <a:pPr marL="0" indent="342900" algn="just">
              <a:spcBef>
                <a:spcPts val="300"/>
              </a:spcBef>
              <a:buNone/>
            </a:pPr>
            <a:endParaRPr lang="uk-UA" sz="2400" dirty="0" smtClean="0"/>
          </a:p>
          <a:p>
            <a:pPr marL="0" indent="342900" algn="just">
              <a:spcBef>
                <a:spcPts val="300"/>
              </a:spcBef>
              <a:buNone/>
            </a:pPr>
            <a:endParaRPr lang="uk-UA" sz="2400" dirty="0" smtClean="0"/>
          </a:p>
          <a:p>
            <a:pPr marL="0" indent="342900" algn="just">
              <a:spcBef>
                <a:spcPts val="300"/>
              </a:spcBef>
              <a:buNone/>
            </a:pPr>
            <a:endParaRPr lang="uk-UA" sz="2400" dirty="0" smtClean="0"/>
          </a:p>
          <a:p>
            <a:pPr marL="0" indent="342900" algn="just">
              <a:spcBef>
                <a:spcPts val="300"/>
              </a:spcBef>
              <a:buNone/>
            </a:pPr>
            <a:r>
              <a:rPr lang="uk-UA" sz="2400" dirty="0" smtClean="0"/>
              <a:t>д) використовуючи гіпотезу плоских перерізів і залежність </a:t>
            </a:r>
            <a:r>
              <a:rPr lang="uk-UA" sz="2400" dirty="0" smtClean="0"/>
              <a:t>з </a:t>
            </a:r>
            <a:r>
              <a:rPr lang="uk-UA" sz="2400" dirty="0" smtClean="0"/>
              <a:t>ДБН В.2.6-98, визнається напруження в середині кожного шару</a:t>
            </a:r>
            <a:r>
              <a:rPr lang="uk-UA" sz="2400" dirty="0" smtClean="0"/>
              <a:t>:</a:t>
            </a:r>
          </a:p>
          <a:p>
            <a:pPr marL="0" indent="342900" algn="just">
              <a:spcBef>
                <a:spcPts val="300"/>
              </a:spcBef>
              <a:buNone/>
            </a:pPr>
            <a:endParaRPr lang="uk-UA" sz="2400" dirty="0" smtClean="0"/>
          </a:p>
          <a:p>
            <a:pPr marL="0" indent="342900" algn="just">
              <a:spcBef>
                <a:spcPts val="300"/>
              </a:spcBef>
              <a:buNone/>
            </a:pPr>
            <a:endParaRPr lang="uk-UA" sz="2400" dirty="0" smtClean="0"/>
          </a:p>
          <a:p>
            <a:pPr marL="0" indent="342900" algn="just">
              <a:spcBef>
                <a:spcPts val="300"/>
              </a:spcBef>
              <a:buNone/>
            </a:pPr>
            <a:endParaRPr lang="uk-UA" sz="2400" dirty="0" smtClean="0"/>
          </a:p>
          <a:p>
            <a:pPr marL="0" indent="342900" algn="just">
              <a:spcBef>
                <a:spcPts val="300"/>
              </a:spcBef>
              <a:buNone/>
            </a:pPr>
            <a:endParaRPr lang="uk-UA" sz="2400" dirty="0" smtClean="0"/>
          </a:p>
          <a:p>
            <a:pPr marL="0" indent="342900" algn="just">
              <a:spcBef>
                <a:spcPts val="300"/>
              </a:spcBef>
              <a:buNone/>
            </a:pPr>
            <a:r>
              <a:rPr lang="uk-UA" sz="2400" dirty="0" smtClean="0"/>
              <a:t>де                                      - деформації </a:t>
            </a:r>
            <a:r>
              <a:rPr lang="uk-UA" sz="2400" dirty="0" smtClean="0"/>
              <a:t>середини шару бетону;</a:t>
            </a:r>
            <a:endParaRPr lang="uk-UA" sz="2400" dirty="0" smtClean="0"/>
          </a:p>
          <a:p>
            <a:pPr marL="0" indent="342900" algn="just">
              <a:spcBef>
                <a:spcPts val="300"/>
              </a:spcBef>
              <a:buNone/>
            </a:pPr>
            <a:endParaRPr lang="uk-UA" sz="2400" dirty="0" smtClean="0"/>
          </a:p>
          <a:p>
            <a:pPr marL="0" indent="342900" algn="just">
              <a:spcBef>
                <a:spcPts val="300"/>
              </a:spcBef>
              <a:buNone/>
            </a:pPr>
            <a:endParaRPr lang="ru-RU" sz="24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1" y="1141181"/>
            <a:ext cx="3656911" cy="859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2786058"/>
            <a:ext cx="1842763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4714884"/>
            <a:ext cx="361606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7" y="6175770"/>
            <a:ext cx="2360653" cy="467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00032" y="324129"/>
            <a:ext cx="85725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latin typeface="Arial Black" pitchFamily="34" charset="0"/>
              </a:rPr>
              <a:t>5. Несуча здатність ЗБК при двовісному впливі згинальних моментів та поздовжніх сил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4" name="Содержимое 1"/>
          <p:cNvSpPr>
            <a:spLocks noGrp="1"/>
          </p:cNvSpPr>
          <p:nvPr>
            <p:ph/>
          </p:nvPr>
        </p:nvSpPr>
        <p:spPr>
          <a:xfrm>
            <a:off x="357158" y="1214422"/>
            <a:ext cx="8429684" cy="5500726"/>
          </a:xfrm>
        </p:spPr>
        <p:txBody>
          <a:bodyPr/>
          <a:lstStyle/>
          <a:p>
            <a:pPr marL="0" lvl="2" indent="0" algn="just">
              <a:spcBef>
                <a:spcPts val="300"/>
              </a:spcBef>
              <a:buNone/>
            </a:pPr>
            <a:r>
              <a:rPr lang="uk-UA" dirty="0" smtClean="0"/>
              <a:t>	</a:t>
            </a:r>
            <a:endParaRPr lang="uk-UA" sz="2200" dirty="0" smtClean="0"/>
          </a:p>
        </p:txBody>
      </p:sp>
      <p:pic>
        <p:nvPicPr>
          <p:cNvPr id="1026" name="Picture 2" descr="image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268" y="1340768"/>
            <a:ext cx="8818354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357158" y="214290"/>
            <a:ext cx="8429684" cy="6500858"/>
          </a:xfrm>
        </p:spPr>
        <p:txBody>
          <a:bodyPr/>
          <a:lstStyle/>
          <a:p>
            <a:pPr marL="0" lvl="2" indent="0" algn="just">
              <a:spcBef>
                <a:spcPts val="300"/>
              </a:spcBef>
              <a:buNone/>
            </a:pPr>
            <a:r>
              <a:rPr lang="uk-UA" sz="2200" dirty="0"/>
              <a:t>	</a:t>
            </a:r>
            <a:r>
              <a:rPr lang="uk-UA" dirty="0" smtClean="0"/>
              <a:t>Відповідно до прийнятих передумов для розрахунку елементів при двоосьовому згині чи стиску можуть бути використані як повна, так і спрощена діаграма деформування бетону (ДБН В.2.6-98:2009). Перехід від епюр у бетоні й арматурі до узагальнених зусиль у перерізі рекомендується виконувати за допомогою процедури числового інтегрування нормального пере­різу з використанням деформаційного методу.</a:t>
            </a:r>
          </a:p>
          <a:p>
            <a:pPr marL="0" indent="0" algn="just">
              <a:spcBef>
                <a:spcPts val="300"/>
              </a:spcBef>
              <a:buNone/>
            </a:pPr>
            <a:r>
              <a:rPr lang="uk-UA" sz="2400" dirty="0" smtClean="0"/>
              <a:t>	У загальному випадку положення нейтральної осі і розподіл деформацій у перерізі згинальних елементів, які зазнають дії поздовжньої сили, визначають із рівнянь рівноваги зовнішніх і внутрішніх зусиль:</a:t>
            </a:r>
          </a:p>
          <a:p>
            <a:pPr marL="0" algn="just">
              <a:spcBef>
                <a:spcPts val="300"/>
              </a:spcBef>
              <a:buNone/>
            </a:pPr>
            <a:r>
              <a:rPr lang="uk-UA" sz="2400" dirty="0" smtClean="0"/>
              <a:t> </a:t>
            </a:r>
            <a:endParaRPr lang="ru-RU" sz="2400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33020" t="29288" r="40034" b="52510"/>
          <a:stretch/>
        </p:blipFill>
        <p:spPr bwMode="auto">
          <a:xfrm>
            <a:off x="2555776" y="4725144"/>
            <a:ext cx="4248472" cy="17281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85720" y="454863"/>
            <a:ext cx="85725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latin typeface="Arial Black" pitchFamily="34" charset="0"/>
              </a:rPr>
              <a:t>6. Методи розрахунку зусиль за першою та другою групами граничних станів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0" name="Содержимое 1"/>
          <p:cNvSpPr>
            <a:spLocks noGrp="1"/>
          </p:cNvSpPr>
          <p:nvPr>
            <p:ph/>
          </p:nvPr>
        </p:nvSpPr>
        <p:spPr>
          <a:xfrm>
            <a:off x="357158" y="1571612"/>
            <a:ext cx="8429684" cy="5000660"/>
          </a:xfrm>
        </p:spPr>
        <p:txBody>
          <a:bodyPr/>
          <a:lstStyle/>
          <a:p>
            <a:pPr marL="0" lvl="2" indent="0" algn="just">
              <a:spcBef>
                <a:spcPts val="300"/>
              </a:spcBef>
              <a:buNone/>
            </a:pPr>
            <a:r>
              <a:rPr lang="uk-UA" dirty="0" smtClean="0"/>
              <a:t>	</a:t>
            </a:r>
            <a:r>
              <a:rPr lang="uk-UA" b="1" dirty="0" smtClean="0"/>
              <a:t>Метою розрахунку</a:t>
            </a:r>
            <a:r>
              <a:rPr lang="uk-UA" dirty="0" smtClean="0"/>
              <a:t> є встановлення несучої здатності, тріщиностійкості, ширини розкриття тріщин, деформацій та переміщень як конструкції у цілому, так і її частин.</a:t>
            </a:r>
          </a:p>
          <a:p>
            <a:pPr marL="0" lvl="2" indent="0" algn="just">
              <a:spcBef>
                <a:spcPts val="300"/>
              </a:spcBef>
              <a:buNone/>
            </a:pPr>
            <a:r>
              <a:rPr lang="uk-UA" dirty="0" smtClean="0"/>
              <a:t>	Зусилля, які викликані навантаженнями, найчастіше визначають розрахунком, ґрунтуючись на тій або іншій ідеалізації конструкції.</a:t>
            </a:r>
            <a:r>
              <a:rPr lang="uk-UA" sz="2400" dirty="0" smtClean="0"/>
              <a:t>	</a:t>
            </a:r>
          </a:p>
          <a:p>
            <a:pPr marL="0" lvl="2" indent="0" algn="just">
              <a:spcBef>
                <a:spcPts val="300"/>
              </a:spcBef>
              <a:buNone/>
            </a:pPr>
            <a:r>
              <a:rPr lang="uk-UA" dirty="0" smtClean="0"/>
              <a:t>	Розглядають такі варіанти </a:t>
            </a:r>
            <a:r>
              <a:rPr lang="uk-UA" b="1" dirty="0" smtClean="0"/>
              <a:t>ідеалізації стану матеріалу</a:t>
            </a:r>
            <a:r>
              <a:rPr lang="uk-UA" dirty="0" smtClean="0"/>
              <a:t>:</a:t>
            </a:r>
          </a:p>
          <a:p>
            <a:pPr marL="0" lvl="0" indent="0" algn="just">
              <a:spcBef>
                <a:spcPts val="300"/>
              </a:spcBef>
            </a:pPr>
            <a:r>
              <a:rPr lang="uk-UA" sz="2400" dirty="0" smtClean="0"/>
              <a:t>  нелінійне деформування;</a:t>
            </a:r>
          </a:p>
          <a:p>
            <a:pPr marL="0" lvl="0" indent="0" algn="just">
              <a:spcBef>
                <a:spcPts val="300"/>
              </a:spcBef>
            </a:pPr>
            <a:r>
              <a:rPr lang="uk-UA" sz="2400" dirty="0" smtClean="0"/>
              <a:t>  пружний стан, який ґрунтується на гіпотезі пропорційності зусиль навантаженням;</a:t>
            </a:r>
          </a:p>
          <a:p>
            <a:pPr marL="0" lvl="0" indent="0" algn="just">
              <a:spcBef>
                <a:spcPts val="300"/>
              </a:spcBef>
            </a:pPr>
            <a:r>
              <a:rPr lang="uk-UA" sz="2400" dirty="0" smtClean="0"/>
              <a:t>  пружний стан з обмеженою можливістю перерозподілу зусиль.</a:t>
            </a:r>
          </a:p>
          <a:p>
            <a:pPr marL="0" lvl="0" indent="0" algn="just">
              <a:spcBef>
                <a:spcPts val="300"/>
              </a:spcBef>
              <a:buNone/>
            </a:pPr>
            <a:r>
              <a:rPr lang="uk-UA" sz="2400" dirty="0" smtClean="0"/>
              <a:t/>
            </a:r>
            <a:br>
              <a:rPr lang="uk-UA" sz="2400" dirty="0" smtClean="0"/>
            </a:br>
            <a:endParaRPr lang="uk-U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500042"/>
            <a:ext cx="7772400" cy="6000792"/>
          </a:xfrm>
        </p:spPr>
        <p:txBody>
          <a:bodyPr/>
          <a:lstStyle/>
          <a:p>
            <a:pPr marL="0" lvl="0" indent="0" algn="just">
              <a:spcBef>
                <a:spcPts val="300"/>
              </a:spcBef>
              <a:buNone/>
            </a:pPr>
            <a:r>
              <a:rPr lang="uk-UA" sz="2400" dirty="0" smtClean="0"/>
              <a:t>	</a:t>
            </a:r>
            <a:r>
              <a:rPr lang="uk-UA" sz="2800" dirty="0" smtClean="0"/>
              <a:t>На вибір </a:t>
            </a:r>
            <a:r>
              <a:rPr lang="uk-UA" sz="2800" b="1" dirty="0" smtClean="0"/>
              <a:t>випадку розрахунку </a:t>
            </a:r>
            <a:r>
              <a:rPr lang="uk-UA" sz="2800" dirty="0" smtClean="0"/>
              <a:t>можуть впливати або його можуть визначати різні обставини:</a:t>
            </a:r>
          </a:p>
          <a:p>
            <a:pPr marL="0" lvl="0" indent="0" algn="just">
              <a:spcBef>
                <a:spcPts val="300"/>
              </a:spcBef>
              <a:buFontTx/>
              <a:buChar char="-"/>
            </a:pPr>
            <a:r>
              <a:rPr lang="uk-UA" sz="2800" dirty="0" smtClean="0"/>
              <a:t> можливі чинники </a:t>
            </a:r>
            <a:r>
              <a:rPr lang="uk-UA" sz="2800" dirty="0" err="1" smtClean="0"/>
              <a:t>нелінійності</a:t>
            </a:r>
            <a:r>
              <a:rPr lang="uk-UA" sz="2800" dirty="0" smtClean="0"/>
              <a:t> (</a:t>
            </a:r>
            <a:r>
              <a:rPr lang="uk-UA" sz="2800" dirty="0" err="1" smtClean="0"/>
              <a:t>нелінійність</a:t>
            </a:r>
            <a:r>
              <a:rPr lang="uk-UA" sz="2800" dirty="0" smtClean="0"/>
              <a:t> фізична, яка залежить від властивостей матеріалів, або геометрична);</a:t>
            </a:r>
          </a:p>
          <a:p>
            <a:pPr marL="0" lvl="0" indent="0" algn="just">
              <a:spcBef>
                <a:spcPts val="300"/>
              </a:spcBef>
              <a:buFontTx/>
              <a:buChar char="-"/>
            </a:pPr>
            <a:r>
              <a:rPr lang="uk-UA" sz="2800" dirty="0" smtClean="0"/>
              <a:t> можливості розрахунку;</a:t>
            </a:r>
          </a:p>
          <a:p>
            <a:pPr marL="0" lvl="0" indent="0" algn="just">
              <a:spcBef>
                <a:spcPts val="300"/>
              </a:spcBef>
              <a:buFontTx/>
              <a:buChar char="-"/>
            </a:pPr>
            <a:r>
              <a:rPr lang="uk-UA" sz="2800" dirty="0" smtClean="0"/>
              <a:t> його вартість у порівнянні з вартістю конструкції.</a:t>
            </a:r>
          </a:p>
          <a:p>
            <a:pPr marL="0" lvl="2" indent="0" algn="just">
              <a:spcBef>
                <a:spcPts val="300"/>
              </a:spcBef>
              <a:buNone/>
            </a:pPr>
            <a:r>
              <a:rPr lang="uk-UA" sz="2800" dirty="0" smtClean="0"/>
              <a:t>	Для розрахунку, як правило, конструкція може бути </a:t>
            </a:r>
            <a:r>
              <a:rPr lang="uk-UA" sz="2800" b="1" dirty="0" smtClean="0"/>
              <a:t>ідеалізована</a:t>
            </a:r>
            <a:r>
              <a:rPr lang="uk-UA" sz="2800" dirty="0" smtClean="0"/>
              <a:t> шляхом перетворення її:</a:t>
            </a:r>
          </a:p>
          <a:p>
            <a:pPr marL="0" lvl="2" indent="0" algn="just">
              <a:spcBef>
                <a:spcPts val="300"/>
              </a:spcBef>
              <a:buFontTx/>
              <a:buChar char="-"/>
            </a:pPr>
            <a:r>
              <a:rPr lang="uk-UA" sz="2800" dirty="0" smtClean="0"/>
              <a:t> у лінійні елементи (балки і колони);</a:t>
            </a:r>
          </a:p>
          <a:p>
            <a:pPr marL="0" lvl="2" indent="0" algn="just">
              <a:spcBef>
                <a:spcPts val="300"/>
              </a:spcBef>
              <a:buFontTx/>
              <a:buChar char="-"/>
            </a:pPr>
            <a:r>
              <a:rPr lang="uk-UA" sz="2800" dirty="0" smtClean="0"/>
              <a:t> у тонкостінні елементи (плити та оболонки);</a:t>
            </a:r>
          </a:p>
          <a:p>
            <a:pPr marL="0" lvl="2" indent="0" algn="just">
              <a:spcBef>
                <a:spcPts val="300"/>
              </a:spcBef>
              <a:buFontTx/>
              <a:buChar char="-"/>
            </a:pPr>
            <a:r>
              <a:rPr lang="uk-UA" sz="2800" dirty="0" smtClean="0"/>
              <a:t> в об'ємні елементи в особливих випадках.</a:t>
            </a:r>
            <a:endParaRPr lang="uk-UA" sz="2800" dirty="0"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85720" y="142852"/>
            <a:ext cx="85725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latin typeface="Arial Black" pitchFamily="34" charset="0"/>
              </a:rPr>
              <a:t>7. Попередньо напружені елементи і конструкції та ефекти попереднього напруження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2211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/>
          </p:nvPr>
        </p:nvSpPr>
        <p:spPr>
          <a:xfrm>
            <a:off x="285720" y="1285860"/>
            <a:ext cx="8572560" cy="5214974"/>
          </a:xfrm>
        </p:spPr>
        <p:txBody>
          <a:bodyPr/>
          <a:lstStyle/>
          <a:p>
            <a:pPr marL="0" lvl="8" indent="0" algn="just">
              <a:spcBef>
                <a:spcPts val="300"/>
              </a:spcBef>
              <a:buNone/>
            </a:pPr>
            <a:r>
              <a:rPr lang="ru-RU" sz="2400" dirty="0" smtClean="0"/>
              <a:t>	</a:t>
            </a:r>
            <a:r>
              <a:rPr lang="uk-UA" sz="2400" dirty="0" smtClean="0"/>
              <a:t>Розглядається </a:t>
            </a:r>
            <a:r>
              <a:rPr lang="uk-UA" sz="2400" b="1" dirty="0" smtClean="0"/>
              <a:t>попереднє напруження</a:t>
            </a:r>
            <a:r>
              <a:rPr lang="uk-UA" sz="2400" dirty="0" smtClean="0"/>
              <a:t>, яке прикладене до бетону попередньо напруженою арматурою.</a:t>
            </a:r>
          </a:p>
          <a:p>
            <a:pPr marL="0" lvl="8" indent="0" algn="just">
              <a:spcBef>
                <a:spcPts val="300"/>
              </a:spcBef>
              <a:buNone/>
            </a:pPr>
            <a:r>
              <a:rPr lang="uk-UA" sz="2400" dirty="0" smtClean="0"/>
              <a:t>	Можливість </a:t>
            </a:r>
            <a:r>
              <a:rPr lang="uk-UA" sz="2400" b="1" dirty="0" smtClean="0"/>
              <a:t>крихкого руйнування</a:t>
            </a:r>
            <a:r>
              <a:rPr lang="uk-UA" sz="2400" dirty="0" smtClean="0"/>
              <a:t> елемента внаслідок розриву напруженої арматури </a:t>
            </a:r>
            <a:r>
              <a:rPr lang="uk-UA" sz="2400" b="1" dirty="0" smtClean="0"/>
              <a:t>повинна бути виключена</a:t>
            </a:r>
            <a:r>
              <a:rPr lang="uk-UA" sz="2400" dirty="0" smtClean="0"/>
              <a:t>.</a:t>
            </a:r>
          </a:p>
          <a:p>
            <a:pPr marL="0" lvl="8" indent="0" algn="just">
              <a:spcBef>
                <a:spcPts val="300"/>
              </a:spcBef>
              <a:buNone/>
            </a:pPr>
            <a:r>
              <a:rPr lang="ru-RU" sz="2400" b="1" dirty="0" smtClean="0"/>
              <a:t>	</a:t>
            </a:r>
            <a:r>
              <a:rPr lang="uk-UA" sz="2400" dirty="0" smtClean="0"/>
              <a:t>Сила, що прикладається до арматури </a:t>
            </a:r>
            <a:r>
              <a:rPr lang="uk-UA" sz="2400" b="1" i="1" dirty="0" smtClean="0"/>
              <a:t>Р</a:t>
            </a:r>
            <a:r>
              <a:rPr lang="en-US" sz="2400" b="1" baseline="-25000" dirty="0" smtClean="0"/>
              <a:t>m</a:t>
            </a:r>
            <a:r>
              <a:rPr lang="uk-UA" sz="2400" b="1" baseline="-25000" dirty="0" smtClean="0"/>
              <a:t>ах</a:t>
            </a:r>
            <a:r>
              <a:rPr lang="uk-UA" sz="2400" b="1" dirty="0" smtClean="0"/>
              <a:t> </a:t>
            </a:r>
            <a:r>
              <a:rPr lang="uk-UA" sz="2400" dirty="0" smtClean="0"/>
              <a:t>(тобто сила, що діє на кінці прикладання розтягування), не повинна перевищувати наступної величини:</a:t>
            </a:r>
            <a:endParaRPr lang="en-US" sz="2400" dirty="0" smtClean="0"/>
          </a:p>
          <a:p>
            <a:pPr marL="0" lvl="8" indent="0" algn="just">
              <a:spcBef>
                <a:spcPts val="300"/>
              </a:spcBef>
              <a:buNone/>
            </a:pPr>
            <a:endParaRPr lang="en-US" sz="2400" dirty="0" smtClean="0"/>
          </a:p>
          <a:p>
            <a:pPr marL="0" lvl="8" indent="0" algn="just">
              <a:spcBef>
                <a:spcPts val="300"/>
              </a:spcBef>
              <a:buNone/>
            </a:pPr>
            <a:endParaRPr lang="uk-UA" sz="2400" dirty="0" smtClean="0"/>
          </a:p>
          <a:p>
            <a:pPr marL="0" lvl="8" indent="0" algn="just">
              <a:spcBef>
                <a:spcPts val="300"/>
              </a:spcBef>
              <a:buNone/>
            </a:pPr>
            <a:r>
              <a:rPr lang="uk-UA" sz="2400" dirty="0" smtClean="0"/>
              <a:t>де		- площа перерізу напруженої арматури; </a:t>
            </a:r>
          </a:p>
          <a:p>
            <a:pPr marL="0" lvl="8" indent="0" algn="just">
              <a:spcBef>
                <a:spcPts val="300"/>
              </a:spcBef>
              <a:buNone/>
            </a:pPr>
            <a:r>
              <a:rPr lang="uk-UA" sz="2400" dirty="0" smtClean="0"/>
              <a:t>		- максимальні напруження, що виникають</a:t>
            </a:r>
          </a:p>
          <a:p>
            <a:pPr marL="0" lvl="8" indent="0" algn="just">
              <a:spcBef>
                <a:spcPts val="300"/>
              </a:spcBef>
              <a:buNone/>
            </a:pPr>
            <a:r>
              <a:rPr lang="uk-UA" sz="2400" dirty="0" smtClean="0"/>
              <a:t>                             у напруженій арматурі</a:t>
            </a:r>
          </a:p>
        </p:txBody>
      </p:sp>
      <p:pic>
        <p:nvPicPr>
          <p:cNvPr id="2467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9" y="4162977"/>
            <a:ext cx="3371860" cy="480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678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6895" y="4786322"/>
            <a:ext cx="1123337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679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5" y="6000768"/>
            <a:ext cx="4953037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679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3" y="6000768"/>
            <a:ext cx="2975453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0" y="285728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latin typeface="Arial Black" pitchFamily="34" charset="0"/>
              </a:rPr>
              <a:t>1. </a:t>
            </a:r>
            <a:r>
              <a:rPr lang="uk-UA" sz="2400" dirty="0" smtClean="0">
                <a:latin typeface="Arial Black" pitchFamily="34" charset="0"/>
                <a:cs typeface="Arial" pitchFamily="34" charset="0"/>
              </a:rPr>
              <a:t>Розрахунок ЗБК за несучою здатністю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/>
          </p:nvPr>
        </p:nvSpPr>
        <p:spPr>
          <a:xfrm>
            <a:off x="285720" y="785794"/>
            <a:ext cx="8572560" cy="5786478"/>
          </a:xfrm>
        </p:spPr>
        <p:txBody>
          <a:bodyPr/>
          <a:lstStyle/>
          <a:p>
            <a:pPr marL="0" lvl="2" indent="0" algn="just">
              <a:spcBef>
                <a:spcPts val="600"/>
              </a:spcBef>
              <a:buNone/>
            </a:pPr>
            <a:r>
              <a:rPr lang="uk-UA" dirty="0" smtClean="0"/>
              <a:t>	</a:t>
            </a:r>
            <a:r>
              <a:rPr lang="uk-UA" sz="2200" b="1" dirty="0" smtClean="0"/>
              <a:t>Несучу здатність </a:t>
            </a:r>
            <a:r>
              <a:rPr lang="uk-UA" sz="2200" dirty="0" smtClean="0"/>
              <a:t>залізобетонних елементів на дію згинальних моментів та поздовжніх сил визначають, виходячи з наступних передумов:</a:t>
            </a:r>
            <a:endParaRPr lang="ru-RU" sz="2200" dirty="0" smtClean="0"/>
          </a:p>
          <a:p>
            <a:pPr marL="0" lvl="0" indent="0" algn="just">
              <a:spcBef>
                <a:spcPts val="600"/>
              </a:spcBef>
            </a:pPr>
            <a:r>
              <a:rPr lang="uk-UA" sz="2200" dirty="0" smtClean="0"/>
              <a:t> за розрахунковий приймається усереднений переріз, що відповідає середнім деформаціям бетону та арматури по довжині блока між тріщинами, якщо такі є;</a:t>
            </a:r>
            <a:endParaRPr lang="ru-RU" sz="2200" dirty="0" smtClean="0"/>
          </a:p>
          <a:p>
            <a:pPr marL="0" indent="0" algn="just">
              <a:spcBef>
                <a:spcPts val="600"/>
              </a:spcBef>
            </a:pPr>
            <a:r>
              <a:rPr lang="uk-UA" sz="2200" dirty="0" smtClean="0"/>
              <a:t> деформації у звичайній арматурі або приріст деформацій у попередньо напруженій арматурі однакові з оточуючим їх бетоном, як при розтягу, так і при стиску;</a:t>
            </a:r>
          </a:p>
          <a:p>
            <a:pPr marL="0" lvl="0" indent="0" algn="just">
              <a:spcBef>
                <a:spcPts val="600"/>
              </a:spcBef>
            </a:pPr>
            <a:r>
              <a:rPr lang="ru-RU" sz="2200" dirty="0" smtClean="0"/>
              <a:t> для </a:t>
            </a:r>
            <a:r>
              <a:rPr lang="uk-UA" sz="2200" dirty="0" smtClean="0"/>
              <a:t>розрахункового перерізу вважається </a:t>
            </a:r>
            <a:r>
              <a:rPr lang="ru-RU" sz="2200" dirty="0" smtClean="0"/>
              <a:t>справедливою </a:t>
            </a:r>
            <a:r>
              <a:rPr lang="uk-UA" sz="2200" dirty="0" smtClean="0"/>
              <a:t>гіпотеза </a:t>
            </a:r>
            <a:r>
              <a:rPr lang="ru-RU" sz="2200" dirty="0" smtClean="0"/>
              <a:t>про </a:t>
            </a:r>
            <a:r>
              <a:rPr lang="uk-UA" sz="2200" dirty="0" smtClean="0"/>
              <a:t>лінійний розподіл деформацій по його висоті;</a:t>
            </a:r>
            <a:endParaRPr lang="ru-RU" sz="2200" dirty="0" smtClean="0"/>
          </a:p>
          <a:p>
            <a:pPr marL="0" lvl="0" indent="0" algn="just">
              <a:spcBef>
                <a:spcPts val="600"/>
              </a:spcBef>
            </a:pPr>
            <a:r>
              <a:rPr lang="uk-UA" sz="2200" dirty="0" smtClean="0"/>
              <a:t> зв’язок між напруженнями та деформаціями стиснутого бетону приймається у вигляді діаграм ДБН В.2.6-98;</a:t>
            </a:r>
            <a:endParaRPr lang="ru-RU" sz="2200" dirty="0" smtClean="0"/>
          </a:p>
          <a:p>
            <a:pPr marL="0" indent="0" algn="just">
              <a:spcBef>
                <a:spcPts val="600"/>
              </a:spcBef>
            </a:pPr>
            <a:r>
              <a:rPr lang="uk-UA" sz="2200" dirty="0" smtClean="0"/>
              <a:t> зв’язок між напруженнями та деформаціями в арматурі приймається у вигляді діаграм, які наведені у ДСТУ Б В.2.6-156:2010.</a:t>
            </a:r>
            <a:endParaRPr lang="ru-RU" sz="2200" dirty="0"/>
          </a:p>
        </p:txBody>
      </p:sp>
      <p:sp>
        <p:nvSpPr>
          <p:cNvPr id="1955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558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214282" y="357166"/>
            <a:ext cx="8715436" cy="6215106"/>
          </a:xfrm>
        </p:spPr>
        <p:txBody>
          <a:bodyPr/>
          <a:lstStyle/>
          <a:p>
            <a:pPr algn="just">
              <a:buNone/>
            </a:pPr>
            <a:r>
              <a:rPr lang="uk-UA" sz="2400" dirty="0" smtClean="0"/>
              <a:t>Необхідно конструктивними заходами запобігати можливості </a:t>
            </a:r>
            <a:r>
              <a:rPr lang="uk-UA" sz="2400" dirty="0" err="1" smtClean="0"/>
              <a:t>тріщиноутворення</a:t>
            </a:r>
            <a:r>
              <a:rPr lang="uk-UA" sz="2400" dirty="0" smtClean="0"/>
              <a:t> і розколювання бетону на кінцях елементів, напружених на упори і на бетон.</a:t>
            </a:r>
          </a:p>
          <a:p>
            <a:pPr>
              <a:buNone/>
            </a:pPr>
            <a:r>
              <a:rPr lang="uk-UA" sz="2400" dirty="0" smtClean="0"/>
              <a:t>Розрізняють два способи попереднього напруження арматури:</a:t>
            </a:r>
            <a:endParaRPr lang="uk-UA" sz="2400" b="1" dirty="0" smtClean="0"/>
          </a:p>
          <a:p>
            <a:pPr lvl="0"/>
            <a:r>
              <a:rPr lang="uk-UA" sz="2400" dirty="0" smtClean="0"/>
              <a:t>після твердіння бетону (на бетон, який затвердів);</a:t>
            </a:r>
            <a:endParaRPr lang="uk-UA" sz="2400" b="1" dirty="0" smtClean="0"/>
          </a:p>
          <a:p>
            <a:pPr lvl="0"/>
            <a:r>
              <a:rPr lang="uk-UA" sz="2400" dirty="0" smtClean="0"/>
              <a:t>до бетонування (натяг на упори).</a:t>
            </a:r>
            <a:endParaRPr lang="uk-UA" sz="2400" b="1" dirty="0" smtClean="0"/>
          </a:p>
          <a:p>
            <a:pPr lvl="0" algn="just">
              <a:buNone/>
            </a:pPr>
            <a:r>
              <a:rPr lang="uk-UA" sz="2400" dirty="0" smtClean="0"/>
              <a:t>У разі натягування арматури на бетон, що затвердів, напружену арматуру (стрижні, дріт або канати) розташовують у каналах із улаштуванням на її кінцях анкерних пристроїв. У супроводжувальних документах вказують умови, яких необхідно дотримуватися у процесі напруження арматури залежно від способу її натягу.</a:t>
            </a:r>
            <a:endParaRPr lang="uk-UA" sz="2400" b="1" dirty="0" smtClean="0"/>
          </a:p>
          <a:p>
            <a:pPr lvl="0" algn="just">
              <a:buNone/>
            </a:pPr>
            <a:r>
              <a:rPr lang="uk-UA" sz="2400" dirty="0" smtClean="0"/>
              <a:t>У разі натягування арматури на упори напружена арматура (стрижні, дріт або канати) знаходиться у безпосередньому контакті з бетоном і </a:t>
            </a:r>
            <a:r>
              <a:rPr lang="uk-UA" sz="2400" dirty="0" err="1" smtClean="0"/>
              <a:t>анкерування</a:t>
            </a:r>
            <a:r>
              <a:rPr lang="uk-UA" sz="2400" dirty="0" smtClean="0"/>
              <a:t> забезпечується силами зчеплення.</a:t>
            </a:r>
            <a:endParaRPr lang="ru-RU" dirty="0"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1"/>
          <p:cNvSpPr>
            <a:spLocks noGrp="1"/>
          </p:cNvSpPr>
          <p:nvPr>
            <p:ph/>
          </p:nvPr>
        </p:nvSpPr>
        <p:spPr>
          <a:xfrm>
            <a:off x="285720" y="285728"/>
            <a:ext cx="8572560" cy="6357982"/>
          </a:xfrm>
        </p:spPr>
        <p:txBody>
          <a:bodyPr/>
          <a:lstStyle/>
          <a:p>
            <a:pPr lvl="0" algn="just">
              <a:buNone/>
            </a:pPr>
            <a:r>
              <a:rPr lang="uk-UA" sz="2400" dirty="0" smtClean="0"/>
              <a:t>Визначаючи вплив дії попереднього напруження, розглядають загальне зусилля та місцеві ефекти, які викликані концентраціями зусиль, такими, наприклад, як зусилля на ділянці </a:t>
            </a:r>
            <a:r>
              <a:rPr lang="uk-UA" sz="2400" dirty="0" err="1" smtClean="0"/>
              <a:t>анкерування</a:t>
            </a:r>
            <a:r>
              <a:rPr lang="uk-UA" sz="2400" dirty="0" smtClean="0"/>
              <a:t>, або там, де попередньо напружені стрижні змінюють свій напрямок.</a:t>
            </a:r>
          </a:p>
          <a:p>
            <a:pPr lvl="0" algn="just">
              <a:buNone/>
            </a:pPr>
            <a:r>
              <a:rPr lang="uk-UA" sz="2000" dirty="0" smtClean="0"/>
              <a:t>Для таврової балки можна допустити, що дія попереднього напруження відбувається:</a:t>
            </a:r>
            <a:endParaRPr lang="uk-UA" sz="2000" b="1" dirty="0" smtClean="0"/>
          </a:p>
          <a:p>
            <a:pPr lvl="0" algn="just"/>
            <a:r>
              <a:rPr lang="uk-UA" sz="2000" dirty="0" smtClean="0"/>
              <a:t>у стінці балки, починаючи</a:t>
            </a:r>
          </a:p>
          <a:p>
            <a:pPr lvl="0" algn="just">
              <a:buNone/>
            </a:pPr>
            <a:r>
              <a:rPr lang="uk-UA" sz="2000" dirty="0" smtClean="0"/>
              <a:t>      від анкерного пристрою у</a:t>
            </a:r>
          </a:p>
          <a:p>
            <a:pPr lvl="0" algn="just">
              <a:buNone/>
            </a:pPr>
            <a:r>
              <a:rPr lang="uk-UA" sz="2000" dirty="0" smtClean="0"/>
              <a:t>      межах кута 2</a:t>
            </a:r>
            <a:r>
              <a:rPr lang="en-US" sz="2000" b="1" dirty="0" smtClean="0">
                <a:latin typeface="GreekC"/>
                <a:cs typeface="GreekC"/>
              </a:rPr>
              <a:t>b</a:t>
            </a:r>
            <a:r>
              <a:rPr lang="uk-UA" sz="2000" dirty="0" smtClean="0"/>
              <a:t>;</a:t>
            </a:r>
            <a:endParaRPr lang="uk-UA" sz="2000" b="1" dirty="0" smtClean="0"/>
          </a:p>
          <a:p>
            <a:pPr algn="just"/>
            <a:r>
              <a:rPr lang="uk-UA" sz="2000" dirty="0" smtClean="0"/>
              <a:t>якщо розповсюдження</a:t>
            </a:r>
          </a:p>
          <a:p>
            <a:pPr algn="just">
              <a:buNone/>
            </a:pPr>
            <a:r>
              <a:rPr lang="uk-UA" sz="2000" dirty="0" smtClean="0"/>
              <a:t>      напруження у стінці</a:t>
            </a:r>
          </a:p>
          <a:p>
            <a:pPr algn="just">
              <a:buNone/>
            </a:pPr>
            <a:r>
              <a:rPr lang="uk-UA" sz="2000" dirty="0" smtClean="0"/>
              <a:t>      досягає середнього</a:t>
            </a:r>
          </a:p>
          <a:p>
            <a:pPr algn="just">
              <a:buNone/>
            </a:pPr>
            <a:r>
              <a:rPr lang="uk-UA" sz="2000" dirty="0" smtClean="0"/>
              <a:t>      шару полиці, розподілення</a:t>
            </a:r>
          </a:p>
          <a:p>
            <a:pPr algn="just">
              <a:buNone/>
            </a:pPr>
            <a:r>
              <a:rPr lang="uk-UA" sz="2000" dirty="0" smtClean="0"/>
              <a:t>      попереднього напруження</a:t>
            </a:r>
          </a:p>
          <a:p>
            <a:pPr algn="just">
              <a:buNone/>
            </a:pPr>
            <a:r>
              <a:rPr lang="uk-UA" sz="2000" dirty="0" smtClean="0"/>
              <a:t>      у ній приймають під кутом</a:t>
            </a:r>
          </a:p>
          <a:p>
            <a:pPr algn="just">
              <a:buNone/>
            </a:pPr>
            <a:r>
              <a:rPr lang="uk-UA" sz="2000" b="1" dirty="0" smtClean="0">
                <a:latin typeface="GreekC"/>
                <a:cs typeface="GreekC"/>
              </a:rPr>
              <a:t>  </a:t>
            </a:r>
            <a:r>
              <a:rPr lang="en-US" sz="2000" b="1" dirty="0" smtClean="0">
                <a:latin typeface="GreekC"/>
                <a:cs typeface="GreekC"/>
              </a:rPr>
              <a:t>b</a:t>
            </a:r>
            <a:r>
              <a:rPr lang="uk-UA" sz="2000" dirty="0" smtClean="0"/>
              <a:t> у кожен бік від стінки.</a:t>
            </a:r>
          </a:p>
        </p:txBody>
      </p:sp>
      <p:sp>
        <p:nvSpPr>
          <p:cNvPr id="2201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01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01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016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478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5" y="2857496"/>
            <a:ext cx="521497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34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34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34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348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348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348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348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3490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Содержимое 1"/>
          <p:cNvSpPr>
            <a:spLocks noGrp="1"/>
          </p:cNvSpPr>
          <p:nvPr>
            <p:ph/>
          </p:nvPr>
        </p:nvSpPr>
        <p:spPr>
          <a:xfrm>
            <a:off x="285720" y="142852"/>
            <a:ext cx="8572560" cy="6500858"/>
          </a:xfrm>
        </p:spPr>
        <p:txBody>
          <a:bodyPr/>
          <a:lstStyle/>
          <a:p>
            <a:pPr marL="0" lvl="3" indent="0" algn="just">
              <a:lnSpc>
                <a:spcPct val="75000"/>
              </a:lnSpc>
              <a:spcBef>
                <a:spcPts val="0"/>
              </a:spcBef>
              <a:buNone/>
            </a:pPr>
            <a:r>
              <a:rPr lang="uk-UA" dirty="0" smtClean="0"/>
              <a:t>	</a:t>
            </a:r>
            <a:r>
              <a:rPr lang="uk-UA" sz="2400" dirty="0" smtClean="0"/>
              <a:t>У разі натягування арматури на упори припускають, що напруження у напруженій арматурі досягають своєї розрахункової величини на відстані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1800" b="1" i="1" dirty="0" err="1" smtClean="0">
                <a:latin typeface="Times New Roman" pitchFamily="18" charset="0"/>
                <a:cs typeface="Times New Roman" pitchFamily="18" charset="0"/>
              </a:rPr>
              <a:t>bpd</a:t>
            </a:r>
            <a:r>
              <a:rPr lang="en-US" sz="2400" i="1" dirty="0" smtClean="0"/>
              <a:t> </a:t>
            </a:r>
            <a:r>
              <a:rPr lang="uk-UA" sz="2400" dirty="0" smtClean="0"/>
              <a:t>від кінця елемента, що дорівнює найбільш несприятливій із двох величин: 0,8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1800" b="1" i="1" dirty="0" err="1" smtClean="0">
                <a:latin typeface="Times New Roman" pitchFamily="18" charset="0"/>
                <a:cs typeface="Times New Roman" pitchFamily="18" charset="0"/>
              </a:rPr>
              <a:t>bp</a:t>
            </a:r>
            <a:r>
              <a:rPr lang="uk-UA" sz="2400" dirty="0" smtClean="0"/>
              <a:t> і 1,2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1800" b="1" i="1" dirty="0" err="1" smtClean="0">
                <a:latin typeface="Times New Roman" pitchFamily="18" charset="0"/>
                <a:cs typeface="Times New Roman" pitchFamily="18" charset="0"/>
              </a:rPr>
              <a:t>bp</a:t>
            </a:r>
            <a:r>
              <a:rPr lang="uk-UA" sz="2400" b="1" i="1" dirty="0" smtClean="0"/>
              <a:t>,</a:t>
            </a:r>
            <a:r>
              <a:rPr lang="uk-UA" sz="2400" dirty="0" smtClean="0"/>
              <a:t> </a:t>
            </a:r>
            <a:r>
              <a:rPr lang="en-US" sz="2400" dirty="0" smtClean="0"/>
              <a:t> </a:t>
            </a:r>
            <a:r>
              <a:rPr lang="uk-UA" sz="2400" dirty="0" smtClean="0"/>
              <a:t>де </a:t>
            </a:r>
            <a:r>
              <a:rPr lang="en-US" sz="2400" dirty="0" smtClean="0"/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1800" b="1" i="1" dirty="0" err="1" smtClean="0">
                <a:latin typeface="Times New Roman" pitchFamily="18" charset="0"/>
                <a:cs typeface="Times New Roman" pitchFamily="18" charset="0"/>
              </a:rPr>
              <a:t>bp</a:t>
            </a:r>
            <a:r>
              <a:rPr lang="uk-UA" sz="2400" dirty="0" smtClean="0"/>
              <a:t> </a:t>
            </a:r>
            <a:r>
              <a:rPr lang="en-US" sz="2400" dirty="0" smtClean="0"/>
              <a:t> </a:t>
            </a:r>
            <a:r>
              <a:rPr lang="uk-UA" sz="2400" dirty="0" smtClean="0"/>
              <a:t>– довжина </a:t>
            </a:r>
            <a:r>
              <a:rPr lang="uk-UA" sz="2400" dirty="0" err="1" smtClean="0"/>
              <a:t>анкерування</a:t>
            </a:r>
            <a:r>
              <a:rPr lang="uk-UA" sz="2400" dirty="0" smtClean="0"/>
              <a:t>.</a:t>
            </a:r>
            <a:endParaRPr lang="en-US" sz="2400" dirty="0" smtClean="0"/>
          </a:p>
          <a:p>
            <a:pPr marL="0" lvl="3" indent="0" algn="just">
              <a:buNone/>
            </a:pPr>
            <a:endParaRPr lang="en-US" sz="2400" dirty="0" smtClean="0"/>
          </a:p>
          <a:p>
            <a:pPr marL="0" lvl="3" indent="0" algn="just">
              <a:buNone/>
            </a:pPr>
            <a:endParaRPr lang="en-US" sz="2400" dirty="0" smtClean="0"/>
          </a:p>
          <a:p>
            <a:pPr marL="0" lvl="3" indent="0" algn="just">
              <a:buNone/>
            </a:pPr>
            <a:endParaRPr lang="en-US" sz="2400" dirty="0" smtClean="0"/>
          </a:p>
          <a:p>
            <a:pPr marL="0" lvl="3" indent="0" algn="just">
              <a:buNone/>
            </a:pPr>
            <a:endParaRPr lang="en-US" sz="2400" dirty="0" smtClean="0"/>
          </a:p>
          <a:p>
            <a:pPr marL="0" lvl="3" indent="0" algn="just">
              <a:buNone/>
            </a:pPr>
            <a:endParaRPr lang="en-US" sz="2400" dirty="0" smtClean="0"/>
          </a:p>
          <a:p>
            <a:pPr marL="0" lvl="3" indent="0" algn="just">
              <a:buNone/>
            </a:pPr>
            <a:endParaRPr lang="en-US" sz="240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en-US" sz="2000" dirty="0" smtClean="0"/>
              <a:t>	</a:t>
            </a:r>
            <a:r>
              <a:rPr lang="uk-UA" sz="2000" dirty="0" smtClean="0"/>
              <a:t>Ефективну довжину </a:t>
            </a:r>
            <a:r>
              <a:rPr lang="uk-UA" sz="2000" dirty="0" err="1" smtClean="0"/>
              <a:t>анкерування</a:t>
            </a:r>
            <a:r>
              <a:rPr lang="uk-UA" sz="2000" dirty="0" smtClean="0"/>
              <a:t> визначають відстанню від кінця напруженої арматури до того поперечного перерізу, за межами якого розподіл поздовжніх напружень, викликаних попереднім напруженням, можна вважати таким, що відповідає лінійному закону.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2000" dirty="0" smtClean="0"/>
              <a:t>	</a:t>
            </a:r>
            <a:r>
              <a:rPr lang="uk-UA" sz="2000" dirty="0" smtClean="0"/>
              <a:t>Довжину </a:t>
            </a:r>
            <a:r>
              <a:rPr lang="uk-UA" sz="2000" dirty="0" err="1" smtClean="0"/>
              <a:t>анкерування</a:t>
            </a:r>
            <a:r>
              <a:rPr lang="uk-UA" sz="2000" dirty="0" smtClean="0"/>
              <a:t>, необхідну для забезпечення передачі зусиль попереднього напруження на бетон у момент звільнення кінців арматурних стрижнів, визначають за відповідними розрахунками або шляхом відповідних випробувань в умовах практичного застосування.</a:t>
            </a:r>
            <a:endParaRPr lang="en-US" sz="2000" dirty="0" smtClean="0"/>
          </a:p>
          <a:p>
            <a:pPr marL="0" lvl="3" indent="0" algn="just">
              <a:buNone/>
            </a:pPr>
            <a:endParaRPr lang="ru-RU" dirty="0"/>
          </a:p>
        </p:txBody>
      </p:sp>
      <p:pic>
        <p:nvPicPr>
          <p:cNvPr id="2488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714488"/>
            <a:ext cx="571504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214282" y="1142984"/>
            <a:ext cx="8715436" cy="5572164"/>
          </a:xfrm>
        </p:spPr>
        <p:txBody>
          <a:bodyPr/>
          <a:lstStyle/>
          <a:p>
            <a:pPr marL="0" lvl="2" indent="0" algn="just">
              <a:spcBef>
                <a:spcPts val="300"/>
              </a:spcBef>
              <a:buNone/>
            </a:pPr>
            <a:r>
              <a:rPr lang="en-US" dirty="0" smtClean="0"/>
              <a:t>	</a:t>
            </a:r>
            <a:r>
              <a:rPr lang="uk-UA" dirty="0" smtClean="0"/>
              <a:t>Точність розрахунків, які враховують повзучість та усадку бетону, має співвідноситись із наявністю достовірних даних про зміну властивостей бетону у часі та вплив цих ефектів на граничний стан, що розглядається.</a:t>
            </a:r>
          </a:p>
          <a:p>
            <a:pPr marL="0" indent="0" algn="just">
              <a:spcBef>
                <a:spcPts val="300"/>
              </a:spcBef>
              <a:buNone/>
            </a:pPr>
            <a:r>
              <a:rPr lang="en-US" sz="2400" dirty="0" smtClean="0"/>
              <a:t>	</a:t>
            </a:r>
            <a:r>
              <a:rPr lang="uk-UA" sz="2400" dirty="0" smtClean="0"/>
              <a:t>Взагалі ефект повзучості та усадки, як правило, може враховуватись тільки при граничних станах другої групи. За важливістю впливів повзучість та усадка відносяться до групи другорядних ефектів.</a:t>
            </a:r>
          </a:p>
          <a:p>
            <a:pPr marL="0" lvl="2" indent="0" algn="just">
              <a:spcBef>
                <a:spcPts val="300"/>
              </a:spcBef>
              <a:buNone/>
            </a:pPr>
            <a:r>
              <a:rPr lang="en-US" dirty="0" smtClean="0"/>
              <a:t>	</a:t>
            </a:r>
            <a:r>
              <a:rPr lang="uk-UA" dirty="0" smtClean="0"/>
              <a:t>Для всіх рівнів напружень у бетонному перерізі вплив повзучості бетону може бути врахований шляхом використання діаграм деформування бетону при тривалій дії навантажень.</a:t>
            </a:r>
          </a:p>
          <a:p>
            <a:pPr marL="0" indent="0" algn="just">
              <a:spcBef>
                <a:spcPts val="300"/>
              </a:spcBef>
              <a:buNone/>
            </a:pPr>
            <a:r>
              <a:rPr lang="en-US" sz="2400" dirty="0" smtClean="0"/>
              <a:t>	</a:t>
            </a:r>
            <a:r>
              <a:rPr lang="uk-UA" sz="2400" dirty="0" smtClean="0"/>
              <a:t>Повзучість, усадка і релаксація напружень мають бути враховані під час визначення втрат попереднього напруження у часі.</a:t>
            </a:r>
            <a:endParaRPr lang="ru-RU" sz="2400" dirty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85720" y="395567"/>
            <a:ext cx="8572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latin typeface="Arial Black" pitchFamily="34" charset="0"/>
              </a:rPr>
              <a:t>8. Вплив тривалих процесів у часі</a:t>
            </a:r>
            <a:endParaRPr lang="ru-RU" sz="3200" dirty="0">
              <a:latin typeface="Arial Black" pitchFamily="34" charset="0"/>
            </a:endParaRP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42918"/>
            <a:ext cx="7772400" cy="5453082"/>
          </a:xfrm>
        </p:spPr>
        <p:txBody>
          <a:bodyPr/>
          <a:lstStyle/>
          <a:p>
            <a:pPr marL="0" lvl="2" indent="0" algn="just">
              <a:spcBef>
                <a:spcPts val="300"/>
              </a:spcBef>
              <a:buNone/>
            </a:pPr>
            <a:r>
              <a:rPr lang="en-US" dirty="0" smtClean="0"/>
              <a:t>	</a:t>
            </a:r>
            <a:r>
              <a:rPr lang="uk-UA" sz="2800" dirty="0" smtClean="0"/>
              <a:t>Якщо напруження у бетонному перерізі знаходяться на нормальному експлуатаційному рівні, то можуть бути прийняті такі передумови:</a:t>
            </a:r>
          </a:p>
          <a:p>
            <a:pPr marL="0" lvl="0" indent="0" algn="just">
              <a:spcBef>
                <a:spcPts val="300"/>
              </a:spcBef>
            </a:pPr>
            <a:r>
              <a:rPr lang="en-US" sz="2800" dirty="0" smtClean="0"/>
              <a:t>  </a:t>
            </a:r>
            <a:r>
              <a:rPr lang="uk-UA" sz="2800" dirty="0" smtClean="0"/>
              <a:t>повзучість і усадка є незалежними;</a:t>
            </a:r>
          </a:p>
          <a:p>
            <a:pPr marL="0" lvl="0" indent="0" algn="just">
              <a:spcBef>
                <a:spcPts val="300"/>
              </a:spcBef>
            </a:pPr>
            <a:r>
              <a:rPr lang="en-US" sz="2800" dirty="0" smtClean="0"/>
              <a:t>  </a:t>
            </a:r>
            <a:r>
              <a:rPr lang="uk-UA" sz="2800" dirty="0" smtClean="0"/>
              <a:t>передбачається лінійний зв'язок між повзучістю і напруженнями, які викликають повзучість;</a:t>
            </a:r>
          </a:p>
          <a:p>
            <a:pPr marL="0" lvl="0" indent="0" algn="just">
              <a:spcBef>
                <a:spcPts val="300"/>
              </a:spcBef>
            </a:pPr>
            <a:r>
              <a:rPr lang="en-US" sz="2800" dirty="0" smtClean="0"/>
              <a:t>  </a:t>
            </a:r>
            <a:r>
              <a:rPr lang="uk-UA" sz="2800" dirty="0" smtClean="0"/>
              <a:t>нерівномірним розподілом температури або вологості можна знехтувати;</a:t>
            </a:r>
          </a:p>
          <a:p>
            <a:pPr marL="0" lvl="0" indent="0" algn="just">
              <a:spcBef>
                <a:spcPts val="300"/>
              </a:spcBef>
            </a:pPr>
            <a:r>
              <a:rPr lang="en-US" sz="2800" dirty="0" smtClean="0"/>
              <a:t>  </a:t>
            </a:r>
            <a:r>
              <a:rPr lang="uk-UA" sz="2800" dirty="0" smtClean="0"/>
              <a:t>можливе використання принципу суперпозиції для дій у різному віці;</a:t>
            </a:r>
          </a:p>
          <a:p>
            <a:pPr marL="0" lvl="0" indent="0" algn="just">
              <a:spcBef>
                <a:spcPts val="300"/>
              </a:spcBef>
            </a:pPr>
            <a:r>
              <a:rPr lang="en-US" sz="2800" dirty="0" smtClean="0"/>
              <a:t>  </a:t>
            </a:r>
            <a:r>
              <a:rPr lang="uk-UA" sz="2800" dirty="0" smtClean="0"/>
              <a:t>зазначені передумови дійсні як для стиску, так і для розтягу.</a:t>
            </a:r>
            <a:endParaRPr lang="ru-RU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 l="22201" t="26102" r="28581" b="10582"/>
          <a:stretch>
            <a:fillRect/>
          </a:stretch>
        </p:blipFill>
        <p:spPr bwMode="auto">
          <a:xfrm>
            <a:off x="4929190" y="357166"/>
            <a:ext cx="335758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094877" y="2857496"/>
            <a:ext cx="31918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Діаграма стану арматури</a:t>
            </a:r>
            <a:endParaRPr lang="ru-RU" dirty="0"/>
          </a:p>
        </p:txBody>
      </p:sp>
      <p:pic>
        <p:nvPicPr>
          <p:cNvPr id="1026" name="Picture 2" descr="image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500438"/>
            <a:ext cx="420006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286280" y="585450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dirty="0" smtClean="0"/>
              <a:t>Діаграма стану попередньо напруженої арматури</a:t>
            </a:r>
            <a:endParaRPr lang="ru-RU" dirty="0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357166"/>
            <a:ext cx="313163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043332" y="2786058"/>
            <a:ext cx="32047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Нелінійна діаграма стану</a:t>
            </a:r>
          </a:p>
          <a:p>
            <a:pPr algn="ctr"/>
            <a:r>
              <a:rPr lang="uk-UA" dirty="0" smtClean="0"/>
              <a:t>бетону</a:t>
            </a:r>
            <a:endParaRPr lang="ru-RU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3429000"/>
            <a:ext cx="3071834" cy="2285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428596" y="58578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dirty="0" smtClean="0"/>
              <a:t>Дволінійна діаграма стану</a:t>
            </a:r>
          </a:p>
          <a:p>
            <a:pPr algn="ctr"/>
            <a:r>
              <a:rPr lang="uk-UA" dirty="0" smtClean="0"/>
              <a:t>бетону</a:t>
            </a:r>
            <a:endParaRPr lang="ru-RU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676920"/>
          </a:xfrm>
        </p:spPr>
        <p:txBody>
          <a:bodyPr/>
          <a:lstStyle/>
          <a:p>
            <a:pPr lvl="0">
              <a:buNone/>
            </a:pPr>
            <a:r>
              <a:rPr lang="uk-UA" sz="2400" dirty="0" smtClean="0"/>
              <a:t>При цьому:</a:t>
            </a:r>
          </a:p>
          <a:p>
            <a:pPr algn="just"/>
            <a:r>
              <a:rPr lang="uk-UA" sz="2400" dirty="0" smtClean="0"/>
              <a:t>для обох видів (звичайної та попередньо напруженої) арматури при є</a:t>
            </a:r>
            <a:r>
              <a:rPr lang="uk-UA" sz="2400" baseline="-25000" dirty="0" smtClean="0"/>
              <a:t>3</a:t>
            </a:r>
            <a:r>
              <a:rPr lang="uk-UA" sz="2400" dirty="0" smtClean="0"/>
              <a:t> &gt; є</a:t>
            </a:r>
            <a:r>
              <a:rPr lang="uk-UA" sz="2400" baseline="-25000" dirty="0" smtClean="0"/>
              <a:t>50</a:t>
            </a:r>
            <a:r>
              <a:rPr lang="uk-UA" sz="2400" dirty="0" smtClean="0"/>
              <a:t>сг</a:t>
            </a:r>
            <a:r>
              <a:rPr lang="uk-UA" sz="2400" baseline="-25000" dirty="0" smtClean="0"/>
              <a:t>5</a:t>
            </a:r>
            <a:r>
              <a:rPr lang="uk-UA" sz="2400" dirty="0" smtClean="0"/>
              <a:t> = 0     (вважається, що стався розрив арматури);</a:t>
            </a:r>
          </a:p>
          <a:p>
            <a:pPr algn="just"/>
            <a:r>
              <a:rPr lang="uk-UA" sz="2400" dirty="0" smtClean="0"/>
              <a:t>при визначенні напружень у попередньо напруженій арматурі враховуються початкові деформації цієї арматури;</a:t>
            </a:r>
          </a:p>
          <a:p>
            <a:pPr algn="just"/>
            <a:r>
              <a:rPr lang="uk-UA" sz="2400" dirty="0" smtClean="0"/>
              <a:t>роботу бетону розтягнутої зони допускається не враховувати, приймаючи при                          напруження    1      ; для конструкцій, у яких не допускається утворення тріщин, розрахунок опору виконують з урахуванням того, що деформації бетону найбільш розтягнутого волокна не повинні перевищувати</a:t>
            </a:r>
            <a:r>
              <a:rPr lang="ru-RU" sz="2400" dirty="0" smtClean="0"/>
              <a:t>            </a:t>
            </a:r>
            <a:r>
              <a:rPr lang="uk-UA" sz="2400" b="1" i="1" dirty="0" smtClean="0"/>
              <a:t>   1                                .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1500173"/>
            <a:ext cx="2143140" cy="417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74068" y="3786190"/>
            <a:ext cx="1083882" cy="419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4143380"/>
            <a:ext cx="105626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/>
          <p:cNvPicPr/>
          <p:nvPr/>
        </p:nvPicPr>
        <p:blipFill>
          <a:blip r:embed="rId5"/>
          <a:srcRect l="17158" t="59453" r="69397" b="36137"/>
          <a:stretch>
            <a:fillRect/>
          </a:stretch>
        </p:blipFill>
        <p:spPr bwMode="auto">
          <a:xfrm>
            <a:off x="1142976" y="5643578"/>
            <a:ext cx="228601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214282" y="214290"/>
            <a:ext cx="8786874" cy="6500858"/>
          </a:xfrm>
        </p:spPr>
        <p:txBody>
          <a:bodyPr/>
          <a:lstStyle/>
          <a:p>
            <a:pPr algn="just">
              <a:spcBef>
                <a:spcPts val="300"/>
              </a:spcBef>
              <a:buNone/>
            </a:pPr>
            <a:r>
              <a:rPr lang="uk-UA" sz="2400" dirty="0" smtClean="0"/>
              <a:t>За критерій </a:t>
            </a:r>
            <a:r>
              <a:rPr lang="uk-UA" sz="2400" b="1" dirty="0" smtClean="0"/>
              <a:t>вичерпання несучої здатності</a:t>
            </a:r>
            <a:r>
              <a:rPr lang="uk-UA" sz="2400" dirty="0" smtClean="0"/>
              <a:t> перерізу приймається:</a:t>
            </a:r>
          </a:p>
          <a:p>
            <a:pPr lvl="0" algn="just">
              <a:spcBef>
                <a:spcPts val="300"/>
              </a:spcBef>
            </a:pPr>
            <a:r>
              <a:rPr lang="uk-UA" sz="2400" dirty="0" smtClean="0"/>
              <a:t>втрата рівноваги між внутрішніми та зовнішніми зусиллями (досягнення максимуму на діаграмах "момент - кривизна (прогин)" або "стискальна сила - деформація бетону найбільш стиснутої фібри") – </a:t>
            </a:r>
            <a:r>
              <a:rPr lang="uk-UA" sz="2400" b="1" dirty="0" smtClean="0"/>
              <a:t>екстремальний критерій</a:t>
            </a:r>
            <a:r>
              <a:rPr lang="uk-UA" sz="2400" dirty="0" smtClean="0"/>
              <a:t>;</a:t>
            </a:r>
          </a:p>
          <a:p>
            <a:pPr lvl="0" algn="just">
              <a:spcBef>
                <a:spcPts val="300"/>
              </a:spcBef>
            </a:pPr>
            <a:r>
              <a:rPr lang="uk-UA" sz="2400" dirty="0" smtClean="0"/>
              <a:t>руйнування стиснутого бетону при досягненні фібровими деформаціями граничних значень або розрив усіх розтягнутих стрижнів арматури внаслідок досягнення в них граничних деформацій</a:t>
            </a:r>
            <a:r>
              <a:rPr lang="uk-UA" sz="2400" b="1" i="1" dirty="0" smtClean="0"/>
              <a:t>.</a:t>
            </a:r>
            <a:endParaRPr lang="ru-RU" sz="2400" dirty="0" smtClean="0"/>
          </a:p>
          <a:p>
            <a:pPr algn="just">
              <a:spcBef>
                <a:spcPts val="300"/>
              </a:spcBef>
              <a:buNone/>
            </a:pPr>
            <a:r>
              <a:rPr lang="uk-UA" sz="2400" dirty="0" smtClean="0"/>
              <a:t>Розрахунок виконується </a:t>
            </a:r>
            <a:r>
              <a:rPr lang="uk-UA" sz="2400" b="1" dirty="0" smtClean="0"/>
              <a:t>за нелінійною деформаційною методикою</a:t>
            </a:r>
            <a:r>
              <a:rPr lang="uk-UA" sz="2400" dirty="0" smtClean="0"/>
              <a:t>, сутність якої полягає у тому, що враховується приріст не зусиль (дій), а деформацій у перерізі</a:t>
            </a:r>
            <a:r>
              <a:rPr lang="ru-RU" sz="2400" dirty="0" smtClean="0"/>
              <a:t>.</a:t>
            </a:r>
          </a:p>
          <a:p>
            <a:pPr algn="just">
              <a:spcBef>
                <a:spcPts val="300"/>
              </a:spcBef>
              <a:buNone/>
            </a:pPr>
            <a:r>
              <a:rPr lang="uk-UA" sz="2400" dirty="0" smtClean="0"/>
              <a:t>Приймається таке </a:t>
            </a:r>
            <a:r>
              <a:rPr lang="uk-UA" sz="2400" b="1" dirty="0" smtClean="0"/>
              <a:t>правило знаків</a:t>
            </a:r>
            <a:r>
              <a:rPr lang="uk-UA" sz="2400" dirty="0" smtClean="0"/>
              <a:t>: для стиску як бетону, так і арматури знак додатний, для розтягу – від’ємний</a:t>
            </a:r>
            <a:r>
              <a:rPr lang="ru-RU" sz="2400" dirty="0" smtClean="0"/>
              <a:t>.</a:t>
            </a:r>
          </a:p>
          <a:p>
            <a:pPr algn="just">
              <a:spcBef>
                <a:spcPts val="300"/>
              </a:spcBef>
              <a:buNone/>
            </a:pPr>
            <a:r>
              <a:rPr lang="uk-UA" sz="2400" dirty="0" smtClean="0"/>
              <a:t>Розраховуючи </a:t>
            </a:r>
            <a:r>
              <a:rPr lang="uk-UA" sz="2400" dirty="0" err="1" smtClean="0"/>
              <a:t>позацентрово</a:t>
            </a:r>
            <a:r>
              <a:rPr lang="uk-UA" sz="2400" dirty="0" smtClean="0"/>
              <a:t> стиснуті і стиснуто-зігнуті елементи, слід ураховувати вплив прогину та недосконалостей у геометрії конструкцій до початку їх навантаження.</a:t>
            </a:r>
            <a:endParaRPr lang="ru-RU" sz="2400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357158" y="1071546"/>
            <a:ext cx="8429684" cy="5572164"/>
          </a:xfrm>
        </p:spPr>
        <p:txBody>
          <a:bodyPr/>
          <a:lstStyle/>
          <a:p>
            <a:pPr marL="0" lvl="2" indent="457200" algn="just">
              <a:spcBef>
                <a:spcPts val="300"/>
              </a:spcBef>
              <a:buNone/>
            </a:pPr>
            <a:r>
              <a:rPr lang="uk-UA" sz="2200" dirty="0" smtClean="0"/>
              <a:t>Для перерізу конкретної форми достатньо виконати інтегрування і підставити границі інтегрування, після чого одержимо систему нелінійних алгебраїчних рівнянь.</a:t>
            </a:r>
          </a:p>
          <a:p>
            <a:pPr marL="0" lvl="2" indent="457200" algn="just">
              <a:spcBef>
                <a:spcPts val="300"/>
              </a:spcBef>
              <a:buNone/>
            </a:pPr>
            <a:r>
              <a:rPr lang="uk-UA" sz="2200" dirty="0" smtClean="0"/>
              <a:t>Відповідно до прийнятих передумов напружено-деформований стан прямокутного перерізу при позацентровому стиску і згині:</a:t>
            </a: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285720" y="285728"/>
            <a:ext cx="85725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latin typeface="Arial Black" pitchFamily="34" charset="0"/>
              </a:rPr>
              <a:t>2</a:t>
            </a:r>
            <a:r>
              <a:rPr lang="uk-UA" sz="2400" dirty="0" smtClean="0">
                <a:latin typeface="Arial Black" pitchFamily="34" charset="0"/>
              </a:rPr>
              <a:t>. Несуча здатність ЗБК прямокутного перерізу на дію згинальних моментів та поздовжніх сил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2344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4" name="Picture 2" descr="image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76180"/>
            <a:ext cx="8429684" cy="355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57158" y="6345816"/>
            <a:ext cx="84296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/>
              <a:t>Напружено-деформований стан прямокутного перерізу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285720" y="285728"/>
            <a:ext cx="8572560" cy="6286544"/>
          </a:xfrm>
        </p:spPr>
        <p:txBody>
          <a:bodyPr/>
          <a:lstStyle/>
          <a:p>
            <a:pPr marL="0" lvl="2">
              <a:spcBef>
                <a:spcPts val="300"/>
              </a:spcBef>
              <a:buNone/>
            </a:pPr>
            <a:endParaRPr lang="uk-UA" dirty="0" smtClean="0"/>
          </a:p>
          <a:p>
            <a:pPr marL="0" lvl="2">
              <a:spcBef>
                <a:spcPts val="300"/>
              </a:spcBef>
              <a:buNone/>
            </a:pPr>
            <a:r>
              <a:rPr lang="uk-UA" dirty="0" smtClean="0"/>
              <a:t>При цьому можуть виникнути </a:t>
            </a:r>
            <a:r>
              <a:rPr lang="uk-UA" b="1" dirty="0" smtClean="0"/>
              <a:t>дві форми рівноваги</a:t>
            </a:r>
            <a:r>
              <a:rPr lang="uk-UA" dirty="0" smtClean="0"/>
              <a:t> перерізу:</a:t>
            </a:r>
          </a:p>
          <a:p>
            <a:pPr marL="0">
              <a:spcBef>
                <a:spcPts val="300"/>
              </a:spcBef>
            </a:pPr>
            <a:r>
              <a:rPr lang="uk-UA" sz="2400" dirty="0" smtClean="0"/>
              <a:t>перша – весь переріз стиснутий;</a:t>
            </a:r>
          </a:p>
          <a:p>
            <a:pPr marL="0">
              <a:spcBef>
                <a:spcPts val="300"/>
              </a:spcBef>
            </a:pPr>
            <a:r>
              <a:rPr lang="uk-UA" sz="2400" dirty="0" smtClean="0"/>
              <a:t>друга – у перерізі є зона розтягу.</a:t>
            </a:r>
          </a:p>
          <a:p>
            <a:pPr marL="0">
              <a:spcBef>
                <a:spcPts val="300"/>
              </a:spcBef>
              <a:buNone/>
            </a:pPr>
            <a:endParaRPr lang="uk-UA" sz="2400" dirty="0" smtClean="0"/>
          </a:p>
          <a:p>
            <a:pPr marL="0">
              <a:spcBef>
                <a:spcPts val="300"/>
              </a:spcBef>
              <a:buNone/>
            </a:pPr>
            <a:r>
              <a:rPr lang="uk-UA" sz="2400" dirty="0" smtClean="0"/>
              <a:t>Для </a:t>
            </a:r>
            <a:r>
              <a:rPr lang="uk-UA" sz="2400" b="1" dirty="0" smtClean="0"/>
              <a:t>першої форми </a:t>
            </a:r>
            <a:r>
              <a:rPr lang="uk-UA" sz="2400" dirty="0" smtClean="0"/>
              <a:t>рівняння рівноваги набувають вигляду:</a:t>
            </a:r>
            <a:endParaRPr lang="ru-RU" sz="2400" dirty="0"/>
          </a:p>
        </p:txBody>
      </p:sp>
      <p:sp>
        <p:nvSpPr>
          <p:cNvPr id="2375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3071810"/>
            <a:ext cx="913931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214282" y="285728"/>
            <a:ext cx="8715436" cy="6357982"/>
          </a:xfrm>
        </p:spPr>
        <p:txBody>
          <a:bodyPr/>
          <a:lstStyle/>
          <a:p>
            <a:pPr marL="0" lvl="1" indent="450000" algn="just">
              <a:spcBef>
                <a:spcPts val="600"/>
              </a:spcBef>
              <a:buNone/>
            </a:pPr>
            <a:r>
              <a:rPr lang="uk-UA" sz="2400" dirty="0" smtClean="0"/>
              <a:t>Для </a:t>
            </a:r>
            <a:r>
              <a:rPr lang="uk-UA" sz="2400" b="1" dirty="0" smtClean="0"/>
              <a:t>другої форми </a:t>
            </a:r>
            <a:r>
              <a:rPr lang="uk-UA" sz="2400" dirty="0" smtClean="0"/>
              <a:t>рівноваги рівняння в розгорнутому вигляді записуються:</a:t>
            </a:r>
            <a:endParaRPr lang="ru-RU" sz="20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1103732"/>
            <a:ext cx="7286676" cy="146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2571744"/>
            <a:ext cx="9072594" cy="1510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929066"/>
            <a:ext cx="5983094" cy="771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 r="4478"/>
          <a:stretch>
            <a:fillRect/>
          </a:stretch>
        </p:blipFill>
        <p:spPr bwMode="auto">
          <a:xfrm>
            <a:off x="-1" y="4643446"/>
            <a:ext cx="9076765" cy="2163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7215206" y="1116106"/>
            <a:ext cx="1848112" cy="1527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929322" y="4000504"/>
            <a:ext cx="3147443" cy="7194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6187</TotalTime>
  <Words>1354</Words>
  <Application>Microsoft Office PowerPoint</Application>
  <PresentationFormat>Экран (4:3)</PresentationFormat>
  <Paragraphs>185</Paragraphs>
  <Slides>34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Слайд 1</vt:lpstr>
      <vt:lpstr>План лекції: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Company>НИИСФ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Расчет выстного комплекса “Федерация”</dc:title>
  <dc:creator>Сергей</dc:creator>
  <cp:lastModifiedBy>dom</cp:lastModifiedBy>
  <cp:revision>636</cp:revision>
  <dcterms:created xsi:type="dcterms:W3CDTF">2004-05-27T07:25:07Z</dcterms:created>
  <dcterms:modified xsi:type="dcterms:W3CDTF">2012-02-26T08:41:36Z</dcterms:modified>
</cp:coreProperties>
</file>