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72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68" r:id="rId23"/>
    <p:sldId id="279" r:id="rId24"/>
    <p:sldId id="26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/>
          <a:lstStyle/>
          <a:p>
            <a:r>
              <a:rPr lang="uk-UA" dirty="0" smtClean="0"/>
              <a:t>Лекція </a:t>
            </a:r>
            <a:r>
              <a:rPr lang="uk-UA" dirty="0" smtClean="0"/>
              <a:t>1-2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КУЛЬТУРОЛОГІЧНИЙ ТА ЛІНГВІСТИЧНИЙ</a:t>
            </a:r>
            <a:br>
              <a:rPr lang="uk-UA" dirty="0"/>
            </a:br>
            <a:r>
              <a:rPr lang="uk-UA" dirty="0"/>
              <a:t>АСПЕКТИ ДОСЛІДЖЕННЯ ДЕМОНОЛОГІЇ</a:t>
            </a:r>
          </a:p>
        </p:txBody>
      </p:sp>
    </p:spTree>
    <p:extLst>
      <p:ext uri="{BB962C8B-B14F-4D97-AF65-F5344CB8AC3E}">
        <p14:creationId xmlns:p14="http://schemas.microsoft.com/office/powerpoint/2010/main" val="388120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За </a:t>
            </a:r>
            <a:r>
              <a:rPr lang="ru-RU" sz="2800" dirty="0" err="1"/>
              <a:t>ставленням</a:t>
            </a:r>
            <a:r>
              <a:rPr lang="ru-RU" sz="2800" dirty="0"/>
              <a:t> до </a:t>
            </a:r>
            <a:r>
              <a:rPr lang="ru-RU" sz="2800" dirty="0" err="1"/>
              <a:t>визнання</a:t>
            </a:r>
            <a:r>
              <a:rPr lang="ru-RU" sz="2800" dirty="0"/>
              <a:t> </a:t>
            </a:r>
            <a:r>
              <a:rPr lang="ru-RU" sz="2800" dirty="0" err="1"/>
              <a:t>існування</a:t>
            </a:r>
            <a:r>
              <a:rPr lang="ru-RU" sz="2800" dirty="0"/>
              <a:t> </a:t>
            </a:r>
            <a:r>
              <a:rPr lang="ru-RU" sz="2800" dirty="0" err="1"/>
              <a:t>вищих</a:t>
            </a:r>
            <a:r>
              <a:rPr lang="ru-RU" sz="2800" dirty="0"/>
              <a:t> </a:t>
            </a:r>
            <a:r>
              <a:rPr lang="ru-RU" sz="2800" dirty="0" err="1"/>
              <a:t>сутностей</a:t>
            </a:r>
            <a:r>
              <a:rPr lang="ru-RU" sz="2800" dirty="0"/>
              <a:t> 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світогляд</a:t>
            </a:r>
            <a:r>
              <a:rPr lang="ru-RU" sz="2800" dirty="0" smtClean="0"/>
              <a:t> </a:t>
            </a:r>
            <a:r>
              <a:rPr lang="ru-RU" sz="2800" dirty="0" err="1" smtClean="0"/>
              <a:t>поділяється</a:t>
            </a:r>
            <a:r>
              <a:rPr lang="ru-RU" sz="2800" dirty="0" smtClean="0"/>
              <a:t>:</a:t>
            </a:r>
            <a:endParaRPr lang="uk-UA" sz="2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Релігійний</a:t>
            </a:r>
          </a:p>
          <a:p>
            <a:r>
              <a:rPr lang="uk-UA" sz="3600" dirty="0" smtClean="0"/>
              <a:t>Скептичний</a:t>
            </a:r>
          </a:p>
          <a:p>
            <a:r>
              <a:rPr lang="uk-UA" sz="3600" dirty="0"/>
              <a:t>А</a:t>
            </a:r>
            <a:r>
              <a:rPr lang="uk-UA" sz="3600" dirty="0" smtClean="0"/>
              <a:t>гностичний </a:t>
            </a:r>
          </a:p>
          <a:p>
            <a:r>
              <a:rPr lang="uk-UA" sz="3600" dirty="0" smtClean="0"/>
              <a:t>Атеїстичний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10002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Міфологізація –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це </a:t>
            </a:r>
            <a:r>
              <a:rPr lang="uk-UA" dirty="0"/>
              <a:t>процес створення такої інформації про об'єкт і поширення про нього відомостей в такому напрямку, в якому імідж об'єкта обростає все новими і новими атрибутами, що підсилюють і </a:t>
            </a:r>
            <a:r>
              <a:rPr lang="uk-UA" dirty="0" smtClean="0"/>
              <a:t>спрямовують </a:t>
            </a:r>
            <a:r>
              <a:rPr lang="uk-UA" dirty="0"/>
              <a:t>його вплив на маси </a:t>
            </a:r>
            <a:endParaRPr lang="uk-UA" dirty="0" smtClean="0"/>
          </a:p>
          <a:p>
            <a:pPr algn="ctr"/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2896"/>
            <a:ext cx="3331468" cy="333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33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Демонізація</a:t>
            </a:r>
            <a:endParaRPr lang="uk-U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28003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492" y="908720"/>
            <a:ext cx="3745306" cy="254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32175"/>
            <a:ext cx="18669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07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Міфологізація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uk-UA" sz="2400" dirty="0" smtClean="0"/>
              <a:t>– </a:t>
            </a:r>
            <a:r>
              <a:rPr lang="uk-UA" sz="2400" dirty="0"/>
              <a:t>це спроба побудови подвійного повідомлення, бажання обійти фільтр аудиторії, впливати на неї на підсвідомому рівні, зачіпаючи наші </a:t>
            </a:r>
            <a:r>
              <a:rPr lang="uk-UA" sz="2400" dirty="0" smtClean="0"/>
              <a:t>настанови (позитивні \ негативні установки).  Корелює із поняттям </a:t>
            </a:r>
            <a:r>
              <a:rPr lang="uk-UA" sz="2400" dirty="0" err="1" smtClean="0"/>
              <a:t>стереотипізація</a:t>
            </a:r>
            <a:r>
              <a:rPr lang="uk-UA" sz="2400" dirty="0" smtClean="0"/>
              <a:t>.</a:t>
            </a:r>
            <a:endParaRPr lang="uk-UA" sz="2400" dirty="0"/>
          </a:p>
          <a:p>
            <a:r>
              <a:rPr lang="uk-UA" sz="2400" dirty="0" smtClean="0"/>
              <a:t>Апеляція </a:t>
            </a:r>
            <a:r>
              <a:rPr lang="uk-UA" sz="2400" dirty="0"/>
              <a:t>до свідомості, до образів, які склалися у людини</a:t>
            </a:r>
            <a:r>
              <a:rPr lang="uk-UA" sz="2400" dirty="0" smtClean="0"/>
              <a:t>.</a:t>
            </a:r>
          </a:p>
          <a:p>
            <a:r>
              <a:rPr lang="uk-UA" sz="2400" dirty="0"/>
              <a:t> Сутність комунікаційної матриці міфу – це специфічний екран сталих традицій, на який проектуються образи повсякденної реальності через архетипи </a:t>
            </a:r>
            <a:r>
              <a:rPr lang="uk-UA" sz="2400" dirty="0" smtClean="0"/>
              <a:t>(колективне підсвідоме). </a:t>
            </a:r>
          </a:p>
          <a:p>
            <a:r>
              <a:rPr lang="uk-UA" sz="2400" dirty="0" smtClean="0"/>
              <a:t>Міф </a:t>
            </a:r>
            <a:r>
              <a:rPr lang="uk-UA" sz="2400" dirty="0"/>
              <a:t>і архетип – це той тип інформації, який на підсвідомому рівні присутній у </a:t>
            </a:r>
            <a:r>
              <a:rPr lang="uk-UA" sz="2400" dirty="0" smtClean="0"/>
              <a:t>кожній людині. 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49374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Процес міфологізації зачіпає всі сфери діяльності людини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1. Побутову</a:t>
            </a:r>
          </a:p>
          <a:p>
            <a:r>
              <a:rPr lang="uk-UA" dirty="0" smtClean="0"/>
              <a:t>2. Релігійну.</a:t>
            </a:r>
          </a:p>
          <a:p>
            <a:r>
              <a:rPr lang="uk-UA" dirty="0" smtClean="0"/>
              <a:t>3.Наукову.</a:t>
            </a:r>
          </a:p>
          <a:p>
            <a:r>
              <a:rPr lang="uk-UA" dirty="0" smtClean="0"/>
              <a:t>4. Академічну (навчальну).</a:t>
            </a:r>
          </a:p>
          <a:p>
            <a:r>
              <a:rPr lang="uk-UA" dirty="0" smtClean="0"/>
              <a:t>5. Військову.</a:t>
            </a:r>
          </a:p>
          <a:p>
            <a:r>
              <a:rPr lang="uk-UA" dirty="0" smtClean="0"/>
              <a:t>6. Інтимну.</a:t>
            </a:r>
          </a:p>
          <a:p>
            <a:r>
              <a:rPr lang="uk-UA" dirty="0" smtClean="0"/>
              <a:t>7. Історичну.</a:t>
            </a:r>
          </a:p>
          <a:p>
            <a:r>
              <a:rPr lang="uk-UA" dirty="0" smtClean="0"/>
              <a:t>8. Правову.</a:t>
            </a:r>
          </a:p>
          <a:p>
            <a:r>
              <a:rPr lang="uk-UA" dirty="0" smtClean="0"/>
              <a:t>9. Спортивну.</a:t>
            </a:r>
          </a:p>
          <a:p>
            <a:r>
              <a:rPr lang="uk-UA" dirty="0" smtClean="0"/>
              <a:t>тощо (приклади)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86721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 smtClean="0"/>
              <a:t>В </a:t>
            </a:r>
            <a:r>
              <a:rPr lang="ru-RU" sz="1600" b="1" dirty="0" err="1" smtClean="0"/>
              <a:t>основі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міфологізації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лежить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творення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образів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архетипів</a:t>
            </a:r>
            <a:r>
              <a:rPr lang="ru-RU" sz="1600" b="1" dirty="0" smtClean="0"/>
              <a:t>. </a:t>
            </a:r>
            <a:br>
              <a:rPr lang="ru-RU" sz="1600" b="1" dirty="0" smtClean="0"/>
            </a:br>
            <a:r>
              <a:rPr lang="ru-RU" sz="1600" b="1" dirty="0" smtClean="0"/>
              <a:t>Архетип </a:t>
            </a:r>
            <a:r>
              <a:rPr lang="ru-RU" sz="1600" b="1" dirty="0" err="1"/>
              <a:t>несе</a:t>
            </a:r>
            <a:r>
              <a:rPr lang="ru-RU" sz="1600" b="1" dirty="0"/>
              <a:t> </a:t>
            </a:r>
            <a:r>
              <a:rPr lang="ru-RU" sz="1600" b="1" dirty="0" err="1"/>
              <a:t>дуже</a:t>
            </a:r>
            <a:r>
              <a:rPr lang="ru-RU" sz="1600" b="1" dirty="0"/>
              <a:t> </a:t>
            </a:r>
            <a:r>
              <a:rPr lang="ru-RU" sz="1600" b="1" dirty="0" err="1"/>
              <a:t>потужний</a:t>
            </a:r>
            <a:r>
              <a:rPr lang="ru-RU" sz="1600" b="1" dirty="0"/>
              <a:t> </a:t>
            </a:r>
            <a:r>
              <a:rPr lang="ru-RU" sz="1600" b="1" dirty="0" err="1"/>
              <a:t>емоційний</a:t>
            </a:r>
            <a:r>
              <a:rPr lang="ru-RU" sz="1600" b="1" dirty="0"/>
              <a:t> заряд, тому </a:t>
            </a:r>
            <a:r>
              <a:rPr lang="ru-RU" sz="1600" b="1" dirty="0" err="1"/>
              <a:t>його</a:t>
            </a:r>
            <a:r>
              <a:rPr lang="ru-RU" sz="1600" b="1" dirty="0"/>
              <a:t> </a:t>
            </a:r>
            <a:r>
              <a:rPr lang="ru-RU" sz="1600" b="1" dirty="0" err="1"/>
              <a:t>використання</a:t>
            </a:r>
            <a:r>
              <a:rPr lang="ru-RU" sz="1600" b="1" dirty="0"/>
              <a:t> в </a:t>
            </a:r>
            <a:r>
              <a:rPr lang="ru-RU" sz="1600" b="1" dirty="0" err="1"/>
              <a:t>іміджі</a:t>
            </a:r>
            <a:r>
              <a:rPr lang="ru-RU" sz="1600" b="1" dirty="0"/>
              <a:t> </a:t>
            </a:r>
            <a:r>
              <a:rPr lang="ru-RU" sz="1600" b="1" dirty="0" err="1"/>
              <a:t>має</a:t>
            </a:r>
            <a:r>
              <a:rPr lang="ru-RU" sz="1600" b="1" dirty="0"/>
              <a:t> </a:t>
            </a:r>
            <a:r>
              <a:rPr lang="ru-RU" sz="1600" b="1" dirty="0" err="1"/>
              <a:t>магнетичний</a:t>
            </a:r>
            <a:r>
              <a:rPr lang="ru-RU" sz="1600" b="1" dirty="0"/>
              <a:t> </a:t>
            </a:r>
            <a:r>
              <a:rPr lang="ru-RU" sz="1600" b="1" dirty="0" err="1"/>
              <a:t>вплив</a:t>
            </a:r>
            <a:r>
              <a:rPr lang="ru-RU" sz="1600" b="1" dirty="0"/>
              <a:t> на </a:t>
            </a:r>
            <a:r>
              <a:rPr lang="ru-RU" sz="1600" b="1" dirty="0" err="1"/>
              <a:t>аудиторію</a:t>
            </a:r>
            <a:endParaRPr lang="uk-UA" sz="1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653856" cy="465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006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r>
              <a:rPr lang="uk-UA" dirty="0" smtClean="0"/>
              <a:t>Міфологізація  РОСІЙСЬКОГО ВІЙСЬКА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42797"/>
            <a:ext cx="47180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393" y="4437112"/>
            <a:ext cx="4180931" cy="182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516" y="1060667"/>
            <a:ext cx="2882025" cy="330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37112"/>
            <a:ext cx="3116235" cy="20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179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r>
              <a:rPr lang="uk-UA" dirty="0" smtClean="0"/>
              <a:t>Міфологізація  війська </a:t>
            </a:r>
            <a:br>
              <a:rPr lang="uk-UA" dirty="0" smtClean="0"/>
            </a:br>
            <a:r>
              <a:rPr lang="uk-UA" dirty="0" smtClean="0"/>
              <a:t>України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77" y="1484784"/>
            <a:ext cx="3375766" cy="32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01008"/>
            <a:ext cx="3168352" cy="324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658" y="0"/>
            <a:ext cx="3322394" cy="407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194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3"/>
          <p:cNvSpPr>
            <a:spLocks noGrp="1"/>
          </p:cNvSpPr>
          <p:nvPr>
            <p:ph sz="quarter" idx="13"/>
          </p:nvPr>
        </p:nvSpPr>
        <p:spPr>
          <a:xfrm>
            <a:off x="609600" y="404664"/>
            <a:ext cx="7924800" cy="5310336"/>
          </a:xfrm>
        </p:spPr>
        <p:txBody>
          <a:bodyPr/>
          <a:lstStyle/>
          <a:p>
            <a:r>
              <a:rPr lang="uk-UA" dirty="0"/>
              <a:t>Сучасне визначення категорії "міф" синтезує та розвиває як власне грецький термін (</a:t>
            </a:r>
            <a:r>
              <a:rPr lang="en-US" dirty="0"/>
              <a:t>mythos- </a:t>
            </a:r>
            <a:r>
              <a:rPr lang="uk-UA" dirty="0"/>
              <a:t>легенда, сказання), так і значення, якого йому послідовно надавали згодом. Міф, як стійке уявлення про той чи інший факт або явище соціального життя, виникає в контексті суспільного життя певної історичної епохи</a:t>
            </a:r>
            <a:r>
              <a:rPr lang="uk-UA" dirty="0" smtClean="0"/>
              <a:t>.</a:t>
            </a:r>
          </a:p>
          <a:p>
            <a:r>
              <a:rPr lang="uk-UA" dirty="0"/>
              <a:t>З розвитком суспільних відносин правителі стали широко використовувати методики міфотворчості для своєї мети. Для зміцнення власної влади вони застосовували способи </a:t>
            </a:r>
            <a:r>
              <a:rPr lang="uk-UA" dirty="0" smtClean="0"/>
              <a:t>поширення </a:t>
            </a:r>
            <a:r>
              <a:rPr lang="uk-UA" dirty="0"/>
              <a:t>інформації про свою діяльність, коли їм приписувалися надприродні властивості, завдяки яким вони перемагали ворогів і забезпечували процвітання своїх країн і народів. </a:t>
            </a:r>
            <a:endParaRPr lang="uk-UA" dirty="0" smtClean="0"/>
          </a:p>
          <a:p>
            <a:r>
              <a:rPr lang="uk-UA" dirty="0" smtClean="0"/>
              <a:t>Подібна </a:t>
            </a:r>
            <a:r>
              <a:rPr lang="uk-UA" dirty="0"/>
              <a:t>практика, з одного боку, дискредитувала </a:t>
            </a:r>
            <a:endParaRPr lang="uk-UA" dirty="0" smtClean="0"/>
          </a:p>
          <a:p>
            <a:r>
              <a:rPr lang="uk-UA" dirty="0" smtClean="0"/>
              <a:t>загальну </a:t>
            </a:r>
            <a:r>
              <a:rPr lang="uk-UA" dirty="0"/>
              <a:t>систему міфологізованого світогляду</a:t>
            </a:r>
            <a:r>
              <a:rPr lang="uk-UA" dirty="0" smtClean="0"/>
              <a:t>,</a:t>
            </a:r>
          </a:p>
          <a:p>
            <a:r>
              <a:rPr lang="uk-UA" dirty="0" smtClean="0"/>
              <a:t> </a:t>
            </a:r>
            <a:r>
              <a:rPr lang="uk-UA" dirty="0"/>
              <a:t>з іншого - сприяла розвитку спеціальних методів впливу </a:t>
            </a:r>
            <a:endParaRPr lang="uk-UA" dirty="0" smtClean="0"/>
          </a:p>
          <a:p>
            <a:r>
              <a:rPr lang="uk-UA" dirty="0" smtClean="0"/>
              <a:t>на </a:t>
            </a:r>
            <a:r>
              <a:rPr lang="uk-UA" dirty="0"/>
              <a:t>традиціоналістичну суспільну свідомість.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1941" b="-1"/>
          <a:stretch/>
        </p:blipFill>
        <p:spPr bwMode="auto">
          <a:xfrm>
            <a:off x="6228184" y="3068960"/>
            <a:ext cx="2603381" cy="298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885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b="1" dirty="0"/>
              <a:t>Міфотворчість стала невід'ємною частиною політики, а соціальний міф - основний інструмент маніпулювання суспільною свідомістю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392488" cy="437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80929"/>
            <a:ext cx="388843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012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План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/>
              <a:t>1. Предмет та значення курсу «Українська демонологія». Міфологічні уявлення як компонент світосприйняття українців</a:t>
            </a:r>
            <a:r>
              <a:rPr lang="uk-UA" dirty="0" smtClean="0"/>
              <a:t>.</a:t>
            </a:r>
            <a:r>
              <a:rPr lang="en-US" dirty="0" smtClean="0"/>
              <a:t> </a:t>
            </a:r>
            <a:r>
              <a:rPr lang="uk-UA" dirty="0" smtClean="0"/>
              <a:t>Міфологізація.</a:t>
            </a:r>
            <a:endParaRPr lang="uk-UA" dirty="0"/>
          </a:p>
          <a:p>
            <a:r>
              <a:rPr lang="uk-UA" dirty="0"/>
              <a:t>2.Історія вивчення української демонології </a:t>
            </a:r>
          </a:p>
          <a:p>
            <a:r>
              <a:rPr lang="uk-UA" dirty="0"/>
              <a:t>3.Система образів та персонажів української демонології </a:t>
            </a:r>
          </a:p>
          <a:p>
            <a:r>
              <a:rPr lang="uk-UA" dirty="0"/>
              <a:t>4.Сфера функціонування </a:t>
            </a:r>
            <a:r>
              <a:rPr lang="uk-UA" dirty="0" err="1"/>
              <a:t>демономенів</a:t>
            </a:r>
            <a:r>
              <a:rPr lang="uk-UA" dirty="0"/>
              <a:t>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4533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7924800" cy="792088"/>
          </a:xfrm>
        </p:spPr>
        <p:txBody>
          <a:bodyPr/>
          <a:lstStyle/>
          <a:p>
            <a:r>
              <a:rPr lang="uk-UA" dirty="0" smtClean="0"/>
              <a:t>Робота зі смислами в українському інформаційному просторі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/>
              <a:t>- Це не Росія збирається з силами для подальшого наступу - це МИ готуємося, щоб вдарити </a:t>
            </a:r>
          </a:p>
          <a:p>
            <a:r>
              <a:rPr lang="uk-UA" dirty="0"/>
              <a:t>- Це не Росія отримує перевагу - це ми їх вбиваємо тисячами.</a:t>
            </a:r>
          </a:p>
          <a:p>
            <a:r>
              <a:rPr lang="uk-UA" dirty="0"/>
              <a:t>- Це не в Росії велике майбутнє - воно таке буде у нас. </a:t>
            </a:r>
          </a:p>
          <a:p>
            <a:r>
              <a:rPr lang="uk-UA" dirty="0"/>
              <a:t>- Це не вони сильніші - це ми </a:t>
            </a:r>
            <a:r>
              <a:rPr lang="uk-UA" dirty="0" err="1"/>
              <a:t>професійніші</a:t>
            </a:r>
            <a:r>
              <a:rPr lang="uk-UA" dirty="0"/>
              <a:t>. </a:t>
            </a:r>
          </a:p>
          <a:p>
            <a:r>
              <a:rPr lang="uk-UA" dirty="0"/>
              <a:t>- Це не росіянам вирішувати нашу долю - це нам вирішувати їхню. Чи потрібна нам ще Кубань, чи хай гниє в нових російських реаліях. </a:t>
            </a:r>
          </a:p>
          <a:p>
            <a:r>
              <a:rPr lang="uk-UA" dirty="0"/>
              <a:t>- Це не Путін стратег - це Україна приголомшує світ своєю впертістю. </a:t>
            </a:r>
          </a:p>
        </p:txBody>
      </p:sp>
    </p:spTree>
    <p:extLst>
      <p:ext uri="{BB962C8B-B14F-4D97-AF65-F5344CB8AC3E}">
        <p14:creationId xmlns:p14="http://schemas.microsoft.com/office/powerpoint/2010/main" val="4261558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1" dirty="0"/>
              <a:t>2.Історія вивчення української демонології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/>
              <a:t>За браком писемних свідчень неможливо реконструювати цілісну історію слов’янської релігії, проте осмислити й узагальнити спадок дослідників, відшукати паралелі із сьогоденням цілком реально</a:t>
            </a:r>
            <a:r>
              <a:rPr lang="uk-UA" dirty="0" smtClean="0"/>
              <a:t>.</a:t>
            </a:r>
          </a:p>
          <a:p>
            <a:r>
              <a:rPr lang="uk-UA" dirty="0"/>
              <a:t> Етапи фіксації знань із демонології як складника світоглядних уявлень наших предків пов’язуються з </a:t>
            </a:r>
            <a:r>
              <a:rPr lang="uk-UA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рівнем розвитку писемності, своєрідністю історичних умов, а також рівнем національної свідомості населення</a:t>
            </a:r>
            <a:r>
              <a:rPr lang="uk-UA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dirty="0" smtClean="0"/>
              <a:t> </a:t>
            </a:r>
            <a:r>
              <a:rPr lang="uk-UA" dirty="0"/>
              <a:t>Підвищення наукового інтересу до світу вірувань і повір’їв припадає на середину ХІХ - початок ХХ ст. – час значного національного піднесення в Україні.</a:t>
            </a:r>
          </a:p>
        </p:txBody>
      </p:sp>
    </p:spTree>
    <p:extLst>
      <p:ext uri="{BB962C8B-B14F-4D97-AF65-F5344CB8AC3E}">
        <p14:creationId xmlns:p14="http://schemas.microsoft.com/office/powerpoint/2010/main" val="670324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ідзаголовок 3"/>
          <p:cNvSpPr>
            <a:spLocks noGrp="1"/>
          </p:cNvSpPr>
          <p:nvPr>
            <p:ph type="subTitle" idx="1"/>
          </p:nvPr>
        </p:nvSpPr>
        <p:spPr>
          <a:xfrm>
            <a:off x="395536" y="3861048"/>
            <a:ext cx="8640960" cy="2711152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800200"/>
          </a:xfrm>
        </p:spPr>
        <p:txBody>
          <a:bodyPr/>
          <a:lstStyle/>
          <a:p>
            <a:r>
              <a:rPr lang="uk-UA" sz="1400" b="1" dirty="0" smtClean="0"/>
              <a:t>період  ХІХ –ХХ ст. позначений </a:t>
            </a:r>
            <a:r>
              <a:rPr lang="uk-UA" sz="1400" b="1" dirty="0"/>
              <a:t>найактивнішою роботою щодо збирання зразків народної духовної культури і, на їхній підставі, осмислення механізмів формування національної духовності (В. Гнатюк, П. Іванов, В. </a:t>
            </a:r>
            <a:r>
              <a:rPr lang="uk-UA" sz="1400" b="1" dirty="0" err="1"/>
              <a:t>Милорадович</a:t>
            </a:r>
            <a:r>
              <a:rPr lang="uk-UA" sz="1400" b="1" dirty="0"/>
              <a:t>, І. Нечуй-Левицький, Я. </a:t>
            </a:r>
            <a:r>
              <a:rPr lang="uk-UA" sz="1400" b="1" dirty="0" err="1"/>
              <a:t>Новицький</a:t>
            </a:r>
            <a:r>
              <a:rPr lang="uk-UA" sz="1400" b="1" dirty="0"/>
              <a:t>, П. Чубинський та інші). </a:t>
            </a:r>
            <a:endParaRPr lang="uk-UA" sz="14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65381"/>
            <a:ext cx="2125342" cy="308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2539355" cy="358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48880"/>
            <a:ext cx="2794049" cy="387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46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609600" y="764704"/>
            <a:ext cx="7924800" cy="4950296"/>
          </a:xfrm>
        </p:spPr>
        <p:txBody>
          <a:bodyPr>
            <a:normAutofit/>
          </a:bodyPr>
          <a:lstStyle/>
          <a:p>
            <a:r>
              <a:rPr lang="uk-UA" dirty="0"/>
              <a:t>Упродовж </a:t>
            </a:r>
            <a:r>
              <a:rPr lang="uk-UA" dirty="0" smtClean="0"/>
              <a:t>незалежності України перевидано </a:t>
            </a:r>
            <a:r>
              <a:rPr lang="uk-UA" dirty="0"/>
              <a:t>більшість досліджень, пов’язаних з українською міфологією. Її вивченню присвячено й численні праці сучасників (В.</a:t>
            </a:r>
            <a:r>
              <a:rPr lang="uk-UA" dirty="0" err="1"/>
              <a:t>Войтович</a:t>
            </a:r>
            <a:r>
              <a:rPr lang="uk-UA" dirty="0"/>
              <a:t>, С.Плачинда, В.Скуратівський та ін.). </a:t>
            </a:r>
          </a:p>
          <a:p>
            <a:r>
              <a:rPr lang="uk-UA" dirty="0"/>
              <a:t>У наукових розвідках лінгвістів із проблем української демонології порушуються питання, пов’язані з етимологією, семантикою, складом </a:t>
            </a:r>
            <a:r>
              <a:rPr lang="uk-UA" dirty="0" err="1"/>
              <a:t>демономенів</a:t>
            </a:r>
            <a:r>
              <a:rPr lang="uk-UA" dirty="0"/>
              <a:t> (Б.Кобилянський, Й.</a:t>
            </a:r>
            <a:r>
              <a:rPr lang="uk-UA" dirty="0" err="1"/>
              <a:t>Дзендзелівський</a:t>
            </a:r>
            <a:r>
              <a:rPr lang="uk-UA" dirty="0"/>
              <a:t>, Т.Лукінова та ін.). У межах міфологічної лексики проаналізовано </a:t>
            </a:r>
            <a:r>
              <a:rPr lang="uk-UA" dirty="0" err="1"/>
              <a:t>демонолексеми</a:t>
            </a:r>
            <a:r>
              <a:rPr lang="uk-UA" dirty="0"/>
              <a:t> як засоби </a:t>
            </a:r>
            <a:r>
              <a:rPr lang="uk-UA" dirty="0" err="1"/>
              <a:t>стилетворення</a:t>
            </a:r>
            <a:r>
              <a:rPr lang="uk-UA" dirty="0"/>
              <a:t> в романтичній літературі ХІХ ст. (А.Василенко). Демонологічна лексика різних етнографічно-культурних зон відрізняється неоднорідністю семантичного поля, територією поширення і функціонування. Цій проблемі присвячено фундаментальні розвідки Н.</a:t>
            </a:r>
            <a:r>
              <a:rPr lang="uk-UA" dirty="0" err="1"/>
              <a:t>Хобзей</a:t>
            </a:r>
            <a:r>
              <a:rPr lang="uk-UA" dirty="0"/>
              <a:t> (гуцульські говірки), М.Толстого, Л.Виноградової, О.</a:t>
            </a:r>
            <a:r>
              <a:rPr lang="uk-UA" dirty="0" err="1"/>
              <a:t>Левкиївської</a:t>
            </a:r>
            <a:r>
              <a:rPr lang="uk-UA" dirty="0"/>
              <a:t> та ін. (поліські говірки). Значний внесок у розв’язання проблем слов’янської, а в її складі й української демонології, зробили російські дослідники, укладачі </a:t>
            </a:r>
            <a:r>
              <a:rPr lang="uk-UA" dirty="0" err="1"/>
              <a:t>етнолінгвістичного</a:t>
            </a:r>
            <a:r>
              <a:rPr lang="uk-UA" dirty="0"/>
              <a:t> словника “</a:t>
            </a:r>
            <a:r>
              <a:rPr lang="uk-UA" dirty="0" err="1"/>
              <a:t>Славянские</a:t>
            </a:r>
            <a:r>
              <a:rPr lang="uk-UA" dirty="0"/>
              <a:t> </a:t>
            </a:r>
            <a:r>
              <a:rPr lang="uk-UA" dirty="0" err="1"/>
              <a:t>древности</a:t>
            </a:r>
            <a:r>
              <a:rPr lang="uk-UA" dirty="0"/>
              <a:t>” за ред. М.Толстого. Лексикографічна праця містить велику кількість українського мовного матеріалу із вказівкою на регіон поширення.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4541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Поняття “демонологія</a:t>
            </a:r>
            <a:r>
              <a:rPr lang="uk-UA" dirty="0" smtClean="0"/>
              <a:t>”  </a:t>
            </a:r>
            <a:r>
              <a:rPr lang="uk-UA" dirty="0"/>
              <a:t>донині залишалося дискусійним.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У</a:t>
            </a:r>
            <a:r>
              <a:rPr lang="uk-UA" dirty="0" smtClean="0"/>
              <a:t> </a:t>
            </a:r>
            <a:r>
              <a:rPr lang="uk-UA" dirty="0"/>
              <a:t>11-томному “Словнику української мови” термін “демонологія” витлумачується як </a:t>
            </a:r>
            <a:r>
              <a:rPr lang="uk-UA" sz="2800" dirty="0"/>
              <a:t>“міфічні уявлення про злих духів (демонів), що виникли на основі первісної віри в духів”. </a:t>
            </a:r>
            <a:endParaRPr lang="uk-UA" sz="2800" dirty="0" smtClean="0"/>
          </a:p>
          <a:p>
            <a:r>
              <a:rPr lang="uk-UA" dirty="0" smtClean="0"/>
              <a:t>Нез’ясованим </a:t>
            </a:r>
            <a:r>
              <a:rPr lang="uk-UA" dirty="0"/>
              <a:t>залишається питання про належність до демонологічних назв </a:t>
            </a:r>
            <a:r>
              <a:rPr lang="uk-UA" dirty="0" err="1"/>
              <a:t>номенів</a:t>
            </a:r>
            <a:r>
              <a:rPr lang="uk-UA" dirty="0"/>
              <a:t> осіб, що мають надприродні здібності. </a:t>
            </a:r>
            <a:endParaRPr lang="uk-UA" dirty="0" smtClean="0"/>
          </a:p>
          <a:p>
            <a:r>
              <a:rPr lang="uk-UA" dirty="0" smtClean="0"/>
              <a:t>Сучасні </a:t>
            </a:r>
            <a:r>
              <a:rPr lang="uk-UA" dirty="0"/>
              <a:t>дослідники народних вірувань у поняття “демонологія” також включають міфічні уявлення, засновані на вірі в духів-демонів, які шкодять або сприяють людині в її справах, проте до переліку демонологічних персонажів включають назви осіб із надприродними властивостями та померлих неприродною смертю (О.Курочкін, Г.Скрипник</a:t>
            </a:r>
            <a:r>
              <a:rPr lang="uk-UA" dirty="0" smtClean="0"/>
              <a:t>).</a:t>
            </a:r>
          </a:p>
          <a:p>
            <a:r>
              <a:rPr lang="uk-UA" dirty="0" smtClean="0"/>
              <a:t> </a:t>
            </a:r>
            <a:r>
              <a:rPr lang="ru-RU" dirty="0" err="1"/>
              <a:t>Поділяючи</a:t>
            </a:r>
            <a:r>
              <a:rPr lang="ru-RU" dirty="0"/>
              <a:t> </a:t>
            </a:r>
            <a:r>
              <a:rPr lang="ru-RU" dirty="0" err="1"/>
              <a:t>наукову</a:t>
            </a:r>
            <a:r>
              <a:rPr lang="ru-RU" dirty="0"/>
              <a:t> </a:t>
            </a:r>
            <a:r>
              <a:rPr lang="ru-RU" dirty="0" err="1"/>
              <a:t>позицію</a:t>
            </a:r>
            <a:r>
              <a:rPr lang="ru-RU" dirty="0"/>
              <a:t> </a:t>
            </a:r>
            <a:r>
              <a:rPr lang="ru-RU" dirty="0" err="1"/>
              <a:t>укладачів</a:t>
            </a:r>
            <a:r>
              <a:rPr lang="ru-RU" dirty="0"/>
              <a:t> </a:t>
            </a:r>
            <a:r>
              <a:rPr lang="ru-RU" dirty="0" err="1"/>
              <a:t>етнолінгвістичного</a:t>
            </a:r>
            <a:r>
              <a:rPr lang="ru-RU" dirty="0"/>
              <a:t> словника “Славянские древности”, </a:t>
            </a:r>
            <a:r>
              <a:rPr lang="ru-RU" dirty="0" err="1"/>
              <a:t>поширюємо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“</a:t>
            </a:r>
            <a:r>
              <a:rPr lang="ru-RU" dirty="0" err="1"/>
              <a:t>демонологія</a:t>
            </a:r>
            <a:r>
              <a:rPr lang="ru-RU" dirty="0"/>
              <a:t>” на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міфічних</a:t>
            </a:r>
            <a:r>
              <a:rPr lang="ru-RU" dirty="0"/>
              <a:t> </a:t>
            </a:r>
            <a:r>
              <a:rPr lang="ru-RU" dirty="0" err="1"/>
              <a:t>уявлень</a:t>
            </a:r>
            <a:r>
              <a:rPr lang="ru-RU" dirty="0"/>
              <a:t>, </a:t>
            </a:r>
            <a:r>
              <a:rPr lang="ru-RU" dirty="0" err="1"/>
              <a:t>заснованих</a:t>
            </a:r>
            <a:r>
              <a:rPr lang="ru-RU" dirty="0"/>
              <a:t> на </a:t>
            </a:r>
            <a:r>
              <a:rPr lang="ru-RU" dirty="0" err="1"/>
              <a:t>вірі</a:t>
            </a:r>
            <a:r>
              <a:rPr lang="ru-RU" dirty="0"/>
              <a:t> в </a:t>
            </a:r>
            <a:r>
              <a:rPr lang="ru-RU" dirty="0" err="1"/>
              <a:t>духів-демонів</a:t>
            </a:r>
            <a:r>
              <a:rPr lang="ru-RU" dirty="0"/>
              <a:t>, людей з </a:t>
            </a:r>
            <a:r>
              <a:rPr lang="ru-RU" dirty="0" err="1"/>
              <a:t>демонічними</a:t>
            </a:r>
            <a:r>
              <a:rPr lang="ru-RU" dirty="0"/>
              <a:t> </a:t>
            </a:r>
            <a:r>
              <a:rPr lang="ru-RU" dirty="0" err="1"/>
              <a:t>якостями</a:t>
            </a:r>
            <a:r>
              <a:rPr lang="ru-RU" dirty="0"/>
              <a:t> та </a:t>
            </a:r>
            <a:r>
              <a:rPr lang="ru-RU" dirty="0" err="1"/>
              <a:t>здібностями</a:t>
            </a:r>
            <a:r>
              <a:rPr lang="ru-RU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23392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924800" cy="1143000"/>
          </a:xfrm>
        </p:spPr>
        <p:txBody>
          <a:bodyPr/>
          <a:lstStyle/>
          <a:p>
            <a:r>
              <a:rPr lang="uk-UA" sz="2800" dirty="0"/>
              <a:t>4.Сфера функціонування </a:t>
            </a:r>
            <a:r>
              <a:rPr lang="uk-UA" sz="2800" dirty="0" smtClean="0"/>
              <a:t>демонологічних назв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- фольклор </a:t>
            </a:r>
          </a:p>
          <a:p>
            <a:r>
              <a:rPr lang="uk-UA" dirty="0" smtClean="0"/>
              <a:t>- художня література</a:t>
            </a:r>
          </a:p>
          <a:p>
            <a:r>
              <a:rPr lang="uk-UA" dirty="0" smtClean="0"/>
              <a:t>- інвективи</a:t>
            </a:r>
          </a:p>
          <a:p>
            <a:r>
              <a:rPr lang="uk-UA" dirty="0" smtClean="0"/>
              <a:t>- українська топоніміка</a:t>
            </a:r>
          </a:p>
          <a:p>
            <a:r>
              <a:rPr lang="uk-UA" dirty="0" smtClean="0"/>
              <a:t>- антропоніміка</a:t>
            </a:r>
          </a:p>
          <a:p>
            <a:r>
              <a:rPr lang="uk-UA" dirty="0" smtClean="0"/>
              <a:t>- назви на позначення рослин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789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ДЕМОНОЛО́ГІЯ (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грец</a:t>
            </a:r>
            <a:r>
              <a:rPr lang="ru-RU" dirty="0"/>
              <a:t>. δα</a:t>
            </a:r>
            <a:r>
              <a:rPr lang="ru-RU" dirty="0" err="1"/>
              <a:t>ιμων</a:t>
            </a:r>
            <a:r>
              <a:rPr lang="ru-RU" dirty="0"/>
              <a:t> – дух, божество і ...</a:t>
            </a:r>
            <a:r>
              <a:rPr lang="ru-RU" dirty="0" err="1"/>
              <a:t>логія</a:t>
            </a:r>
            <a:r>
              <a:rPr lang="ru-RU" dirty="0"/>
              <a:t>)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2400" dirty="0" smtClean="0"/>
              <a:t>система </a:t>
            </a:r>
            <a:r>
              <a:rPr lang="ru-RU" sz="2400" dirty="0" err="1"/>
              <a:t>світоглядних</a:t>
            </a:r>
            <a:r>
              <a:rPr lang="ru-RU" sz="2400" dirty="0"/>
              <a:t> </a:t>
            </a:r>
            <a:r>
              <a:rPr lang="ru-RU" sz="2400" dirty="0" err="1"/>
              <a:t>уявлень</a:t>
            </a:r>
            <a:r>
              <a:rPr lang="ru-RU" sz="2400" dirty="0"/>
              <a:t>, </a:t>
            </a:r>
            <a:r>
              <a:rPr lang="ru-RU" sz="2400" dirty="0" err="1"/>
              <a:t>згідно</a:t>
            </a:r>
            <a:r>
              <a:rPr lang="ru-RU" sz="2400" dirty="0"/>
              <a:t> з </a:t>
            </a:r>
            <a:r>
              <a:rPr lang="ru-RU" sz="2400" dirty="0" err="1"/>
              <a:t>якими</a:t>
            </a:r>
            <a:r>
              <a:rPr lang="ru-RU" sz="2400" dirty="0"/>
              <a:t> </a:t>
            </a:r>
            <a:r>
              <a:rPr lang="ru-RU" sz="2400" dirty="0" err="1"/>
              <a:t>світ</a:t>
            </a:r>
            <a:r>
              <a:rPr lang="ru-RU" sz="2400" dirty="0"/>
              <a:t> </a:t>
            </a:r>
            <a:r>
              <a:rPr lang="ru-RU" sz="2400" dirty="0" err="1"/>
              <a:t>поділений</a:t>
            </a:r>
            <a:r>
              <a:rPr lang="ru-RU" sz="2400" dirty="0"/>
              <a:t> на </a:t>
            </a:r>
            <a:r>
              <a:rPr lang="ru-RU" sz="2400" dirty="0" err="1"/>
              <a:t>сфери</a:t>
            </a:r>
            <a:r>
              <a:rPr lang="ru-RU" sz="2400" dirty="0"/>
              <a:t> </a:t>
            </a:r>
            <a:r>
              <a:rPr lang="ru-RU" sz="2400" dirty="0" err="1"/>
              <a:t>впливу</a:t>
            </a:r>
            <a:r>
              <a:rPr lang="ru-RU" sz="2400" dirty="0"/>
              <a:t> </a:t>
            </a:r>
            <a:r>
              <a:rPr lang="ru-RU" sz="2400" dirty="0" err="1"/>
              <a:t>надприродних</a:t>
            </a:r>
            <a:r>
              <a:rPr lang="ru-RU" sz="2400" dirty="0"/>
              <a:t> </a:t>
            </a:r>
            <a:r>
              <a:rPr lang="ru-RU" sz="2400" dirty="0" err="1"/>
              <a:t>істот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не </a:t>
            </a:r>
            <a:r>
              <a:rPr lang="ru-RU" sz="2400" dirty="0" err="1"/>
              <a:t>досягли</a:t>
            </a:r>
            <a:r>
              <a:rPr lang="ru-RU" sz="2400" dirty="0"/>
              <a:t> статусу </a:t>
            </a:r>
            <a:r>
              <a:rPr lang="ru-RU" sz="2400" dirty="0" err="1"/>
              <a:t>богів</a:t>
            </a:r>
            <a:r>
              <a:rPr lang="ru-RU" sz="2400" dirty="0"/>
              <a:t>, а </a:t>
            </a:r>
            <a:r>
              <a:rPr lang="ru-RU" sz="2400" dirty="0" err="1"/>
              <a:t>утвердилися</a:t>
            </a:r>
            <a:r>
              <a:rPr lang="ru-RU" sz="2400" dirty="0"/>
              <a:t> у </a:t>
            </a:r>
            <a:r>
              <a:rPr lang="ru-RU" sz="2400" dirty="0" err="1"/>
              <a:t>значенні</a:t>
            </a:r>
            <a:r>
              <a:rPr lang="ru-RU" sz="2400" dirty="0"/>
              <a:t> божеств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демонів</a:t>
            </a:r>
            <a:r>
              <a:rPr lang="ru-RU" sz="2400" dirty="0"/>
              <a:t>. </a:t>
            </a:r>
            <a:r>
              <a:rPr lang="ru-RU" sz="2400" dirty="0" smtClean="0"/>
              <a:t>Демон </a:t>
            </a:r>
            <a:r>
              <a:rPr lang="ru-RU" sz="2400" dirty="0"/>
              <a:t>– </a:t>
            </a:r>
            <a:r>
              <a:rPr lang="ru-RU" sz="2400" dirty="0" err="1"/>
              <a:t>узагальнена</a:t>
            </a:r>
            <a:r>
              <a:rPr lang="ru-RU" sz="2400" dirty="0"/>
              <a:t> </a:t>
            </a:r>
            <a:r>
              <a:rPr lang="ru-RU" sz="2400" dirty="0" err="1"/>
              <a:t>назва</a:t>
            </a:r>
            <a:r>
              <a:rPr lang="ru-RU" sz="2400" dirty="0"/>
              <a:t> </a:t>
            </a:r>
            <a:r>
              <a:rPr lang="ru-RU" sz="2400" dirty="0" err="1"/>
              <a:t>невизначених</a:t>
            </a:r>
            <a:r>
              <a:rPr lang="ru-RU" sz="2400" dirty="0"/>
              <a:t> сил </a:t>
            </a:r>
            <a:r>
              <a:rPr lang="ru-RU" sz="2400" dirty="0" err="1"/>
              <a:t>природи</a:t>
            </a:r>
            <a:r>
              <a:rPr lang="ru-RU" sz="2400" dirty="0"/>
              <a:t> у </a:t>
            </a:r>
            <a:r>
              <a:rPr lang="ru-RU" sz="2400" dirty="0" err="1"/>
              <a:t>вигляді</a:t>
            </a:r>
            <a:r>
              <a:rPr lang="ru-RU" sz="2400" dirty="0"/>
              <a:t> </a:t>
            </a:r>
            <a:r>
              <a:rPr lang="ru-RU" sz="2400" dirty="0" err="1"/>
              <a:t>духів</a:t>
            </a:r>
            <a:r>
              <a:rPr lang="ru-RU" sz="2400" dirty="0"/>
              <a:t> та людей з </a:t>
            </a:r>
            <a:r>
              <a:rPr lang="ru-RU" sz="2400" dirty="0" err="1"/>
              <a:t>надприрод</a:t>
            </a:r>
            <a:r>
              <a:rPr lang="ru-RU" sz="2400" dirty="0"/>
              <a:t>. </a:t>
            </a:r>
            <a:r>
              <a:rPr lang="ru-RU" sz="2400" dirty="0" err="1"/>
              <a:t>властивостями</a:t>
            </a:r>
            <a:r>
              <a:rPr lang="ru-RU" sz="2400" dirty="0"/>
              <a:t>. Нар. Д. </a:t>
            </a:r>
            <a:r>
              <a:rPr lang="ru-RU" sz="2400" dirty="0" err="1"/>
              <a:t>пронизує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сфери</a:t>
            </a:r>
            <a:r>
              <a:rPr lang="ru-RU" sz="2400" dirty="0"/>
              <a:t> </a:t>
            </a:r>
            <a:r>
              <a:rPr lang="ru-RU" sz="2400" dirty="0" err="1"/>
              <a:t>традиц</a:t>
            </a:r>
            <a:r>
              <a:rPr lang="ru-RU" sz="2400" dirty="0"/>
              <a:t>. </a:t>
            </a:r>
            <a:r>
              <a:rPr lang="ru-RU" sz="2400" dirty="0" err="1"/>
              <a:t>культури</a:t>
            </a:r>
            <a:r>
              <a:rPr lang="ru-RU" sz="2400" dirty="0"/>
              <a:t>, </a:t>
            </a:r>
            <a:r>
              <a:rPr lang="ru-RU" sz="2400" dirty="0" err="1"/>
              <a:t>пояснюючи</a:t>
            </a:r>
            <a:r>
              <a:rPr lang="ru-RU" sz="2400" dirty="0"/>
              <a:t> </a:t>
            </a:r>
            <a:r>
              <a:rPr lang="ru-RU" sz="2400" dirty="0" err="1"/>
              <a:t>бажаний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небажаний</a:t>
            </a:r>
            <a:r>
              <a:rPr lang="ru-RU" sz="2400" dirty="0"/>
              <a:t> </a:t>
            </a:r>
            <a:r>
              <a:rPr lang="ru-RU" sz="2400" dirty="0" err="1"/>
              <a:t>перебіг</a:t>
            </a:r>
            <a:r>
              <a:rPr lang="ru-RU" sz="2400" dirty="0"/>
              <a:t> </a:t>
            </a:r>
            <a:r>
              <a:rPr lang="ru-RU" sz="2400" dirty="0" err="1"/>
              <a:t>подій</a:t>
            </a:r>
            <a:r>
              <a:rPr lang="ru-RU" sz="2400" dirty="0"/>
              <a:t> </a:t>
            </a:r>
            <a:r>
              <a:rPr lang="ru-RU" sz="2400" dirty="0" err="1"/>
              <a:t>втручанням</a:t>
            </a:r>
            <a:r>
              <a:rPr lang="ru-RU" sz="2400" dirty="0"/>
              <a:t> </a:t>
            </a:r>
            <a:r>
              <a:rPr lang="ru-RU" sz="2400" dirty="0" err="1" smtClean="0"/>
              <a:t>демонів</a:t>
            </a:r>
            <a:r>
              <a:rPr lang="ru-RU" sz="2400" dirty="0" smtClean="0"/>
              <a:t> (</a:t>
            </a:r>
            <a:r>
              <a:rPr lang="ru-RU" sz="2400" dirty="0" err="1" smtClean="0"/>
              <a:t>Енциклопедія</a:t>
            </a:r>
            <a:r>
              <a:rPr lang="ru-RU" sz="2400" dirty="0" smtClean="0"/>
              <a:t> </a:t>
            </a:r>
            <a:r>
              <a:rPr lang="ru-RU" sz="2400" dirty="0" err="1" smtClean="0"/>
              <a:t>сучасної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).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850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pPr algn="ctr"/>
            <a:r>
              <a:rPr lang="uk-UA" dirty="0" smtClean="0"/>
              <a:t>Демон. Фото з </a:t>
            </a:r>
            <a:r>
              <a:rPr lang="uk-UA" dirty="0" err="1" smtClean="0"/>
              <a:t>інтернету</a:t>
            </a:r>
            <a:endParaRPr lang="uk-UA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43" y="1601052"/>
            <a:ext cx="7121765" cy="398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91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світогляд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r>
              <a:rPr lang="uk-UA" dirty="0"/>
              <a:t>– це сукупність узагальнених уявлень про дійсність, які відображають, розкривають і зумовлюють певне практичне і теоретичне ставлення людини до світу, спосіб сприйняття, осмислення і оцінки навколишньої дійсності і самої себе. </a:t>
            </a:r>
            <a:endParaRPr lang="uk-UA" dirty="0" smtClean="0"/>
          </a:p>
          <a:p>
            <a:r>
              <a:rPr lang="uk-UA" dirty="0"/>
              <a:t>Світогляд впорядковує навколишній світ, робить його зрозумілим, вказує на найкоротші шляхи досягнення цілей. </a:t>
            </a:r>
            <a:endParaRPr lang="uk-UA" dirty="0" smtClean="0"/>
          </a:p>
          <a:p>
            <a:r>
              <a:rPr lang="uk-UA" dirty="0" smtClean="0"/>
              <a:t>ФІЛОСОФІЯ, НАУКА</a:t>
            </a:r>
            <a:r>
              <a:rPr lang="uk-UA" dirty="0"/>
              <a:t>, РЕЛІГІЯ, МІФОЛОГІЯ, ДЕМОНОЛОГІЯ </a:t>
            </a:r>
            <a:r>
              <a:rPr lang="uk-UA" dirty="0" smtClean="0"/>
              <a:t>своїми методами та прийомами допомагають </a:t>
            </a:r>
            <a:r>
              <a:rPr lang="uk-UA" dirty="0"/>
              <a:t>упорядковувати цей світ, пояснювати його. </a:t>
            </a:r>
            <a:endParaRPr lang="uk-UA" dirty="0" smtClean="0"/>
          </a:p>
          <a:p>
            <a:pPr algn="ctr"/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89040"/>
            <a:ext cx="2727747" cy="272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5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Структуру світогляду </a:t>
            </a:r>
            <a:r>
              <a:rPr lang="uk-UA" dirty="0" smtClean="0"/>
              <a:t>становлять: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709120"/>
          </a:xfrm>
        </p:spPr>
        <p:txBody>
          <a:bodyPr>
            <a:normAutofit lnSpcReduction="10000"/>
          </a:bodyPr>
          <a:lstStyle/>
          <a:p>
            <a:r>
              <a:rPr lang="uk-UA" dirty="0"/>
              <a:t>1.	</a:t>
            </a:r>
            <a:r>
              <a:rPr lang="uk-UA" b="1" dirty="0"/>
              <a:t>Узагальнені знання</a:t>
            </a:r>
            <a:r>
              <a:rPr lang="uk-UA" dirty="0"/>
              <a:t>. Вони є основною, інформаційною базою світогляду. Чим більші знання того чи іншого народу або тієї чи іншої людини, то серйозніше підґрунтя дістає відповідний світогляд. Слід зауважити, що до світогляду належать не всі і не будь-які знання, а лише ті, які є життєво важливими для людини, які практично і теоретично розкривають сутність стосунків між людиною і світом.</a:t>
            </a:r>
          </a:p>
          <a:p>
            <a:r>
              <a:rPr lang="uk-UA" dirty="0"/>
              <a:t>2.	</a:t>
            </a:r>
            <a:r>
              <a:rPr lang="uk-UA" b="1" dirty="0"/>
              <a:t>Переконання</a:t>
            </a:r>
            <a:r>
              <a:rPr lang="uk-UA" dirty="0"/>
              <a:t>. Це внутрішні соціально-психологічні елементи духовності, завдяки яким сприймаються або ж, навпаки, відкидаються світоглядні знання. Переконання – це не тільки інтелектуальна позиція, а й емоційний стан, стійка психологічна настанова, впевненість у справедливості своїх принципів, ідей, поглядів. Тому переконання є одним з необхідних структурних елементів світогляду.</a:t>
            </a:r>
          </a:p>
          <a:p>
            <a:r>
              <a:rPr lang="uk-UA" dirty="0"/>
              <a:t>3.	</a:t>
            </a:r>
            <a:r>
              <a:rPr lang="uk-UA" b="1" dirty="0"/>
              <a:t>Цінності. </a:t>
            </a:r>
            <a:r>
              <a:rPr lang="uk-UA" dirty="0"/>
              <a:t>Це різні форми ставлення (позитивне, негативне, рідше – нейтральне) до явищ навколишнього світу, яке ґрунтується на потребах та інтересах особистості, людей, культур певного соціуму. Їх людина засвоює в процесі життя. За змістом і сутністю цінності відрізняються від знань. Знанням притаманне прагнення до істини – об’єктивного пізнання реального світу, цінності втілюють у собі особливе ставлення людей до всього навколишнього  відповідно до їх прагнень, потребам, інтересам.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2013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609600" y="404664"/>
            <a:ext cx="7924800" cy="5976664"/>
          </a:xfrm>
        </p:spPr>
        <p:txBody>
          <a:bodyPr>
            <a:normAutofit fontScale="92500"/>
          </a:bodyPr>
          <a:lstStyle/>
          <a:p>
            <a:r>
              <a:rPr lang="uk-UA" dirty="0"/>
              <a:t>4.</a:t>
            </a:r>
            <a:r>
              <a:rPr lang="uk-UA" b="1" dirty="0"/>
              <a:t>	Ідеали</a:t>
            </a:r>
            <a:r>
              <a:rPr lang="uk-UA" dirty="0"/>
              <a:t>. Це світоглядна форма цілеспрямованого відображення дійсності, уявний зразок досконалості, норма, до якої слід іти як до кінцевої мети. Особливість ідеалів у тому, що вони становлять випереджене відображення дійсності. Слід підкреслити, що суспільний ідеал виконує не тільки </a:t>
            </a:r>
            <a:r>
              <a:rPr lang="uk-UA" dirty="0" err="1"/>
              <a:t>цілеспрямувальну</a:t>
            </a:r>
            <a:r>
              <a:rPr lang="uk-UA" dirty="0"/>
              <a:t>, але й аксіологічну (оцінювальну) функцію щодо відношення соціального суб`єкта до об`єкта і до самого себе. Світоглядні цінності – це вищі цінності життя і культури, які визначають життєву орієнтацію суб`єкта у всіх сферах його </a:t>
            </a:r>
            <a:r>
              <a:rPr lang="uk-UA" dirty="0" smtClean="0"/>
              <a:t>діяльності.</a:t>
            </a:r>
            <a:endParaRPr lang="uk-UA" dirty="0"/>
          </a:p>
          <a:p>
            <a:r>
              <a:rPr lang="uk-UA" dirty="0"/>
              <a:t>5.	</a:t>
            </a:r>
            <a:r>
              <a:rPr lang="uk-UA" b="1" dirty="0"/>
              <a:t>Вірування</a:t>
            </a:r>
            <a:r>
              <a:rPr lang="uk-UA" dirty="0"/>
              <a:t>. Це форма і спосіб сприйняття соціальної інформації, норм, цінностей та ідеалів суспільного життя. Не набуті власним практичним чи пізнавальним досвідом, вони сприймаються як очевидні факти чи характеристики об’єктивної дійсності сущого і належного; спосіб засвоєння досвіду попередніх поколінь, сприйняття сподівань, очікувань та надій щодо майбутнього. Це найбільш </a:t>
            </a:r>
            <a:r>
              <a:rPr lang="uk-UA" dirty="0" err="1"/>
              <a:t>контраверсійний</a:t>
            </a:r>
            <a:r>
              <a:rPr lang="uk-UA" dirty="0"/>
              <a:t> з усіх елементів світогляду, тому що сучасне філософське знання визнає право особистості на відсутність параметру «віра» у його особливому світосприйнятті. Проте, на даному цивілізаційному етапі жодне суспільство не досягло 100% показника відсутності поняття «віра» у світосприйнятті його </a:t>
            </a:r>
            <a:r>
              <a:rPr lang="uk-UA" dirty="0" smtClean="0"/>
              <a:t>представників.</a:t>
            </a:r>
            <a:endParaRPr lang="uk-UA" dirty="0"/>
          </a:p>
          <a:p>
            <a:r>
              <a:rPr lang="uk-UA" dirty="0"/>
              <a:t>6.	</a:t>
            </a:r>
            <a:r>
              <a:rPr lang="uk-UA" b="1" dirty="0"/>
              <a:t>Принципи діяльності</a:t>
            </a:r>
            <a:r>
              <a:rPr lang="uk-UA" dirty="0"/>
              <a:t>. Вони є нормативно-регулятивним компонентом світогляду, визначають свідоме практичне і теоретичне ставлення соціального суб`єкта до об`єкта і до самого себе.</a:t>
            </a:r>
          </a:p>
          <a:p>
            <a:r>
              <a:rPr lang="uk-UA" dirty="0"/>
              <a:t>7.	</a:t>
            </a:r>
            <a:r>
              <a:rPr lang="uk-UA" b="1" dirty="0"/>
              <a:t>Життєві норми</a:t>
            </a:r>
            <a:r>
              <a:rPr lang="uk-UA" dirty="0"/>
              <a:t>. Це зразки, стандарти діяльності, що склалися історично або усталилися як певні правила поведінки, виконання яких окремою людиною чи групою людей є необхідною умовою підпорядкування особистої діяльності суспільним вимогам.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1244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36712"/>
            <a:ext cx="7924800" cy="1152128"/>
          </a:xfrm>
        </p:spPr>
        <p:txBody>
          <a:bodyPr/>
          <a:lstStyle/>
          <a:p>
            <a:r>
              <a:rPr lang="uk-UA" dirty="0"/>
              <a:t>У структурі світогляду вирізняють такі його підструктури: 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609600" y="2060848"/>
            <a:ext cx="7924800" cy="3654152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а</a:t>
            </a:r>
            <a:r>
              <a:rPr lang="uk-UA" sz="2000" dirty="0"/>
              <a:t>) світовідчуття, або емоційно-психологічний рівень світогляду; </a:t>
            </a:r>
          </a:p>
          <a:p>
            <a:r>
              <a:rPr lang="uk-UA" sz="2000" dirty="0"/>
              <a:t>б) світосприймання, або досвід формування пізнавальних уявлень про світ з використанням наочних образів; </a:t>
            </a:r>
          </a:p>
          <a:p>
            <a:r>
              <a:rPr lang="uk-UA" sz="2000" dirty="0"/>
              <a:t>в) світорозуміння, або пізнавально-інтелектуальний </a:t>
            </a:r>
            <a:r>
              <a:rPr lang="uk-UA" sz="2000" dirty="0" smtClean="0"/>
              <a:t>рівень</a:t>
            </a:r>
          </a:p>
          <a:p>
            <a:endParaRPr lang="uk-UA" sz="2000" dirty="0"/>
          </a:p>
          <a:p>
            <a:endParaRPr lang="uk-UA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3833416"/>
            <a:ext cx="4277030" cy="198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08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 </a:t>
            </a:r>
            <a:r>
              <a:rPr lang="ru-RU" b="1" dirty="0" err="1"/>
              <a:t>історичним</a:t>
            </a:r>
            <a:r>
              <a:rPr lang="ru-RU" b="1" dirty="0"/>
              <a:t> </a:t>
            </a:r>
            <a:r>
              <a:rPr lang="ru-RU" b="1" dirty="0" smtClean="0"/>
              <a:t>типом: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Міфологічний</a:t>
            </a:r>
            <a:endParaRPr lang="ru-RU" sz="3200" dirty="0" smtClean="0"/>
          </a:p>
          <a:p>
            <a:r>
              <a:rPr lang="ru-RU" sz="3200" dirty="0" err="1" smtClean="0"/>
              <a:t>Релігійний</a:t>
            </a:r>
            <a:endParaRPr lang="ru-RU" sz="3200" dirty="0" smtClean="0"/>
          </a:p>
          <a:p>
            <a:r>
              <a:rPr lang="ru-RU" sz="3200" dirty="0" err="1" smtClean="0"/>
              <a:t>Філософський</a:t>
            </a:r>
            <a:r>
              <a:rPr lang="ru-RU" sz="3200" dirty="0" smtClean="0"/>
              <a:t>.</a:t>
            </a:r>
          </a:p>
          <a:p>
            <a:pPr algn="ctr"/>
            <a:endParaRPr lang="uk-UA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00808"/>
            <a:ext cx="4696413" cy="332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73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937</TotalTime>
  <Words>1150</Words>
  <Application>Microsoft Office PowerPoint</Application>
  <PresentationFormat>Екран (4:3)</PresentationFormat>
  <Paragraphs>90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26" baseType="lpstr">
      <vt:lpstr>Горизонт</vt:lpstr>
      <vt:lpstr>КУЛЬТУРОЛОГІЧНИЙ ТА ЛІНГВІСТИЧНИЙ АСПЕКТИ ДОСЛІДЖЕННЯ ДЕМОНОЛОГІЇ</vt:lpstr>
      <vt:lpstr>План </vt:lpstr>
      <vt:lpstr>ДЕМОНОЛО́ГІЯ (від грец. δαιμων – дух, божество і ...логія) </vt:lpstr>
      <vt:lpstr>Демон. Фото з інтернету</vt:lpstr>
      <vt:lpstr>світогляд</vt:lpstr>
      <vt:lpstr>Структуру світогляду становлять: </vt:lpstr>
      <vt:lpstr>Презентація PowerPoint</vt:lpstr>
      <vt:lpstr>У структурі світогляду вирізняють такі його підструктури:  </vt:lpstr>
      <vt:lpstr>За історичним типом:</vt:lpstr>
      <vt:lpstr>За ставленням до визнання існування вищих сутностей  світогляд поділяється:</vt:lpstr>
      <vt:lpstr>Міфологізація – </vt:lpstr>
      <vt:lpstr>Демонізація</vt:lpstr>
      <vt:lpstr>Міфологізація</vt:lpstr>
      <vt:lpstr>Процес міфологізації зачіпає всі сфери діяльності людини</vt:lpstr>
      <vt:lpstr>В основі міфологізації лежить творення образів архетипів.  Архетип несе дуже потужний емоційний заряд, тому його використання в іміджі має магнетичний вплив на аудиторію</vt:lpstr>
      <vt:lpstr>Міфологізація  РОСІЙСЬКОГО ВІЙСЬКА</vt:lpstr>
      <vt:lpstr>Міфологізація  війська  України</vt:lpstr>
      <vt:lpstr>Презентація PowerPoint</vt:lpstr>
      <vt:lpstr>Міфотворчість стала невід'ємною частиною політики, а соціальний міф - основний інструмент маніпулювання суспільною свідомістю</vt:lpstr>
      <vt:lpstr>Робота зі смислами в українському інформаційному просторі</vt:lpstr>
      <vt:lpstr>2.Історія вивчення української демонології  </vt:lpstr>
      <vt:lpstr>період  ХІХ –ХХ ст. позначений найактивнішою роботою щодо збирання зразків народної духовної культури і, на їхній підставі, осмислення механізмів формування національної духовності (В. Гнатюк, П. Іванов, В. Милорадович, І. Нечуй-Левицький, Я. Новицький, П. Чубинський та інші). </vt:lpstr>
      <vt:lpstr>Презентація PowerPoint</vt:lpstr>
      <vt:lpstr>Поняття “демонологія”  донині залишалося дискусійним. </vt:lpstr>
      <vt:lpstr>4.Сфера функціонування демонологічних назв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КУЛЬТУРОЛОГІЧНИЙ ТА ЛІНГВІСТИЧНИЙ АСПЕКТИ ДОСЛІДЖЕННЯ ДЕМОНОЛОГІЇ</dc:title>
  <dc:creator>Natali</dc:creator>
  <cp:lastModifiedBy>RePack by Diakov</cp:lastModifiedBy>
  <cp:revision>30</cp:revision>
  <dcterms:created xsi:type="dcterms:W3CDTF">2020-09-01T01:14:53Z</dcterms:created>
  <dcterms:modified xsi:type="dcterms:W3CDTF">2022-04-01T17:25:35Z</dcterms:modified>
</cp:coreProperties>
</file>