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66" r:id="rId3"/>
    <p:sldId id="257" r:id="rId4"/>
    <p:sldId id="258" r:id="rId5"/>
    <p:sldId id="260" r:id="rId6"/>
    <p:sldId id="261" r:id="rId7"/>
    <p:sldId id="262" r:id="rId8"/>
    <p:sldId id="263" r:id="rId9"/>
    <p:sldId id="264" r:id="rId10"/>
    <p:sldId id="265"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08.02.2021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08.02.2021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08.02.2021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08.02.2021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08.02.2021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08.02.2021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08.02.2021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08.02.2021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08.02.2021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services_logistika_jpeg_6.jpg"/>
          <p:cNvPicPr>
            <a:picLocks noChangeAspect="1" noChangeArrowheads="1"/>
          </p:cNvPicPr>
          <p:nvPr/>
        </p:nvPicPr>
        <p:blipFill>
          <a:blip r:embed="rId2"/>
          <a:srcRect/>
          <a:stretch>
            <a:fillRect/>
          </a:stretch>
        </p:blipFill>
        <p:spPr bwMode="auto">
          <a:xfrm>
            <a:off x="0" y="0"/>
            <a:ext cx="2428860" cy="2833670"/>
          </a:xfrm>
          <a:prstGeom prst="rect">
            <a:avLst/>
          </a:prstGeom>
          <a:noFill/>
        </p:spPr>
      </p:pic>
      <p:sp>
        <p:nvSpPr>
          <p:cNvPr id="2" name="Заголовок 1"/>
          <p:cNvSpPr>
            <a:spLocks noGrp="1"/>
          </p:cNvSpPr>
          <p:nvPr>
            <p:ph type="ctrTitle"/>
          </p:nvPr>
        </p:nvSpPr>
        <p:spPr>
          <a:xfrm>
            <a:off x="2214546" y="1214422"/>
            <a:ext cx="6572296" cy="2357454"/>
          </a:xfrm>
        </p:spPr>
        <p:txBody>
          <a:bodyPr>
            <a:normAutofit/>
          </a:bodyPr>
          <a:lstStyle/>
          <a:p>
            <a:r>
              <a:rPr lang="uk-UA" dirty="0" smtClean="0">
                <a:latin typeface="Times New Roman" pitchFamily="18" charset="0"/>
                <a:cs typeface="Times New Roman" pitchFamily="18" charset="0"/>
              </a:rPr>
              <a:t>Презентація на тему:</a:t>
            </a:r>
            <a:br>
              <a:rPr lang="uk-UA" dirty="0" smtClean="0">
                <a:latin typeface="Times New Roman" pitchFamily="18" charset="0"/>
                <a:cs typeface="Times New Roman" pitchFamily="18" charset="0"/>
              </a:rPr>
            </a:br>
            <a:r>
              <a:rPr lang="uk-UA" b="0" dirty="0" smtClean="0">
                <a:latin typeface="Times New Roman" pitchFamily="18" charset="0"/>
                <a:cs typeface="Times New Roman" pitchFamily="18" charset="0"/>
              </a:rPr>
              <a:t>Мета та завдання маркетинг-логістики</a:t>
            </a:r>
            <a:endParaRPr lang="uk-UA"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500042"/>
            <a:ext cx="8229600" cy="2643205"/>
          </a:xfrm>
        </p:spPr>
        <p:txBody>
          <a:bodyPr>
            <a:normAutofit fontScale="77500" lnSpcReduction="20000"/>
          </a:bodyPr>
          <a:lstStyle/>
          <a:p>
            <a:pPr algn="ctr">
              <a:buNone/>
            </a:pPr>
            <a:r>
              <a:rPr lang="uk-UA" sz="3600" dirty="0" smtClean="0">
                <a:latin typeface="Times New Roman" pitchFamily="18" charset="0"/>
                <a:cs typeface="Times New Roman" pitchFamily="18" charset="0"/>
              </a:rPr>
              <a:t>Підприємства повинні забезпечити таке управління маркетинговою логістикою, за якого високий рівень задоволення клієнтів забезпечувався б прийнятними витратами. Для цього необхідно, щоб усі елементи логістики були пов'язані між собою і перебували під постійним контролем.</a:t>
            </a:r>
          </a:p>
          <a:p>
            <a:pPr algn="ctr"/>
            <a:endParaRPr lang="uk-UA" dirty="0"/>
          </a:p>
        </p:txBody>
      </p:sp>
      <p:pic>
        <p:nvPicPr>
          <p:cNvPr id="6146" name="Picture 2" descr="C:\Users\user\Desktop\2-964_1_6.jpg"/>
          <p:cNvPicPr>
            <a:picLocks noChangeAspect="1" noChangeArrowheads="1"/>
          </p:cNvPicPr>
          <p:nvPr/>
        </p:nvPicPr>
        <p:blipFill>
          <a:blip r:embed="rId2"/>
          <a:srcRect/>
          <a:stretch>
            <a:fillRect/>
          </a:stretch>
        </p:blipFill>
        <p:spPr bwMode="auto">
          <a:xfrm>
            <a:off x="3929058" y="3071810"/>
            <a:ext cx="4762500" cy="35814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428728" y="2928934"/>
            <a:ext cx="7400948" cy="1785950"/>
          </a:xfrm>
        </p:spPr>
        <p:txBody>
          <a:bodyPr>
            <a:normAutofit/>
          </a:bodyPr>
          <a:lstStyle/>
          <a:p>
            <a:pPr>
              <a:buNone/>
            </a:pPr>
            <a:r>
              <a:rPr lang="uk-UA" sz="8000" dirty="0" smtClean="0">
                <a:latin typeface="Times New Roman" pitchFamily="18" charset="0"/>
                <a:cs typeface="Times New Roman" pitchFamily="18" charset="0"/>
              </a:rPr>
              <a:t>Дякую за увагу</a:t>
            </a:r>
            <a:endParaRPr lang="uk-UA" sz="8000" dirty="0">
              <a:latin typeface="Times New Roman" pitchFamily="18" charset="0"/>
              <a:cs typeface="Times New Roman" pitchFamily="18" charset="0"/>
            </a:endParaRPr>
          </a:p>
        </p:txBody>
      </p:sp>
      <p:pic>
        <p:nvPicPr>
          <p:cNvPr id="8196" name="Picture 4" descr="C:\Users\user\Desktop\651767.jpg"/>
          <p:cNvPicPr>
            <a:picLocks noChangeAspect="1" noChangeArrowheads="1"/>
          </p:cNvPicPr>
          <p:nvPr/>
        </p:nvPicPr>
        <p:blipFill>
          <a:blip r:embed="rId2"/>
          <a:srcRect/>
          <a:stretch>
            <a:fillRect/>
          </a:stretch>
        </p:blipFill>
        <p:spPr bwMode="auto">
          <a:xfrm>
            <a:off x="428596" y="285728"/>
            <a:ext cx="7000924" cy="300039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user\Desktop\logist3.jpg"/>
          <p:cNvPicPr>
            <a:picLocks noChangeAspect="1" noChangeArrowheads="1"/>
          </p:cNvPicPr>
          <p:nvPr/>
        </p:nvPicPr>
        <p:blipFill>
          <a:blip r:embed="rId2"/>
          <a:srcRect/>
          <a:stretch>
            <a:fillRect/>
          </a:stretch>
        </p:blipFill>
        <p:spPr bwMode="auto">
          <a:xfrm>
            <a:off x="0" y="3214686"/>
            <a:ext cx="3653984" cy="2376779"/>
          </a:xfrm>
          <a:prstGeom prst="rect">
            <a:avLst/>
          </a:prstGeom>
          <a:noFill/>
        </p:spPr>
      </p:pic>
      <p:sp>
        <p:nvSpPr>
          <p:cNvPr id="2" name="Содержимое 1"/>
          <p:cNvSpPr>
            <a:spLocks noGrp="1"/>
          </p:cNvSpPr>
          <p:nvPr>
            <p:ph idx="1"/>
          </p:nvPr>
        </p:nvSpPr>
        <p:spPr>
          <a:xfrm>
            <a:off x="457200" y="857232"/>
            <a:ext cx="8329642" cy="2928958"/>
          </a:xfrm>
        </p:spPr>
        <p:txBody>
          <a:bodyPr>
            <a:normAutofit fontScale="62500" lnSpcReduction="20000"/>
          </a:bodyPr>
          <a:lstStyle/>
          <a:p>
            <a:pPr algn="ctr"/>
            <a:r>
              <a:rPr lang="uk-UA" dirty="0" smtClean="0">
                <a:latin typeface="Times New Roman" pitchFamily="18" charset="0"/>
                <a:cs typeface="Times New Roman" pitchFamily="18" charset="0"/>
              </a:rPr>
              <a:t>На сьогодні у зв’язку з помітним зростанням виробництва і розширенням номенклатури виробництва товарів, розширенням мережі оптової та роздрібної торгівлі, її удосконаленням, створенням складів значною мірою зросла роль логістики, яку визначають як управління товарними потоками. Сьогодні неможливо уявити виробниче чи торгове підприємство, яке не займалося б вирішенням логістичних задач. Логістика дозволяє оптимізувати функціонування товарних, інформаційних і фінансових потоків, істотно скоротити проміжок часу між закупкою сировини і напівфабрикатів і поставкою готового продукту споживачу, сприяє суттєвому скороченню матеріальних запасів.</a:t>
            </a:r>
          </a:p>
          <a:p>
            <a:pPr algn="ctr"/>
            <a:r>
              <a:rPr lang="uk-UA" dirty="0" smtClean="0">
                <a:latin typeface="Times New Roman" pitchFamily="18" charset="0"/>
                <a:cs typeface="Times New Roman" pitchFamily="18" charset="0"/>
              </a:rPr>
              <a:t>За оцінками багатьох експертів, загострення конкуренції на світових ринках диктує необхідність впровадження маркетинг-логістики в практичну діяльність підприємств як одного з найважливіших факторів конкурентоспроможності компаній.</a:t>
            </a:r>
            <a:endParaRPr lang="uk-UA" dirty="0">
              <a:latin typeface="Times New Roman" pitchFamily="18" charset="0"/>
              <a:cs typeface="Times New Roman" pitchFamily="18" charset="0"/>
            </a:endParaRPr>
          </a:p>
        </p:txBody>
      </p:sp>
      <p:pic>
        <p:nvPicPr>
          <p:cNvPr id="7171" name="Picture 3" descr="C:\Users\user\Desktop\логистика.jpg"/>
          <p:cNvPicPr>
            <a:picLocks noChangeAspect="1" noChangeArrowheads="1"/>
          </p:cNvPicPr>
          <p:nvPr/>
        </p:nvPicPr>
        <p:blipFill>
          <a:blip r:embed="rId3"/>
          <a:srcRect/>
          <a:stretch>
            <a:fillRect/>
          </a:stretch>
        </p:blipFill>
        <p:spPr bwMode="auto">
          <a:xfrm>
            <a:off x="6715108" y="4643422"/>
            <a:ext cx="2428892" cy="2214578"/>
          </a:xfrm>
          <a:prstGeom prst="rect">
            <a:avLst/>
          </a:prstGeom>
          <a:noFill/>
        </p:spPr>
      </p:pic>
      <p:pic>
        <p:nvPicPr>
          <p:cNvPr id="7172" name="Picture 4" descr="C:\Users\user\Desktop\-ss9zGgMbxw.jpg"/>
          <p:cNvPicPr>
            <a:picLocks noChangeAspect="1" noChangeArrowheads="1"/>
          </p:cNvPicPr>
          <p:nvPr/>
        </p:nvPicPr>
        <p:blipFill>
          <a:blip r:embed="rId4"/>
          <a:srcRect/>
          <a:stretch>
            <a:fillRect/>
          </a:stretch>
        </p:blipFill>
        <p:spPr bwMode="auto">
          <a:xfrm>
            <a:off x="3571868" y="3929066"/>
            <a:ext cx="2643206" cy="2714644"/>
          </a:xfrm>
          <a:prstGeom prst="rect">
            <a:avLst/>
          </a:prstGeom>
          <a:noFill/>
        </p:spPr>
      </p:pic>
      <p:sp>
        <p:nvSpPr>
          <p:cNvPr id="6" name="TextBox 5"/>
          <p:cNvSpPr txBox="1"/>
          <p:nvPr/>
        </p:nvSpPr>
        <p:spPr>
          <a:xfrm>
            <a:off x="785786" y="214290"/>
            <a:ext cx="5500726" cy="584775"/>
          </a:xfrm>
          <a:prstGeom prst="rect">
            <a:avLst/>
          </a:prstGeom>
          <a:noFill/>
        </p:spPr>
        <p:txBody>
          <a:bodyPr wrap="square" rtlCol="0">
            <a:spAutoFit/>
          </a:bodyPr>
          <a:lstStyle/>
          <a:p>
            <a:r>
              <a:rPr lang="uk-UA" sz="3200" dirty="0" smtClean="0">
                <a:latin typeface="Times New Roman" pitchFamily="18" charset="0"/>
                <a:cs typeface="Times New Roman" pitchFamily="18" charset="0"/>
              </a:rPr>
              <a:t>ВСТУП</a:t>
            </a:r>
            <a:endParaRPr lang="uk-UA"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7"/>
            <a:ext cx="8229600" cy="2857519"/>
          </a:xfrm>
        </p:spPr>
        <p:txBody>
          <a:bodyPr/>
          <a:lstStyle/>
          <a:p>
            <a:pPr algn="ctr">
              <a:buNone/>
            </a:pPr>
            <a:r>
              <a:rPr lang="uk-UA" dirty="0" smtClean="0">
                <a:latin typeface="Times New Roman" pitchFamily="18" charset="0"/>
                <a:cs typeface="Times New Roman" pitchFamily="18" charset="0"/>
              </a:rPr>
              <a:t>Маркетинг-логістика — це діяльність щодо планування, виконання й контролю фізичного переміщення товарів, фінансових та інформаційних потоків від виробника до споживача з метою задоволення потреб споживача та отримання прибутку.</a:t>
            </a:r>
          </a:p>
          <a:p>
            <a:endParaRPr lang="uk-UA" dirty="0"/>
          </a:p>
        </p:txBody>
      </p:sp>
      <p:pic>
        <p:nvPicPr>
          <p:cNvPr id="2050" name="Picture 2" descr="C:\Users\user\Desktop\logist3.jpg"/>
          <p:cNvPicPr>
            <a:picLocks noChangeAspect="1" noChangeArrowheads="1"/>
          </p:cNvPicPr>
          <p:nvPr/>
        </p:nvPicPr>
        <p:blipFill>
          <a:blip r:embed="rId2"/>
          <a:srcRect/>
          <a:stretch>
            <a:fillRect/>
          </a:stretch>
        </p:blipFill>
        <p:spPr bwMode="auto">
          <a:xfrm>
            <a:off x="2928926" y="3357562"/>
            <a:ext cx="5429288" cy="28575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928802"/>
          </a:xfrm>
        </p:spPr>
        <p:txBody>
          <a:bodyPr>
            <a:normAutofit/>
          </a:bodyPr>
          <a:lstStyle/>
          <a:p>
            <a:r>
              <a:rPr lang="uk-UA" sz="2400" dirty="0" smtClean="0">
                <a:latin typeface="Times New Roman" pitchFamily="18" charset="0"/>
                <a:cs typeface="Times New Roman" pitchFamily="18" charset="0"/>
              </a:rPr>
              <a:t>Логістична система — це організаційно-господарський механізм управління матеріальними та інформаційними потоками</a:t>
            </a:r>
            <a:endParaRPr lang="uk-UA" sz="2400" dirty="0">
              <a:latin typeface="Times New Roman" pitchFamily="18" charset="0"/>
              <a:cs typeface="Times New Roman" pitchFamily="18" charset="0"/>
            </a:endParaRPr>
          </a:p>
        </p:txBody>
      </p:sp>
      <p:pic>
        <p:nvPicPr>
          <p:cNvPr id="5" name="Рисунок 4" descr="picture.jpg"/>
          <p:cNvPicPr/>
          <p:nvPr/>
        </p:nvPicPr>
        <p:blipFill>
          <a:blip r:embed="rId2"/>
          <a:srcRect/>
          <a:stretch>
            <a:fillRect/>
          </a:stretch>
        </p:blipFill>
        <p:spPr bwMode="auto">
          <a:xfrm>
            <a:off x="1214414" y="1571612"/>
            <a:ext cx="6715172" cy="44291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1857388"/>
          </a:xfrm>
        </p:spPr>
        <p:txBody>
          <a:bodyPr>
            <a:noAutofit/>
          </a:bodyPr>
          <a:lstStyle/>
          <a:p>
            <a:r>
              <a:rPr lang="uk-UA" sz="1800" dirty="0" smtClean="0">
                <a:latin typeface="Times New Roman" pitchFamily="18" charset="0"/>
                <a:cs typeface="Times New Roman" pitchFamily="18" charset="0"/>
              </a:rPr>
              <a:t>Метою логістичної системи є забезпечення своєчасної доставки товарів у необхідне місце, у потрібній кількості відповідно до запитів споживачів, а також запланованого рівня обслуговування з мінімальними витратами. Таким чином, мета маркетинг-логістики - одночасно максимізувати рівень обслуговування і мінімізувати витрати на розподіл товарів.</a:t>
            </a:r>
            <a:r>
              <a:rPr lang="uk-UA" sz="1600" dirty="0" smtClean="0"/>
              <a:t/>
            </a:r>
            <a:br>
              <a:rPr lang="uk-UA" sz="1600" dirty="0" smtClean="0"/>
            </a:br>
            <a:endParaRPr lang="uk-UA" sz="1600" dirty="0"/>
          </a:p>
        </p:txBody>
      </p:sp>
      <p:sp>
        <p:nvSpPr>
          <p:cNvPr id="4" name="Прямоугольник 3"/>
          <p:cNvSpPr/>
          <p:nvPr/>
        </p:nvSpPr>
        <p:spPr>
          <a:xfrm>
            <a:off x="4000496" y="1785926"/>
            <a:ext cx="4143404" cy="642942"/>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uk-UA" dirty="0" smtClean="0"/>
              <a:t>оптимізації рівня товарних запасів;</a:t>
            </a:r>
            <a:endParaRPr lang="uk-UA" dirty="0"/>
          </a:p>
        </p:txBody>
      </p:sp>
      <p:sp>
        <p:nvSpPr>
          <p:cNvPr id="5" name="Прямоугольник 4"/>
          <p:cNvSpPr/>
          <p:nvPr/>
        </p:nvSpPr>
        <p:spPr>
          <a:xfrm>
            <a:off x="4429124" y="2571744"/>
            <a:ext cx="4214810" cy="785818"/>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uk-UA" dirty="0" smtClean="0"/>
              <a:t>використанню менш дорогих засобів транспортування;</a:t>
            </a:r>
            <a:endParaRPr lang="uk-UA" dirty="0"/>
          </a:p>
        </p:txBody>
      </p:sp>
      <p:sp>
        <p:nvSpPr>
          <p:cNvPr id="6" name="Прямоугольник 5"/>
          <p:cNvSpPr/>
          <p:nvPr/>
        </p:nvSpPr>
        <p:spPr>
          <a:xfrm>
            <a:off x="4857752" y="3571876"/>
            <a:ext cx="4143404" cy="64294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uk-UA" dirty="0" smtClean="0"/>
              <a:t>відвантаженню товарів великими партіями;</a:t>
            </a:r>
            <a:endParaRPr lang="uk-UA" dirty="0"/>
          </a:p>
        </p:txBody>
      </p:sp>
      <p:sp>
        <p:nvSpPr>
          <p:cNvPr id="7" name="Прямоугольник 6"/>
          <p:cNvSpPr/>
          <p:nvPr/>
        </p:nvSpPr>
        <p:spPr>
          <a:xfrm>
            <a:off x="4500530" y="4357694"/>
            <a:ext cx="4500626" cy="114300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dirty="0" smtClean="0"/>
              <a:t>швидким та надійним поставкам, у тому числі своєчасному відвантаженню товару відповідних обсягу та якості;</a:t>
            </a:r>
            <a:endParaRPr lang="uk-UA" dirty="0"/>
          </a:p>
        </p:txBody>
      </p:sp>
      <p:sp>
        <p:nvSpPr>
          <p:cNvPr id="8" name="Прямоугольник 7"/>
          <p:cNvSpPr/>
          <p:nvPr/>
        </p:nvSpPr>
        <p:spPr>
          <a:xfrm>
            <a:off x="4071934" y="5715016"/>
            <a:ext cx="4143404" cy="7143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uk-UA" dirty="0" smtClean="0"/>
              <a:t>швидким виконанням замовлень.</a:t>
            </a:r>
            <a:endParaRPr lang="uk-UA" dirty="0"/>
          </a:p>
        </p:txBody>
      </p:sp>
      <p:sp>
        <p:nvSpPr>
          <p:cNvPr id="9" name="Овал 8"/>
          <p:cNvSpPr/>
          <p:nvPr/>
        </p:nvSpPr>
        <p:spPr>
          <a:xfrm>
            <a:off x="0" y="2714620"/>
            <a:ext cx="3071834" cy="2214578"/>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buNone/>
            </a:pPr>
            <a:r>
              <a:rPr lang="uk-UA" sz="2400" dirty="0" smtClean="0">
                <a:latin typeface="Times New Roman" pitchFamily="18" charset="0"/>
                <a:cs typeface="Times New Roman" pitchFamily="18" charset="0"/>
              </a:rPr>
              <a:t>Цього можна досягти завдяки:</a:t>
            </a:r>
          </a:p>
        </p:txBody>
      </p:sp>
      <p:cxnSp>
        <p:nvCxnSpPr>
          <p:cNvPr id="11" name="Прямая со стрелкой 10"/>
          <p:cNvCxnSpPr/>
          <p:nvPr/>
        </p:nvCxnSpPr>
        <p:spPr>
          <a:xfrm flipV="1">
            <a:off x="2786050" y="2214554"/>
            <a:ext cx="1071570" cy="64294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3" name="Прямая со стрелкой 12"/>
          <p:cNvCxnSpPr/>
          <p:nvPr/>
        </p:nvCxnSpPr>
        <p:spPr>
          <a:xfrm flipV="1">
            <a:off x="3214678" y="3071810"/>
            <a:ext cx="928694" cy="285752"/>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5" name="Прямая со стрелкой 14"/>
          <p:cNvCxnSpPr/>
          <p:nvPr/>
        </p:nvCxnSpPr>
        <p:spPr>
          <a:xfrm>
            <a:off x="3357554" y="3929066"/>
            <a:ext cx="1285884"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Прямая со стрелкой 17"/>
          <p:cNvCxnSpPr/>
          <p:nvPr/>
        </p:nvCxnSpPr>
        <p:spPr>
          <a:xfrm>
            <a:off x="3071802" y="4500570"/>
            <a:ext cx="1214446" cy="42862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0" name="Прямая со стрелкой 19"/>
          <p:cNvCxnSpPr/>
          <p:nvPr/>
        </p:nvCxnSpPr>
        <p:spPr>
          <a:xfrm>
            <a:off x="2786050" y="5000636"/>
            <a:ext cx="1071570" cy="1000132"/>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A_1227121143.jpg"/>
          <p:cNvPicPr>
            <a:picLocks noChangeAspect="1" noChangeArrowheads="1"/>
          </p:cNvPicPr>
          <p:nvPr/>
        </p:nvPicPr>
        <p:blipFill>
          <a:blip r:embed="rId2"/>
          <a:srcRect/>
          <a:stretch>
            <a:fillRect/>
          </a:stretch>
        </p:blipFill>
        <p:spPr bwMode="auto">
          <a:xfrm>
            <a:off x="6357950" y="4357694"/>
            <a:ext cx="2786050" cy="2500306"/>
          </a:xfrm>
          <a:prstGeom prst="rect">
            <a:avLst/>
          </a:prstGeom>
          <a:noFill/>
        </p:spPr>
      </p:pic>
      <p:sp>
        <p:nvSpPr>
          <p:cNvPr id="2" name="Заголовок 1"/>
          <p:cNvSpPr>
            <a:spLocks noGrp="1"/>
          </p:cNvSpPr>
          <p:nvPr>
            <p:ph type="title"/>
          </p:nvPr>
        </p:nvSpPr>
        <p:spPr>
          <a:xfrm>
            <a:off x="457200" y="274638"/>
            <a:ext cx="8229600" cy="2011354"/>
          </a:xfrm>
        </p:spPr>
        <p:txBody>
          <a:bodyPr>
            <a:noAutofit/>
          </a:bodyPr>
          <a:lstStyle/>
          <a:p>
            <a:r>
              <a:rPr lang="uk-UA" sz="2000" dirty="0" smtClean="0"/>
              <a:t/>
            </a:r>
            <a:br>
              <a:rPr lang="uk-UA" sz="2000" dirty="0" smtClean="0"/>
            </a:br>
            <a:endParaRPr lang="uk-UA" sz="2000" dirty="0"/>
          </a:p>
        </p:txBody>
      </p:sp>
      <p:sp>
        <p:nvSpPr>
          <p:cNvPr id="4" name="Скругленный прямоугольник 3"/>
          <p:cNvSpPr/>
          <p:nvPr/>
        </p:nvSpPr>
        <p:spPr>
          <a:xfrm>
            <a:off x="1000100" y="1500174"/>
            <a:ext cx="5214974" cy="50006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dirty="0" smtClean="0">
                <a:latin typeface="Times New Roman" pitchFamily="18" charset="0"/>
                <a:cs typeface="Times New Roman" pitchFamily="18" charset="0"/>
              </a:rPr>
              <a:t>продукт – потрібний продукт;</a:t>
            </a:r>
            <a:endParaRPr lang="uk-UA" dirty="0"/>
          </a:p>
        </p:txBody>
      </p:sp>
      <p:sp>
        <p:nvSpPr>
          <p:cNvPr id="5" name="Скругленный прямоугольник 4"/>
          <p:cNvSpPr/>
          <p:nvPr/>
        </p:nvSpPr>
        <p:spPr>
          <a:xfrm>
            <a:off x="1000100" y="2143116"/>
            <a:ext cx="5214974" cy="5000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latin typeface="Times New Roman" pitchFamily="18" charset="0"/>
                <a:cs typeface="Times New Roman" pitchFamily="18" charset="0"/>
              </a:rPr>
              <a:t>кількість - у необхідній кількості;</a:t>
            </a:r>
            <a:endParaRPr lang="uk-UA" dirty="0"/>
          </a:p>
        </p:txBody>
      </p:sp>
      <p:sp>
        <p:nvSpPr>
          <p:cNvPr id="6" name="Скругленный прямоугольник 5"/>
          <p:cNvSpPr/>
          <p:nvPr/>
        </p:nvSpPr>
        <p:spPr>
          <a:xfrm>
            <a:off x="1000100" y="2786058"/>
            <a:ext cx="5214974" cy="50006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dirty="0" smtClean="0">
                <a:latin typeface="Times New Roman" pitchFamily="18" charset="0"/>
                <a:cs typeface="Times New Roman" pitchFamily="18" charset="0"/>
              </a:rPr>
              <a:t>якість – необхідної якості;</a:t>
            </a:r>
            <a:endParaRPr lang="uk-UA" dirty="0"/>
          </a:p>
        </p:txBody>
      </p:sp>
      <p:sp>
        <p:nvSpPr>
          <p:cNvPr id="7" name="Скругленный прямоугольник 6"/>
          <p:cNvSpPr/>
          <p:nvPr/>
        </p:nvSpPr>
        <p:spPr>
          <a:xfrm>
            <a:off x="1000100" y="4000504"/>
            <a:ext cx="5214974" cy="50006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dirty="0" smtClean="0">
                <a:latin typeface="Times New Roman" pitchFamily="18" charset="0"/>
                <a:cs typeface="Times New Roman" pitchFamily="18" charset="0"/>
              </a:rPr>
              <a:t>час – необхідно доставити у потрібний час;</a:t>
            </a:r>
            <a:endParaRPr lang="uk-UA" dirty="0"/>
          </a:p>
        </p:txBody>
      </p:sp>
      <p:sp>
        <p:nvSpPr>
          <p:cNvPr id="8" name="Скругленный прямоугольник 7"/>
          <p:cNvSpPr/>
          <p:nvPr/>
        </p:nvSpPr>
        <p:spPr>
          <a:xfrm>
            <a:off x="1000100" y="3429000"/>
            <a:ext cx="5214974" cy="42862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uk-UA" dirty="0" smtClean="0">
                <a:latin typeface="Times New Roman" pitchFamily="18" charset="0"/>
                <a:cs typeface="Times New Roman" pitchFamily="18" charset="0"/>
              </a:rPr>
              <a:t>місце – у потрібне місце;</a:t>
            </a:r>
            <a:endParaRPr lang="uk-UA" dirty="0"/>
          </a:p>
        </p:txBody>
      </p:sp>
      <p:sp>
        <p:nvSpPr>
          <p:cNvPr id="9" name="Скругленный прямоугольник 8"/>
          <p:cNvSpPr/>
          <p:nvPr/>
        </p:nvSpPr>
        <p:spPr>
          <a:xfrm>
            <a:off x="1000100" y="4643446"/>
            <a:ext cx="5214974" cy="4286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uk-UA" dirty="0" smtClean="0">
                <a:latin typeface="Times New Roman" pitchFamily="18" charset="0"/>
                <a:cs typeface="Times New Roman" pitchFamily="18" charset="0"/>
              </a:rPr>
              <a:t>витрати – з мінімальними витратами.</a:t>
            </a:r>
            <a:endParaRPr lang="uk-UA" dirty="0"/>
          </a:p>
        </p:txBody>
      </p:sp>
      <p:sp>
        <p:nvSpPr>
          <p:cNvPr id="12" name="TextBox 11"/>
          <p:cNvSpPr txBox="1"/>
          <p:nvPr/>
        </p:nvSpPr>
        <p:spPr>
          <a:xfrm>
            <a:off x="857224" y="285729"/>
            <a:ext cx="7786742" cy="923330"/>
          </a:xfrm>
          <a:prstGeom prst="rect">
            <a:avLst/>
          </a:prstGeom>
          <a:noFill/>
        </p:spPr>
        <p:txBody>
          <a:bodyPr wrap="square" rtlCol="0">
            <a:spAutoFit/>
          </a:bodyPr>
          <a:lstStyle/>
          <a:p>
            <a:r>
              <a:rPr lang="uk-UA" b="1" dirty="0" smtClean="0">
                <a:latin typeface="Times New Roman" pitchFamily="18" charset="0"/>
                <a:cs typeface="Times New Roman" pitchFamily="18" charset="0"/>
              </a:rPr>
              <a:t>Найчастіше мету логістичної діяльності пов'язують з виконанням так званих правил логістики. Найбільш розповсюдженим підходом є виділення «шести правил логістики», так званого логістичного </a:t>
            </a:r>
            <a:r>
              <a:rPr lang="uk-UA" b="1" dirty="0" err="1" smtClean="0">
                <a:latin typeface="Times New Roman" pitchFamily="18" charset="0"/>
                <a:cs typeface="Times New Roman" pitchFamily="18" charset="0"/>
              </a:rPr>
              <a:t>міксу</a:t>
            </a:r>
            <a:r>
              <a:rPr lang="uk-UA" b="1" dirty="0" smtClean="0">
                <a:latin typeface="Times New Roman" pitchFamily="18" charset="0"/>
                <a:cs typeface="Times New Roman" pitchFamily="18" charset="0"/>
              </a:rPr>
              <a:t>:</a:t>
            </a:r>
            <a:endParaRPr lang="uk-UA"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3357554" y="214290"/>
            <a:ext cx="4786346" cy="3357586"/>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uk-UA" dirty="0" smtClean="0">
                <a:latin typeface="Times New Roman" pitchFamily="18" charset="0"/>
                <a:cs typeface="Times New Roman" pitchFamily="18" charset="0"/>
              </a:rPr>
              <a:t>Мета логістичної діяльності буде реалізована, якщо наведені вище правила виконані, тобто забезпечена найкраща і швидка відповідь на ринковий попит при найменших витратах.</a:t>
            </a:r>
          </a:p>
          <a:p>
            <a:pPr algn="ctr"/>
            <a:endParaRPr lang="uk-UA" dirty="0"/>
          </a:p>
        </p:txBody>
      </p:sp>
      <p:sp>
        <p:nvSpPr>
          <p:cNvPr id="5" name="Овал 4"/>
          <p:cNvSpPr/>
          <p:nvPr/>
        </p:nvSpPr>
        <p:spPr>
          <a:xfrm>
            <a:off x="3857620" y="3500438"/>
            <a:ext cx="4929222" cy="3000396"/>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uk-UA" dirty="0" smtClean="0">
                <a:latin typeface="Times New Roman" pitchFamily="18" charset="0"/>
                <a:cs typeface="Times New Roman" pitchFamily="18" charset="0"/>
              </a:rPr>
              <a:t>Кінцевою метою маркетингової логістики є задоволення запитів і вимог покупців та одержання на цій основі прибутку.</a:t>
            </a:r>
          </a:p>
          <a:p>
            <a:pPr algn="ctr"/>
            <a:endParaRPr lang="uk-UA" dirty="0"/>
          </a:p>
        </p:txBody>
      </p:sp>
      <p:sp>
        <p:nvSpPr>
          <p:cNvPr id="6" name="Овал 5"/>
          <p:cNvSpPr/>
          <p:nvPr/>
        </p:nvSpPr>
        <p:spPr>
          <a:xfrm>
            <a:off x="0" y="2285992"/>
            <a:ext cx="4643438" cy="307183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uk-UA" dirty="0" smtClean="0">
                <a:latin typeface="Times New Roman" pitchFamily="18" charset="0"/>
                <a:cs typeface="Times New Roman" pitchFamily="18" charset="0"/>
              </a:rPr>
              <a:t>Встановлено,що застосування на практиці принципів логістики дає змогу скоротити до 30-50 % рівень запасі сировини та палива, до 25-30% транспортні витрати.</a:t>
            </a:r>
          </a:p>
          <a:p>
            <a:pPr algn="ctr"/>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785926"/>
            <a:ext cx="8229600" cy="4221365"/>
          </a:xfrm>
        </p:spPr>
        <p:txBody>
          <a:bodyPr/>
          <a:lstStyle/>
          <a:p>
            <a:pPr algn="ctr"/>
            <a:r>
              <a:rPr lang="uk-UA" sz="2800" dirty="0" smtClean="0"/>
              <a:t>координація зусиль учасників каналу розподілу з метою забезпечення максимальної цінності товару для споживачів.</a:t>
            </a:r>
            <a:endParaRPr lang="uk-UA" dirty="0"/>
          </a:p>
        </p:txBody>
      </p:sp>
      <p:sp>
        <p:nvSpPr>
          <p:cNvPr id="3" name="Заголовок 2"/>
          <p:cNvSpPr>
            <a:spLocks noGrp="1"/>
          </p:cNvSpPr>
          <p:nvPr>
            <p:ph type="title"/>
          </p:nvPr>
        </p:nvSpPr>
        <p:spPr>
          <a:xfrm>
            <a:off x="457200" y="274638"/>
            <a:ext cx="8229600" cy="1939916"/>
          </a:xfrm>
        </p:spPr>
        <p:txBody>
          <a:bodyPr>
            <a:noAutofit/>
          </a:bodyPr>
          <a:lstStyle/>
          <a:p>
            <a:r>
              <a:rPr lang="uk-UA" sz="3200" dirty="0" smtClean="0">
                <a:latin typeface="Times New Roman" pitchFamily="18" charset="0"/>
                <a:cs typeface="Times New Roman" pitchFamily="18" charset="0"/>
              </a:rPr>
              <a:t>Основне завдання маркетингової логістики </a:t>
            </a:r>
            <a:br>
              <a:rPr lang="uk-UA" sz="3200" dirty="0" smtClean="0">
                <a:latin typeface="Times New Roman" pitchFamily="18" charset="0"/>
                <a:cs typeface="Times New Roman" pitchFamily="18" charset="0"/>
              </a:rPr>
            </a:br>
            <a:endParaRPr lang="uk-UA" sz="3200" dirty="0">
              <a:latin typeface="Times New Roman" pitchFamily="18" charset="0"/>
              <a:cs typeface="Times New Roman" pitchFamily="18" charset="0"/>
            </a:endParaRPr>
          </a:p>
        </p:txBody>
      </p:sp>
      <p:pic>
        <p:nvPicPr>
          <p:cNvPr id="4098" name="Picture 2" descr="C:\Users\user\Desktop\Contract Logistics Forum 2013_Image.jpg"/>
          <p:cNvPicPr>
            <a:picLocks noChangeAspect="1" noChangeArrowheads="1"/>
          </p:cNvPicPr>
          <p:nvPr/>
        </p:nvPicPr>
        <p:blipFill>
          <a:blip r:embed="rId2"/>
          <a:srcRect/>
          <a:stretch>
            <a:fillRect/>
          </a:stretch>
        </p:blipFill>
        <p:spPr bwMode="auto">
          <a:xfrm>
            <a:off x="928662" y="3571876"/>
            <a:ext cx="7429520" cy="242889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user\Desktop\1427195969-2839.jpg"/>
          <p:cNvPicPr>
            <a:picLocks noChangeAspect="1" noChangeArrowheads="1"/>
          </p:cNvPicPr>
          <p:nvPr/>
        </p:nvPicPr>
        <p:blipFill>
          <a:blip r:embed="rId2"/>
          <a:srcRect/>
          <a:stretch>
            <a:fillRect/>
          </a:stretch>
        </p:blipFill>
        <p:spPr bwMode="auto">
          <a:xfrm>
            <a:off x="4901846" y="3143248"/>
            <a:ext cx="4242154" cy="3714752"/>
          </a:xfrm>
          <a:prstGeom prst="rect">
            <a:avLst/>
          </a:prstGeom>
          <a:noFill/>
        </p:spPr>
      </p:pic>
      <p:sp>
        <p:nvSpPr>
          <p:cNvPr id="2" name="Содержимое 1"/>
          <p:cNvSpPr>
            <a:spLocks noGrp="1"/>
          </p:cNvSpPr>
          <p:nvPr>
            <p:ph idx="1"/>
          </p:nvPr>
        </p:nvSpPr>
        <p:spPr>
          <a:xfrm>
            <a:off x="0" y="857232"/>
            <a:ext cx="8358246" cy="3429024"/>
          </a:xfrm>
        </p:spPr>
        <p:txBody>
          <a:bodyPr>
            <a:normAutofit fontScale="55000" lnSpcReduction="20000"/>
          </a:bodyPr>
          <a:lstStyle/>
          <a:p>
            <a:r>
              <a:rPr lang="uk-UA" sz="2900" dirty="0" smtClean="0">
                <a:latin typeface="Times New Roman" pitchFamily="18" charset="0"/>
                <a:cs typeface="Times New Roman" pitchFamily="18" charset="0"/>
              </a:rPr>
              <a:t>здійснення наскрізного контролю за потоковими процесами в логістичних процесах;</a:t>
            </a:r>
          </a:p>
          <a:p>
            <a:r>
              <a:rPr lang="uk-UA" sz="2900" dirty="0" smtClean="0">
                <a:latin typeface="Times New Roman" pitchFamily="18" charset="0"/>
                <a:cs typeface="Times New Roman" pitchFamily="18" charset="0"/>
              </a:rPr>
              <a:t>розробка та удосконалення способів управління матеріальними потоками;</a:t>
            </a:r>
          </a:p>
          <a:p>
            <a:r>
              <a:rPr lang="uk-UA" sz="2900" dirty="0" smtClean="0">
                <a:latin typeface="Times New Roman" pitchFamily="18" charset="0"/>
                <a:cs typeface="Times New Roman" pitchFamily="18" charset="0"/>
              </a:rPr>
              <a:t>багатоваріантне прогнозування обсягів виробництва, перевезень, запасів;</a:t>
            </a:r>
          </a:p>
          <a:p>
            <a:r>
              <a:rPr lang="uk-UA" sz="2900" dirty="0" smtClean="0">
                <a:latin typeface="Times New Roman" pitchFamily="18" charset="0"/>
                <a:cs typeface="Times New Roman" pitchFamily="18" charset="0"/>
              </a:rPr>
              <a:t>стандартизація вимог до якості логістичних послуг і окремих операцій;</a:t>
            </a:r>
          </a:p>
          <a:p>
            <a:r>
              <a:rPr lang="uk-UA" sz="2900" dirty="0" smtClean="0">
                <a:latin typeface="Times New Roman" pitchFamily="18" charset="0"/>
                <a:cs typeface="Times New Roman" pitchFamily="18" charset="0"/>
              </a:rPr>
              <a:t>раціональне формування господарських зв’язків;</a:t>
            </a:r>
          </a:p>
          <a:p>
            <a:r>
              <a:rPr lang="uk-UA" sz="2900" dirty="0" err="1" smtClean="0">
                <a:latin typeface="Times New Roman" pitchFamily="18" charset="0"/>
                <a:cs typeface="Times New Roman" pitchFamily="18" charset="0"/>
              </a:rPr>
              <a:t>птимізація</a:t>
            </a:r>
            <a:r>
              <a:rPr lang="uk-UA" sz="2900" dirty="0" smtClean="0">
                <a:latin typeface="Times New Roman" pitchFamily="18" charset="0"/>
                <a:cs typeface="Times New Roman" pitchFamily="18" charset="0"/>
              </a:rPr>
              <a:t> технічної та технологічної структури транспортно-складських комплексів;</a:t>
            </a:r>
          </a:p>
          <a:p>
            <a:r>
              <a:rPr lang="uk-UA" sz="2900" dirty="0" smtClean="0">
                <a:latin typeface="Times New Roman" pitchFamily="18" charset="0"/>
                <a:cs typeface="Times New Roman" pitchFamily="18" charset="0"/>
              </a:rPr>
              <a:t>визначення стратегії та технології фізичного переміщення матеріальних ресурсів, напівфабрикатів, готової продукції;</a:t>
            </a:r>
          </a:p>
          <a:p>
            <a:r>
              <a:rPr lang="uk-UA" sz="2900" dirty="0" smtClean="0">
                <a:latin typeface="Times New Roman" pitchFamily="18" charset="0"/>
                <a:cs typeface="Times New Roman" pitchFamily="18" charset="0"/>
              </a:rPr>
              <a:t>оптимізація запасів усіх видів і на всіх етапах </a:t>
            </a:r>
            <a:r>
              <a:rPr lang="uk-UA" sz="2900" dirty="0" err="1" smtClean="0">
                <a:latin typeface="Times New Roman" pitchFamily="18" charset="0"/>
                <a:cs typeface="Times New Roman" pitchFamily="18" charset="0"/>
              </a:rPr>
              <a:t>товароруу</a:t>
            </a:r>
            <a:r>
              <a:rPr lang="uk-UA" sz="2900" dirty="0" smtClean="0">
                <a:latin typeface="Times New Roman" pitchFamily="18" charset="0"/>
                <a:cs typeface="Times New Roman" pitchFamily="18" charset="0"/>
              </a:rPr>
              <a:t>;</a:t>
            </a:r>
          </a:p>
          <a:p>
            <a:r>
              <a:rPr lang="uk-UA" sz="2900" dirty="0" smtClean="0">
                <a:latin typeface="Times New Roman" pitchFamily="18" charset="0"/>
                <a:cs typeface="Times New Roman" pitchFamily="18" charset="0"/>
              </a:rPr>
              <a:t>скорочення часу перевезень;</a:t>
            </a:r>
          </a:p>
          <a:p>
            <a:r>
              <a:rPr lang="uk-UA" sz="2900" dirty="0" smtClean="0">
                <a:latin typeface="Times New Roman" pitchFamily="18" charset="0"/>
                <a:cs typeface="Times New Roman" pitchFamily="18" charset="0"/>
              </a:rPr>
              <a:t>швидка реакція на вимоги споживачів;</a:t>
            </a:r>
          </a:p>
          <a:p>
            <a:r>
              <a:rPr lang="uk-UA" sz="2900" dirty="0" smtClean="0">
                <a:latin typeface="Times New Roman" pitchFamily="18" charset="0"/>
                <a:cs typeface="Times New Roman" pitchFamily="18" charset="0"/>
              </a:rPr>
              <a:t>гарантування якісного після продажного обслуговування.</a:t>
            </a:r>
          </a:p>
          <a:p>
            <a:endParaRPr lang="uk-UA" dirty="0"/>
          </a:p>
        </p:txBody>
      </p:sp>
      <p:sp>
        <p:nvSpPr>
          <p:cNvPr id="3" name="Заголовок 2"/>
          <p:cNvSpPr>
            <a:spLocks noGrp="1"/>
          </p:cNvSpPr>
          <p:nvPr>
            <p:ph type="title"/>
          </p:nvPr>
        </p:nvSpPr>
        <p:spPr>
          <a:xfrm>
            <a:off x="214282" y="214290"/>
            <a:ext cx="8472518" cy="1143008"/>
          </a:xfrm>
        </p:spPr>
        <p:txBody>
          <a:bodyPr>
            <a:normAutofit fontScale="90000"/>
          </a:bodyPr>
          <a:lstStyle/>
          <a:p>
            <a:r>
              <a:rPr lang="uk-UA" sz="3100" dirty="0" smtClean="0">
                <a:latin typeface="Times New Roman" pitchFamily="18" charset="0"/>
                <a:cs typeface="Times New Roman" pitchFamily="18" charset="0"/>
              </a:rPr>
              <a:t>До основних завдань логістики відносять:</a:t>
            </a:r>
            <a:r>
              <a:rPr lang="uk-UA" dirty="0" smtClean="0"/>
              <a:t/>
            </a:r>
            <a:br>
              <a:rPr lang="uk-UA" dirty="0" smtClean="0"/>
            </a:b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88</TotalTime>
  <Words>530</Words>
  <Application>Microsoft Office PowerPoint</Application>
  <PresentationFormat>Экран (4:3)</PresentationFormat>
  <Paragraphs>40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Открытая</vt:lpstr>
      <vt:lpstr>Презентація на тему: Мета та завдання маркетинг-логістики</vt:lpstr>
      <vt:lpstr>Презентация PowerPoint</vt:lpstr>
      <vt:lpstr>Презентация PowerPoint</vt:lpstr>
      <vt:lpstr>Логістична система — це організаційно-господарський механізм управління матеріальними та інформаційними потоками</vt:lpstr>
      <vt:lpstr>Метою логістичної системи є забезпечення своєчасної доставки товарів у необхідне місце, у потрібній кількості відповідно до запитів споживачів, а також запланованого рівня обслуговування з мінімальними витратами. Таким чином, мета маркетинг-логістики - одночасно максимізувати рівень обслуговування і мінімізувати витрати на розподіл товарів. </vt:lpstr>
      <vt:lpstr> </vt:lpstr>
      <vt:lpstr>Презентация PowerPoint</vt:lpstr>
      <vt:lpstr>Основне завдання маркетингової логістики  </vt:lpstr>
      <vt:lpstr>До основних завдань логістики відносять: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14</cp:revision>
  <dcterms:created xsi:type="dcterms:W3CDTF">2016-04-27T19:26:44Z</dcterms:created>
  <dcterms:modified xsi:type="dcterms:W3CDTF">2021-02-08T09:17:30Z</dcterms:modified>
</cp:coreProperties>
</file>