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6203E0-5A1A-40B4-9032-CC3465C6233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3B26379-1A44-4B40-A67F-2AEC26717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Основи токсикології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6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751344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Завдання</a:t>
            </a:r>
            <a:r>
              <a:rPr lang="ru-RU" b="1" i="1" dirty="0"/>
              <a:t> </a:t>
            </a:r>
          </a:p>
          <a:p>
            <a:r>
              <a:rPr lang="ru-RU" dirty="0"/>
              <a:t>1. </a:t>
            </a:r>
            <a:r>
              <a:rPr lang="ru-RU" dirty="0" err="1"/>
              <a:t>Розрахувати</a:t>
            </a:r>
            <a:r>
              <a:rPr lang="ru-RU" dirty="0"/>
              <a:t> </a:t>
            </a:r>
            <a:r>
              <a:rPr lang="ru-RU" i="1" dirty="0" err="1"/>
              <a:t>ТДКрз</a:t>
            </a:r>
            <a:r>
              <a:rPr lang="ru-RU" i="1" dirty="0"/>
              <a:t> </a:t>
            </a:r>
            <a:r>
              <a:rPr lang="ru-RU" i="1" dirty="0" err="1"/>
              <a:t>хімічної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, </a:t>
            </a:r>
            <a:r>
              <a:rPr lang="ru-RU" i="1" dirty="0" err="1"/>
              <a:t>запропонованої</a:t>
            </a:r>
            <a:r>
              <a:rPr lang="ru-RU" i="1" dirty="0"/>
              <a:t> </a:t>
            </a:r>
            <a:r>
              <a:rPr lang="ru-RU" i="1" dirty="0" err="1"/>
              <a:t>викладачем</a:t>
            </a:r>
            <a:r>
              <a:rPr lang="ru-RU" i="1" dirty="0"/>
              <a:t>: </a:t>
            </a:r>
            <a:r>
              <a:rPr lang="ru-RU" i="1" dirty="0" err="1" smtClean="0"/>
              <a:t>оцтова</a:t>
            </a:r>
            <a:r>
              <a:rPr lang="ru-RU" i="1" dirty="0" smtClean="0"/>
              <a:t>, </a:t>
            </a:r>
            <a:r>
              <a:rPr lang="ru-RU" i="1" dirty="0" err="1" smtClean="0"/>
              <a:t>мурашино</a:t>
            </a:r>
            <a:r>
              <a:rPr lang="ru-RU" i="1" dirty="0" smtClean="0"/>
              <a:t>, </a:t>
            </a:r>
            <a:r>
              <a:rPr lang="ru-RU" i="1" dirty="0" err="1" smtClean="0"/>
              <a:t>масляна</a:t>
            </a:r>
            <a:r>
              <a:rPr lang="ru-RU" i="1" dirty="0" smtClean="0"/>
              <a:t>, </a:t>
            </a:r>
            <a:r>
              <a:rPr lang="ru-RU" i="1" dirty="0" err="1" smtClean="0"/>
              <a:t>капронова</a:t>
            </a:r>
            <a:r>
              <a:rPr lang="ru-RU" i="1" dirty="0" smtClean="0"/>
              <a:t>, </a:t>
            </a:r>
            <a:r>
              <a:rPr lang="ru-RU" i="1" dirty="0" err="1" smtClean="0"/>
              <a:t>лауринова</a:t>
            </a:r>
            <a:r>
              <a:rPr lang="ru-RU" i="1" dirty="0" smtClean="0"/>
              <a:t>, </a:t>
            </a:r>
            <a:r>
              <a:rPr lang="ru-RU" i="1" dirty="0" err="1" smtClean="0"/>
              <a:t>міристинова</a:t>
            </a:r>
            <a:r>
              <a:rPr lang="ru-RU" i="1" dirty="0" smtClean="0"/>
              <a:t>, </a:t>
            </a:r>
            <a:r>
              <a:rPr lang="ru-RU" i="1" dirty="0" err="1" smtClean="0"/>
              <a:t>маргаринова</a:t>
            </a:r>
            <a:r>
              <a:rPr lang="ru-RU" i="1" dirty="0" smtClean="0"/>
              <a:t>, </a:t>
            </a:r>
            <a:r>
              <a:rPr lang="ru-RU" i="1" dirty="0" err="1" smtClean="0"/>
              <a:t>пропіонова</a:t>
            </a:r>
            <a:r>
              <a:rPr lang="ru-RU" i="1" dirty="0" smtClean="0"/>
              <a:t>, </a:t>
            </a:r>
            <a:r>
              <a:rPr lang="ru-RU" i="1" dirty="0" err="1" smtClean="0"/>
              <a:t>енантова</a:t>
            </a:r>
            <a:r>
              <a:rPr lang="ru-RU" i="1" dirty="0" smtClean="0"/>
              <a:t>, </a:t>
            </a:r>
            <a:r>
              <a:rPr lang="ru-RU" i="1" dirty="0" err="1" smtClean="0"/>
              <a:t>капринова</a:t>
            </a:r>
            <a:r>
              <a:rPr lang="ru-RU" i="1" dirty="0" smtClean="0"/>
              <a:t>, </a:t>
            </a:r>
            <a:r>
              <a:rPr lang="ru-RU" i="1" dirty="0" err="1" smtClean="0"/>
              <a:t>арахінова</a:t>
            </a:r>
            <a:r>
              <a:rPr lang="ru-RU" i="1" dirty="0" smtClean="0"/>
              <a:t>.</a:t>
            </a:r>
            <a:endParaRPr lang="ru-RU" i="1" dirty="0"/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записати</a:t>
            </a:r>
            <a:r>
              <a:rPr lang="ru-RU" dirty="0"/>
              <a:t> </a:t>
            </a:r>
            <a:r>
              <a:rPr lang="ru-RU" dirty="0" err="1"/>
              <a:t>структурну</a:t>
            </a:r>
            <a:r>
              <a:rPr lang="ru-RU" dirty="0"/>
              <a:t> формулу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визначити</a:t>
            </a:r>
            <a:r>
              <a:rPr lang="ru-RU" dirty="0"/>
              <a:t> суму </a:t>
            </a:r>
            <a:r>
              <a:rPr lang="ru-RU" dirty="0" err="1"/>
              <a:t>біологічних</a:t>
            </a:r>
            <a:r>
              <a:rPr lang="ru-RU" dirty="0"/>
              <a:t> активностей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в </a:t>
            </a:r>
            <a:r>
              <a:rPr lang="ru-RU" dirty="0" err="1"/>
              <a:t>молекулі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smtClean="0"/>
              <a:t>                 за </a:t>
            </a:r>
            <a:r>
              <a:rPr lang="ru-RU" dirty="0" err="1"/>
              <a:t>даними</a:t>
            </a:r>
            <a:r>
              <a:rPr lang="ru-RU" dirty="0"/>
              <a:t> про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нормованих</a:t>
            </a:r>
            <a:r>
              <a:rPr lang="ru-RU" dirty="0"/>
              <a:t> </a:t>
            </a:r>
            <a:r>
              <a:rPr lang="ru-RU" dirty="0" err="1"/>
              <a:t>з'єднань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гомологічних</a:t>
            </a:r>
            <a:r>
              <a:rPr lang="ru-RU" dirty="0"/>
              <a:t> </a:t>
            </a:r>
            <a:r>
              <a:rPr lang="ru-RU" dirty="0" err="1"/>
              <a:t>рядів</a:t>
            </a:r>
            <a:r>
              <a:rPr lang="ru-RU" dirty="0"/>
              <a:t> (табл</a:t>
            </a:r>
            <a:r>
              <a:rPr lang="ru-RU" dirty="0" smtClean="0"/>
              <a:t>.); 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розрахувати</a:t>
            </a:r>
            <a:r>
              <a:rPr lang="ru-RU" dirty="0"/>
              <a:t> </a:t>
            </a:r>
            <a:r>
              <a:rPr lang="ru-RU" i="1" dirty="0" err="1"/>
              <a:t>ТДКрз</a:t>
            </a:r>
            <a:r>
              <a:rPr lang="ru-RU" i="1" dirty="0"/>
              <a:t> (форм</a:t>
            </a:r>
            <a:r>
              <a:rPr lang="ru-RU" i="1" dirty="0" smtClean="0"/>
              <a:t>.); </a:t>
            </a:r>
            <a:endParaRPr lang="ru-RU" i="1" dirty="0"/>
          </a:p>
          <a:p>
            <a:r>
              <a:rPr lang="ru-RU" dirty="0"/>
              <a:t>2.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за </a:t>
            </a:r>
            <a:r>
              <a:rPr lang="ru-RU" dirty="0" err="1"/>
              <a:t>значенням</a:t>
            </a:r>
            <a:r>
              <a:rPr lang="ru-RU" dirty="0"/>
              <a:t> </a:t>
            </a:r>
            <a:r>
              <a:rPr lang="ru-RU" i="1" dirty="0" err="1"/>
              <a:t>ТДКрз</a:t>
            </a:r>
            <a:r>
              <a:rPr lang="ru-RU" i="1" dirty="0"/>
              <a:t> </a:t>
            </a:r>
            <a:r>
              <a:rPr lang="ru-RU" i="1" dirty="0" smtClean="0"/>
              <a:t>. </a:t>
            </a:r>
            <a:endParaRPr lang="ru-RU" i="1" dirty="0"/>
          </a:p>
          <a:p>
            <a:r>
              <a:rPr lang="ru-RU" dirty="0"/>
              <a:t>3. </a:t>
            </a:r>
            <a:r>
              <a:rPr lang="ru-RU" dirty="0" err="1"/>
              <a:t>Оформити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в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зошиті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Захистити</a:t>
            </a:r>
            <a:r>
              <a:rPr lang="ru-RU" dirty="0"/>
              <a:t> роботу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.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792088" cy="30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4221088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Контрольні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ru-RU" b="1" i="1" dirty="0"/>
              <a:t> </a:t>
            </a:r>
          </a:p>
          <a:p>
            <a:r>
              <a:rPr lang="ru-RU" dirty="0"/>
              <a:t>1. Дайте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поняттю</a:t>
            </a:r>
            <a:r>
              <a:rPr lang="ru-RU" dirty="0"/>
              <a:t> «</a:t>
            </a:r>
            <a:r>
              <a:rPr lang="ru-RU" dirty="0" err="1"/>
              <a:t>гранично</a:t>
            </a:r>
            <a:r>
              <a:rPr lang="ru-RU" dirty="0"/>
              <a:t> допустима </a:t>
            </a:r>
            <a:r>
              <a:rPr lang="ru-RU" dirty="0" err="1"/>
              <a:t>концентрація</a:t>
            </a:r>
            <a:r>
              <a:rPr lang="ru-RU" dirty="0"/>
              <a:t>». </a:t>
            </a:r>
          </a:p>
          <a:p>
            <a:r>
              <a:rPr lang="ru-RU" dirty="0"/>
              <a:t>2. Як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гранично</a:t>
            </a:r>
            <a:r>
              <a:rPr lang="ru-RU" dirty="0"/>
              <a:t> допустима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? </a:t>
            </a:r>
          </a:p>
          <a:p>
            <a:r>
              <a:rPr lang="ru-RU" dirty="0"/>
              <a:t>3.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тимчасова</a:t>
            </a:r>
            <a:r>
              <a:rPr lang="ru-RU" dirty="0"/>
              <a:t> допустима </a:t>
            </a:r>
            <a:r>
              <a:rPr lang="ru-RU" dirty="0" err="1"/>
              <a:t>концентрація</a:t>
            </a:r>
            <a:r>
              <a:rPr lang="ru-RU" dirty="0"/>
              <a:t>? </a:t>
            </a:r>
          </a:p>
          <a:p>
            <a:r>
              <a:rPr lang="ru-RU" dirty="0"/>
              <a:t>4. Яка </a:t>
            </a:r>
            <a:r>
              <a:rPr lang="ru-RU" dirty="0" err="1"/>
              <a:t>математична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орієнтовних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i="1" dirty="0" err="1"/>
              <a:t>ГДКрз</a:t>
            </a:r>
            <a:r>
              <a:rPr lang="ru-RU" i="1" dirty="0"/>
              <a:t> </a:t>
            </a:r>
            <a:r>
              <a:rPr lang="ru-RU" i="1" dirty="0" err="1"/>
              <a:t>промислових</a:t>
            </a:r>
            <a:r>
              <a:rPr lang="ru-RU" i="1" dirty="0"/>
              <a:t> отрут,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знаходяться</a:t>
            </a:r>
            <a:r>
              <a:rPr lang="ru-RU" i="1" dirty="0"/>
              <a:t> в одних </a:t>
            </a:r>
            <a:r>
              <a:rPr lang="ru-RU" i="1" dirty="0" err="1"/>
              <a:t>і</a:t>
            </a:r>
            <a:r>
              <a:rPr lang="ru-RU" i="1" dirty="0"/>
              <a:t> тих же </a:t>
            </a:r>
            <a:r>
              <a:rPr lang="ru-RU" i="1" dirty="0" err="1"/>
              <a:t>гомологічних</a:t>
            </a:r>
            <a:r>
              <a:rPr lang="ru-RU" i="1" dirty="0"/>
              <a:t> рядах </a:t>
            </a:r>
            <a:r>
              <a:rPr lang="ru-RU" i="1" dirty="0" err="1"/>
              <a:t>з</a:t>
            </a:r>
            <a:r>
              <a:rPr lang="ru-RU" i="1" dirty="0"/>
              <a:t> уже </a:t>
            </a:r>
            <a:r>
              <a:rPr lang="ru-RU" i="1" dirty="0" err="1"/>
              <a:t>нормованими</a:t>
            </a:r>
            <a:r>
              <a:rPr lang="ru-RU" i="1" dirty="0"/>
              <a:t> </a:t>
            </a:r>
            <a:r>
              <a:rPr lang="ru-RU" i="1" dirty="0" err="1"/>
              <a:t>речовинами</a:t>
            </a:r>
            <a:r>
              <a:rPr lang="ru-RU" i="1" dirty="0"/>
              <a:t>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764704"/>
            <a:ext cx="6439990" cy="5211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2068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Тема: ВИЗНАЧЕННЯ НОРМАТИВНИХ ПОКАЗНИКІВ ЗАБРУДНЕНЬ ОБ'ЄКТІВ ДОВКІЛЛЯ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Мета: </a:t>
            </a:r>
            <a:r>
              <a:rPr lang="ru-RU" i="1" dirty="0" err="1"/>
              <a:t>ознайомитися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основними</a:t>
            </a:r>
            <a:r>
              <a:rPr lang="ru-RU" i="1" dirty="0"/>
              <a:t> принципами </a:t>
            </a:r>
            <a:r>
              <a:rPr lang="ru-RU" i="1" dirty="0" err="1"/>
              <a:t>нормування</a:t>
            </a:r>
            <a:r>
              <a:rPr lang="ru-RU" i="1" dirty="0"/>
              <a:t> </a:t>
            </a:r>
            <a:r>
              <a:rPr lang="ru-RU" i="1" dirty="0" err="1"/>
              <a:t>забруднення</a:t>
            </a:r>
            <a:r>
              <a:rPr lang="ru-RU" i="1" dirty="0"/>
              <a:t> </a:t>
            </a:r>
            <a:r>
              <a:rPr lang="ru-RU" i="1" dirty="0" err="1"/>
              <a:t>довкілля</a:t>
            </a:r>
            <a:r>
              <a:rPr lang="ru-RU" i="1" dirty="0"/>
              <a:t>, </a:t>
            </a:r>
            <a:r>
              <a:rPr lang="ru-RU" i="1" dirty="0" err="1"/>
              <a:t>визначити</a:t>
            </a:r>
            <a:r>
              <a:rPr lang="ru-RU" i="1" dirty="0"/>
              <a:t> </a:t>
            </a:r>
            <a:r>
              <a:rPr lang="ru-RU" i="1" dirty="0" err="1"/>
              <a:t>тимчасово</a:t>
            </a:r>
            <a:r>
              <a:rPr lang="ru-RU" i="1" dirty="0"/>
              <a:t> </a:t>
            </a:r>
            <a:r>
              <a:rPr lang="ru-RU" i="1" dirty="0" err="1"/>
              <a:t>допустимі</a:t>
            </a:r>
            <a:r>
              <a:rPr lang="ru-RU" i="1" dirty="0"/>
              <a:t> </a:t>
            </a:r>
            <a:r>
              <a:rPr lang="ru-RU" i="1" dirty="0" err="1"/>
              <a:t>концентрації</a:t>
            </a:r>
            <a:r>
              <a:rPr lang="ru-RU" i="1" dirty="0"/>
              <a:t>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сполук</a:t>
            </a:r>
            <a:r>
              <a:rPr lang="ru-RU" i="1" dirty="0"/>
              <a:t> в </a:t>
            </a:r>
            <a:r>
              <a:rPr lang="ru-RU" i="1" dirty="0" err="1"/>
              <a:t>повітрі</a:t>
            </a:r>
            <a:r>
              <a:rPr lang="ru-RU" i="1" dirty="0"/>
              <a:t> </a:t>
            </a:r>
            <a:r>
              <a:rPr lang="ru-RU" i="1" dirty="0" err="1"/>
              <a:t>робочої</a:t>
            </a:r>
            <a:r>
              <a:rPr lang="ru-RU" i="1" dirty="0"/>
              <a:t> </a:t>
            </a:r>
            <a:r>
              <a:rPr lang="ru-RU" i="1" dirty="0" err="1"/>
              <a:t>зони</a:t>
            </a:r>
            <a:r>
              <a:rPr lang="ru-RU" i="1" dirty="0"/>
              <a:t> (</a:t>
            </a:r>
            <a:r>
              <a:rPr lang="ru-RU" i="1" dirty="0" err="1"/>
              <a:t>ТДКр.з</a:t>
            </a:r>
            <a:r>
              <a:rPr lang="ru-RU" i="1" dirty="0"/>
              <a:t>.) на </a:t>
            </a:r>
            <a:r>
              <a:rPr lang="ru-RU" i="1" dirty="0" err="1"/>
              <a:t>підставі</a:t>
            </a:r>
            <a:r>
              <a:rPr lang="ru-RU" i="1" dirty="0"/>
              <a:t> </a:t>
            </a:r>
            <a:r>
              <a:rPr lang="ru-RU" i="1" dirty="0" err="1"/>
              <a:t>значень</a:t>
            </a:r>
            <a:r>
              <a:rPr lang="ru-RU" i="1" dirty="0"/>
              <a:t> </a:t>
            </a:r>
            <a:r>
              <a:rPr lang="ru-RU" i="1" dirty="0" err="1"/>
              <a:t>біологічної</a:t>
            </a:r>
            <a:r>
              <a:rPr lang="ru-RU" i="1" dirty="0"/>
              <a:t> </a:t>
            </a:r>
            <a:r>
              <a:rPr lang="ru-RU" i="1" dirty="0" err="1"/>
              <a:t>активності</a:t>
            </a:r>
            <a:r>
              <a:rPr lang="ru-RU" i="1" dirty="0"/>
              <a:t>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зв'язків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Головною метою </a:t>
            </a:r>
            <a:r>
              <a:rPr lang="ru-RU" dirty="0" err="1"/>
              <a:t>токсикометричних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i="1" dirty="0"/>
              <a:t>ГДК </a:t>
            </a:r>
            <a:r>
              <a:rPr lang="ru-RU" i="1" dirty="0" err="1"/>
              <a:t>шкідливих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у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середовищах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становлять</a:t>
            </a:r>
            <a:r>
              <a:rPr lang="ru-RU" i="1" dirty="0"/>
              <a:t> основу </a:t>
            </a:r>
            <a:r>
              <a:rPr lang="ru-RU" i="1" dirty="0" err="1"/>
              <a:t>санітарного</a:t>
            </a:r>
            <a:r>
              <a:rPr lang="ru-RU" i="1" dirty="0"/>
              <a:t> контролю.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4744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Гранично</a:t>
            </a:r>
            <a:r>
              <a:rPr lang="ru-RU" b="1" dirty="0"/>
              <a:t> допустима </a:t>
            </a:r>
            <a:r>
              <a:rPr lang="ru-RU" b="1" dirty="0" err="1"/>
              <a:t>концентрація</a:t>
            </a:r>
            <a:r>
              <a:rPr lang="ru-RU" b="1" dirty="0"/>
              <a:t> (</a:t>
            </a:r>
            <a:r>
              <a:rPr lang="ru-RU" b="1" i="1" dirty="0"/>
              <a:t>ГДК) </a:t>
            </a:r>
            <a:r>
              <a:rPr lang="ru-RU" b="1" i="1" dirty="0" err="1"/>
              <a:t>хімічної</a:t>
            </a:r>
            <a:r>
              <a:rPr lang="ru-RU" b="1" i="1" dirty="0"/>
              <a:t> </a:t>
            </a:r>
            <a:r>
              <a:rPr lang="ru-RU" b="1" i="1" dirty="0" err="1"/>
              <a:t>сполуки</a:t>
            </a:r>
            <a:r>
              <a:rPr lang="ru-RU" b="1" i="1" dirty="0"/>
              <a:t> в </a:t>
            </a:r>
            <a:r>
              <a:rPr lang="ru-RU" b="1" i="1" dirty="0" err="1"/>
              <a:t>зовнішньому</a:t>
            </a:r>
            <a:r>
              <a:rPr lang="ru-RU" b="1" i="1" dirty="0"/>
              <a:t> </a:t>
            </a:r>
            <a:r>
              <a:rPr lang="ru-RU" b="1" i="1" dirty="0" err="1"/>
              <a:t>середовищі</a:t>
            </a:r>
            <a:r>
              <a:rPr lang="ru-RU" b="1" i="1" dirty="0"/>
              <a:t> – максимальна </a:t>
            </a:r>
            <a:r>
              <a:rPr lang="ru-RU" b="1" i="1" dirty="0" err="1"/>
              <a:t>кількість</a:t>
            </a:r>
            <a:r>
              <a:rPr lang="ru-RU" b="1" i="1" dirty="0"/>
              <a:t> </a:t>
            </a:r>
            <a:r>
              <a:rPr lang="ru-RU" b="1" i="1" dirty="0" err="1"/>
              <a:t>шкідливої</a:t>
            </a:r>
            <a:r>
              <a:rPr lang="ru-RU" b="1" i="1" dirty="0"/>
              <a:t> </a:t>
            </a:r>
            <a:r>
              <a:rPr lang="ru-RU" b="1" i="1" dirty="0" err="1"/>
              <a:t>речовини</a:t>
            </a:r>
            <a:r>
              <a:rPr lang="ru-RU" b="1" i="1" dirty="0"/>
              <a:t> в </a:t>
            </a:r>
            <a:r>
              <a:rPr lang="ru-RU" b="1" i="1" dirty="0" err="1"/>
              <a:t>одиниці</a:t>
            </a:r>
            <a:r>
              <a:rPr lang="ru-RU" b="1" i="1" dirty="0"/>
              <a:t> </a:t>
            </a:r>
            <a:r>
              <a:rPr lang="ru-RU" b="1" i="1" dirty="0" err="1"/>
              <a:t>об'єму</a:t>
            </a:r>
            <a:r>
              <a:rPr lang="ru-RU" b="1" i="1" dirty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маси</a:t>
            </a:r>
            <a:r>
              <a:rPr lang="ru-RU" b="1" i="1" dirty="0"/>
              <a:t>, яка при </a:t>
            </a:r>
            <a:r>
              <a:rPr lang="ru-RU" b="1" i="1" dirty="0" err="1"/>
              <a:t>щоденному</a:t>
            </a:r>
            <a:r>
              <a:rPr lang="ru-RU" b="1" i="1" dirty="0"/>
              <a:t> </a:t>
            </a:r>
            <a:r>
              <a:rPr lang="ru-RU" b="1" i="1" dirty="0" err="1"/>
              <a:t>впливі</a:t>
            </a:r>
            <a:r>
              <a:rPr lang="ru-RU" b="1" i="1" dirty="0"/>
              <a:t> </a:t>
            </a:r>
            <a:r>
              <a:rPr lang="ru-RU" b="1" i="1" dirty="0" err="1"/>
              <a:t>протягом</a:t>
            </a:r>
            <a:r>
              <a:rPr lang="ru-RU" b="1" i="1" dirty="0"/>
              <a:t> </a:t>
            </a:r>
            <a:r>
              <a:rPr lang="ru-RU" b="1" i="1" dirty="0" err="1"/>
              <a:t>необмеженого</a:t>
            </a:r>
            <a:r>
              <a:rPr lang="ru-RU" b="1" i="1" dirty="0"/>
              <a:t> часу не </a:t>
            </a:r>
            <a:r>
              <a:rPr lang="ru-RU" b="1" i="1" dirty="0" err="1"/>
              <a:t>викликає</a:t>
            </a:r>
            <a:r>
              <a:rPr lang="ru-RU" b="1" i="1" dirty="0"/>
              <a:t> </a:t>
            </a:r>
            <a:r>
              <a:rPr lang="ru-RU" b="1" i="1" dirty="0" err="1"/>
              <a:t>будь-яких</a:t>
            </a:r>
            <a:r>
              <a:rPr lang="ru-RU" b="1" i="1" dirty="0"/>
              <a:t> </a:t>
            </a:r>
            <a:r>
              <a:rPr lang="ru-RU" b="1" i="1" dirty="0" err="1"/>
              <a:t>змін</a:t>
            </a:r>
            <a:r>
              <a:rPr lang="ru-RU" b="1" i="1" dirty="0"/>
              <a:t> в </a:t>
            </a:r>
            <a:r>
              <a:rPr lang="ru-RU" b="1" i="1" dirty="0" err="1"/>
              <a:t>організмі</a:t>
            </a:r>
            <a:r>
              <a:rPr lang="ru-RU" b="1" i="1" dirty="0"/>
              <a:t> </a:t>
            </a:r>
            <a:r>
              <a:rPr lang="ru-RU" b="1" i="1" dirty="0" err="1"/>
              <a:t>людини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несприятливих</a:t>
            </a:r>
            <a:r>
              <a:rPr lang="ru-RU" b="1" i="1" dirty="0"/>
              <a:t> </a:t>
            </a:r>
            <a:r>
              <a:rPr lang="ru-RU" b="1" i="1" dirty="0" err="1"/>
              <a:t>спадкових</a:t>
            </a:r>
            <a:r>
              <a:rPr lang="ru-RU" b="1" i="1" dirty="0"/>
              <a:t> </a:t>
            </a:r>
            <a:r>
              <a:rPr lang="ru-RU" b="1" i="1" dirty="0" err="1"/>
              <a:t>змін</a:t>
            </a:r>
            <a:r>
              <a:rPr lang="ru-RU" b="1" i="1" dirty="0"/>
              <a:t> у потомства, а </a:t>
            </a:r>
            <a:r>
              <a:rPr lang="ru-RU" b="1" i="1" dirty="0" err="1"/>
              <a:t>також</a:t>
            </a:r>
            <a:r>
              <a:rPr lang="ru-RU" b="1" i="1" dirty="0"/>
              <a:t> не </a:t>
            </a:r>
            <a:r>
              <a:rPr lang="ru-RU" b="1" i="1" dirty="0" err="1"/>
              <a:t>призводить</a:t>
            </a:r>
            <a:r>
              <a:rPr lang="ru-RU" b="1" i="1" dirty="0"/>
              <a:t> до </a:t>
            </a:r>
            <a:r>
              <a:rPr lang="ru-RU" b="1" i="1" dirty="0" err="1"/>
              <a:t>порушення</a:t>
            </a:r>
            <a:r>
              <a:rPr lang="ru-RU" b="1" i="1" dirty="0"/>
              <a:t> нормального </a:t>
            </a:r>
            <a:r>
              <a:rPr lang="ru-RU" b="1" i="1" dirty="0" err="1"/>
              <a:t>відтворення</a:t>
            </a:r>
            <a:r>
              <a:rPr lang="ru-RU" b="1" i="1" dirty="0"/>
              <a:t> </a:t>
            </a:r>
            <a:r>
              <a:rPr lang="ru-RU" b="1" i="1" dirty="0" err="1"/>
              <a:t>основних</a:t>
            </a:r>
            <a:r>
              <a:rPr lang="ru-RU" b="1" i="1" dirty="0"/>
              <a:t> ланок </a:t>
            </a:r>
            <a:r>
              <a:rPr lang="ru-RU" b="1" i="1" dirty="0" err="1"/>
              <a:t>екологічної</a:t>
            </a:r>
            <a:r>
              <a:rPr lang="ru-RU" b="1" i="1" dirty="0"/>
              <a:t> </a:t>
            </a:r>
            <a:r>
              <a:rPr lang="ru-RU" b="1" i="1" dirty="0" err="1"/>
              <a:t>системи</a:t>
            </a:r>
            <a:r>
              <a:rPr lang="ru-RU" b="1" i="1" dirty="0"/>
              <a:t> природного </a:t>
            </a:r>
            <a:r>
              <a:rPr lang="ru-RU" b="1" i="1" dirty="0" err="1"/>
              <a:t>об'єкта</a:t>
            </a:r>
            <a:r>
              <a:rPr lang="ru-RU" b="1" i="1" dirty="0"/>
              <a:t>. </a:t>
            </a:r>
          </a:p>
          <a:p>
            <a:r>
              <a:rPr lang="ru-RU" b="1" i="1" dirty="0" err="1"/>
              <a:t>ГДКсд</a:t>
            </a:r>
            <a:r>
              <a:rPr lang="ru-RU" b="1" i="1" dirty="0"/>
              <a:t> –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гранично</a:t>
            </a:r>
            <a:r>
              <a:rPr lang="ru-RU" b="1" i="1" dirty="0"/>
              <a:t> допустима </a:t>
            </a:r>
            <a:r>
              <a:rPr lang="ru-RU" b="1" i="1" dirty="0" err="1"/>
              <a:t>середня</a:t>
            </a:r>
            <a:r>
              <a:rPr lang="ru-RU" b="1" i="1" dirty="0"/>
              <a:t> </a:t>
            </a:r>
            <a:r>
              <a:rPr lang="ru-RU" b="1" i="1" dirty="0" err="1"/>
              <a:t>добова</a:t>
            </a:r>
            <a:r>
              <a:rPr lang="ru-RU" b="1" i="1" dirty="0"/>
              <a:t> </a:t>
            </a:r>
            <a:r>
              <a:rPr lang="ru-RU" b="1" i="1" dirty="0" err="1"/>
              <a:t>концентрація</a:t>
            </a:r>
            <a:r>
              <a:rPr lang="ru-RU" b="1" i="1" dirty="0"/>
              <a:t> </a:t>
            </a:r>
            <a:r>
              <a:rPr lang="ru-RU" b="1" i="1" dirty="0" err="1"/>
              <a:t>хімічної</a:t>
            </a:r>
            <a:r>
              <a:rPr lang="ru-RU" b="1" i="1" dirty="0"/>
              <a:t> </a:t>
            </a:r>
            <a:r>
              <a:rPr lang="ru-RU" b="1" i="1" dirty="0" err="1"/>
              <a:t>речовини</a:t>
            </a:r>
            <a:r>
              <a:rPr lang="ru-RU" b="1" i="1" dirty="0"/>
              <a:t> в атмосферному </a:t>
            </a:r>
            <a:r>
              <a:rPr lang="ru-RU" b="1" i="1" dirty="0" err="1"/>
              <a:t>повітрі</a:t>
            </a:r>
            <a:r>
              <a:rPr lang="ru-RU" b="1" i="1" dirty="0"/>
              <a:t> </a:t>
            </a:r>
            <a:r>
              <a:rPr lang="ru-RU" b="1" i="1" dirty="0" err="1"/>
              <a:t>населених</a:t>
            </a:r>
            <a:r>
              <a:rPr lang="ru-RU" b="1" i="1" dirty="0"/>
              <a:t> </a:t>
            </a:r>
            <a:r>
              <a:rPr lang="ru-RU" b="1" i="1" dirty="0" err="1"/>
              <a:t>місць</a:t>
            </a:r>
            <a:r>
              <a:rPr lang="ru-RU" b="1" i="1" dirty="0"/>
              <a:t>, яка при </a:t>
            </a:r>
            <a:r>
              <a:rPr lang="ru-RU" b="1" i="1" dirty="0" err="1"/>
              <a:t>вдиханні</a:t>
            </a:r>
            <a:r>
              <a:rPr lang="ru-RU" b="1" i="1" dirty="0"/>
              <a:t> </a:t>
            </a:r>
            <a:r>
              <a:rPr lang="ru-RU" b="1" i="1" dirty="0" err="1"/>
              <a:t>протягом</a:t>
            </a:r>
            <a:r>
              <a:rPr lang="ru-RU" b="1" i="1" dirty="0"/>
              <a:t> </a:t>
            </a:r>
            <a:r>
              <a:rPr lang="ru-RU" b="1" i="1" dirty="0" err="1"/>
              <a:t>невизначено</a:t>
            </a:r>
            <a:r>
              <a:rPr lang="ru-RU" b="1" i="1" dirty="0"/>
              <a:t> </a:t>
            </a:r>
            <a:r>
              <a:rPr lang="ru-RU" b="1" i="1" dirty="0" err="1"/>
              <a:t>тривалого</a:t>
            </a:r>
            <a:r>
              <a:rPr lang="ru-RU" b="1" i="1" dirty="0"/>
              <a:t> </a:t>
            </a:r>
            <a:r>
              <a:rPr lang="ru-RU" b="1" i="1" dirty="0" err="1"/>
              <a:t>періоду</a:t>
            </a:r>
            <a:r>
              <a:rPr lang="ru-RU" b="1" i="1" dirty="0"/>
              <a:t> (все </a:t>
            </a:r>
            <a:r>
              <a:rPr lang="ru-RU" b="1" i="1" dirty="0" err="1"/>
              <a:t>життя</a:t>
            </a:r>
            <a:r>
              <a:rPr lang="ru-RU" b="1" i="1" dirty="0"/>
              <a:t>) не </a:t>
            </a:r>
            <a:r>
              <a:rPr lang="ru-RU" b="1" i="1" dirty="0" err="1"/>
              <a:t>викликає</a:t>
            </a:r>
            <a:r>
              <a:rPr lang="ru-RU" b="1" i="1" dirty="0"/>
              <a:t> прямого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опосередкованого</a:t>
            </a:r>
            <a:r>
              <a:rPr lang="ru-RU" b="1" i="1" dirty="0"/>
              <a:t> </a:t>
            </a:r>
            <a:r>
              <a:rPr lang="ru-RU" b="1" i="1" dirty="0" err="1"/>
              <a:t>шкідливого</a:t>
            </a:r>
            <a:r>
              <a:rPr lang="ru-RU" b="1" i="1" dirty="0"/>
              <a:t> </a:t>
            </a:r>
            <a:r>
              <a:rPr lang="ru-RU" b="1" i="1" dirty="0" err="1"/>
              <a:t>впливу</a:t>
            </a:r>
            <a:r>
              <a:rPr lang="ru-RU" b="1" i="1" dirty="0"/>
              <a:t> на </a:t>
            </a:r>
            <a:r>
              <a:rPr lang="ru-RU" b="1" i="1" dirty="0" err="1"/>
              <a:t>організм</a:t>
            </a:r>
            <a:r>
              <a:rPr lang="ru-RU" b="1" i="1" dirty="0"/>
              <a:t> </a:t>
            </a:r>
            <a:r>
              <a:rPr lang="ru-RU" b="1" i="1" dirty="0" err="1"/>
              <a:t>людини</a:t>
            </a:r>
            <a:r>
              <a:rPr lang="ru-RU" b="1" i="1" dirty="0"/>
              <a:t>, мг/м3. </a:t>
            </a:r>
          </a:p>
          <a:p>
            <a:r>
              <a:rPr lang="ru-RU" b="1" i="1" dirty="0" err="1"/>
              <a:t>ГДКмр</a:t>
            </a:r>
            <a:r>
              <a:rPr lang="ru-RU" b="1" i="1" dirty="0"/>
              <a:t> –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гранично</a:t>
            </a:r>
            <a:r>
              <a:rPr lang="ru-RU" b="1" i="1" dirty="0"/>
              <a:t> допустима максимальна </a:t>
            </a:r>
            <a:r>
              <a:rPr lang="ru-RU" b="1" i="1" dirty="0" err="1"/>
              <a:t>разова</a:t>
            </a:r>
            <a:r>
              <a:rPr lang="ru-RU" b="1" i="1" dirty="0"/>
              <a:t> </a:t>
            </a:r>
            <a:r>
              <a:rPr lang="ru-RU" b="1" i="1" dirty="0" err="1"/>
              <a:t>концентрація</a:t>
            </a:r>
            <a:r>
              <a:rPr lang="ru-RU" b="1" i="1" dirty="0"/>
              <a:t> </a:t>
            </a:r>
            <a:r>
              <a:rPr lang="ru-RU" b="1" i="1" dirty="0" err="1"/>
              <a:t>хімічної</a:t>
            </a:r>
            <a:r>
              <a:rPr lang="ru-RU" b="1" i="1" dirty="0"/>
              <a:t> </a:t>
            </a:r>
            <a:r>
              <a:rPr lang="ru-RU" b="1" i="1" dirty="0" err="1"/>
              <a:t>речовини</a:t>
            </a:r>
            <a:r>
              <a:rPr lang="ru-RU" b="1" i="1" dirty="0"/>
              <a:t> в атмосферному </a:t>
            </a:r>
            <a:r>
              <a:rPr lang="ru-RU" b="1" i="1" dirty="0" err="1"/>
              <a:t>повітрі</a:t>
            </a:r>
            <a:r>
              <a:rPr lang="ru-RU" b="1" i="1" dirty="0"/>
              <a:t> </a:t>
            </a:r>
            <a:r>
              <a:rPr lang="ru-RU" b="1" i="1" dirty="0" err="1"/>
              <a:t>населених</a:t>
            </a:r>
            <a:r>
              <a:rPr lang="ru-RU" b="1" i="1" dirty="0"/>
              <a:t> </a:t>
            </a:r>
            <a:r>
              <a:rPr lang="ru-RU" b="1" i="1" dirty="0" err="1"/>
              <a:t>місць</a:t>
            </a:r>
            <a:r>
              <a:rPr lang="ru-RU" b="1" i="1" dirty="0"/>
              <a:t>, яка при </a:t>
            </a:r>
            <a:r>
              <a:rPr lang="ru-RU" b="1" i="1" dirty="0" err="1"/>
              <a:t>вдиханні</a:t>
            </a:r>
            <a:r>
              <a:rPr lang="ru-RU" b="1" i="1" dirty="0"/>
              <a:t> </a:t>
            </a:r>
            <a:r>
              <a:rPr lang="ru-RU" b="1" i="1" dirty="0" err="1"/>
              <a:t>протягом</a:t>
            </a:r>
            <a:r>
              <a:rPr lang="ru-RU" b="1" i="1" dirty="0"/>
              <a:t> 30 </a:t>
            </a:r>
            <a:r>
              <a:rPr lang="ru-RU" b="1" i="1" dirty="0" err="1"/>
              <a:t>хв</a:t>
            </a:r>
            <a:r>
              <a:rPr lang="ru-RU" b="1" i="1" dirty="0"/>
              <a:t>. не </a:t>
            </a:r>
            <a:r>
              <a:rPr lang="ru-RU" b="1" i="1" dirty="0" err="1"/>
              <a:t>викликає</a:t>
            </a:r>
            <a:r>
              <a:rPr lang="ru-RU" b="1" i="1" dirty="0"/>
              <a:t> </a:t>
            </a:r>
            <a:r>
              <a:rPr lang="ru-RU" b="1" i="1" dirty="0" err="1"/>
              <a:t>рефлекторних</a:t>
            </a:r>
            <a:r>
              <a:rPr lang="ru-RU" b="1" i="1" dirty="0"/>
              <a:t> </a:t>
            </a:r>
            <a:r>
              <a:rPr lang="ru-RU" b="1" i="1" dirty="0" err="1"/>
              <a:t>реакцій</a:t>
            </a:r>
            <a:r>
              <a:rPr lang="ru-RU" b="1" i="1" dirty="0"/>
              <a:t> в </a:t>
            </a:r>
            <a:r>
              <a:rPr lang="ru-RU" b="1" i="1" dirty="0" err="1"/>
              <a:t>організмі</a:t>
            </a:r>
            <a:r>
              <a:rPr lang="ru-RU" b="1" i="1" dirty="0"/>
              <a:t> </a:t>
            </a:r>
            <a:r>
              <a:rPr lang="ru-RU" b="1" i="1" dirty="0" err="1"/>
              <a:t>людини</a:t>
            </a:r>
            <a:r>
              <a:rPr lang="ru-RU" b="1" i="1" dirty="0"/>
              <a:t>, мг/м3. </a:t>
            </a:r>
          </a:p>
          <a:p>
            <a:r>
              <a:rPr lang="ru-RU" dirty="0"/>
              <a:t>В </a:t>
            </a:r>
            <a:r>
              <a:rPr lang="ru-RU" dirty="0" err="1"/>
              <a:t>промисловій</a:t>
            </a:r>
            <a:r>
              <a:rPr lang="ru-RU" dirty="0"/>
              <a:t> </a:t>
            </a:r>
            <a:r>
              <a:rPr lang="ru-RU" dirty="0" err="1"/>
              <a:t>токсикології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вираженим</a:t>
            </a:r>
            <a:r>
              <a:rPr lang="ru-RU" dirty="0"/>
              <a:t> </a:t>
            </a:r>
            <a:r>
              <a:rPr lang="ru-RU" dirty="0" err="1"/>
              <a:t>нормативним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ГДКр.з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err="1"/>
              <a:t>ГДКрз</a:t>
            </a:r>
            <a:r>
              <a:rPr lang="ru-RU" sz="1600" b="1" i="1" dirty="0"/>
              <a:t> – </a:t>
            </a:r>
            <a:r>
              <a:rPr lang="ru-RU" sz="1600" b="1" i="1" dirty="0" err="1"/>
              <a:t>це</a:t>
            </a:r>
            <a:r>
              <a:rPr lang="ru-RU" sz="1600" b="1" i="1" dirty="0"/>
              <a:t> </a:t>
            </a:r>
            <a:r>
              <a:rPr lang="ru-RU" sz="1600" b="1" i="1" dirty="0" err="1"/>
              <a:t>гранично</a:t>
            </a:r>
            <a:r>
              <a:rPr lang="ru-RU" sz="1600" b="1" i="1" dirty="0"/>
              <a:t> допустима </a:t>
            </a:r>
            <a:r>
              <a:rPr lang="ru-RU" sz="1600" b="1" i="1" dirty="0" err="1"/>
              <a:t>концентрація</a:t>
            </a:r>
            <a:r>
              <a:rPr lang="ru-RU" sz="1600" b="1" i="1" dirty="0"/>
              <a:t> </a:t>
            </a:r>
            <a:r>
              <a:rPr lang="ru-RU" sz="1600" b="1" i="1" dirty="0" err="1"/>
              <a:t>хімічних</a:t>
            </a:r>
            <a:r>
              <a:rPr lang="ru-RU" sz="1600" b="1" i="1" dirty="0"/>
              <a:t> </a:t>
            </a:r>
            <a:r>
              <a:rPr lang="ru-RU" sz="1600" b="1" i="1" dirty="0" err="1"/>
              <a:t>речовин</a:t>
            </a:r>
            <a:r>
              <a:rPr lang="ru-RU" sz="1600" b="1" i="1" dirty="0"/>
              <a:t> в </a:t>
            </a:r>
            <a:r>
              <a:rPr lang="ru-RU" sz="1600" b="1" i="1" dirty="0" err="1"/>
              <a:t>повітрі</a:t>
            </a:r>
            <a:r>
              <a:rPr lang="ru-RU" sz="1600" b="1" i="1" dirty="0"/>
              <a:t> </a:t>
            </a:r>
            <a:r>
              <a:rPr lang="ru-RU" sz="1600" b="1" i="1" dirty="0" err="1"/>
              <a:t>робочої</a:t>
            </a:r>
            <a:r>
              <a:rPr lang="ru-RU" sz="1600" b="1" i="1" dirty="0"/>
              <a:t> </a:t>
            </a:r>
            <a:r>
              <a:rPr lang="ru-RU" sz="1600" b="1" i="1" dirty="0" err="1"/>
              <a:t>зони</a:t>
            </a:r>
            <a:r>
              <a:rPr lang="ru-RU" sz="1600" b="1" i="1" dirty="0"/>
              <a:t>, яка за </a:t>
            </a:r>
            <a:r>
              <a:rPr lang="ru-RU" sz="1600" b="1" i="1" dirty="0" err="1"/>
              <a:t>щоденного</a:t>
            </a:r>
            <a:r>
              <a:rPr lang="ru-RU" sz="1600" b="1" i="1" dirty="0"/>
              <a:t> 8-годинного </a:t>
            </a:r>
            <a:r>
              <a:rPr lang="ru-RU" sz="1600" b="1" i="1" dirty="0" err="1"/>
              <a:t>перебування</a:t>
            </a:r>
            <a:r>
              <a:rPr lang="ru-RU" sz="1600" b="1" i="1" dirty="0"/>
              <a:t> на </a:t>
            </a:r>
            <a:r>
              <a:rPr lang="ru-RU" sz="1600" b="1" i="1" dirty="0" err="1"/>
              <a:t>роботі</a:t>
            </a:r>
            <a:r>
              <a:rPr lang="ru-RU" sz="1600" b="1" i="1" dirty="0"/>
              <a:t> (не </a:t>
            </a:r>
            <a:r>
              <a:rPr lang="ru-RU" sz="1600" b="1" i="1" dirty="0" err="1"/>
              <a:t>більш</a:t>
            </a:r>
            <a:r>
              <a:rPr lang="ru-RU" sz="1600" b="1" i="1" dirty="0"/>
              <a:t> як 41 година на </a:t>
            </a:r>
            <a:r>
              <a:rPr lang="ru-RU" sz="1600" b="1" i="1" dirty="0" err="1"/>
              <a:t>тиждень</a:t>
            </a:r>
            <a:r>
              <a:rPr lang="ru-RU" sz="1600" b="1" i="1" dirty="0"/>
              <a:t>) </a:t>
            </a:r>
            <a:r>
              <a:rPr lang="ru-RU" sz="1600" b="1" i="1" dirty="0" err="1"/>
              <a:t>протягом</a:t>
            </a:r>
            <a:r>
              <a:rPr lang="ru-RU" sz="1600" b="1" i="1" dirty="0"/>
              <a:t> </a:t>
            </a:r>
            <a:r>
              <a:rPr lang="ru-RU" sz="1600" b="1" i="1" dirty="0" err="1"/>
              <a:t>усього</a:t>
            </a:r>
            <a:r>
              <a:rPr lang="ru-RU" sz="1600" b="1" i="1" dirty="0"/>
              <a:t> </a:t>
            </a:r>
            <a:r>
              <a:rPr lang="ru-RU" sz="1600" b="1" i="1" dirty="0" err="1"/>
              <a:t>робочого</a:t>
            </a:r>
            <a:r>
              <a:rPr lang="ru-RU" sz="1600" b="1" i="1" dirty="0"/>
              <a:t> стажу не </a:t>
            </a:r>
            <a:r>
              <a:rPr lang="ru-RU" sz="1600" b="1" i="1" dirty="0" err="1"/>
              <a:t>може</a:t>
            </a:r>
            <a:r>
              <a:rPr lang="ru-RU" sz="1600" b="1" i="1" dirty="0"/>
              <a:t> </a:t>
            </a:r>
            <a:r>
              <a:rPr lang="ru-RU" sz="1600" b="1" i="1" dirty="0" err="1"/>
              <a:t>спричинити</a:t>
            </a:r>
            <a:r>
              <a:rPr lang="ru-RU" sz="1600" b="1" i="1" dirty="0"/>
              <a:t> </a:t>
            </a:r>
            <a:r>
              <a:rPr lang="ru-RU" sz="1600" b="1" i="1" dirty="0" err="1"/>
              <a:t>захворювань</a:t>
            </a:r>
            <a:r>
              <a:rPr lang="ru-RU" sz="1600" b="1" i="1" dirty="0"/>
              <a:t> </a:t>
            </a:r>
            <a:r>
              <a:rPr lang="ru-RU" sz="1600" b="1" i="1" dirty="0" err="1"/>
              <a:t>чи</a:t>
            </a:r>
            <a:r>
              <a:rPr lang="ru-RU" sz="1600" b="1" i="1" dirty="0"/>
              <a:t> </a:t>
            </a:r>
            <a:r>
              <a:rPr lang="ru-RU" sz="1600" b="1" i="1" dirty="0" err="1"/>
              <a:t>відхилень</a:t>
            </a:r>
            <a:r>
              <a:rPr lang="ru-RU" sz="1600" b="1" i="1" dirty="0"/>
              <a:t> у </a:t>
            </a:r>
            <a:r>
              <a:rPr lang="ru-RU" sz="1600" b="1" i="1" dirty="0" err="1"/>
              <a:t>стані</a:t>
            </a:r>
            <a:r>
              <a:rPr lang="ru-RU" sz="1600" b="1" i="1" dirty="0"/>
              <a:t> </a:t>
            </a:r>
            <a:r>
              <a:rPr lang="ru-RU" sz="1600" b="1" i="1" dirty="0" err="1"/>
              <a:t>здоров'я</a:t>
            </a:r>
            <a:r>
              <a:rPr lang="ru-RU" sz="1600" b="1" i="1" dirty="0"/>
              <a:t> людей для </a:t>
            </a:r>
            <a:r>
              <a:rPr lang="ru-RU" sz="1600" b="1" i="1" dirty="0" err="1"/>
              <a:t>нинішнього</a:t>
            </a:r>
            <a:r>
              <a:rPr lang="ru-RU" sz="1600" b="1" i="1" dirty="0"/>
              <a:t> та </a:t>
            </a:r>
            <a:r>
              <a:rPr lang="ru-RU" sz="1600" b="1" i="1" dirty="0" err="1"/>
              <a:t>наступного</a:t>
            </a:r>
            <a:r>
              <a:rPr lang="ru-RU" sz="1600" b="1" i="1" dirty="0"/>
              <a:t> </a:t>
            </a:r>
            <a:r>
              <a:rPr lang="ru-RU" sz="1600" b="1" i="1" dirty="0" err="1"/>
              <a:t>поколінь</a:t>
            </a:r>
            <a:r>
              <a:rPr lang="ru-RU" sz="1600" b="1" i="1" dirty="0"/>
              <a:t>, мг/м3. </a:t>
            </a:r>
            <a:r>
              <a:rPr lang="ru-RU" sz="1600" b="1" i="1" dirty="0" err="1"/>
              <a:t>Робочою</a:t>
            </a:r>
            <a:r>
              <a:rPr lang="ru-RU" sz="1600" b="1" i="1" dirty="0"/>
              <a:t> зоною </a:t>
            </a:r>
            <a:r>
              <a:rPr lang="ru-RU" sz="1600" b="1" i="1" dirty="0" err="1"/>
              <a:t>називається</a:t>
            </a:r>
            <a:r>
              <a:rPr lang="ru-RU" sz="1600" b="1" i="1" dirty="0"/>
              <a:t> </a:t>
            </a:r>
            <a:r>
              <a:rPr lang="ru-RU" sz="1600" b="1" i="1" dirty="0" err="1"/>
              <a:t>простір</a:t>
            </a:r>
            <a:r>
              <a:rPr lang="ru-RU" sz="1600" b="1" i="1" dirty="0"/>
              <a:t> </a:t>
            </a:r>
            <a:r>
              <a:rPr lang="ru-RU" sz="1600" b="1" i="1" dirty="0" err="1"/>
              <a:t>заввишки</a:t>
            </a:r>
            <a:r>
              <a:rPr lang="ru-RU" sz="1600" b="1" i="1" dirty="0"/>
              <a:t> до 2 м над </a:t>
            </a:r>
            <a:r>
              <a:rPr lang="ru-RU" sz="1600" b="1" i="1" dirty="0" err="1"/>
              <a:t>рівнем</a:t>
            </a:r>
            <a:r>
              <a:rPr lang="ru-RU" sz="1600" b="1" i="1" dirty="0"/>
              <a:t> </a:t>
            </a:r>
            <a:r>
              <a:rPr lang="ru-RU" sz="1600" b="1" i="1" dirty="0" err="1"/>
              <a:t>підлоги</a:t>
            </a:r>
            <a:r>
              <a:rPr lang="ru-RU" sz="1600" b="1" i="1" dirty="0"/>
              <a:t> </a:t>
            </a:r>
            <a:r>
              <a:rPr lang="ru-RU" sz="1600" b="1" i="1" dirty="0" err="1"/>
              <a:t>або</a:t>
            </a:r>
            <a:r>
              <a:rPr lang="ru-RU" sz="1600" b="1" i="1" dirty="0"/>
              <a:t> </a:t>
            </a:r>
            <a:r>
              <a:rPr lang="ru-RU" sz="1600" b="1" i="1" dirty="0" err="1"/>
              <a:t>ділянки</a:t>
            </a:r>
            <a:r>
              <a:rPr lang="ru-RU" sz="1600" b="1" i="1" dirty="0"/>
              <a:t>, на </a:t>
            </a:r>
            <a:r>
              <a:rPr lang="ru-RU" sz="1600" b="1" i="1" dirty="0" err="1"/>
              <a:t>якій</a:t>
            </a:r>
            <a:r>
              <a:rPr lang="ru-RU" sz="1600" b="1" i="1" dirty="0"/>
              <a:t> </a:t>
            </a:r>
            <a:r>
              <a:rPr lang="ru-RU" sz="1600" b="1" i="1" dirty="0" err="1"/>
              <a:t>знаходиться</a:t>
            </a:r>
            <a:r>
              <a:rPr lang="ru-RU" sz="1600" b="1" i="1" dirty="0"/>
              <a:t> </a:t>
            </a:r>
            <a:r>
              <a:rPr lang="ru-RU" sz="1600" b="1" i="1" dirty="0" err="1"/>
              <a:t>місце</a:t>
            </a:r>
            <a:r>
              <a:rPr lang="ru-RU" sz="1600" b="1" i="1" dirty="0"/>
              <a:t> </a:t>
            </a:r>
            <a:r>
              <a:rPr lang="ru-RU" sz="1600" b="1" i="1" dirty="0" err="1"/>
              <a:t>постійного</a:t>
            </a:r>
            <a:r>
              <a:rPr lang="ru-RU" sz="1600" b="1" i="1" dirty="0"/>
              <a:t> </a:t>
            </a:r>
            <a:r>
              <a:rPr lang="ru-RU" sz="1600" b="1" i="1" dirty="0" err="1"/>
              <a:t>або</a:t>
            </a:r>
            <a:r>
              <a:rPr lang="ru-RU" sz="1600" b="1" i="1" dirty="0"/>
              <a:t> </a:t>
            </a:r>
            <a:r>
              <a:rPr lang="ru-RU" sz="1600" b="1" i="1" dirty="0" err="1"/>
              <a:t>тимчасового</a:t>
            </a:r>
            <a:r>
              <a:rPr lang="ru-RU" sz="1600" b="1" i="1" dirty="0"/>
              <a:t> </a:t>
            </a:r>
            <a:r>
              <a:rPr lang="ru-RU" sz="1600" b="1" i="1" dirty="0" err="1"/>
              <a:t>перебування</a:t>
            </a:r>
            <a:r>
              <a:rPr lang="ru-RU" sz="1600" b="1" i="1" dirty="0"/>
              <a:t> </a:t>
            </a:r>
            <a:r>
              <a:rPr lang="ru-RU" sz="1600" b="1" i="1" dirty="0" err="1"/>
              <a:t>працюючих</a:t>
            </a:r>
            <a:r>
              <a:rPr lang="ru-RU" sz="1600" b="1" i="1" dirty="0"/>
              <a:t> </a:t>
            </a:r>
          </a:p>
          <a:p>
            <a:r>
              <a:rPr lang="ru-RU" sz="1600" dirty="0" err="1"/>
              <a:t>Підставою</a:t>
            </a:r>
            <a:r>
              <a:rPr lang="ru-RU" sz="1600" dirty="0"/>
              <a:t> для </a:t>
            </a:r>
            <a:r>
              <a:rPr lang="ru-RU" sz="1600" dirty="0" err="1"/>
              <a:t>встановлення</a:t>
            </a:r>
            <a:r>
              <a:rPr lang="ru-RU" sz="1600" dirty="0"/>
              <a:t> </a:t>
            </a:r>
            <a:r>
              <a:rPr lang="ru-RU" sz="1600" i="1" dirty="0"/>
              <a:t>ГДК </a:t>
            </a:r>
            <a:r>
              <a:rPr lang="ru-RU" sz="1600" i="1" dirty="0" err="1"/>
              <a:t>є</a:t>
            </a:r>
            <a:r>
              <a:rPr lang="ru-RU" sz="1600" i="1" dirty="0"/>
              <a:t> </a:t>
            </a:r>
            <a:r>
              <a:rPr lang="ru-RU" sz="1600" i="1" dirty="0" err="1"/>
              <a:t>концепція</a:t>
            </a:r>
            <a:r>
              <a:rPr lang="ru-RU" sz="1600" i="1" dirty="0"/>
              <a:t> </a:t>
            </a:r>
            <a:r>
              <a:rPr lang="ru-RU" sz="1600" i="1" dirty="0" err="1"/>
              <a:t>пороговості</a:t>
            </a:r>
            <a:r>
              <a:rPr lang="ru-RU" sz="1600" i="1" dirty="0"/>
              <a:t> </a:t>
            </a:r>
            <a:r>
              <a:rPr lang="ru-RU" sz="1600" i="1" dirty="0" err="1"/>
              <a:t>шкідливої</a:t>
            </a:r>
            <a:r>
              <a:rPr lang="ru-RU" sz="1600" i="1" dirty="0"/>
              <a:t> </a:t>
            </a:r>
            <a:r>
              <a:rPr lang="ru-RU" sz="1600" i="1" dirty="0" err="1"/>
              <a:t>дії</a:t>
            </a:r>
            <a:r>
              <a:rPr lang="ru-RU" sz="1600" i="1" dirty="0"/>
              <a:t> </a:t>
            </a:r>
            <a:r>
              <a:rPr lang="ru-RU" sz="1600" i="1" dirty="0" err="1"/>
              <a:t>речовин</a:t>
            </a:r>
            <a:r>
              <a:rPr lang="ru-RU" sz="1600" i="1" dirty="0"/>
              <a:t>. </a:t>
            </a:r>
            <a:r>
              <a:rPr lang="ru-RU" sz="1600" i="1" dirty="0" err="1"/>
              <a:t>Саме</a:t>
            </a:r>
            <a:r>
              <a:rPr lang="ru-RU" sz="1600" i="1" dirty="0"/>
              <a:t> </a:t>
            </a:r>
            <a:r>
              <a:rPr lang="ru-RU" sz="1600" i="1" dirty="0" err="1"/>
              <a:t>це</a:t>
            </a:r>
            <a:r>
              <a:rPr lang="ru-RU" sz="1600" i="1" dirty="0"/>
              <a:t> </a:t>
            </a:r>
            <a:r>
              <a:rPr lang="ru-RU" sz="1600" i="1" dirty="0" err="1"/>
              <a:t>визначення</a:t>
            </a:r>
            <a:r>
              <a:rPr lang="ru-RU" sz="1600" i="1" dirty="0"/>
              <a:t>, в </a:t>
            </a:r>
            <a:r>
              <a:rPr lang="ru-RU" sz="1600" i="1" dirty="0" err="1"/>
              <a:t>більшості</a:t>
            </a:r>
            <a:r>
              <a:rPr lang="ru-RU" sz="1600" i="1" dirty="0"/>
              <a:t> </a:t>
            </a:r>
            <a:r>
              <a:rPr lang="ru-RU" sz="1600" i="1" dirty="0" err="1"/>
              <a:t>випадків</a:t>
            </a:r>
            <a:r>
              <a:rPr lang="ru-RU" sz="1600" i="1" dirty="0"/>
              <a:t>, </a:t>
            </a:r>
            <a:r>
              <a:rPr lang="ru-RU" sz="1600" i="1" dirty="0" err="1"/>
              <a:t>є</a:t>
            </a:r>
            <a:r>
              <a:rPr lang="ru-RU" sz="1600" i="1" dirty="0"/>
              <a:t> базою для </a:t>
            </a:r>
            <a:r>
              <a:rPr lang="ru-RU" sz="1600" i="1" dirty="0" err="1"/>
              <a:t>використовуваних</a:t>
            </a:r>
            <a:r>
              <a:rPr lang="ru-RU" sz="1600" i="1" dirty="0"/>
              <a:t> в </a:t>
            </a:r>
            <a:r>
              <a:rPr lang="ru-RU" sz="1600" i="1" dirty="0" err="1"/>
              <a:t>даний</a:t>
            </a:r>
            <a:r>
              <a:rPr lang="ru-RU" sz="1600" i="1" dirty="0"/>
              <a:t> час </a:t>
            </a:r>
            <a:r>
              <a:rPr lang="ru-RU" sz="1600" i="1" dirty="0" err="1"/>
              <a:t>визначень</a:t>
            </a:r>
            <a:r>
              <a:rPr lang="ru-RU" sz="1600" i="1" dirty="0"/>
              <a:t> </a:t>
            </a:r>
            <a:r>
              <a:rPr lang="ru-RU" sz="1600" i="1" dirty="0" err="1"/>
              <a:t>нормативів</a:t>
            </a:r>
            <a:r>
              <a:rPr lang="ru-RU" sz="1600" i="1" dirty="0"/>
              <a:t> </a:t>
            </a:r>
            <a:r>
              <a:rPr lang="ru-RU" sz="1600" i="1" dirty="0" err="1"/>
              <a:t>системи</a:t>
            </a:r>
            <a:r>
              <a:rPr lang="ru-RU" sz="1600" i="1" dirty="0"/>
              <a:t> ГДК. </a:t>
            </a:r>
          </a:p>
          <a:p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коректним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регламентування</a:t>
            </a:r>
            <a:r>
              <a:rPr lang="ru-RU" sz="1600" dirty="0"/>
              <a:t> </a:t>
            </a:r>
            <a:r>
              <a:rPr lang="ru-RU" sz="1600" dirty="0" err="1"/>
              <a:t>забруднень</a:t>
            </a:r>
            <a:r>
              <a:rPr lang="ru-RU" sz="1600" dirty="0"/>
              <a:t> на </a:t>
            </a:r>
            <a:r>
              <a:rPr lang="ru-RU" sz="1600" dirty="0" err="1"/>
              <a:t>основі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 </a:t>
            </a:r>
            <a:r>
              <a:rPr lang="ru-RU" sz="1600" dirty="0" err="1"/>
              <a:t>експериментів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піддослідними</a:t>
            </a:r>
            <a:r>
              <a:rPr lang="ru-RU" sz="1600" dirty="0"/>
              <a:t> </a:t>
            </a:r>
            <a:r>
              <a:rPr lang="ru-RU" sz="1600" dirty="0" err="1"/>
              <a:t>тваринами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урахування</a:t>
            </a:r>
            <a:r>
              <a:rPr lang="ru-RU" sz="1600" dirty="0"/>
              <a:t> </a:t>
            </a:r>
            <a:r>
              <a:rPr lang="ru-RU" sz="1600" dirty="0" err="1"/>
              <a:t>коефіцієнтів</a:t>
            </a:r>
            <a:r>
              <a:rPr lang="ru-RU" sz="1600" dirty="0"/>
              <a:t> запасу при </a:t>
            </a:r>
            <a:r>
              <a:rPr lang="ru-RU" sz="1600" dirty="0" err="1"/>
              <a:t>перенесенні</a:t>
            </a:r>
            <a:r>
              <a:rPr lang="ru-RU" sz="1600" dirty="0"/>
              <a:t> </a:t>
            </a:r>
            <a:r>
              <a:rPr lang="ru-RU" sz="1600" dirty="0" err="1"/>
              <a:t>цих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 на </a:t>
            </a:r>
            <a:r>
              <a:rPr lang="ru-RU" sz="1600" dirty="0" err="1"/>
              <a:t>людину</a:t>
            </a:r>
            <a:r>
              <a:rPr lang="ru-RU" sz="1600" dirty="0"/>
              <a:t>. </a:t>
            </a:r>
            <a:r>
              <a:rPr lang="ru-RU" sz="1600" dirty="0" err="1"/>
              <a:t>Однак</a:t>
            </a:r>
            <a:r>
              <a:rPr lang="ru-RU" sz="1600" dirty="0"/>
              <a:t>, </a:t>
            </a:r>
            <a:r>
              <a:rPr lang="ru-RU" sz="1600" dirty="0" err="1"/>
              <a:t>зазначені</a:t>
            </a:r>
            <a:r>
              <a:rPr lang="ru-RU" sz="1600" dirty="0"/>
              <a:t> </a:t>
            </a:r>
            <a:r>
              <a:rPr lang="ru-RU" sz="1600" dirty="0" err="1"/>
              <a:t>експерименти</a:t>
            </a:r>
            <a:r>
              <a:rPr lang="ru-RU" sz="1600" dirty="0"/>
              <a:t>, як правило, </a:t>
            </a:r>
            <a:r>
              <a:rPr lang="ru-RU" sz="1600" dirty="0" err="1"/>
              <a:t>тривалі</a:t>
            </a:r>
            <a:r>
              <a:rPr lang="ru-RU" sz="1600" dirty="0"/>
              <a:t> (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декількох</a:t>
            </a:r>
            <a:r>
              <a:rPr lang="ru-RU" sz="1600" dirty="0"/>
              <a:t> </a:t>
            </a:r>
            <a:r>
              <a:rPr lang="ru-RU" sz="1600" dirty="0" err="1"/>
              <a:t>місяців</a:t>
            </a:r>
            <a:r>
              <a:rPr lang="ru-RU" sz="1600" dirty="0"/>
              <a:t> до </a:t>
            </a:r>
            <a:r>
              <a:rPr lang="ru-RU" sz="1600" dirty="0" err="1"/>
              <a:t>декількох</a:t>
            </a:r>
            <a:r>
              <a:rPr lang="ru-RU" sz="1600" dirty="0"/>
              <a:t> </a:t>
            </a:r>
            <a:r>
              <a:rPr lang="ru-RU" sz="1600" dirty="0" err="1"/>
              <a:t>років</a:t>
            </a:r>
            <a:r>
              <a:rPr lang="ru-RU" sz="1600" dirty="0"/>
              <a:t>) </a:t>
            </a:r>
            <a:r>
              <a:rPr lang="ru-RU" sz="1600" dirty="0" err="1"/>
              <a:t>й</a:t>
            </a:r>
            <a:r>
              <a:rPr lang="ru-RU" sz="1600" dirty="0"/>
              <a:t> </a:t>
            </a:r>
            <a:r>
              <a:rPr lang="ru-RU" sz="1600" dirty="0" err="1"/>
              <a:t>економічно</a:t>
            </a:r>
            <a:r>
              <a:rPr lang="ru-RU" sz="1600" dirty="0"/>
              <a:t> </a:t>
            </a:r>
            <a:r>
              <a:rPr lang="ru-RU" sz="1600" dirty="0" err="1"/>
              <a:t>невиправдані</a:t>
            </a:r>
            <a:r>
              <a:rPr lang="ru-RU" sz="1600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717032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У </a:t>
            </a:r>
            <a:r>
              <a:rPr lang="ru-RU" sz="1600" dirty="0" err="1"/>
              <a:t>випадках</a:t>
            </a:r>
            <a:r>
              <a:rPr lang="ru-RU" sz="1600" dirty="0"/>
              <a:t>, коли </a:t>
            </a:r>
            <a:r>
              <a:rPr lang="ru-RU" sz="1600" dirty="0" err="1"/>
              <a:t>значення</a:t>
            </a:r>
            <a:r>
              <a:rPr lang="ru-RU" sz="1600" dirty="0"/>
              <a:t> </a:t>
            </a:r>
            <a:r>
              <a:rPr lang="ru-RU" sz="1600" i="1" dirty="0"/>
              <a:t>ГДК в </a:t>
            </a:r>
            <a:r>
              <a:rPr lang="ru-RU" sz="1600" i="1" dirty="0" err="1"/>
              <a:t>літературі</a:t>
            </a:r>
            <a:r>
              <a:rPr lang="ru-RU" sz="1600" i="1" dirty="0"/>
              <a:t> </a:t>
            </a:r>
            <a:r>
              <a:rPr lang="ru-RU" sz="1600" i="1" dirty="0" err="1"/>
              <a:t>відсутні</a:t>
            </a:r>
            <a:r>
              <a:rPr lang="ru-RU" sz="1600" i="1" dirty="0"/>
              <a:t> (не </a:t>
            </a:r>
            <a:r>
              <a:rPr lang="ru-RU" sz="1600" i="1" dirty="0" err="1"/>
              <a:t>визначені</a:t>
            </a:r>
            <a:r>
              <a:rPr lang="ru-RU" sz="1600" i="1" dirty="0"/>
              <a:t> </a:t>
            </a:r>
            <a:r>
              <a:rPr lang="ru-RU" sz="1600" i="1" dirty="0" err="1"/>
              <a:t>і</a:t>
            </a:r>
            <a:r>
              <a:rPr lang="ru-RU" sz="1600" i="1" dirty="0"/>
              <a:t> (</a:t>
            </a:r>
            <a:r>
              <a:rPr lang="ru-RU" sz="1600" i="1" dirty="0" err="1"/>
              <a:t>або</a:t>
            </a:r>
            <a:r>
              <a:rPr lang="ru-RU" sz="1600" i="1" dirty="0"/>
              <a:t>) </a:t>
            </a:r>
            <a:r>
              <a:rPr lang="ru-RU" sz="1600" i="1" dirty="0" err="1"/>
              <a:t>не</a:t>
            </a:r>
            <a:r>
              <a:rPr lang="ru-RU" sz="1600" i="1" dirty="0"/>
              <a:t> </a:t>
            </a:r>
            <a:r>
              <a:rPr lang="ru-RU" sz="1600" i="1" dirty="0" err="1"/>
              <a:t>затверджені</a:t>
            </a:r>
            <a:r>
              <a:rPr lang="ru-RU" sz="1600" i="1" dirty="0"/>
              <a:t>), в </a:t>
            </a:r>
            <a:r>
              <a:rPr lang="ru-RU" sz="1600" i="1" dirty="0" err="1"/>
              <a:t>більшості</a:t>
            </a:r>
            <a:r>
              <a:rPr lang="ru-RU" sz="1600" i="1" dirty="0"/>
              <a:t> </a:t>
            </a:r>
            <a:r>
              <a:rPr lang="ru-RU" sz="1600" i="1" dirty="0" err="1"/>
              <a:t>практичних</a:t>
            </a:r>
            <a:r>
              <a:rPr lang="ru-RU" sz="1600" i="1" dirty="0"/>
              <a:t> </a:t>
            </a:r>
            <a:r>
              <a:rPr lang="ru-RU" sz="1600" i="1" dirty="0" err="1"/>
              <a:t>ситуацій</a:t>
            </a:r>
            <a:r>
              <a:rPr lang="ru-RU" sz="1600" i="1" dirty="0"/>
              <a:t> </a:t>
            </a:r>
            <a:r>
              <a:rPr lang="ru-RU" sz="1600" i="1" dirty="0" err="1"/>
              <a:t>допускається</a:t>
            </a:r>
            <a:r>
              <a:rPr lang="ru-RU" sz="1600" i="1" dirty="0"/>
              <a:t> </a:t>
            </a:r>
            <a:r>
              <a:rPr lang="ru-RU" sz="1600" i="1" dirty="0" err="1"/>
              <a:t>користування</a:t>
            </a:r>
            <a:r>
              <a:rPr lang="ru-RU" sz="1600" i="1" dirty="0"/>
              <a:t> </a:t>
            </a:r>
            <a:r>
              <a:rPr lang="ru-RU" sz="1600" dirty="0" err="1"/>
              <a:t>значеннями</a:t>
            </a:r>
            <a:r>
              <a:rPr lang="ru-RU" sz="1600" dirty="0"/>
              <a:t> </a:t>
            </a:r>
            <a:r>
              <a:rPr lang="ru-RU" sz="1600" b="1" dirty="0" err="1"/>
              <a:t>тимчасових</a:t>
            </a:r>
            <a:r>
              <a:rPr lang="ru-RU" sz="1600" b="1" dirty="0"/>
              <a:t> </a:t>
            </a:r>
            <a:r>
              <a:rPr lang="ru-RU" sz="1600" b="1" dirty="0" err="1"/>
              <a:t>допустимих</a:t>
            </a:r>
            <a:r>
              <a:rPr lang="ru-RU" sz="1600" b="1" dirty="0"/>
              <a:t> </a:t>
            </a:r>
            <a:r>
              <a:rPr lang="ru-RU" sz="1600" b="1" dirty="0" err="1"/>
              <a:t>концентрацій</a:t>
            </a:r>
            <a:r>
              <a:rPr lang="ru-RU" sz="1600" b="1" dirty="0"/>
              <a:t> (</a:t>
            </a:r>
            <a:r>
              <a:rPr lang="ru-RU" sz="1600" b="1" i="1" dirty="0"/>
              <a:t>ТДК), </a:t>
            </a:r>
            <a:r>
              <a:rPr lang="ru-RU" sz="1600" b="1" i="1" dirty="0" err="1"/>
              <a:t>які</a:t>
            </a:r>
            <a:r>
              <a:rPr lang="ru-RU" sz="1600" b="1" i="1" dirty="0"/>
              <a:t> </a:t>
            </a:r>
            <a:r>
              <a:rPr lang="ru-RU" sz="1600" b="1" i="1" dirty="0" err="1"/>
              <a:t>визначені</a:t>
            </a:r>
            <a:r>
              <a:rPr lang="ru-RU" sz="1600" b="1" i="1" dirty="0"/>
              <a:t> </a:t>
            </a:r>
            <a:r>
              <a:rPr lang="ru-RU" sz="1600" b="1" i="1" dirty="0" err="1"/>
              <a:t>розрахунковим</a:t>
            </a:r>
            <a:r>
              <a:rPr lang="ru-RU" sz="1600" b="1" i="1" dirty="0"/>
              <a:t> шляхом. </a:t>
            </a:r>
          </a:p>
          <a:p>
            <a:r>
              <a:rPr lang="ru-RU" sz="1600" dirty="0" err="1"/>
              <a:t>Безсумнівно</a:t>
            </a:r>
            <a:r>
              <a:rPr lang="ru-RU" sz="1600" dirty="0"/>
              <a:t>, </a:t>
            </a:r>
            <a:r>
              <a:rPr lang="ru-RU" sz="1600" dirty="0" err="1"/>
              <a:t>розрахункові</a:t>
            </a:r>
            <a:r>
              <a:rPr lang="ru-RU" sz="1600" dirty="0"/>
              <a:t> </a:t>
            </a:r>
            <a:r>
              <a:rPr lang="ru-RU" sz="1600" dirty="0" err="1"/>
              <a:t>методи</a:t>
            </a:r>
            <a:r>
              <a:rPr lang="ru-RU" sz="1600" dirty="0"/>
              <a:t> не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повністю</a:t>
            </a:r>
            <a:r>
              <a:rPr lang="ru-RU" sz="1600" dirty="0"/>
              <a:t> </a:t>
            </a:r>
            <a:r>
              <a:rPr lang="ru-RU" sz="1600" dirty="0" err="1"/>
              <a:t>замінити</a:t>
            </a:r>
            <a:r>
              <a:rPr lang="ru-RU" sz="1600" dirty="0"/>
              <a:t> </a:t>
            </a:r>
            <a:r>
              <a:rPr lang="ru-RU" sz="1600" dirty="0" err="1"/>
              <a:t>експериментальні</a:t>
            </a:r>
            <a:r>
              <a:rPr lang="ru-RU" sz="1600" dirty="0"/>
              <a:t> </a:t>
            </a:r>
            <a:r>
              <a:rPr lang="ru-RU" sz="1600" dirty="0" err="1"/>
              <a:t>обґрунтування</a:t>
            </a:r>
            <a:r>
              <a:rPr lang="ru-RU" sz="1600" dirty="0"/>
              <a:t> </a:t>
            </a:r>
            <a:r>
              <a:rPr lang="ru-RU" sz="1600" i="1" dirty="0"/>
              <a:t>ГДК, </a:t>
            </a:r>
            <a:r>
              <a:rPr lang="ru-RU" sz="1600" i="1" dirty="0" err="1"/>
              <a:t>які</a:t>
            </a:r>
            <a:r>
              <a:rPr lang="ru-RU" sz="1600" i="1" dirty="0"/>
              <a:t> </a:t>
            </a:r>
            <a:r>
              <a:rPr lang="ru-RU" sz="1600" i="1" dirty="0" err="1"/>
              <a:t>проводяться</a:t>
            </a:r>
            <a:r>
              <a:rPr lang="ru-RU" sz="1600" i="1" dirty="0"/>
              <a:t> в </a:t>
            </a:r>
            <a:r>
              <a:rPr lang="ru-RU" sz="1600" i="1" dirty="0" err="1"/>
              <a:t>лабораторних</a:t>
            </a:r>
            <a:r>
              <a:rPr lang="ru-RU" sz="1600" i="1" dirty="0"/>
              <a:t> </a:t>
            </a:r>
            <a:r>
              <a:rPr lang="ru-RU" sz="1600" i="1" dirty="0" err="1"/>
              <a:t>умовах</a:t>
            </a:r>
            <a:r>
              <a:rPr lang="ru-RU" sz="1600" i="1" dirty="0"/>
              <a:t>. Особливо </a:t>
            </a:r>
            <a:r>
              <a:rPr lang="ru-RU" sz="1600" i="1" dirty="0" err="1"/>
              <a:t>це</a:t>
            </a:r>
            <a:r>
              <a:rPr lang="ru-RU" sz="1600" i="1" dirty="0"/>
              <a:t> </a:t>
            </a:r>
            <a:r>
              <a:rPr lang="ru-RU" sz="1600" i="1" dirty="0" err="1"/>
              <a:t>відноситься</a:t>
            </a:r>
            <a:r>
              <a:rPr lang="ru-RU" sz="1600" i="1" dirty="0"/>
              <a:t> до </a:t>
            </a:r>
            <a:r>
              <a:rPr lang="ru-RU" sz="1600" i="1" dirty="0" err="1"/>
              <a:t>нормування</a:t>
            </a:r>
            <a:r>
              <a:rPr lang="ru-RU" sz="1600" i="1" dirty="0"/>
              <a:t> </a:t>
            </a:r>
            <a:r>
              <a:rPr lang="ru-RU" sz="1600" i="1" dirty="0" err="1"/>
              <a:t>речовин</a:t>
            </a:r>
            <a:r>
              <a:rPr lang="ru-RU" sz="1600" i="1" dirty="0"/>
              <a:t>, </a:t>
            </a:r>
            <a:r>
              <a:rPr lang="ru-RU" sz="1600" i="1" dirty="0" err="1"/>
              <a:t>що</a:t>
            </a:r>
            <a:r>
              <a:rPr lang="ru-RU" sz="1600" i="1" dirty="0"/>
              <a:t> </a:t>
            </a:r>
            <a:r>
              <a:rPr lang="ru-RU" sz="1600" i="1" dirty="0" err="1"/>
              <a:t>володіють</a:t>
            </a:r>
            <a:r>
              <a:rPr lang="ru-RU" sz="1600" i="1" dirty="0"/>
              <a:t> </a:t>
            </a:r>
            <a:r>
              <a:rPr lang="ru-RU" sz="1600" i="1" dirty="0" err="1"/>
              <a:t>вираженою</a:t>
            </a:r>
            <a:r>
              <a:rPr lang="ru-RU" sz="1600" i="1" dirty="0"/>
              <a:t> </a:t>
            </a:r>
            <a:r>
              <a:rPr lang="ru-RU" sz="1600" i="1" dirty="0" err="1"/>
              <a:t>специфічною</a:t>
            </a:r>
            <a:r>
              <a:rPr lang="ru-RU" sz="1600" i="1" dirty="0"/>
              <a:t> </a:t>
            </a:r>
            <a:r>
              <a:rPr lang="ru-RU" sz="1600" i="1" dirty="0" err="1"/>
              <a:t>дією</a:t>
            </a:r>
            <a:r>
              <a:rPr lang="ru-RU" sz="1600" i="1" dirty="0"/>
              <a:t>. </a:t>
            </a:r>
            <a:r>
              <a:rPr lang="ru-RU" sz="1600" i="1" dirty="0" err="1"/>
              <a:t>Однак</a:t>
            </a:r>
            <a:r>
              <a:rPr lang="ru-RU" sz="1600" i="1" dirty="0"/>
              <a:t> для </a:t>
            </a:r>
            <a:r>
              <a:rPr lang="ru-RU" sz="1600" i="1" dirty="0" err="1"/>
              <a:t>багатьох</a:t>
            </a:r>
            <a:r>
              <a:rPr lang="ru-RU" sz="1600" i="1" dirty="0"/>
              <a:t> </a:t>
            </a:r>
            <a:r>
              <a:rPr lang="ru-RU" sz="1600" i="1" dirty="0" err="1"/>
              <a:t>хімічних</a:t>
            </a:r>
            <a:r>
              <a:rPr lang="ru-RU" sz="1600" i="1" dirty="0"/>
              <a:t> </a:t>
            </a:r>
            <a:r>
              <a:rPr lang="ru-RU" sz="1600" i="1" dirty="0" err="1"/>
              <a:t>сполук</a:t>
            </a:r>
            <a:r>
              <a:rPr lang="ru-RU" sz="1600" i="1" dirty="0"/>
              <a:t> </a:t>
            </a:r>
            <a:r>
              <a:rPr lang="ru-RU" sz="1600" i="1" dirty="0" err="1"/>
              <a:t>розраховані</a:t>
            </a:r>
            <a:r>
              <a:rPr lang="ru-RU" sz="1600" i="1" dirty="0"/>
              <a:t> за формулами </a:t>
            </a:r>
            <a:r>
              <a:rPr lang="ru-RU" sz="1600" i="1" dirty="0" err="1"/>
              <a:t>орієнтовні</a:t>
            </a:r>
            <a:r>
              <a:rPr lang="ru-RU" sz="1600" i="1" dirty="0"/>
              <a:t> </a:t>
            </a:r>
            <a:r>
              <a:rPr lang="ru-RU" sz="1600" i="1" dirty="0" err="1"/>
              <a:t>значення</a:t>
            </a:r>
            <a:r>
              <a:rPr lang="ru-RU" sz="1600" i="1" dirty="0"/>
              <a:t> ГДК </a:t>
            </a:r>
            <a:r>
              <a:rPr lang="ru-RU" sz="1600" i="1" dirty="0" err="1"/>
              <a:t>дуже</a:t>
            </a:r>
            <a:r>
              <a:rPr lang="ru-RU" sz="1600" i="1" dirty="0"/>
              <a:t> </a:t>
            </a:r>
            <a:r>
              <a:rPr lang="ru-RU" sz="1600" i="1" dirty="0" err="1"/>
              <a:t>близькі</a:t>
            </a:r>
            <a:r>
              <a:rPr lang="ru-RU" sz="1600" i="1" dirty="0"/>
              <a:t> до </a:t>
            </a:r>
            <a:r>
              <a:rPr lang="ru-RU" sz="1600" i="1" dirty="0" err="1"/>
              <a:t>узаконених</a:t>
            </a:r>
            <a:r>
              <a:rPr lang="ru-RU" sz="1600" i="1" dirty="0"/>
              <a:t>. </a:t>
            </a:r>
          </a:p>
          <a:p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перспективним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математичний</a:t>
            </a:r>
            <a:r>
              <a:rPr lang="ru-RU" sz="1600" dirty="0"/>
              <a:t> метод,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дозволяє</a:t>
            </a:r>
            <a:r>
              <a:rPr lang="ru-RU" sz="1600" dirty="0"/>
              <a:t> </a:t>
            </a:r>
            <a:r>
              <a:rPr lang="ru-RU" sz="1600" dirty="0" err="1"/>
              <a:t>прогнозувати</a:t>
            </a:r>
            <a:r>
              <a:rPr lang="ru-RU" sz="1600" dirty="0"/>
              <a:t> </a:t>
            </a:r>
            <a:r>
              <a:rPr lang="ru-RU" sz="1600" dirty="0" err="1"/>
              <a:t>токсичну</a:t>
            </a:r>
            <a:r>
              <a:rPr lang="ru-RU" sz="1600" dirty="0"/>
              <a:t> </a:t>
            </a:r>
            <a:r>
              <a:rPr lang="ru-RU" sz="1600" dirty="0" err="1"/>
              <a:t>дію</a:t>
            </a:r>
            <a:r>
              <a:rPr lang="ru-RU" sz="1600" dirty="0"/>
              <a:t> </a:t>
            </a:r>
            <a:r>
              <a:rPr lang="ru-RU" sz="1600" dirty="0" err="1"/>
              <a:t>хімічних</a:t>
            </a:r>
            <a:r>
              <a:rPr lang="ru-RU" sz="1600" dirty="0"/>
              <a:t> </a:t>
            </a:r>
            <a:r>
              <a:rPr lang="ru-RU" sz="1600" dirty="0" err="1"/>
              <a:t>сполук</a:t>
            </a:r>
            <a:r>
              <a:rPr lang="ru-RU" sz="1600" dirty="0"/>
              <a:t> за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фізико-хімічними</a:t>
            </a:r>
            <a:r>
              <a:rPr lang="ru-RU" sz="1600" dirty="0"/>
              <a:t> </a:t>
            </a:r>
            <a:r>
              <a:rPr lang="ru-RU" sz="1600" dirty="0" err="1"/>
              <a:t>властивостями</a:t>
            </a:r>
            <a:r>
              <a:rPr lang="ru-RU" sz="1600" dirty="0"/>
              <a:t>, </a:t>
            </a:r>
            <a:r>
              <a:rPr lang="ru-RU" sz="1600" dirty="0" err="1"/>
              <a:t>за</a:t>
            </a:r>
            <a:r>
              <a:rPr lang="ru-RU" sz="1600" dirty="0"/>
              <a:t> результатами </a:t>
            </a:r>
            <a:r>
              <a:rPr lang="ru-RU" sz="1600" dirty="0" err="1"/>
              <a:t>найпростіших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короткочасних</a:t>
            </a:r>
            <a:r>
              <a:rPr lang="ru-RU" sz="1600" dirty="0"/>
              <a:t> </a:t>
            </a:r>
            <a:r>
              <a:rPr lang="ru-RU" sz="1600" dirty="0" err="1"/>
              <a:t>токсикологічних</a:t>
            </a:r>
            <a:r>
              <a:rPr lang="ru-RU" sz="1600" dirty="0"/>
              <a:t> </a:t>
            </a:r>
            <a:r>
              <a:rPr lang="ru-RU" sz="1600" dirty="0" err="1"/>
              <a:t>досліджень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за </a:t>
            </a:r>
            <a:r>
              <a:rPr lang="ru-RU" sz="1600" dirty="0" err="1"/>
              <a:t>біологічною</a:t>
            </a:r>
            <a:r>
              <a:rPr lang="ru-RU" sz="1600" dirty="0"/>
              <a:t> </a:t>
            </a:r>
            <a:r>
              <a:rPr lang="ru-RU" sz="1600" dirty="0" err="1"/>
              <a:t>активністю</a:t>
            </a:r>
            <a:r>
              <a:rPr lang="ru-RU" sz="1600" dirty="0"/>
              <a:t> </a:t>
            </a:r>
            <a:r>
              <a:rPr lang="ru-RU" sz="1600" dirty="0" err="1"/>
              <a:t>хімічних</a:t>
            </a:r>
            <a:r>
              <a:rPr lang="ru-RU" sz="1600" dirty="0"/>
              <a:t> </a:t>
            </a:r>
            <a:r>
              <a:rPr lang="ru-RU" sz="1600" dirty="0" err="1"/>
              <a:t>зв'язків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тимчасово-допустимих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отрут,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одних </a:t>
            </a:r>
            <a:r>
              <a:rPr lang="ru-RU" dirty="0" err="1"/>
              <a:t>і</a:t>
            </a:r>
            <a:r>
              <a:rPr lang="ru-RU" dirty="0"/>
              <a:t> тих же </a:t>
            </a:r>
            <a:r>
              <a:rPr lang="ru-RU" dirty="0" err="1"/>
              <a:t>гомологічних</a:t>
            </a:r>
            <a:r>
              <a:rPr lang="ru-RU" dirty="0"/>
              <a:t> рядах </a:t>
            </a:r>
            <a:r>
              <a:rPr lang="ru-RU" dirty="0" err="1"/>
              <a:t>з</a:t>
            </a:r>
            <a:r>
              <a:rPr lang="ru-RU" dirty="0"/>
              <a:t> уже </a:t>
            </a:r>
            <a:r>
              <a:rPr lang="ru-RU" dirty="0" err="1"/>
              <a:t>нормованими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, </a:t>
            </a:r>
            <a:r>
              <a:rPr lang="ru-RU" dirty="0" err="1"/>
              <a:t>запропоновано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математичну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, яка </a:t>
            </a:r>
            <a:r>
              <a:rPr lang="ru-RU" dirty="0" err="1"/>
              <a:t>враховує</a:t>
            </a:r>
            <a:r>
              <a:rPr lang="ru-RU" dirty="0"/>
              <a:t> </a:t>
            </a:r>
            <a:r>
              <a:rPr lang="ru-RU" dirty="0" err="1"/>
              <a:t>гомологічний</a:t>
            </a:r>
            <a:r>
              <a:rPr lang="ru-RU" dirty="0"/>
              <a:t> ряд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молекулярну</a:t>
            </a:r>
            <a:r>
              <a:rPr lang="ru-RU" dirty="0"/>
              <a:t> вагу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біологічну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 (</a:t>
            </a:r>
            <a:r>
              <a:rPr lang="ru-RU" i="1" dirty="0"/>
              <a:t>л/</a:t>
            </a:r>
            <a:r>
              <a:rPr lang="ru-RU" i="1" dirty="0" err="1"/>
              <a:t>μМ</a:t>
            </a:r>
            <a:r>
              <a:rPr lang="ru-RU" i="1" dirty="0"/>
              <a:t>)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зв'язків</a:t>
            </a:r>
            <a:r>
              <a:rPr lang="ru-RU" i="1" dirty="0"/>
              <a:t> </a:t>
            </a:r>
            <a:r>
              <a:rPr lang="ru-RU" i="1" dirty="0" err="1"/>
              <a:t>атомів</a:t>
            </a:r>
            <a:r>
              <a:rPr lang="ru-RU" i="1" dirty="0"/>
              <a:t> в </a:t>
            </a:r>
            <a:r>
              <a:rPr lang="ru-RU" i="1" dirty="0" err="1"/>
              <a:t>молекулі</a:t>
            </a:r>
            <a:r>
              <a:rPr lang="ru-RU" i="1" dirty="0"/>
              <a:t> </a:t>
            </a:r>
            <a:r>
              <a:rPr lang="ru-RU" i="1" dirty="0" err="1"/>
              <a:t>нормованої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132856"/>
            <a:ext cx="2030068" cy="7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314096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en-US" i="1" dirty="0"/>
              <a:t>M – </a:t>
            </a:r>
            <a:r>
              <a:rPr lang="ru-RU" i="1" dirty="0" err="1"/>
              <a:t>молярна</a:t>
            </a:r>
            <a:r>
              <a:rPr lang="ru-RU" i="1" dirty="0"/>
              <a:t> </a:t>
            </a:r>
            <a:r>
              <a:rPr lang="ru-RU" i="1" dirty="0" err="1"/>
              <a:t>маса</a:t>
            </a:r>
            <a:r>
              <a:rPr lang="ru-RU" i="1" dirty="0"/>
              <a:t> </a:t>
            </a:r>
            <a:r>
              <a:rPr lang="ru-RU" i="1" dirty="0" err="1"/>
              <a:t>хімічної</a:t>
            </a:r>
            <a:r>
              <a:rPr lang="ru-RU" i="1" dirty="0"/>
              <a:t> </a:t>
            </a:r>
            <a:r>
              <a:rPr lang="ru-RU" i="1" dirty="0" err="1"/>
              <a:t>сполуки</a:t>
            </a:r>
            <a:r>
              <a:rPr lang="ru-RU" i="1" dirty="0"/>
              <a:t>, г/моль</a:t>
            </a:r>
            <a:r>
              <a:rPr lang="ru-RU" i="1" dirty="0" smtClean="0"/>
              <a:t>;                 – </a:t>
            </a:r>
            <a:r>
              <a:rPr lang="ru-RU" i="1" dirty="0"/>
              <a:t>сума </a:t>
            </a:r>
            <a:r>
              <a:rPr lang="ru-RU" i="1" dirty="0" err="1"/>
              <a:t>значень</a:t>
            </a:r>
            <a:r>
              <a:rPr lang="ru-RU" i="1" dirty="0"/>
              <a:t> </a:t>
            </a:r>
            <a:r>
              <a:rPr lang="ru-RU" i="1" dirty="0" err="1"/>
              <a:t>біологічної</a:t>
            </a:r>
            <a:r>
              <a:rPr lang="ru-RU" i="1" dirty="0"/>
              <a:t> </a:t>
            </a:r>
            <a:r>
              <a:rPr lang="ru-RU" i="1" dirty="0" err="1"/>
              <a:t>активності</a:t>
            </a:r>
            <a:r>
              <a:rPr lang="ru-RU" i="1" dirty="0"/>
              <a:t>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зв'язків</a:t>
            </a:r>
            <a:r>
              <a:rPr lang="ru-RU" i="1" dirty="0"/>
              <a:t> </a:t>
            </a:r>
            <a:r>
              <a:rPr lang="ru-RU" i="1" dirty="0" err="1"/>
              <a:t>атомів</a:t>
            </a:r>
            <a:r>
              <a:rPr lang="ru-RU" i="1" dirty="0"/>
              <a:t> в </a:t>
            </a:r>
            <a:r>
              <a:rPr lang="ru-RU" i="1" dirty="0" err="1"/>
              <a:t>молекулі</a:t>
            </a:r>
            <a:r>
              <a:rPr lang="ru-RU" i="1" dirty="0"/>
              <a:t> </a:t>
            </a:r>
            <a:r>
              <a:rPr lang="ru-RU" i="1" dirty="0" err="1"/>
              <a:t>нормованої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(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літрів</a:t>
            </a:r>
            <a:r>
              <a:rPr lang="ru-RU" i="1" dirty="0"/>
              <a:t> </a:t>
            </a:r>
            <a:r>
              <a:rPr lang="ru-RU" i="1" dirty="0" err="1"/>
              <a:t>повітря</a:t>
            </a:r>
            <a:r>
              <a:rPr lang="ru-RU" i="1" dirty="0"/>
              <a:t>, </a:t>
            </a:r>
            <a:r>
              <a:rPr lang="ru-RU" i="1" dirty="0" err="1"/>
              <a:t>в</a:t>
            </a:r>
            <a:r>
              <a:rPr lang="ru-RU" i="1" dirty="0"/>
              <a:t> </a:t>
            </a:r>
            <a:r>
              <a:rPr lang="ru-RU" i="1" dirty="0" err="1"/>
              <a:t>якому</a:t>
            </a:r>
            <a:r>
              <a:rPr lang="ru-RU" i="1" dirty="0"/>
              <a:t> допустимо </a:t>
            </a:r>
            <a:r>
              <a:rPr lang="ru-RU" i="1" dirty="0" err="1"/>
              <a:t>вміст</a:t>
            </a:r>
            <a:r>
              <a:rPr lang="ru-RU" i="1" dirty="0"/>
              <a:t> одного </a:t>
            </a:r>
            <a:r>
              <a:rPr lang="el-GR" i="1" dirty="0"/>
              <a:t>μ</a:t>
            </a:r>
            <a:r>
              <a:rPr lang="ru-RU" i="1" dirty="0"/>
              <a:t>М (</a:t>
            </a:r>
            <a:r>
              <a:rPr lang="ru-RU" i="1" dirty="0" err="1"/>
              <a:t>мікромоля</a:t>
            </a:r>
            <a:r>
              <a:rPr lang="ru-RU" i="1" dirty="0"/>
              <a:t>) </a:t>
            </a:r>
            <a:r>
              <a:rPr lang="ru-RU" i="1" dirty="0" err="1"/>
              <a:t>речовини</a:t>
            </a:r>
            <a:r>
              <a:rPr lang="ru-RU" i="1" dirty="0"/>
              <a:t>, л/</a:t>
            </a:r>
            <a:r>
              <a:rPr lang="el-GR" i="1" dirty="0"/>
              <a:t>μ</a:t>
            </a:r>
            <a:r>
              <a:rPr lang="ru-RU" i="1" dirty="0"/>
              <a:t>М. 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133253"/>
            <a:ext cx="792088" cy="36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60648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, </a:t>
            </a:r>
            <a:r>
              <a:rPr lang="ru-RU" dirty="0" err="1"/>
              <a:t>обчислені</a:t>
            </a:r>
            <a:r>
              <a:rPr lang="ru-RU" dirty="0"/>
              <a:t> як </a:t>
            </a:r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для </a:t>
            </a:r>
            <a:r>
              <a:rPr lang="ru-RU" dirty="0" err="1"/>
              <a:t>нормованих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в </a:t>
            </a:r>
            <a:r>
              <a:rPr lang="ru-RU" dirty="0" err="1"/>
              <a:t>гомологічному</a:t>
            </a:r>
            <a:r>
              <a:rPr lang="ru-RU" dirty="0"/>
              <a:t> рядку, </a:t>
            </a:r>
            <a:r>
              <a:rPr lang="ru-RU" dirty="0" err="1"/>
              <a:t>приведені</a:t>
            </a:r>
            <a:r>
              <a:rPr lang="ru-RU" dirty="0"/>
              <a:t> в табл.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340768"/>
            <a:ext cx="648072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04664"/>
            <a:ext cx="4309467" cy="59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88640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Продовження</a:t>
            </a:r>
            <a:r>
              <a:rPr lang="ru-RU" dirty="0"/>
              <a:t> табл. 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166843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smtClean="0"/>
              <a:t>                 </a:t>
            </a:r>
            <a:r>
              <a:rPr lang="ru-RU" dirty="0" err="1" smtClean="0"/>
              <a:t>нормованого</a:t>
            </a:r>
            <a:r>
              <a:rPr lang="ru-RU" dirty="0" smtClean="0"/>
              <a:t>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наряду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конкретного </a:t>
            </a:r>
            <a:r>
              <a:rPr lang="ru-RU" dirty="0" err="1"/>
              <a:t>гомологічного</a:t>
            </a:r>
            <a:r>
              <a:rPr lang="ru-RU" dirty="0"/>
              <a:t> ряду </a:t>
            </a:r>
            <a:r>
              <a:rPr lang="ru-RU" dirty="0" err="1"/>
              <a:t>включати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, </a:t>
            </a:r>
            <a:r>
              <a:rPr lang="ru-RU" dirty="0" err="1"/>
              <a:t>спільні</a:t>
            </a:r>
            <a:r>
              <a:rPr lang="ru-RU" dirty="0"/>
              <a:t> для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гомологічних</a:t>
            </a:r>
            <a:r>
              <a:rPr lang="ru-RU" dirty="0"/>
              <a:t> </a:t>
            </a:r>
            <a:r>
              <a:rPr lang="ru-RU" dirty="0" err="1"/>
              <a:t>рядів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i="1" dirty="0"/>
              <a:t>-С-Н…, -С-С… та </a:t>
            </a:r>
            <a:r>
              <a:rPr lang="ru-RU" i="1" dirty="0" err="1"/>
              <a:t>ін</a:t>
            </a:r>
            <a:r>
              <a:rPr lang="ru-RU" i="1" dirty="0"/>
              <a:t>.). </a:t>
            </a:r>
          </a:p>
          <a:p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диференційованих</a:t>
            </a:r>
            <a:r>
              <a:rPr lang="ru-RU" dirty="0"/>
              <a:t> величин в </a:t>
            </a:r>
            <a:r>
              <a:rPr lang="ru-RU" dirty="0" err="1"/>
              <a:t>різних</a:t>
            </a:r>
            <a:r>
              <a:rPr lang="ru-RU" dirty="0"/>
              <a:t> рядах (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для одних </a:t>
            </a:r>
            <a:r>
              <a:rPr lang="ru-RU" dirty="0" err="1"/>
              <a:t>і</a:t>
            </a:r>
            <a:r>
              <a:rPr lang="ru-RU" dirty="0"/>
              <a:t> тих же </a:t>
            </a:r>
            <a:r>
              <a:rPr lang="ru-RU" dirty="0" err="1"/>
              <a:t>зв'язків</a:t>
            </a:r>
            <a:r>
              <a:rPr lang="ru-RU" dirty="0"/>
              <a:t>)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</a:p>
          <a:p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i="1" dirty="0" err="1"/>
              <a:t>ТДКр.з</a:t>
            </a:r>
            <a:r>
              <a:rPr lang="ru-RU" i="1" dirty="0"/>
              <a:t>.,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спираються</a:t>
            </a:r>
            <a:r>
              <a:rPr lang="ru-RU" i="1" dirty="0"/>
              <a:t> на </a:t>
            </a:r>
            <a:r>
              <a:rPr lang="ru-RU" i="1" dirty="0" err="1"/>
              <a:t>значення</a:t>
            </a:r>
            <a:r>
              <a:rPr lang="ru-RU" i="1" dirty="0"/>
              <a:t> </a:t>
            </a:r>
            <a:r>
              <a:rPr lang="ru-RU" i="1" dirty="0" err="1"/>
              <a:t>біологічної</a:t>
            </a:r>
            <a:r>
              <a:rPr lang="ru-RU" i="1" dirty="0"/>
              <a:t> </a:t>
            </a:r>
            <a:r>
              <a:rPr lang="ru-RU" i="1" dirty="0" err="1"/>
              <a:t>активності</a:t>
            </a:r>
            <a:r>
              <a:rPr lang="ru-RU" i="1" dirty="0"/>
              <a:t>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зв'язків</a:t>
            </a:r>
            <a:r>
              <a:rPr lang="ru-RU" i="1" dirty="0"/>
              <a:t> </a:t>
            </a:r>
            <a:r>
              <a:rPr lang="ru-RU" i="1" dirty="0" err="1"/>
              <a:t>нормованих</a:t>
            </a:r>
            <a:r>
              <a:rPr lang="ru-RU" i="1" dirty="0"/>
              <a:t> </a:t>
            </a:r>
            <a:r>
              <a:rPr lang="ru-RU" i="1" dirty="0" err="1"/>
              <a:t>сполук</a:t>
            </a:r>
            <a:r>
              <a:rPr lang="ru-RU" i="1" dirty="0"/>
              <a:t>, </a:t>
            </a:r>
            <a:r>
              <a:rPr lang="ru-RU" i="1" dirty="0" err="1"/>
              <a:t>дають</a:t>
            </a:r>
            <a:r>
              <a:rPr lang="ru-RU" i="1" dirty="0"/>
              <a:t> </a:t>
            </a:r>
            <a:r>
              <a:rPr lang="ru-RU" i="1" dirty="0" err="1"/>
              <a:t>досить</a:t>
            </a:r>
            <a:r>
              <a:rPr lang="ru-RU" i="1" dirty="0"/>
              <a:t> </a:t>
            </a:r>
            <a:r>
              <a:rPr lang="ru-RU" i="1" dirty="0" err="1"/>
              <a:t>точні</a:t>
            </a:r>
            <a:r>
              <a:rPr lang="ru-RU" i="1" dirty="0"/>
              <a:t> </a:t>
            </a:r>
            <a:r>
              <a:rPr lang="ru-RU" i="1" dirty="0" err="1"/>
              <a:t>результати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для </a:t>
            </a:r>
            <a:r>
              <a:rPr lang="ru-RU" i="1" dirty="0" err="1"/>
              <a:t>деяких</a:t>
            </a:r>
            <a:r>
              <a:rPr lang="ru-RU" i="1" dirty="0"/>
              <a:t> </a:t>
            </a:r>
            <a:r>
              <a:rPr lang="ru-RU" i="1" dirty="0" err="1"/>
              <a:t>сполук</a:t>
            </a:r>
            <a:r>
              <a:rPr lang="ru-RU" i="1" dirty="0"/>
              <a:t> не </a:t>
            </a:r>
            <a:r>
              <a:rPr lang="ru-RU" i="1" dirty="0" err="1"/>
              <a:t>поступаються</a:t>
            </a:r>
            <a:r>
              <a:rPr lang="ru-RU" i="1" dirty="0"/>
              <a:t> за </a:t>
            </a:r>
            <a:r>
              <a:rPr lang="ru-RU" i="1" dirty="0" err="1"/>
              <a:t>точністю</a:t>
            </a:r>
            <a:r>
              <a:rPr lang="ru-RU" i="1" dirty="0"/>
              <a:t> </a:t>
            </a:r>
            <a:r>
              <a:rPr lang="ru-RU" i="1" dirty="0" err="1"/>
              <a:t>розрахунків</a:t>
            </a:r>
            <a:r>
              <a:rPr lang="ru-RU" i="1" dirty="0"/>
              <a:t> </a:t>
            </a:r>
            <a:r>
              <a:rPr lang="ru-RU" i="1" dirty="0" err="1"/>
              <a:t>за</a:t>
            </a:r>
            <a:r>
              <a:rPr lang="ru-RU" i="1" dirty="0"/>
              <a:t> </a:t>
            </a:r>
            <a:r>
              <a:rPr lang="ru-RU" i="1" dirty="0" err="1"/>
              <a:t>даними</a:t>
            </a:r>
            <a:r>
              <a:rPr lang="ru-RU" i="1" dirty="0"/>
              <a:t> </a:t>
            </a:r>
            <a:r>
              <a:rPr lang="ru-RU" i="1" dirty="0" err="1"/>
              <a:t>токсикометрії</a:t>
            </a:r>
            <a:r>
              <a:rPr lang="ru-RU" i="1" dirty="0"/>
              <a:t>.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268760"/>
            <a:ext cx="686941" cy="27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604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Приклад </a:t>
            </a:r>
            <a:r>
              <a:rPr lang="ru-RU" i="1" dirty="0" err="1"/>
              <a:t>розрахунку</a:t>
            </a:r>
            <a:r>
              <a:rPr lang="ru-RU" i="1" dirty="0"/>
              <a:t> </a:t>
            </a:r>
            <a:r>
              <a:rPr lang="ru-RU" i="1" dirty="0" err="1"/>
              <a:t>ТДКр.з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за </a:t>
            </a:r>
            <a:r>
              <a:rPr lang="ru-RU" i="1" dirty="0" err="1"/>
              <a:t>біологічною</a:t>
            </a:r>
            <a:r>
              <a:rPr lang="ru-RU" i="1" dirty="0"/>
              <a:t> </a:t>
            </a:r>
            <a:r>
              <a:rPr lang="ru-RU" i="1" dirty="0" err="1"/>
              <a:t>активністю</a:t>
            </a:r>
            <a:r>
              <a:rPr lang="ru-RU" i="1" dirty="0"/>
              <a:t> </a:t>
            </a:r>
          </a:p>
          <a:p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зв'язків</a:t>
            </a:r>
            <a:r>
              <a:rPr lang="ru-RU" i="1" dirty="0"/>
              <a:t> </a:t>
            </a:r>
            <a:r>
              <a:rPr lang="ru-RU" i="1" dirty="0" err="1"/>
              <a:t>атомів</a:t>
            </a:r>
            <a:r>
              <a:rPr lang="ru-RU" i="1" dirty="0"/>
              <a:t> в </a:t>
            </a:r>
            <a:r>
              <a:rPr lang="ru-RU" i="1" dirty="0" err="1"/>
              <a:t>молекулі</a:t>
            </a:r>
            <a:r>
              <a:rPr lang="ru-RU" i="1" dirty="0"/>
              <a:t> </a:t>
            </a:r>
          </a:p>
          <a:p>
            <a:r>
              <a:rPr lang="ru-RU" i="1" dirty="0"/>
              <a:t>Задача. </a:t>
            </a:r>
            <a:r>
              <a:rPr lang="ru-RU" i="1" dirty="0" err="1"/>
              <a:t>Розрахувати</a:t>
            </a:r>
            <a:r>
              <a:rPr lang="ru-RU" i="1" dirty="0"/>
              <a:t> </a:t>
            </a:r>
            <a:r>
              <a:rPr lang="ru-RU" i="1" dirty="0" err="1"/>
              <a:t>ТДКрз</a:t>
            </a:r>
            <a:r>
              <a:rPr lang="ru-RU" i="1" dirty="0"/>
              <a:t> для </a:t>
            </a:r>
            <a:r>
              <a:rPr lang="ru-RU" i="1" dirty="0" err="1"/>
              <a:t>валеріанової</a:t>
            </a:r>
            <a:r>
              <a:rPr lang="ru-RU" i="1" dirty="0"/>
              <a:t> </a:t>
            </a:r>
            <a:r>
              <a:rPr lang="ru-RU" i="1" dirty="0" err="1"/>
              <a:t>кислоти</a:t>
            </a:r>
            <a:r>
              <a:rPr lang="ru-RU" i="1" dirty="0"/>
              <a:t> на </a:t>
            </a:r>
            <a:r>
              <a:rPr lang="ru-RU" i="1" dirty="0" err="1"/>
              <a:t>основі</a:t>
            </a:r>
            <a:r>
              <a:rPr lang="ru-RU" i="1" dirty="0"/>
              <a:t> </a:t>
            </a:r>
            <a:r>
              <a:rPr lang="ru-RU" i="1" dirty="0" err="1"/>
              <a:t>параметрів</a:t>
            </a:r>
            <a:r>
              <a:rPr lang="ru-RU" i="1" dirty="0"/>
              <a:t> </a:t>
            </a:r>
            <a:r>
              <a:rPr lang="ru-RU" i="1" dirty="0" err="1"/>
              <a:t>біологічної</a:t>
            </a:r>
            <a:r>
              <a:rPr lang="ru-RU" i="1" dirty="0"/>
              <a:t> </a:t>
            </a:r>
            <a:r>
              <a:rPr lang="ru-RU" i="1" dirty="0" err="1"/>
              <a:t>активності</a:t>
            </a:r>
            <a:r>
              <a:rPr lang="ru-RU" i="1" dirty="0"/>
              <a:t>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зв'язків</a:t>
            </a:r>
            <a:r>
              <a:rPr lang="ru-RU" i="1" dirty="0"/>
              <a:t> та </a:t>
            </a:r>
            <a:r>
              <a:rPr lang="ru-RU" i="1" dirty="0" err="1"/>
              <a:t>оцінити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реальну</a:t>
            </a:r>
            <a:r>
              <a:rPr lang="ru-RU" i="1" dirty="0"/>
              <a:t> </a:t>
            </a:r>
            <a:r>
              <a:rPr lang="ru-RU" i="1" dirty="0" err="1"/>
              <a:t>небезпеку</a:t>
            </a:r>
            <a:r>
              <a:rPr lang="ru-RU" i="1" dirty="0"/>
              <a:t>. </a:t>
            </a:r>
          </a:p>
          <a:p>
            <a:r>
              <a:rPr lang="ru-RU" dirty="0"/>
              <a:t>а) Структурна формула: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844824"/>
            <a:ext cx="2852303" cy="129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3105835"/>
            <a:ext cx="6390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б) Сума </a:t>
            </a:r>
            <a:r>
              <a:rPr lang="ru-RU" dirty="0" err="1"/>
              <a:t>біологічних</a:t>
            </a:r>
            <a:r>
              <a:rPr lang="ru-RU" dirty="0"/>
              <a:t> активностей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в </a:t>
            </a:r>
            <a:r>
              <a:rPr lang="ru-RU" dirty="0" err="1"/>
              <a:t>молекулі</a:t>
            </a:r>
            <a:r>
              <a:rPr lang="ru-RU" dirty="0"/>
              <a:t>: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1" y="3789040"/>
            <a:ext cx="713433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67544" y="4437112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в) </a:t>
            </a:r>
            <a:r>
              <a:rPr lang="ru-RU" dirty="0" err="1"/>
              <a:t>Молярна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валеріанової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i="1" dirty="0"/>
              <a:t>M = 102,0 г/моль </a:t>
            </a:r>
          </a:p>
          <a:p>
            <a:r>
              <a:rPr lang="ru-RU" dirty="0"/>
              <a:t>г)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i="1" dirty="0" err="1"/>
              <a:t>ТДКрз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229200"/>
            <a:ext cx="3888432" cy="446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467544" y="5657671"/>
            <a:ext cx="8460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Відповідь</a:t>
            </a:r>
            <a:r>
              <a:rPr lang="ru-RU" dirty="0"/>
              <a:t>: </a:t>
            </a:r>
            <a:r>
              <a:rPr lang="ru-RU" i="1" dirty="0" err="1"/>
              <a:t>ТДКр.з</a:t>
            </a:r>
            <a:r>
              <a:rPr lang="ru-RU" i="1" dirty="0"/>
              <a:t> </a:t>
            </a:r>
            <a:r>
              <a:rPr lang="ru-RU" i="1" dirty="0" err="1"/>
              <a:t>валеріанової</a:t>
            </a:r>
            <a:r>
              <a:rPr lang="ru-RU" i="1" dirty="0"/>
              <a:t> </a:t>
            </a:r>
            <a:r>
              <a:rPr lang="ru-RU" i="1" dirty="0" err="1"/>
              <a:t>кислоти</a:t>
            </a:r>
            <a:r>
              <a:rPr lang="ru-RU" i="1" dirty="0"/>
              <a:t>, </a:t>
            </a:r>
            <a:r>
              <a:rPr lang="ru-RU" i="1" dirty="0" err="1"/>
              <a:t>визначена</a:t>
            </a:r>
            <a:r>
              <a:rPr lang="ru-RU" i="1" dirty="0"/>
              <a:t> </a:t>
            </a:r>
            <a:r>
              <a:rPr lang="ru-RU" i="1" dirty="0" err="1"/>
              <a:t>розрахунковим</a:t>
            </a:r>
            <a:r>
              <a:rPr lang="ru-RU" i="1" dirty="0"/>
              <a:t> шляхом, </a:t>
            </a:r>
            <a:r>
              <a:rPr lang="ru-RU" i="1" dirty="0" err="1"/>
              <a:t>дорівнює</a:t>
            </a:r>
            <a:r>
              <a:rPr lang="ru-RU" i="1" dirty="0"/>
              <a:t> 5,61 мг/м3, а </a:t>
            </a:r>
            <a:r>
              <a:rPr lang="ru-RU" i="1" dirty="0" err="1"/>
              <a:t>експериментальне</a:t>
            </a:r>
            <a:r>
              <a:rPr lang="ru-RU" i="1" dirty="0"/>
              <a:t> (</a:t>
            </a:r>
            <a:r>
              <a:rPr lang="ru-RU" i="1" dirty="0" err="1"/>
              <a:t>затверджене</a:t>
            </a:r>
            <a:r>
              <a:rPr lang="ru-RU" i="1" dirty="0"/>
              <a:t>) </a:t>
            </a:r>
            <a:r>
              <a:rPr lang="ru-RU" i="1" dirty="0" err="1"/>
              <a:t>значення</a:t>
            </a:r>
            <a:r>
              <a:rPr lang="ru-RU" i="1" dirty="0"/>
              <a:t> становить 5 мг/м3 –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відхилення</a:t>
            </a:r>
            <a:r>
              <a:rPr lang="ru-RU" i="1" dirty="0"/>
              <a:t> </a:t>
            </a:r>
            <a:r>
              <a:rPr lang="ru-RU" i="1" dirty="0" err="1"/>
              <a:t>мінімальне</a:t>
            </a:r>
            <a:r>
              <a:rPr lang="ru-RU" i="1" dirty="0"/>
              <a:t>. </a:t>
            </a:r>
            <a:r>
              <a:rPr lang="ru-RU" i="1" dirty="0" err="1"/>
              <a:t>Хімічна</a:t>
            </a:r>
            <a:r>
              <a:rPr lang="ru-RU" i="1" dirty="0"/>
              <a:t> </a:t>
            </a:r>
            <a:r>
              <a:rPr lang="ru-RU" i="1" dirty="0" err="1"/>
              <a:t>речовина</a:t>
            </a:r>
            <a:r>
              <a:rPr lang="ru-RU" i="1" dirty="0"/>
              <a:t> </a:t>
            </a:r>
            <a:r>
              <a:rPr lang="ru-RU" i="1" dirty="0" err="1"/>
              <a:t>відноситься</a:t>
            </a:r>
            <a:r>
              <a:rPr lang="ru-RU" i="1" dirty="0"/>
              <a:t> до 3 </a:t>
            </a:r>
            <a:r>
              <a:rPr lang="ru-RU" i="1" dirty="0" err="1"/>
              <a:t>класу</a:t>
            </a:r>
            <a:r>
              <a:rPr lang="ru-RU" i="1" dirty="0"/>
              <a:t> </a:t>
            </a:r>
            <a:r>
              <a:rPr lang="ru-RU" i="1" dirty="0" err="1"/>
              <a:t>небезпеки</a:t>
            </a:r>
            <a:r>
              <a:rPr lang="ru-RU" i="1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</TotalTime>
  <Words>935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Практична робота 6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6</dc:title>
  <dc:creator>Руслан Аминов</dc:creator>
  <cp:lastModifiedBy>Руслан Аминов</cp:lastModifiedBy>
  <cp:revision>6</cp:revision>
  <dcterms:created xsi:type="dcterms:W3CDTF">2022-10-20T18:54:55Z</dcterms:created>
  <dcterms:modified xsi:type="dcterms:W3CDTF">2022-10-21T08:12:25Z</dcterms:modified>
</cp:coreProperties>
</file>