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4630400" cy="8229600"/>
  <p:notesSz cx="8229600" cy="14630400"/>
  <p:embeddedFontLst>
    <p:embeddedFont>
      <p:font typeface="Open Sans" panose="020B0604020202020204" charset="0"/>
      <p:regular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73" d="100"/>
          <a:sy n="73" d="100"/>
        </p:scale>
        <p:origin x="485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3372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7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7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7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7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7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7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7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7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7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7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793790" y="1480780"/>
            <a:ext cx="10364361" cy="39128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7700"/>
              </a:lnSpc>
              <a:buNone/>
            </a:pPr>
            <a:r>
              <a:rPr lang="en-US" sz="6150" b="1" dirty="0">
                <a:solidFill>
                  <a:srgbClr val="101014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Державне регулювання зайнятості населення</a:t>
            </a:r>
            <a:endParaRPr lang="en-US" sz="6150" dirty="0"/>
          </a:p>
        </p:txBody>
      </p:sp>
      <p:sp>
        <p:nvSpPr>
          <p:cNvPr id="4" name="Text 1"/>
          <p:cNvSpPr/>
          <p:nvPr/>
        </p:nvSpPr>
        <p:spPr>
          <a:xfrm>
            <a:off x="6762472" y="6289866"/>
            <a:ext cx="8077993" cy="1476285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>
              <a:lnSpc>
                <a:spcPts val="2850"/>
              </a:lnSpc>
              <a:buNone/>
            </a:pPr>
            <a:r>
              <a:rPr lang="uk-UA" sz="1750" b="1" i="1" dirty="0" smtClean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Заїка Олена Вікторівна</a:t>
            </a:r>
            <a:r>
              <a:rPr lang="uk-UA" sz="1750" dirty="0" smtClean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, кандидат наук з державного управління, доцент, </a:t>
            </a:r>
          </a:p>
          <a:p>
            <a:pPr marL="0" indent="0">
              <a:lnSpc>
                <a:spcPts val="2850"/>
              </a:lnSpc>
              <a:buNone/>
            </a:pPr>
            <a:r>
              <a:rPr lang="uk-UA" sz="1750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д</a:t>
            </a:r>
            <a:r>
              <a:rPr lang="uk-UA" sz="1750" dirty="0" smtClean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оцент кафедри філософії, публічного управління та соціальної роботи</a:t>
            </a:r>
            <a:endParaRPr lang="en-US" sz="1750" dirty="0"/>
          </a:p>
        </p:txBody>
      </p:sp>
      <p:sp>
        <p:nvSpPr>
          <p:cNvPr id="6" name="Text 3"/>
          <p:cNvSpPr/>
          <p:nvPr/>
        </p:nvSpPr>
        <p:spPr>
          <a:xfrm>
            <a:off x="902613" y="6501408"/>
            <a:ext cx="145137" cy="975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750"/>
              </a:lnSpc>
              <a:buNone/>
            </a:pPr>
            <a:r>
              <a:rPr lang="en-US" sz="750" dirty="0">
                <a:solidFill>
                  <a:srgbClr val="FFFFFF"/>
                </a:solidFill>
                <a:latin typeface="Open Sans Medium" pitchFamily="34" charset="0"/>
                <a:ea typeface="Open Sans Medium" pitchFamily="34" charset="-122"/>
                <a:cs typeface="Open Sans Medium" pitchFamily="34" charset="-120"/>
              </a:rPr>
              <a:t>HH</a:t>
            </a:r>
            <a:endParaRPr lang="en-US" sz="75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2900454" y="7766151"/>
            <a:ext cx="1729946" cy="463449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2545556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101014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Висновки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3594497"/>
            <a:ext cx="75564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Значення державного регулювання зайнятості.</a:t>
            </a:r>
            <a:endParaRPr lang="en-US" sz="1750" dirty="0"/>
          </a:p>
        </p:txBody>
      </p:sp>
      <p:sp>
        <p:nvSpPr>
          <p:cNvPr id="5" name="Shape 2"/>
          <p:cNvSpPr/>
          <p:nvPr/>
        </p:nvSpPr>
        <p:spPr>
          <a:xfrm>
            <a:off x="793790" y="4467701"/>
            <a:ext cx="510302" cy="510302"/>
          </a:xfrm>
          <a:prstGeom prst="roundRect">
            <a:avLst>
              <a:gd name="adj" fmla="val 6667"/>
            </a:avLst>
          </a:prstGeom>
          <a:solidFill>
            <a:srgbClr val="E0E0EC"/>
          </a:solidFill>
          <a:ln/>
        </p:spPr>
      </p:sp>
      <p:sp>
        <p:nvSpPr>
          <p:cNvPr id="6" name="Text 3"/>
          <p:cNvSpPr/>
          <p:nvPr/>
        </p:nvSpPr>
        <p:spPr>
          <a:xfrm>
            <a:off x="983694" y="4552712"/>
            <a:ext cx="130373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39393C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1</a:t>
            </a:r>
            <a:endParaRPr lang="en-US" sz="2650" dirty="0"/>
          </a:p>
        </p:txBody>
      </p:sp>
      <p:sp>
        <p:nvSpPr>
          <p:cNvPr id="7" name="Text 4"/>
          <p:cNvSpPr/>
          <p:nvPr/>
        </p:nvSpPr>
        <p:spPr>
          <a:xfrm>
            <a:off x="1530906" y="446770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9393C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Підсумки</a:t>
            </a:r>
            <a:endParaRPr lang="en-US" sz="2200" dirty="0"/>
          </a:p>
        </p:txBody>
      </p:sp>
      <p:sp>
        <p:nvSpPr>
          <p:cNvPr id="8" name="Text 5"/>
          <p:cNvSpPr/>
          <p:nvPr/>
        </p:nvSpPr>
        <p:spPr>
          <a:xfrm>
            <a:off x="1530906" y="4958120"/>
            <a:ext cx="2927747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Основні положення презентації.</a:t>
            </a:r>
            <a:endParaRPr lang="en-US" sz="1750" dirty="0"/>
          </a:p>
        </p:txBody>
      </p:sp>
      <p:sp>
        <p:nvSpPr>
          <p:cNvPr id="9" name="Shape 6"/>
          <p:cNvSpPr/>
          <p:nvPr/>
        </p:nvSpPr>
        <p:spPr>
          <a:xfrm>
            <a:off x="4685467" y="4467701"/>
            <a:ext cx="510302" cy="510302"/>
          </a:xfrm>
          <a:prstGeom prst="roundRect">
            <a:avLst>
              <a:gd name="adj" fmla="val 6667"/>
            </a:avLst>
          </a:prstGeom>
          <a:solidFill>
            <a:srgbClr val="E0E0EC"/>
          </a:solidFill>
          <a:ln/>
        </p:spPr>
      </p:sp>
      <p:sp>
        <p:nvSpPr>
          <p:cNvPr id="10" name="Text 7"/>
          <p:cNvSpPr/>
          <p:nvPr/>
        </p:nvSpPr>
        <p:spPr>
          <a:xfrm>
            <a:off x="4851559" y="4552712"/>
            <a:ext cx="177998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39393C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2</a:t>
            </a:r>
            <a:endParaRPr lang="en-US" sz="2650" dirty="0"/>
          </a:p>
        </p:txBody>
      </p:sp>
      <p:sp>
        <p:nvSpPr>
          <p:cNvPr id="11" name="Text 8"/>
          <p:cNvSpPr/>
          <p:nvPr/>
        </p:nvSpPr>
        <p:spPr>
          <a:xfrm>
            <a:off x="5422583" y="446770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9393C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Питання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5422583" y="4958120"/>
            <a:ext cx="2927747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Відповіді на запитання аудиторії.</a:t>
            </a:r>
            <a:endParaRPr lang="en-US" sz="17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877973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101014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Вступ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2926913"/>
            <a:ext cx="75564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Регулювання зайнятості населення.</a:t>
            </a:r>
            <a:endParaRPr lang="en-US" sz="1750" dirty="0"/>
          </a:p>
        </p:txBody>
      </p:sp>
      <p:sp>
        <p:nvSpPr>
          <p:cNvPr id="5" name="Shape 2"/>
          <p:cNvSpPr/>
          <p:nvPr/>
        </p:nvSpPr>
        <p:spPr>
          <a:xfrm>
            <a:off x="793790" y="3800118"/>
            <a:ext cx="510302" cy="510302"/>
          </a:xfrm>
          <a:prstGeom prst="roundRect">
            <a:avLst>
              <a:gd name="adj" fmla="val 6667"/>
            </a:avLst>
          </a:prstGeom>
          <a:solidFill>
            <a:srgbClr val="E0E0EC"/>
          </a:solidFill>
          <a:ln/>
        </p:spPr>
      </p:sp>
      <p:sp>
        <p:nvSpPr>
          <p:cNvPr id="6" name="Text 3"/>
          <p:cNvSpPr/>
          <p:nvPr/>
        </p:nvSpPr>
        <p:spPr>
          <a:xfrm>
            <a:off x="983694" y="3885128"/>
            <a:ext cx="130373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39393C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1</a:t>
            </a:r>
            <a:endParaRPr lang="en-US" sz="2650" dirty="0"/>
          </a:p>
        </p:txBody>
      </p:sp>
      <p:sp>
        <p:nvSpPr>
          <p:cNvPr id="7" name="Text 4"/>
          <p:cNvSpPr/>
          <p:nvPr/>
        </p:nvSpPr>
        <p:spPr>
          <a:xfrm>
            <a:off x="1530906" y="380011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9393C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Важливість</a:t>
            </a:r>
            <a:endParaRPr lang="en-US" sz="2200" dirty="0"/>
          </a:p>
        </p:txBody>
      </p:sp>
      <p:sp>
        <p:nvSpPr>
          <p:cNvPr id="8" name="Text 5"/>
          <p:cNvSpPr/>
          <p:nvPr/>
        </p:nvSpPr>
        <p:spPr>
          <a:xfrm>
            <a:off x="1530906" y="4290536"/>
            <a:ext cx="2927747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Сприяє стабільності та зростанню.</a:t>
            </a:r>
            <a:endParaRPr lang="en-US" sz="1750" dirty="0"/>
          </a:p>
        </p:txBody>
      </p:sp>
      <p:sp>
        <p:nvSpPr>
          <p:cNvPr id="9" name="Shape 6"/>
          <p:cNvSpPr/>
          <p:nvPr/>
        </p:nvSpPr>
        <p:spPr>
          <a:xfrm>
            <a:off x="4685467" y="3800118"/>
            <a:ext cx="510302" cy="510302"/>
          </a:xfrm>
          <a:prstGeom prst="roundRect">
            <a:avLst>
              <a:gd name="adj" fmla="val 6667"/>
            </a:avLst>
          </a:prstGeom>
          <a:solidFill>
            <a:srgbClr val="E0E0EC"/>
          </a:solidFill>
          <a:ln/>
        </p:spPr>
      </p:sp>
      <p:sp>
        <p:nvSpPr>
          <p:cNvPr id="10" name="Text 7"/>
          <p:cNvSpPr/>
          <p:nvPr/>
        </p:nvSpPr>
        <p:spPr>
          <a:xfrm>
            <a:off x="4851559" y="3885128"/>
            <a:ext cx="177998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39393C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2</a:t>
            </a:r>
            <a:endParaRPr lang="en-US" sz="2650" dirty="0"/>
          </a:p>
        </p:txBody>
      </p:sp>
      <p:sp>
        <p:nvSpPr>
          <p:cNvPr id="11" name="Text 8"/>
          <p:cNvSpPr/>
          <p:nvPr/>
        </p:nvSpPr>
        <p:spPr>
          <a:xfrm>
            <a:off x="5422583" y="380011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9393C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Економіка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5422583" y="4290536"/>
            <a:ext cx="2927747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Забезпечує ефективне використання ресурсів.</a:t>
            </a:r>
            <a:endParaRPr lang="en-US" sz="1750" dirty="0"/>
          </a:p>
        </p:txBody>
      </p:sp>
      <p:sp>
        <p:nvSpPr>
          <p:cNvPr id="13" name="Shape 10"/>
          <p:cNvSpPr/>
          <p:nvPr/>
        </p:nvSpPr>
        <p:spPr>
          <a:xfrm>
            <a:off x="793790" y="5498306"/>
            <a:ext cx="510302" cy="510302"/>
          </a:xfrm>
          <a:prstGeom prst="roundRect">
            <a:avLst>
              <a:gd name="adj" fmla="val 6667"/>
            </a:avLst>
          </a:prstGeom>
          <a:solidFill>
            <a:srgbClr val="E0E0EC"/>
          </a:solidFill>
          <a:ln/>
        </p:spPr>
      </p:sp>
      <p:sp>
        <p:nvSpPr>
          <p:cNvPr id="14" name="Text 11"/>
          <p:cNvSpPr/>
          <p:nvPr/>
        </p:nvSpPr>
        <p:spPr>
          <a:xfrm>
            <a:off x="965835" y="5583317"/>
            <a:ext cx="166092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39393C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3</a:t>
            </a:r>
            <a:endParaRPr lang="en-US" sz="2650" dirty="0"/>
          </a:p>
        </p:txBody>
      </p:sp>
      <p:sp>
        <p:nvSpPr>
          <p:cNvPr id="15" name="Text 12"/>
          <p:cNvSpPr/>
          <p:nvPr/>
        </p:nvSpPr>
        <p:spPr>
          <a:xfrm>
            <a:off x="1530906" y="549830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9393C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Суспільство</a:t>
            </a:r>
            <a:endParaRPr lang="en-US" sz="2200" dirty="0"/>
          </a:p>
        </p:txBody>
      </p:sp>
      <p:sp>
        <p:nvSpPr>
          <p:cNvPr id="16" name="Text 13"/>
          <p:cNvSpPr/>
          <p:nvPr/>
        </p:nvSpPr>
        <p:spPr>
          <a:xfrm>
            <a:off x="1530906" y="5988725"/>
            <a:ext cx="681930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Підвищує рівень життя та добробуту.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325047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101014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Цілі державного регулювання зайнятості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3082766"/>
            <a:ext cx="75564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Забезпечення повної зайнятості населення.</a:t>
            </a:r>
            <a:endParaRPr lang="en-US" sz="1750" dirty="0"/>
          </a:p>
        </p:txBody>
      </p:sp>
      <p:sp>
        <p:nvSpPr>
          <p:cNvPr id="5" name="Shape 2"/>
          <p:cNvSpPr/>
          <p:nvPr/>
        </p:nvSpPr>
        <p:spPr>
          <a:xfrm>
            <a:off x="793790" y="3700820"/>
            <a:ext cx="3664863" cy="1669852"/>
          </a:xfrm>
          <a:prstGeom prst="roundRect">
            <a:avLst>
              <a:gd name="adj" fmla="val 2038"/>
            </a:avLst>
          </a:prstGeom>
          <a:solidFill>
            <a:srgbClr val="E0E0EC"/>
          </a:solidFill>
          <a:ln/>
        </p:spPr>
      </p:sp>
      <p:sp>
        <p:nvSpPr>
          <p:cNvPr id="6" name="Text 3"/>
          <p:cNvSpPr/>
          <p:nvPr/>
        </p:nvSpPr>
        <p:spPr>
          <a:xfrm>
            <a:off x="1020604" y="392763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9393C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Безробіття</a:t>
            </a:r>
            <a:endParaRPr lang="en-US" sz="2200" dirty="0"/>
          </a:p>
        </p:txBody>
      </p:sp>
      <p:sp>
        <p:nvSpPr>
          <p:cNvPr id="7" name="Text 4"/>
          <p:cNvSpPr/>
          <p:nvPr/>
        </p:nvSpPr>
        <p:spPr>
          <a:xfrm>
            <a:off x="1020604" y="4418052"/>
            <a:ext cx="321123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Запобігання та зменшення рівня.</a:t>
            </a:r>
            <a:endParaRPr lang="en-US" sz="1750" dirty="0"/>
          </a:p>
        </p:txBody>
      </p:sp>
      <p:sp>
        <p:nvSpPr>
          <p:cNvPr id="8" name="Shape 5"/>
          <p:cNvSpPr/>
          <p:nvPr/>
        </p:nvSpPr>
        <p:spPr>
          <a:xfrm>
            <a:off x="4685467" y="3700820"/>
            <a:ext cx="3664863" cy="1669852"/>
          </a:xfrm>
          <a:prstGeom prst="roundRect">
            <a:avLst>
              <a:gd name="adj" fmla="val 2038"/>
            </a:avLst>
          </a:prstGeom>
          <a:solidFill>
            <a:srgbClr val="E0E0EC"/>
          </a:solidFill>
          <a:ln/>
        </p:spPr>
      </p:sp>
      <p:sp>
        <p:nvSpPr>
          <p:cNvPr id="9" name="Text 6"/>
          <p:cNvSpPr/>
          <p:nvPr/>
        </p:nvSpPr>
        <p:spPr>
          <a:xfrm>
            <a:off x="4912281" y="392763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9393C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Якість робочої сили</a:t>
            </a:r>
            <a:endParaRPr lang="en-US" sz="2200" dirty="0"/>
          </a:p>
        </p:txBody>
      </p:sp>
      <p:sp>
        <p:nvSpPr>
          <p:cNvPr id="10" name="Text 7"/>
          <p:cNvSpPr/>
          <p:nvPr/>
        </p:nvSpPr>
        <p:spPr>
          <a:xfrm>
            <a:off x="4912281" y="4418052"/>
            <a:ext cx="321123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Підвищення кваліфікації та навичок.</a:t>
            </a:r>
            <a:endParaRPr lang="en-US" sz="1750" dirty="0"/>
          </a:p>
        </p:txBody>
      </p:sp>
      <p:sp>
        <p:nvSpPr>
          <p:cNvPr id="11" name="Shape 8"/>
          <p:cNvSpPr/>
          <p:nvPr/>
        </p:nvSpPr>
        <p:spPr>
          <a:xfrm>
            <a:off x="793790" y="5597485"/>
            <a:ext cx="7556421" cy="1306949"/>
          </a:xfrm>
          <a:prstGeom prst="roundRect">
            <a:avLst>
              <a:gd name="adj" fmla="val 2603"/>
            </a:avLst>
          </a:prstGeom>
          <a:solidFill>
            <a:srgbClr val="E0E0EC"/>
          </a:solidFill>
          <a:ln/>
        </p:spPr>
      </p:sp>
      <p:sp>
        <p:nvSpPr>
          <p:cNvPr id="12" name="Text 9"/>
          <p:cNvSpPr/>
          <p:nvPr/>
        </p:nvSpPr>
        <p:spPr>
          <a:xfrm>
            <a:off x="1020604" y="5824299"/>
            <a:ext cx="327243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9393C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Соціальна стабільність</a:t>
            </a:r>
            <a:endParaRPr lang="en-US" sz="2200" dirty="0"/>
          </a:p>
        </p:txBody>
      </p:sp>
      <p:sp>
        <p:nvSpPr>
          <p:cNvPr id="13" name="Text 10"/>
          <p:cNvSpPr/>
          <p:nvPr/>
        </p:nvSpPr>
        <p:spPr>
          <a:xfrm>
            <a:off x="1020604" y="6314718"/>
            <a:ext cx="710279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Зменшення соціальної напруги.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824038"/>
            <a:ext cx="130428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101014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Основні інструменти державного регулювання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695224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Законодавче регулювання.</a:t>
            </a:r>
            <a:endParaRPr lang="en-US" sz="1750" dirty="0"/>
          </a:p>
        </p:txBody>
      </p:sp>
      <p:sp>
        <p:nvSpPr>
          <p:cNvPr id="4" name="Text 2"/>
          <p:cNvSpPr/>
          <p:nvPr/>
        </p:nvSpPr>
        <p:spPr>
          <a:xfrm>
            <a:off x="793790" y="4540091"/>
            <a:ext cx="3978116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101014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Податкова та фінансова політика</a:t>
            </a:r>
            <a:endParaRPr lang="en-US" sz="2200" dirty="0"/>
          </a:p>
        </p:txBody>
      </p:sp>
      <p:sp>
        <p:nvSpPr>
          <p:cNvPr id="5" name="Text 3"/>
          <p:cNvSpPr/>
          <p:nvPr/>
        </p:nvSpPr>
        <p:spPr>
          <a:xfrm>
            <a:off x="793790" y="5475565"/>
            <a:ext cx="397811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Стимулювання бізнесу та створення робочих місць.</a:t>
            </a:r>
            <a:endParaRPr lang="en-US" sz="1750" dirty="0"/>
          </a:p>
        </p:txBody>
      </p:sp>
      <p:sp>
        <p:nvSpPr>
          <p:cNvPr id="6" name="Text 4"/>
          <p:cNvSpPr/>
          <p:nvPr/>
        </p:nvSpPr>
        <p:spPr>
          <a:xfrm>
            <a:off x="5332928" y="4540091"/>
            <a:ext cx="3001208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101014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Програми зайнятості</a:t>
            </a:r>
            <a:endParaRPr lang="en-US" sz="2200" dirty="0"/>
          </a:p>
        </p:txBody>
      </p:sp>
      <p:sp>
        <p:nvSpPr>
          <p:cNvPr id="7" name="Text 5"/>
          <p:cNvSpPr/>
          <p:nvPr/>
        </p:nvSpPr>
        <p:spPr>
          <a:xfrm>
            <a:off x="5332928" y="5121235"/>
            <a:ext cx="397811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Навчання, перекваліфікація та працевлаштування.</a:t>
            </a:r>
            <a:endParaRPr lang="en-US" sz="1750" dirty="0"/>
          </a:p>
        </p:txBody>
      </p:sp>
      <p:sp>
        <p:nvSpPr>
          <p:cNvPr id="8" name="Text 6"/>
          <p:cNvSpPr/>
          <p:nvPr/>
        </p:nvSpPr>
        <p:spPr>
          <a:xfrm>
            <a:off x="9872067" y="454009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101014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Соціальний захист</a:t>
            </a:r>
            <a:endParaRPr lang="en-US" sz="2200" dirty="0"/>
          </a:p>
        </p:txBody>
      </p:sp>
      <p:sp>
        <p:nvSpPr>
          <p:cNvPr id="9" name="Text 7"/>
          <p:cNvSpPr/>
          <p:nvPr/>
        </p:nvSpPr>
        <p:spPr>
          <a:xfrm>
            <a:off x="9872067" y="5121235"/>
            <a:ext cx="397811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Підтримка безробітних та вразливих груп.</a:t>
            </a:r>
            <a:endParaRPr lang="en-US" sz="175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75007" y="7726679"/>
            <a:ext cx="1731414" cy="46333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519357"/>
            <a:ext cx="6842879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101014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Роль центрів зайнятості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2568297"/>
            <a:ext cx="75564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Консультації та працевлаштування.</a:t>
            </a:r>
            <a:endParaRPr lang="en-US" sz="1750" dirty="0"/>
          </a:p>
        </p:txBody>
      </p:sp>
      <p:sp>
        <p:nvSpPr>
          <p:cNvPr id="5" name="Shape 2"/>
          <p:cNvSpPr/>
          <p:nvPr/>
        </p:nvSpPr>
        <p:spPr>
          <a:xfrm>
            <a:off x="793790" y="3441502"/>
            <a:ext cx="510302" cy="510302"/>
          </a:xfrm>
          <a:prstGeom prst="roundRect">
            <a:avLst>
              <a:gd name="adj" fmla="val 6667"/>
            </a:avLst>
          </a:prstGeom>
          <a:solidFill>
            <a:srgbClr val="E0E0EC"/>
          </a:solidFill>
          <a:ln/>
        </p:spPr>
      </p:sp>
      <p:sp>
        <p:nvSpPr>
          <p:cNvPr id="6" name="Text 3"/>
          <p:cNvSpPr/>
          <p:nvPr/>
        </p:nvSpPr>
        <p:spPr>
          <a:xfrm>
            <a:off x="983694" y="3526512"/>
            <a:ext cx="130373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39393C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1</a:t>
            </a:r>
            <a:endParaRPr lang="en-US" sz="2650" dirty="0"/>
          </a:p>
        </p:txBody>
      </p:sp>
      <p:sp>
        <p:nvSpPr>
          <p:cNvPr id="7" name="Text 4"/>
          <p:cNvSpPr/>
          <p:nvPr/>
        </p:nvSpPr>
        <p:spPr>
          <a:xfrm>
            <a:off x="1530906" y="3441502"/>
            <a:ext cx="2927747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9393C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Професійна орієнтація</a:t>
            </a:r>
            <a:endParaRPr lang="en-US" sz="2200" dirty="0"/>
          </a:p>
        </p:txBody>
      </p:sp>
      <p:sp>
        <p:nvSpPr>
          <p:cNvPr id="8" name="Text 5"/>
          <p:cNvSpPr/>
          <p:nvPr/>
        </p:nvSpPr>
        <p:spPr>
          <a:xfrm>
            <a:off x="1530906" y="4286250"/>
            <a:ext cx="2927747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Допомога у виборі професії та кар'єрного шляху.</a:t>
            </a:r>
            <a:endParaRPr lang="en-US" sz="1750" dirty="0"/>
          </a:p>
        </p:txBody>
      </p:sp>
      <p:sp>
        <p:nvSpPr>
          <p:cNvPr id="9" name="Shape 6"/>
          <p:cNvSpPr/>
          <p:nvPr/>
        </p:nvSpPr>
        <p:spPr>
          <a:xfrm>
            <a:off x="4685467" y="3441502"/>
            <a:ext cx="510302" cy="510302"/>
          </a:xfrm>
          <a:prstGeom prst="roundRect">
            <a:avLst>
              <a:gd name="adj" fmla="val 6667"/>
            </a:avLst>
          </a:prstGeom>
          <a:solidFill>
            <a:srgbClr val="E0E0EC"/>
          </a:solidFill>
          <a:ln/>
        </p:spPr>
      </p:sp>
      <p:sp>
        <p:nvSpPr>
          <p:cNvPr id="10" name="Text 7"/>
          <p:cNvSpPr/>
          <p:nvPr/>
        </p:nvSpPr>
        <p:spPr>
          <a:xfrm>
            <a:off x="4851559" y="3526512"/>
            <a:ext cx="177998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39393C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2</a:t>
            </a:r>
            <a:endParaRPr lang="en-US" sz="2650" dirty="0"/>
          </a:p>
        </p:txBody>
      </p:sp>
      <p:sp>
        <p:nvSpPr>
          <p:cNvPr id="11" name="Text 8"/>
          <p:cNvSpPr/>
          <p:nvPr/>
        </p:nvSpPr>
        <p:spPr>
          <a:xfrm>
            <a:off x="5422583" y="344150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9393C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Навчання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5422583" y="3931920"/>
            <a:ext cx="2927747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Надання можливостей для підвищення кваліфікації.</a:t>
            </a:r>
            <a:endParaRPr lang="en-US" sz="1750" dirty="0"/>
          </a:p>
        </p:txBody>
      </p:sp>
      <p:sp>
        <p:nvSpPr>
          <p:cNvPr id="13" name="Shape 10"/>
          <p:cNvSpPr/>
          <p:nvPr/>
        </p:nvSpPr>
        <p:spPr>
          <a:xfrm>
            <a:off x="793790" y="5856923"/>
            <a:ext cx="510302" cy="510302"/>
          </a:xfrm>
          <a:prstGeom prst="roundRect">
            <a:avLst>
              <a:gd name="adj" fmla="val 6667"/>
            </a:avLst>
          </a:prstGeom>
          <a:solidFill>
            <a:srgbClr val="E0E0EC"/>
          </a:solidFill>
          <a:ln/>
        </p:spPr>
      </p:sp>
      <p:sp>
        <p:nvSpPr>
          <p:cNvPr id="14" name="Text 11"/>
          <p:cNvSpPr/>
          <p:nvPr/>
        </p:nvSpPr>
        <p:spPr>
          <a:xfrm>
            <a:off x="965835" y="5941933"/>
            <a:ext cx="166092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39393C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3</a:t>
            </a:r>
            <a:endParaRPr lang="en-US" sz="2650" dirty="0"/>
          </a:p>
        </p:txBody>
      </p:sp>
      <p:sp>
        <p:nvSpPr>
          <p:cNvPr id="15" name="Text 12"/>
          <p:cNvSpPr/>
          <p:nvPr/>
        </p:nvSpPr>
        <p:spPr>
          <a:xfrm>
            <a:off x="1530906" y="585692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9393C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Підтримка</a:t>
            </a:r>
            <a:endParaRPr lang="en-US" sz="2200" dirty="0"/>
          </a:p>
        </p:txBody>
      </p:sp>
      <p:sp>
        <p:nvSpPr>
          <p:cNvPr id="16" name="Text 13"/>
          <p:cNvSpPr/>
          <p:nvPr/>
        </p:nvSpPr>
        <p:spPr>
          <a:xfrm>
            <a:off x="1530906" y="6347341"/>
            <a:ext cx="681930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Допомога у відкритті власної справи та адаптації.</a:t>
            </a:r>
            <a:endParaRPr lang="en-US" sz="17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906072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101014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Державні програми зайнятості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6280190" y="3663791"/>
            <a:ext cx="75564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Програми тимчасового працевлаштування.</a:t>
            </a:r>
            <a:endParaRPr lang="en-US" sz="1750" dirty="0"/>
          </a:p>
        </p:txBody>
      </p:sp>
      <p:sp>
        <p:nvSpPr>
          <p:cNvPr id="5" name="Shape 2"/>
          <p:cNvSpPr/>
          <p:nvPr/>
        </p:nvSpPr>
        <p:spPr>
          <a:xfrm>
            <a:off x="6280190" y="4281845"/>
            <a:ext cx="7556421" cy="2041684"/>
          </a:xfrm>
          <a:prstGeom prst="roundRect">
            <a:avLst>
              <a:gd name="adj" fmla="val 1666"/>
            </a:avLst>
          </a:prstGeom>
          <a:noFill/>
          <a:ln w="7620">
            <a:solidFill>
              <a:srgbClr val="000000">
                <a:alpha val="8000"/>
              </a:srgbClr>
            </a:solidFill>
            <a:prstDash val="solid"/>
          </a:ln>
        </p:spPr>
      </p:sp>
      <p:sp>
        <p:nvSpPr>
          <p:cNvPr id="6" name="Shape 3"/>
          <p:cNvSpPr/>
          <p:nvPr/>
        </p:nvSpPr>
        <p:spPr>
          <a:xfrm>
            <a:off x="6287810" y="4289465"/>
            <a:ext cx="7541181" cy="1013222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7" name="Text 4"/>
          <p:cNvSpPr/>
          <p:nvPr/>
        </p:nvSpPr>
        <p:spPr>
          <a:xfrm>
            <a:off x="6514624" y="4433173"/>
            <a:ext cx="331315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Навчання та перекваліфікація</a:t>
            </a:r>
            <a:endParaRPr lang="en-US" sz="1750" dirty="0"/>
          </a:p>
        </p:txBody>
      </p:sp>
      <p:sp>
        <p:nvSpPr>
          <p:cNvPr id="8" name="Text 5"/>
          <p:cNvSpPr/>
          <p:nvPr/>
        </p:nvSpPr>
        <p:spPr>
          <a:xfrm>
            <a:off x="10289024" y="4433173"/>
            <a:ext cx="331315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Підтримка малого та середнього бізнесу</a:t>
            </a:r>
            <a:endParaRPr lang="en-US" sz="1750" dirty="0"/>
          </a:p>
        </p:txBody>
      </p:sp>
      <p:sp>
        <p:nvSpPr>
          <p:cNvPr id="9" name="Shape 6"/>
          <p:cNvSpPr/>
          <p:nvPr/>
        </p:nvSpPr>
        <p:spPr>
          <a:xfrm>
            <a:off x="6287810" y="5302687"/>
            <a:ext cx="7541181" cy="1013222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0" name="Text 7"/>
          <p:cNvSpPr/>
          <p:nvPr/>
        </p:nvSpPr>
        <p:spPr>
          <a:xfrm>
            <a:off x="6514624" y="5446395"/>
            <a:ext cx="331315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Створення робочих місць у державному секторі</a:t>
            </a:r>
            <a:endParaRPr lang="en-US" sz="1750" dirty="0"/>
          </a:p>
        </p:txBody>
      </p:sp>
      <p:sp>
        <p:nvSpPr>
          <p:cNvPr id="11" name="Text 8"/>
          <p:cNvSpPr/>
          <p:nvPr/>
        </p:nvSpPr>
        <p:spPr>
          <a:xfrm>
            <a:off x="10289024" y="5446395"/>
            <a:ext cx="331315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Інші програми підтримки зайнятості</a:t>
            </a:r>
            <a:endParaRPr lang="en-US" sz="1750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66409" y="7766264"/>
            <a:ext cx="1863991" cy="46333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793790" y="1112401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101014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Міжнародний досвід у сфері зайнятості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2870121"/>
            <a:ext cx="75564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Приклади з ЄС (Німеччина, Швеція).</a:t>
            </a:r>
            <a:endParaRPr lang="en-US" sz="1750" dirty="0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90" y="3488174"/>
            <a:ext cx="1134070" cy="1814513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2268022" y="371498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9393C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США та Канада</a:t>
            </a:r>
            <a:endParaRPr lang="en-US" sz="2200" dirty="0"/>
          </a:p>
        </p:txBody>
      </p:sp>
      <p:sp>
        <p:nvSpPr>
          <p:cNvPr id="7" name="Text 3"/>
          <p:cNvSpPr/>
          <p:nvPr/>
        </p:nvSpPr>
        <p:spPr>
          <a:xfrm>
            <a:off x="2268022" y="4205407"/>
            <a:ext cx="60821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Практики та системи підтримки.</a:t>
            </a:r>
            <a:endParaRPr lang="en-US" sz="1750" dirty="0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790" y="5302687"/>
            <a:ext cx="1134070" cy="1814513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2268022" y="5529501"/>
            <a:ext cx="4596884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9393C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Країни з перехідною економікою</a:t>
            </a:r>
            <a:endParaRPr lang="en-US" sz="2200" dirty="0"/>
          </a:p>
        </p:txBody>
      </p:sp>
      <p:sp>
        <p:nvSpPr>
          <p:cNvPr id="10" name="Text 5"/>
          <p:cNvSpPr/>
          <p:nvPr/>
        </p:nvSpPr>
        <p:spPr>
          <a:xfrm>
            <a:off x="2268022" y="6019919"/>
            <a:ext cx="60821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Досвід та виклики.</a:t>
            </a:r>
            <a:endParaRPr lang="en-US" sz="175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67752" y="304800"/>
            <a:ext cx="7262648" cy="79248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623649" y="3245882"/>
            <a:ext cx="130428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101014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Виклики та проблеми державного </a:t>
            </a:r>
            <a:r>
              <a:rPr lang="en-US" sz="4450" b="1" dirty="0" err="1">
                <a:solidFill>
                  <a:srgbClr val="101014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регулювання</a:t>
            </a:r>
            <a:r>
              <a:rPr lang="en-US" sz="4450" b="1" dirty="0">
                <a:solidFill>
                  <a:srgbClr val="101014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 </a:t>
            </a:r>
            <a:r>
              <a:rPr lang="uk-UA" sz="4450" b="1" dirty="0" smtClean="0">
                <a:solidFill>
                  <a:srgbClr val="101014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зайнятості </a:t>
            </a:r>
            <a:r>
              <a:rPr lang="en-US" sz="4450" b="1" dirty="0" smtClean="0">
                <a:solidFill>
                  <a:srgbClr val="101014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в </a:t>
            </a:r>
            <a:r>
              <a:rPr lang="en-US" sz="4450" b="1" dirty="0">
                <a:solidFill>
                  <a:srgbClr val="101014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Україні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5278636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Тіньова зайнятість та висока трудова міграція.</a:t>
            </a:r>
            <a:endParaRPr lang="en-US" sz="1750" dirty="0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90" y="5896689"/>
            <a:ext cx="566976" cy="566976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793790" y="669047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9393C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Фінансування</a:t>
            </a:r>
            <a:endParaRPr lang="en-US" sz="2200" dirty="0"/>
          </a:p>
        </p:txBody>
      </p:sp>
      <p:sp>
        <p:nvSpPr>
          <p:cNvPr id="7" name="Text 3"/>
          <p:cNvSpPr/>
          <p:nvPr/>
        </p:nvSpPr>
        <p:spPr>
          <a:xfrm>
            <a:off x="793790" y="7180898"/>
            <a:ext cx="6351270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Недостатнє фінансування програм зайнятості.</a:t>
            </a:r>
            <a:endParaRPr lang="en-US" sz="1750" dirty="0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5221" y="5896689"/>
            <a:ext cx="566976" cy="566976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7485221" y="669047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9393C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Реформи</a:t>
            </a:r>
            <a:endParaRPr lang="en-US" sz="2200" dirty="0"/>
          </a:p>
        </p:txBody>
      </p:sp>
      <p:sp>
        <p:nvSpPr>
          <p:cNvPr id="10" name="Text 5"/>
          <p:cNvSpPr/>
          <p:nvPr/>
        </p:nvSpPr>
        <p:spPr>
          <a:xfrm>
            <a:off x="7485221" y="7180898"/>
            <a:ext cx="63513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Складнощі у реалізації реформ.</a:t>
            </a:r>
            <a:endParaRPr lang="en-US" sz="175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8709" y="-1"/>
            <a:ext cx="6852744" cy="3109793"/>
          </a:xfrm>
          <a:prstGeom prst="rect">
            <a:avLst/>
          </a:prstGeom>
        </p:spPr>
      </p:pic>
      <p:sp>
        <p:nvSpPr>
          <p:cNvPr id="12" name="Скругленный прямоугольник 11"/>
          <p:cNvSpPr/>
          <p:nvPr/>
        </p:nvSpPr>
        <p:spPr>
          <a:xfrm>
            <a:off x="12875172" y="7809186"/>
            <a:ext cx="1755228" cy="42041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523524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101014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Перспективи та рекомендації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3281243"/>
            <a:ext cx="75564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Посилення державного контролю за ринком праці.</a:t>
            </a:r>
            <a:endParaRPr lang="en-US" sz="1750" dirty="0"/>
          </a:p>
        </p:txBody>
      </p:sp>
      <p:sp>
        <p:nvSpPr>
          <p:cNvPr id="5" name="Shape 2"/>
          <p:cNvSpPr/>
          <p:nvPr/>
        </p:nvSpPr>
        <p:spPr>
          <a:xfrm>
            <a:off x="793790" y="4154448"/>
            <a:ext cx="510302" cy="510302"/>
          </a:xfrm>
          <a:prstGeom prst="roundRect">
            <a:avLst>
              <a:gd name="adj" fmla="val 6667"/>
            </a:avLst>
          </a:prstGeom>
          <a:solidFill>
            <a:srgbClr val="E0E0EC"/>
          </a:solidFill>
          <a:ln/>
        </p:spPr>
      </p:sp>
      <p:sp>
        <p:nvSpPr>
          <p:cNvPr id="6" name="Text 3"/>
          <p:cNvSpPr/>
          <p:nvPr/>
        </p:nvSpPr>
        <p:spPr>
          <a:xfrm>
            <a:off x="983694" y="4239458"/>
            <a:ext cx="130373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39393C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1</a:t>
            </a:r>
            <a:endParaRPr lang="en-US" sz="2650" dirty="0"/>
          </a:p>
        </p:txBody>
      </p:sp>
      <p:sp>
        <p:nvSpPr>
          <p:cNvPr id="7" name="Text 4"/>
          <p:cNvSpPr/>
          <p:nvPr/>
        </p:nvSpPr>
        <p:spPr>
          <a:xfrm>
            <a:off x="1530906" y="4154448"/>
            <a:ext cx="2927747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9393C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Стартапи та підприємництво</a:t>
            </a:r>
            <a:endParaRPr lang="en-US" sz="2200" dirty="0"/>
          </a:p>
        </p:txBody>
      </p:sp>
      <p:sp>
        <p:nvSpPr>
          <p:cNvPr id="8" name="Text 5"/>
          <p:cNvSpPr/>
          <p:nvPr/>
        </p:nvSpPr>
        <p:spPr>
          <a:xfrm>
            <a:off x="1530906" y="4999196"/>
            <a:ext cx="2927747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Підтримка та розвиток.</a:t>
            </a:r>
            <a:endParaRPr lang="en-US" sz="1750" dirty="0"/>
          </a:p>
        </p:txBody>
      </p:sp>
      <p:sp>
        <p:nvSpPr>
          <p:cNvPr id="9" name="Shape 6"/>
          <p:cNvSpPr/>
          <p:nvPr/>
        </p:nvSpPr>
        <p:spPr>
          <a:xfrm>
            <a:off x="4685467" y="4154448"/>
            <a:ext cx="510302" cy="510302"/>
          </a:xfrm>
          <a:prstGeom prst="roundRect">
            <a:avLst>
              <a:gd name="adj" fmla="val 6667"/>
            </a:avLst>
          </a:prstGeom>
          <a:solidFill>
            <a:srgbClr val="E0E0EC"/>
          </a:solidFill>
          <a:ln/>
        </p:spPr>
      </p:sp>
      <p:sp>
        <p:nvSpPr>
          <p:cNvPr id="10" name="Text 7"/>
          <p:cNvSpPr/>
          <p:nvPr/>
        </p:nvSpPr>
        <p:spPr>
          <a:xfrm>
            <a:off x="4851559" y="4239458"/>
            <a:ext cx="177998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39393C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2</a:t>
            </a:r>
            <a:endParaRPr lang="en-US" sz="2650" dirty="0"/>
          </a:p>
        </p:txBody>
      </p:sp>
      <p:sp>
        <p:nvSpPr>
          <p:cNvPr id="11" name="Text 8"/>
          <p:cNvSpPr/>
          <p:nvPr/>
        </p:nvSpPr>
        <p:spPr>
          <a:xfrm>
            <a:off x="5422583" y="415444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9393C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Професійна освіта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5422583" y="4644866"/>
            <a:ext cx="2927747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Інвестиції та перекваліфікація.</a:t>
            </a:r>
            <a:endParaRPr lang="en-US" sz="1750" dirty="0"/>
          </a:p>
        </p:txBody>
      </p:sp>
      <p:sp>
        <p:nvSpPr>
          <p:cNvPr id="13" name="Shape 10"/>
          <p:cNvSpPr/>
          <p:nvPr/>
        </p:nvSpPr>
        <p:spPr>
          <a:xfrm>
            <a:off x="793790" y="5852636"/>
            <a:ext cx="510302" cy="510302"/>
          </a:xfrm>
          <a:prstGeom prst="roundRect">
            <a:avLst>
              <a:gd name="adj" fmla="val 6667"/>
            </a:avLst>
          </a:prstGeom>
          <a:solidFill>
            <a:srgbClr val="E0E0EC"/>
          </a:solidFill>
          <a:ln/>
        </p:spPr>
      </p:sp>
      <p:sp>
        <p:nvSpPr>
          <p:cNvPr id="14" name="Text 11"/>
          <p:cNvSpPr/>
          <p:nvPr/>
        </p:nvSpPr>
        <p:spPr>
          <a:xfrm>
            <a:off x="965835" y="5937647"/>
            <a:ext cx="166092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39393C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3</a:t>
            </a:r>
            <a:endParaRPr lang="en-US" sz="2650" dirty="0"/>
          </a:p>
        </p:txBody>
      </p:sp>
      <p:sp>
        <p:nvSpPr>
          <p:cNvPr id="15" name="Text 12"/>
          <p:cNvSpPr/>
          <p:nvPr/>
        </p:nvSpPr>
        <p:spPr>
          <a:xfrm>
            <a:off x="1530906" y="585263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9393C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Цифрові технології</a:t>
            </a:r>
            <a:endParaRPr lang="en-US" sz="2200" dirty="0"/>
          </a:p>
        </p:txBody>
      </p:sp>
      <p:sp>
        <p:nvSpPr>
          <p:cNvPr id="16" name="Text 13"/>
          <p:cNvSpPr/>
          <p:nvPr/>
        </p:nvSpPr>
        <p:spPr>
          <a:xfrm>
            <a:off x="1530906" y="6343055"/>
            <a:ext cx="681930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Впровадження та адаптація.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294</Words>
  <Application>Microsoft Office PowerPoint</Application>
  <PresentationFormat>Произвольный</PresentationFormat>
  <Paragraphs>89</Paragraphs>
  <Slides>10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Open Sans</vt:lpstr>
      <vt:lpstr>Arial</vt:lpstr>
      <vt:lpstr>Playfair Display Bold</vt:lpstr>
      <vt:lpstr>Calibri</vt:lpstr>
      <vt:lpstr>Open Sans Medium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Учетная запись Майкрософт</cp:lastModifiedBy>
  <cp:revision>3</cp:revision>
  <dcterms:created xsi:type="dcterms:W3CDTF">2024-11-10T14:35:10Z</dcterms:created>
  <dcterms:modified xsi:type="dcterms:W3CDTF">2024-11-10T14:56:13Z</dcterms:modified>
</cp:coreProperties>
</file>