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  <p:sldMasterId id="2147483687" r:id="rId4"/>
    <p:sldMasterId id="2147483700" r:id="rId5"/>
  </p:sldMasterIdLst>
  <p:sldIdLst>
    <p:sldId id="256" r:id="rId6"/>
    <p:sldId id="257" r:id="rId7"/>
    <p:sldId id="258" r:id="rId8"/>
    <p:sldId id="259" r:id="rId9"/>
    <p:sldId id="260" r:id="rId10"/>
    <p:sldId id="293" r:id="rId11"/>
    <p:sldId id="321" r:id="rId12"/>
    <p:sldId id="322" r:id="rId13"/>
    <p:sldId id="300" r:id="rId14"/>
    <p:sldId id="295" r:id="rId15"/>
    <p:sldId id="297" r:id="rId16"/>
    <p:sldId id="262" r:id="rId17"/>
    <p:sldId id="263" r:id="rId18"/>
    <p:sldId id="264" r:id="rId19"/>
    <p:sldId id="261" r:id="rId20"/>
    <p:sldId id="265" r:id="rId21"/>
    <p:sldId id="266" r:id="rId22"/>
    <p:sldId id="267" r:id="rId23"/>
    <p:sldId id="268" r:id="rId24"/>
    <p:sldId id="269" r:id="rId25"/>
    <p:sldId id="303" r:id="rId26"/>
    <p:sldId id="305" r:id="rId27"/>
    <p:sldId id="306" r:id="rId28"/>
    <p:sldId id="307" r:id="rId29"/>
    <p:sldId id="308" r:id="rId30"/>
    <p:sldId id="270" r:id="rId31"/>
    <p:sldId id="271" r:id="rId32"/>
    <p:sldId id="274" r:id="rId33"/>
    <p:sldId id="275" r:id="rId34"/>
    <p:sldId id="276" r:id="rId35"/>
    <p:sldId id="277" r:id="rId36"/>
    <p:sldId id="304" r:id="rId37"/>
    <p:sldId id="278" r:id="rId38"/>
    <p:sldId id="323" r:id="rId39"/>
    <p:sldId id="324" r:id="rId40"/>
    <p:sldId id="325" r:id="rId41"/>
    <p:sldId id="326" r:id="rId42"/>
    <p:sldId id="279" r:id="rId43"/>
    <p:sldId id="280" r:id="rId44"/>
    <p:sldId id="281" r:id="rId45"/>
    <p:sldId id="282" r:id="rId46"/>
    <p:sldId id="283" r:id="rId47"/>
    <p:sldId id="284" r:id="rId48"/>
    <p:sldId id="311" r:id="rId49"/>
    <p:sldId id="312" r:id="rId50"/>
    <p:sldId id="285" r:id="rId51"/>
    <p:sldId id="286" r:id="rId52"/>
    <p:sldId id="287" r:id="rId53"/>
    <p:sldId id="313" r:id="rId54"/>
    <p:sldId id="314" r:id="rId55"/>
    <p:sldId id="315" r:id="rId56"/>
    <p:sldId id="316" r:id="rId57"/>
    <p:sldId id="317" r:id="rId58"/>
    <p:sldId id="318" r:id="rId59"/>
    <p:sldId id="319" r:id="rId60"/>
    <p:sldId id="320" r:id="rId61"/>
    <p:sldId id="291" r:id="rId62"/>
    <p:sldId id="292" r:id="rId63"/>
  </p:sldIdLst>
  <p:sldSz cx="12192000" cy="6858000"/>
  <p:notesSz cx="7559675" cy="10691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756" y="7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slide" Target="slides/slide58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61" Type="http://schemas.openxmlformats.org/officeDocument/2006/relationships/slide" Target="slides/slide56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presProps" Target="presProp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tableStyles" Target="tableStyles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8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2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6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9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3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4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7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8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9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0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1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9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0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4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8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1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5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6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9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0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1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2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3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5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6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0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7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1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2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5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6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7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8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9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1"/>
          <p:cNvGrpSpPr/>
          <p:nvPr/>
        </p:nvGrpSpPr>
        <p:grpSpPr>
          <a:xfrm>
            <a:off x="0" y="228600"/>
            <a:ext cx="2849040" cy="6636240"/>
            <a:chOff x="0" y="228600"/>
            <a:chExt cx="2849040" cy="6636240"/>
          </a:xfrm>
        </p:grpSpPr>
        <p:sp>
          <p:nvSpPr>
            <p:cNvPr id="31" name="CustomShape 2"/>
            <p:cNvSpPr/>
            <p:nvPr/>
          </p:nvSpPr>
          <p:spPr>
            <a:xfrm>
              <a:off x="0" y="2575080"/>
              <a:ext cx="98280" cy="623520"/>
            </a:xfrm>
            <a:custGeom>
              <a:avLst/>
              <a:gdLst/>
              <a:ahLst/>
              <a:cxnLst/>
              <a:rect l="l" t="t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" name="CustomShape 3"/>
            <p:cNvSpPr/>
            <p:nvPr/>
          </p:nvSpPr>
          <p:spPr>
            <a:xfrm>
              <a:off x="128520" y="3156480"/>
              <a:ext cx="644040" cy="2319840"/>
            </a:xfrm>
            <a:custGeom>
              <a:avLst/>
              <a:gdLst/>
              <a:ahLst/>
              <a:cxnLst/>
              <a:rect l="l" t="t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" name="CustomShape 4"/>
            <p:cNvSpPr/>
            <p:nvPr/>
          </p:nvSpPr>
          <p:spPr>
            <a:xfrm>
              <a:off x="807120" y="5447160"/>
              <a:ext cx="606960" cy="1417680"/>
            </a:xfrm>
            <a:custGeom>
              <a:avLst/>
              <a:gdLst/>
              <a:ahLst/>
              <a:cxnLst/>
              <a:rect l="l" t="t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" name="CustomShape 5"/>
            <p:cNvSpPr/>
            <p:nvPr/>
          </p:nvSpPr>
          <p:spPr>
            <a:xfrm>
              <a:off x="959760" y="6503760"/>
              <a:ext cx="168840" cy="361080"/>
            </a:xfrm>
            <a:custGeom>
              <a:avLst/>
              <a:gdLst/>
              <a:ahLst/>
              <a:cxnLst/>
              <a:rect l="l" t="t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" name="CustomShape 6"/>
            <p:cNvSpPr/>
            <p:nvPr/>
          </p:nvSpPr>
          <p:spPr>
            <a:xfrm>
              <a:off x="100800" y="3201120"/>
              <a:ext cx="819360" cy="3326040"/>
            </a:xfrm>
            <a:custGeom>
              <a:avLst/>
              <a:gdLst/>
              <a:ahLst/>
              <a:cxnLst/>
              <a:rect l="l" t="t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" name="CustomShape 7"/>
            <p:cNvSpPr/>
            <p:nvPr/>
          </p:nvSpPr>
          <p:spPr>
            <a:xfrm>
              <a:off x="22320" y="228600"/>
              <a:ext cx="103680" cy="2925360"/>
            </a:xfrm>
            <a:custGeom>
              <a:avLst/>
              <a:gdLst/>
              <a:ahLst/>
              <a:cxnLst/>
              <a:rect l="l" t="t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" name="CustomShape 8"/>
            <p:cNvSpPr/>
            <p:nvPr/>
          </p:nvSpPr>
          <p:spPr>
            <a:xfrm>
              <a:off x="78120" y="2944080"/>
              <a:ext cx="75600" cy="491400"/>
            </a:xfrm>
            <a:custGeom>
              <a:avLst/>
              <a:gdLst/>
              <a:ahLst/>
              <a:cxnLst/>
              <a:rect l="l" t="t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" name="CustomShape 9"/>
            <p:cNvSpPr/>
            <p:nvPr/>
          </p:nvSpPr>
          <p:spPr>
            <a:xfrm>
              <a:off x="769680" y="5478840"/>
              <a:ext cx="187560" cy="1022400"/>
            </a:xfrm>
            <a:custGeom>
              <a:avLst/>
              <a:gdLst/>
              <a:ahLst/>
              <a:cxnLst/>
              <a:rect l="l" t="t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9" name="CustomShape 10"/>
            <p:cNvSpPr/>
            <p:nvPr/>
          </p:nvSpPr>
          <p:spPr>
            <a:xfrm>
              <a:off x="775440" y="1398960"/>
              <a:ext cx="2073600" cy="4045680"/>
            </a:xfrm>
            <a:custGeom>
              <a:avLst/>
              <a:gdLst/>
              <a:ahLst/>
              <a:cxnLst/>
              <a:rect l="l" t="t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0" name="CustomShape 11"/>
            <p:cNvSpPr/>
            <p:nvPr/>
          </p:nvSpPr>
          <p:spPr>
            <a:xfrm>
              <a:off x="922680" y="6530040"/>
              <a:ext cx="159480" cy="334800"/>
            </a:xfrm>
            <a:custGeom>
              <a:avLst/>
              <a:gdLst/>
              <a:ahLst/>
              <a:cxnLst/>
              <a:rect l="l" t="t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1" name="CustomShape 12"/>
            <p:cNvSpPr/>
            <p:nvPr/>
          </p:nvSpPr>
          <p:spPr>
            <a:xfrm>
              <a:off x="769680" y="5359320"/>
              <a:ext cx="34920" cy="219240"/>
            </a:xfrm>
            <a:custGeom>
              <a:avLst/>
              <a:gdLst/>
              <a:ahLst/>
              <a:cxnLst/>
              <a:rect l="l" t="t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2" name="CustomShape 13"/>
            <p:cNvSpPr/>
            <p:nvPr/>
          </p:nvSpPr>
          <p:spPr>
            <a:xfrm>
              <a:off x="849960" y="6244560"/>
              <a:ext cx="236160" cy="619920"/>
            </a:xfrm>
            <a:custGeom>
              <a:avLst/>
              <a:gdLst/>
              <a:ahLst/>
              <a:cxnLst/>
              <a:rect l="l" t="t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13" name="Group 14"/>
          <p:cNvGrpSpPr/>
          <p:nvPr/>
        </p:nvGrpSpPr>
        <p:grpSpPr>
          <a:xfrm>
            <a:off x="27360" y="-720"/>
            <a:ext cx="2354040" cy="6851520"/>
            <a:chOff x="27360" y="-720"/>
            <a:chExt cx="2354040" cy="6851520"/>
          </a:xfrm>
        </p:grpSpPr>
        <p:sp>
          <p:nvSpPr>
            <p:cNvPr id="14" name="CustomShape 15"/>
            <p:cNvSpPr/>
            <p:nvPr/>
          </p:nvSpPr>
          <p:spPr>
            <a:xfrm>
              <a:off x="27360" y="-720"/>
              <a:ext cx="491760" cy="4398480"/>
            </a:xfrm>
            <a:custGeom>
              <a:avLst/>
              <a:gdLst/>
              <a:ahLst/>
              <a:cxnLst/>
              <a:rect l="l" t="t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5" name="CustomShape 16"/>
            <p:cNvSpPr/>
            <p:nvPr/>
          </p:nvSpPr>
          <p:spPr>
            <a:xfrm>
              <a:off x="550440" y="4316400"/>
              <a:ext cx="420840" cy="1578240"/>
            </a:xfrm>
            <a:custGeom>
              <a:avLst/>
              <a:gdLst/>
              <a:ahLst/>
              <a:cxnLst/>
              <a:rect l="l" t="t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6" name="CustomShape 17"/>
            <p:cNvSpPr/>
            <p:nvPr/>
          </p:nvSpPr>
          <p:spPr>
            <a:xfrm>
              <a:off x="1006200" y="5862600"/>
              <a:ext cx="428400" cy="988200"/>
            </a:xfrm>
            <a:custGeom>
              <a:avLst/>
              <a:gdLst/>
              <a:ahLst/>
              <a:cxnLst/>
              <a:rect l="l" t="t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7" name="CustomShape 18"/>
            <p:cNvSpPr/>
            <p:nvPr/>
          </p:nvSpPr>
          <p:spPr>
            <a:xfrm>
              <a:off x="521640" y="4364280"/>
              <a:ext cx="549360" cy="2233440"/>
            </a:xfrm>
            <a:custGeom>
              <a:avLst/>
              <a:gdLst/>
              <a:ahLst/>
              <a:cxnLst/>
              <a:rect l="l" t="t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8" name="CustomShape 19"/>
            <p:cNvSpPr/>
            <p:nvPr/>
          </p:nvSpPr>
          <p:spPr>
            <a:xfrm>
              <a:off x="468000" y="1289160"/>
              <a:ext cx="171720" cy="3024720"/>
            </a:xfrm>
            <a:custGeom>
              <a:avLst/>
              <a:gdLst/>
              <a:ahLst/>
              <a:cxnLst/>
              <a:rect l="l" t="t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9" name="CustomShape 20"/>
            <p:cNvSpPr/>
            <p:nvPr/>
          </p:nvSpPr>
          <p:spPr>
            <a:xfrm>
              <a:off x="1111680" y="6571440"/>
              <a:ext cx="131760" cy="279000"/>
            </a:xfrm>
            <a:custGeom>
              <a:avLst/>
              <a:gdLst/>
              <a:ahLst/>
              <a:cxnLst/>
              <a:rect l="l" t="t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0" name="CustomShape 21"/>
            <p:cNvSpPr/>
            <p:nvPr/>
          </p:nvSpPr>
          <p:spPr>
            <a:xfrm>
              <a:off x="502560" y="4107600"/>
              <a:ext cx="79920" cy="509040"/>
            </a:xfrm>
            <a:custGeom>
              <a:avLst/>
              <a:gdLst/>
              <a:ahLst/>
              <a:cxnLst/>
              <a:rect l="l" t="t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1" name="CustomShape 22"/>
            <p:cNvSpPr/>
            <p:nvPr/>
          </p:nvSpPr>
          <p:spPr>
            <a:xfrm>
              <a:off x="973800" y="3145680"/>
              <a:ext cx="1407600" cy="2714400"/>
            </a:xfrm>
            <a:custGeom>
              <a:avLst/>
              <a:gdLst/>
              <a:ahLst/>
              <a:cxnLst/>
              <a:rect l="l" t="t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" name="CustomShape 23"/>
            <p:cNvSpPr/>
            <p:nvPr/>
          </p:nvSpPr>
          <p:spPr>
            <a:xfrm>
              <a:off x="1073520" y="6600240"/>
              <a:ext cx="118080" cy="250560"/>
            </a:xfrm>
            <a:custGeom>
              <a:avLst/>
              <a:gdLst/>
              <a:ahLst/>
              <a:cxnLst/>
              <a:rect l="l" t="t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3" name="CustomShape 24"/>
            <p:cNvSpPr/>
            <p:nvPr/>
          </p:nvSpPr>
          <p:spPr>
            <a:xfrm>
              <a:off x="973800" y="5897160"/>
              <a:ext cx="135360" cy="671760"/>
            </a:xfrm>
            <a:custGeom>
              <a:avLst/>
              <a:gdLst/>
              <a:ahLst/>
              <a:cxnLst/>
              <a:rect l="l" t="t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4" name="CustomShape 25"/>
            <p:cNvSpPr/>
            <p:nvPr/>
          </p:nvSpPr>
          <p:spPr>
            <a:xfrm>
              <a:off x="973800" y="5772600"/>
              <a:ext cx="35640" cy="225360"/>
            </a:xfrm>
            <a:custGeom>
              <a:avLst/>
              <a:gdLst/>
              <a:ahLst/>
              <a:cxnLst/>
              <a:rect l="l" t="t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5" name="CustomShape 26"/>
            <p:cNvSpPr/>
            <p:nvPr/>
          </p:nvSpPr>
          <p:spPr>
            <a:xfrm>
              <a:off x="1006200" y="6322680"/>
              <a:ext cx="208080" cy="528120"/>
            </a:xfrm>
            <a:custGeom>
              <a:avLst/>
              <a:gdLst/>
              <a:ahLst/>
              <a:cxnLst/>
              <a:rect l="l" t="t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26" name="CustomShape 27"/>
          <p:cNvSpPr/>
          <p:nvPr/>
        </p:nvSpPr>
        <p:spPr>
          <a:xfrm>
            <a:off x="0" y="0"/>
            <a:ext cx="180360" cy="685548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38100" dist="25560" dir="5400000" rotWithShape="0">
              <a:srgbClr val="000000">
                <a:alpha val="2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27" name="CustomShape 28"/>
          <p:cNvSpPr/>
          <p:nvPr/>
        </p:nvSpPr>
        <p:spPr>
          <a:xfrm>
            <a:off x="0" y="4323960"/>
            <a:ext cx="1742040" cy="776160"/>
          </a:xfrm>
          <a:custGeom>
            <a:avLst/>
            <a:gdLst/>
            <a:ahLst/>
            <a:cxnLst/>
            <a:rect l="l" t="t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" name="PlaceHolder 29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29" name="PlaceHolder 30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" name="Group 1"/>
          <p:cNvGrpSpPr/>
          <p:nvPr/>
        </p:nvGrpSpPr>
        <p:grpSpPr>
          <a:xfrm>
            <a:off x="0" y="228600"/>
            <a:ext cx="2849040" cy="6636240"/>
            <a:chOff x="0" y="228600"/>
            <a:chExt cx="2849040" cy="6636240"/>
          </a:xfrm>
        </p:grpSpPr>
        <p:sp>
          <p:nvSpPr>
            <p:cNvPr id="67" name="CustomShape 2"/>
            <p:cNvSpPr/>
            <p:nvPr/>
          </p:nvSpPr>
          <p:spPr>
            <a:xfrm>
              <a:off x="0" y="2575080"/>
              <a:ext cx="98280" cy="623520"/>
            </a:xfrm>
            <a:custGeom>
              <a:avLst/>
              <a:gdLst/>
              <a:ahLst/>
              <a:cxnLst/>
              <a:rect l="l" t="t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8" name="CustomShape 3"/>
            <p:cNvSpPr/>
            <p:nvPr/>
          </p:nvSpPr>
          <p:spPr>
            <a:xfrm>
              <a:off x="128520" y="3156480"/>
              <a:ext cx="644040" cy="2319840"/>
            </a:xfrm>
            <a:custGeom>
              <a:avLst/>
              <a:gdLst/>
              <a:ahLst/>
              <a:cxnLst/>
              <a:rect l="l" t="t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9" name="CustomShape 4"/>
            <p:cNvSpPr/>
            <p:nvPr/>
          </p:nvSpPr>
          <p:spPr>
            <a:xfrm>
              <a:off x="807120" y="5447160"/>
              <a:ext cx="606960" cy="1417680"/>
            </a:xfrm>
            <a:custGeom>
              <a:avLst/>
              <a:gdLst/>
              <a:ahLst/>
              <a:cxnLst/>
              <a:rect l="l" t="t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0" name="CustomShape 5"/>
            <p:cNvSpPr/>
            <p:nvPr/>
          </p:nvSpPr>
          <p:spPr>
            <a:xfrm>
              <a:off x="959760" y="6503760"/>
              <a:ext cx="168840" cy="361080"/>
            </a:xfrm>
            <a:custGeom>
              <a:avLst/>
              <a:gdLst/>
              <a:ahLst/>
              <a:cxnLst/>
              <a:rect l="l" t="t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1" name="CustomShape 6"/>
            <p:cNvSpPr/>
            <p:nvPr/>
          </p:nvSpPr>
          <p:spPr>
            <a:xfrm>
              <a:off x="100800" y="3201120"/>
              <a:ext cx="819360" cy="3326040"/>
            </a:xfrm>
            <a:custGeom>
              <a:avLst/>
              <a:gdLst/>
              <a:ahLst/>
              <a:cxnLst/>
              <a:rect l="l" t="t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2" name="CustomShape 7"/>
            <p:cNvSpPr/>
            <p:nvPr/>
          </p:nvSpPr>
          <p:spPr>
            <a:xfrm>
              <a:off x="22320" y="228600"/>
              <a:ext cx="103680" cy="2925360"/>
            </a:xfrm>
            <a:custGeom>
              <a:avLst/>
              <a:gdLst/>
              <a:ahLst/>
              <a:cxnLst/>
              <a:rect l="l" t="t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3" name="CustomShape 8"/>
            <p:cNvSpPr/>
            <p:nvPr/>
          </p:nvSpPr>
          <p:spPr>
            <a:xfrm>
              <a:off x="78120" y="2944080"/>
              <a:ext cx="75600" cy="491400"/>
            </a:xfrm>
            <a:custGeom>
              <a:avLst/>
              <a:gdLst/>
              <a:ahLst/>
              <a:cxnLst/>
              <a:rect l="l" t="t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4" name="CustomShape 9"/>
            <p:cNvSpPr/>
            <p:nvPr/>
          </p:nvSpPr>
          <p:spPr>
            <a:xfrm>
              <a:off x="769680" y="5478840"/>
              <a:ext cx="187560" cy="1022400"/>
            </a:xfrm>
            <a:custGeom>
              <a:avLst/>
              <a:gdLst/>
              <a:ahLst/>
              <a:cxnLst/>
              <a:rect l="l" t="t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5" name="CustomShape 10"/>
            <p:cNvSpPr/>
            <p:nvPr/>
          </p:nvSpPr>
          <p:spPr>
            <a:xfrm>
              <a:off x="775440" y="1398960"/>
              <a:ext cx="2073600" cy="4045680"/>
            </a:xfrm>
            <a:custGeom>
              <a:avLst/>
              <a:gdLst/>
              <a:ahLst/>
              <a:cxnLst/>
              <a:rect l="l" t="t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6" name="CustomShape 11"/>
            <p:cNvSpPr/>
            <p:nvPr/>
          </p:nvSpPr>
          <p:spPr>
            <a:xfrm>
              <a:off x="922680" y="6530040"/>
              <a:ext cx="159480" cy="334800"/>
            </a:xfrm>
            <a:custGeom>
              <a:avLst/>
              <a:gdLst/>
              <a:ahLst/>
              <a:cxnLst/>
              <a:rect l="l" t="t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7" name="CustomShape 12"/>
            <p:cNvSpPr/>
            <p:nvPr/>
          </p:nvSpPr>
          <p:spPr>
            <a:xfrm>
              <a:off x="769680" y="5359320"/>
              <a:ext cx="34920" cy="219240"/>
            </a:xfrm>
            <a:custGeom>
              <a:avLst/>
              <a:gdLst/>
              <a:ahLst/>
              <a:cxnLst/>
              <a:rect l="l" t="t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8" name="CustomShape 13"/>
            <p:cNvSpPr/>
            <p:nvPr/>
          </p:nvSpPr>
          <p:spPr>
            <a:xfrm>
              <a:off x="849960" y="6244560"/>
              <a:ext cx="236160" cy="619920"/>
            </a:xfrm>
            <a:custGeom>
              <a:avLst/>
              <a:gdLst/>
              <a:ahLst/>
              <a:cxnLst/>
              <a:rect l="l" t="t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79" name="Group 14"/>
          <p:cNvGrpSpPr/>
          <p:nvPr/>
        </p:nvGrpSpPr>
        <p:grpSpPr>
          <a:xfrm>
            <a:off x="27360" y="-720"/>
            <a:ext cx="2354040" cy="6851520"/>
            <a:chOff x="27360" y="-720"/>
            <a:chExt cx="2354040" cy="6851520"/>
          </a:xfrm>
        </p:grpSpPr>
        <p:sp>
          <p:nvSpPr>
            <p:cNvPr id="80" name="CustomShape 15"/>
            <p:cNvSpPr/>
            <p:nvPr/>
          </p:nvSpPr>
          <p:spPr>
            <a:xfrm>
              <a:off x="27360" y="-720"/>
              <a:ext cx="491760" cy="4398480"/>
            </a:xfrm>
            <a:custGeom>
              <a:avLst/>
              <a:gdLst/>
              <a:ahLst/>
              <a:cxnLst/>
              <a:rect l="l" t="t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1" name="CustomShape 16"/>
            <p:cNvSpPr/>
            <p:nvPr/>
          </p:nvSpPr>
          <p:spPr>
            <a:xfrm>
              <a:off x="550440" y="4316400"/>
              <a:ext cx="420840" cy="1578240"/>
            </a:xfrm>
            <a:custGeom>
              <a:avLst/>
              <a:gdLst/>
              <a:ahLst/>
              <a:cxnLst/>
              <a:rect l="l" t="t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2" name="CustomShape 17"/>
            <p:cNvSpPr/>
            <p:nvPr/>
          </p:nvSpPr>
          <p:spPr>
            <a:xfrm>
              <a:off x="1006200" y="5862600"/>
              <a:ext cx="428400" cy="988200"/>
            </a:xfrm>
            <a:custGeom>
              <a:avLst/>
              <a:gdLst/>
              <a:ahLst/>
              <a:cxnLst/>
              <a:rect l="l" t="t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3" name="CustomShape 18"/>
            <p:cNvSpPr/>
            <p:nvPr/>
          </p:nvSpPr>
          <p:spPr>
            <a:xfrm>
              <a:off x="521640" y="4364280"/>
              <a:ext cx="549360" cy="2233440"/>
            </a:xfrm>
            <a:custGeom>
              <a:avLst/>
              <a:gdLst/>
              <a:ahLst/>
              <a:cxnLst/>
              <a:rect l="l" t="t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4" name="CustomShape 19"/>
            <p:cNvSpPr/>
            <p:nvPr/>
          </p:nvSpPr>
          <p:spPr>
            <a:xfrm>
              <a:off x="468000" y="1289160"/>
              <a:ext cx="171720" cy="3024720"/>
            </a:xfrm>
            <a:custGeom>
              <a:avLst/>
              <a:gdLst/>
              <a:ahLst/>
              <a:cxnLst/>
              <a:rect l="l" t="t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5" name="CustomShape 20"/>
            <p:cNvSpPr/>
            <p:nvPr/>
          </p:nvSpPr>
          <p:spPr>
            <a:xfrm>
              <a:off x="1111680" y="6571440"/>
              <a:ext cx="131760" cy="279000"/>
            </a:xfrm>
            <a:custGeom>
              <a:avLst/>
              <a:gdLst/>
              <a:ahLst/>
              <a:cxnLst/>
              <a:rect l="l" t="t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6" name="CustomShape 21"/>
            <p:cNvSpPr/>
            <p:nvPr/>
          </p:nvSpPr>
          <p:spPr>
            <a:xfrm>
              <a:off x="502560" y="4107600"/>
              <a:ext cx="79920" cy="509040"/>
            </a:xfrm>
            <a:custGeom>
              <a:avLst/>
              <a:gdLst/>
              <a:ahLst/>
              <a:cxnLst/>
              <a:rect l="l" t="t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7" name="CustomShape 22"/>
            <p:cNvSpPr/>
            <p:nvPr/>
          </p:nvSpPr>
          <p:spPr>
            <a:xfrm>
              <a:off x="973800" y="3145680"/>
              <a:ext cx="1407600" cy="2714400"/>
            </a:xfrm>
            <a:custGeom>
              <a:avLst/>
              <a:gdLst/>
              <a:ahLst/>
              <a:cxnLst/>
              <a:rect l="l" t="t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8" name="CustomShape 23"/>
            <p:cNvSpPr/>
            <p:nvPr/>
          </p:nvSpPr>
          <p:spPr>
            <a:xfrm>
              <a:off x="1073520" y="6600240"/>
              <a:ext cx="118080" cy="250560"/>
            </a:xfrm>
            <a:custGeom>
              <a:avLst/>
              <a:gdLst/>
              <a:ahLst/>
              <a:cxnLst/>
              <a:rect l="l" t="t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9" name="CustomShape 24"/>
            <p:cNvSpPr/>
            <p:nvPr/>
          </p:nvSpPr>
          <p:spPr>
            <a:xfrm>
              <a:off x="973800" y="5897160"/>
              <a:ext cx="135360" cy="671760"/>
            </a:xfrm>
            <a:custGeom>
              <a:avLst/>
              <a:gdLst/>
              <a:ahLst/>
              <a:cxnLst/>
              <a:rect l="l" t="t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90" name="CustomShape 25"/>
            <p:cNvSpPr/>
            <p:nvPr/>
          </p:nvSpPr>
          <p:spPr>
            <a:xfrm>
              <a:off x="973800" y="5772600"/>
              <a:ext cx="35640" cy="225360"/>
            </a:xfrm>
            <a:custGeom>
              <a:avLst/>
              <a:gdLst/>
              <a:ahLst/>
              <a:cxnLst/>
              <a:rect l="l" t="t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91" name="CustomShape 26"/>
            <p:cNvSpPr/>
            <p:nvPr/>
          </p:nvSpPr>
          <p:spPr>
            <a:xfrm>
              <a:off x="1006200" y="6322680"/>
              <a:ext cx="208080" cy="528120"/>
            </a:xfrm>
            <a:custGeom>
              <a:avLst/>
              <a:gdLst/>
              <a:ahLst/>
              <a:cxnLst/>
              <a:rect l="l" t="t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92" name="CustomShape 27"/>
          <p:cNvSpPr/>
          <p:nvPr/>
        </p:nvSpPr>
        <p:spPr>
          <a:xfrm>
            <a:off x="0" y="0"/>
            <a:ext cx="180360" cy="685548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38100" dist="25560" dir="5400000" rotWithShape="0">
              <a:srgbClr val="000000">
                <a:alpha val="2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93" name="CustomShape 28"/>
          <p:cNvSpPr/>
          <p:nvPr/>
        </p:nvSpPr>
        <p:spPr>
          <a:xfrm flipV="1">
            <a:off x="-1800" y="709560"/>
            <a:ext cx="1586160" cy="504720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4" name="PlaceHolder 29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95" name="PlaceHolder 30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/>
    <p:bodyStyle/>
    <p:otherStyle/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roup 1"/>
          <p:cNvGrpSpPr/>
          <p:nvPr/>
        </p:nvGrpSpPr>
        <p:grpSpPr>
          <a:xfrm>
            <a:off x="0" y="228600"/>
            <a:ext cx="2849040" cy="6636240"/>
            <a:chOff x="0" y="228600"/>
            <a:chExt cx="2849040" cy="6636240"/>
          </a:xfrm>
        </p:grpSpPr>
        <p:sp>
          <p:nvSpPr>
            <p:cNvPr id="133" name="CustomShape 2"/>
            <p:cNvSpPr/>
            <p:nvPr/>
          </p:nvSpPr>
          <p:spPr>
            <a:xfrm>
              <a:off x="0" y="2575080"/>
              <a:ext cx="98280" cy="623520"/>
            </a:xfrm>
            <a:custGeom>
              <a:avLst/>
              <a:gdLst/>
              <a:ahLst/>
              <a:cxnLst/>
              <a:rect l="l" t="t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34" name="CustomShape 3"/>
            <p:cNvSpPr/>
            <p:nvPr/>
          </p:nvSpPr>
          <p:spPr>
            <a:xfrm>
              <a:off x="128520" y="3156480"/>
              <a:ext cx="644040" cy="2319840"/>
            </a:xfrm>
            <a:custGeom>
              <a:avLst/>
              <a:gdLst/>
              <a:ahLst/>
              <a:cxnLst/>
              <a:rect l="l" t="t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35" name="CustomShape 4"/>
            <p:cNvSpPr/>
            <p:nvPr/>
          </p:nvSpPr>
          <p:spPr>
            <a:xfrm>
              <a:off x="807120" y="5447160"/>
              <a:ext cx="606960" cy="1417680"/>
            </a:xfrm>
            <a:custGeom>
              <a:avLst/>
              <a:gdLst/>
              <a:ahLst/>
              <a:cxnLst/>
              <a:rect l="l" t="t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36" name="CustomShape 5"/>
            <p:cNvSpPr/>
            <p:nvPr/>
          </p:nvSpPr>
          <p:spPr>
            <a:xfrm>
              <a:off x="959760" y="6503760"/>
              <a:ext cx="168840" cy="361080"/>
            </a:xfrm>
            <a:custGeom>
              <a:avLst/>
              <a:gdLst/>
              <a:ahLst/>
              <a:cxnLst/>
              <a:rect l="l" t="t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37" name="CustomShape 6"/>
            <p:cNvSpPr/>
            <p:nvPr/>
          </p:nvSpPr>
          <p:spPr>
            <a:xfrm>
              <a:off x="100800" y="3201120"/>
              <a:ext cx="819360" cy="3326040"/>
            </a:xfrm>
            <a:custGeom>
              <a:avLst/>
              <a:gdLst/>
              <a:ahLst/>
              <a:cxnLst/>
              <a:rect l="l" t="t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38" name="CustomShape 7"/>
            <p:cNvSpPr/>
            <p:nvPr/>
          </p:nvSpPr>
          <p:spPr>
            <a:xfrm>
              <a:off x="22320" y="228600"/>
              <a:ext cx="103680" cy="2925360"/>
            </a:xfrm>
            <a:custGeom>
              <a:avLst/>
              <a:gdLst/>
              <a:ahLst/>
              <a:cxnLst/>
              <a:rect l="l" t="t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39" name="CustomShape 8"/>
            <p:cNvSpPr/>
            <p:nvPr/>
          </p:nvSpPr>
          <p:spPr>
            <a:xfrm>
              <a:off x="78120" y="2944080"/>
              <a:ext cx="75600" cy="491400"/>
            </a:xfrm>
            <a:custGeom>
              <a:avLst/>
              <a:gdLst/>
              <a:ahLst/>
              <a:cxnLst/>
              <a:rect l="l" t="t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0" name="CustomShape 9"/>
            <p:cNvSpPr/>
            <p:nvPr/>
          </p:nvSpPr>
          <p:spPr>
            <a:xfrm>
              <a:off x="769680" y="5478840"/>
              <a:ext cx="187560" cy="1022400"/>
            </a:xfrm>
            <a:custGeom>
              <a:avLst/>
              <a:gdLst/>
              <a:ahLst/>
              <a:cxnLst/>
              <a:rect l="l" t="t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1" name="CustomShape 10"/>
            <p:cNvSpPr/>
            <p:nvPr/>
          </p:nvSpPr>
          <p:spPr>
            <a:xfrm>
              <a:off x="775440" y="1398960"/>
              <a:ext cx="2073600" cy="4045680"/>
            </a:xfrm>
            <a:custGeom>
              <a:avLst/>
              <a:gdLst/>
              <a:ahLst/>
              <a:cxnLst/>
              <a:rect l="l" t="t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2" name="CustomShape 11"/>
            <p:cNvSpPr/>
            <p:nvPr/>
          </p:nvSpPr>
          <p:spPr>
            <a:xfrm>
              <a:off x="922680" y="6530040"/>
              <a:ext cx="159480" cy="334800"/>
            </a:xfrm>
            <a:custGeom>
              <a:avLst/>
              <a:gdLst/>
              <a:ahLst/>
              <a:cxnLst/>
              <a:rect l="l" t="t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3" name="CustomShape 12"/>
            <p:cNvSpPr/>
            <p:nvPr/>
          </p:nvSpPr>
          <p:spPr>
            <a:xfrm>
              <a:off x="769680" y="5359320"/>
              <a:ext cx="34920" cy="219240"/>
            </a:xfrm>
            <a:custGeom>
              <a:avLst/>
              <a:gdLst/>
              <a:ahLst/>
              <a:cxnLst/>
              <a:rect l="l" t="t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4" name="CustomShape 13"/>
            <p:cNvSpPr/>
            <p:nvPr/>
          </p:nvSpPr>
          <p:spPr>
            <a:xfrm>
              <a:off x="849960" y="6244560"/>
              <a:ext cx="236160" cy="619920"/>
            </a:xfrm>
            <a:custGeom>
              <a:avLst/>
              <a:gdLst/>
              <a:ahLst/>
              <a:cxnLst/>
              <a:rect l="l" t="t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145" name="Group 14"/>
          <p:cNvGrpSpPr/>
          <p:nvPr/>
        </p:nvGrpSpPr>
        <p:grpSpPr>
          <a:xfrm>
            <a:off x="27360" y="-720"/>
            <a:ext cx="2354040" cy="6851520"/>
            <a:chOff x="27360" y="-720"/>
            <a:chExt cx="2354040" cy="6851520"/>
          </a:xfrm>
        </p:grpSpPr>
        <p:sp>
          <p:nvSpPr>
            <p:cNvPr id="146" name="CustomShape 15"/>
            <p:cNvSpPr/>
            <p:nvPr/>
          </p:nvSpPr>
          <p:spPr>
            <a:xfrm>
              <a:off x="27360" y="-720"/>
              <a:ext cx="491760" cy="4398480"/>
            </a:xfrm>
            <a:custGeom>
              <a:avLst/>
              <a:gdLst/>
              <a:ahLst/>
              <a:cxnLst/>
              <a:rect l="l" t="t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7" name="CustomShape 16"/>
            <p:cNvSpPr/>
            <p:nvPr/>
          </p:nvSpPr>
          <p:spPr>
            <a:xfrm>
              <a:off x="550440" y="4316400"/>
              <a:ext cx="420840" cy="1578240"/>
            </a:xfrm>
            <a:custGeom>
              <a:avLst/>
              <a:gdLst/>
              <a:ahLst/>
              <a:cxnLst/>
              <a:rect l="l" t="t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8" name="CustomShape 17"/>
            <p:cNvSpPr/>
            <p:nvPr/>
          </p:nvSpPr>
          <p:spPr>
            <a:xfrm>
              <a:off x="1006200" y="5862600"/>
              <a:ext cx="428400" cy="988200"/>
            </a:xfrm>
            <a:custGeom>
              <a:avLst/>
              <a:gdLst/>
              <a:ahLst/>
              <a:cxnLst/>
              <a:rect l="l" t="t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9" name="CustomShape 18"/>
            <p:cNvSpPr/>
            <p:nvPr/>
          </p:nvSpPr>
          <p:spPr>
            <a:xfrm>
              <a:off x="521640" y="4364280"/>
              <a:ext cx="549360" cy="2233440"/>
            </a:xfrm>
            <a:custGeom>
              <a:avLst/>
              <a:gdLst/>
              <a:ahLst/>
              <a:cxnLst/>
              <a:rect l="l" t="t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50" name="CustomShape 19"/>
            <p:cNvSpPr/>
            <p:nvPr/>
          </p:nvSpPr>
          <p:spPr>
            <a:xfrm>
              <a:off x="468000" y="1289160"/>
              <a:ext cx="171720" cy="3024720"/>
            </a:xfrm>
            <a:custGeom>
              <a:avLst/>
              <a:gdLst/>
              <a:ahLst/>
              <a:cxnLst/>
              <a:rect l="l" t="t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51" name="CustomShape 20"/>
            <p:cNvSpPr/>
            <p:nvPr/>
          </p:nvSpPr>
          <p:spPr>
            <a:xfrm>
              <a:off x="1111680" y="6571440"/>
              <a:ext cx="131760" cy="279000"/>
            </a:xfrm>
            <a:custGeom>
              <a:avLst/>
              <a:gdLst/>
              <a:ahLst/>
              <a:cxnLst/>
              <a:rect l="l" t="t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52" name="CustomShape 21"/>
            <p:cNvSpPr/>
            <p:nvPr/>
          </p:nvSpPr>
          <p:spPr>
            <a:xfrm>
              <a:off x="502560" y="4107600"/>
              <a:ext cx="79920" cy="509040"/>
            </a:xfrm>
            <a:custGeom>
              <a:avLst/>
              <a:gdLst/>
              <a:ahLst/>
              <a:cxnLst/>
              <a:rect l="l" t="t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53" name="CustomShape 22"/>
            <p:cNvSpPr/>
            <p:nvPr/>
          </p:nvSpPr>
          <p:spPr>
            <a:xfrm>
              <a:off x="973800" y="3145680"/>
              <a:ext cx="1407600" cy="2714400"/>
            </a:xfrm>
            <a:custGeom>
              <a:avLst/>
              <a:gdLst/>
              <a:ahLst/>
              <a:cxnLst/>
              <a:rect l="l" t="t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54" name="CustomShape 23"/>
            <p:cNvSpPr/>
            <p:nvPr/>
          </p:nvSpPr>
          <p:spPr>
            <a:xfrm>
              <a:off x="1073520" y="6600240"/>
              <a:ext cx="118080" cy="250560"/>
            </a:xfrm>
            <a:custGeom>
              <a:avLst/>
              <a:gdLst/>
              <a:ahLst/>
              <a:cxnLst/>
              <a:rect l="l" t="t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55" name="CustomShape 24"/>
            <p:cNvSpPr/>
            <p:nvPr/>
          </p:nvSpPr>
          <p:spPr>
            <a:xfrm>
              <a:off x="973800" y="5897160"/>
              <a:ext cx="135360" cy="671760"/>
            </a:xfrm>
            <a:custGeom>
              <a:avLst/>
              <a:gdLst/>
              <a:ahLst/>
              <a:cxnLst/>
              <a:rect l="l" t="t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56" name="CustomShape 25"/>
            <p:cNvSpPr/>
            <p:nvPr/>
          </p:nvSpPr>
          <p:spPr>
            <a:xfrm>
              <a:off x="973800" y="5772600"/>
              <a:ext cx="35640" cy="225360"/>
            </a:xfrm>
            <a:custGeom>
              <a:avLst/>
              <a:gdLst/>
              <a:ahLst/>
              <a:cxnLst/>
              <a:rect l="l" t="t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57" name="CustomShape 26"/>
            <p:cNvSpPr/>
            <p:nvPr/>
          </p:nvSpPr>
          <p:spPr>
            <a:xfrm>
              <a:off x="1006200" y="6322680"/>
              <a:ext cx="208080" cy="528120"/>
            </a:xfrm>
            <a:custGeom>
              <a:avLst/>
              <a:gdLst/>
              <a:ahLst/>
              <a:cxnLst/>
              <a:rect l="l" t="t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158" name="CustomShape 27"/>
          <p:cNvSpPr/>
          <p:nvPr/>
        </p:nvSpPr>
        <p:spPr>
          <a:xfrm>
            <a:off x="0" y="0"/>
            <a:ext cx="180360" cy="685548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38100" dist="25560" dir="5400000" rotWithShape="0">
              <a:srgbClr val="000000">
                <a:alpha val="2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159" name="CustomShape 28"/>
          <p:cNvSpPr/>
          <p:nvPr/>
        </p:nvSpPr>
        <p:spPr>
          <a:xfrm flipV="1">
            <a:off x="-1800" y="709560"/>
            <a:ext cx="1586160" cy="504720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0" name="PlaceHolder 29"/>
          <p:cNvSpPr>
            <a:spLocks noGrp="1"/>
          </p:cNvSpPr>
          <p:nvPr>
            <p:ph type="title"/>
          </p:nvPr>
        </p:nvSpPr>
        <p:spPr>
          <a:xfrm>
            <a:off x="609480" y="273240"/>
            <a:ext cx="10972080" cy="114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161" name="PlaceHolder 30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080" cy="3976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/>
    <p:bodyStyle/>
    <p:otherStyle/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8" name="Group 1"/>
          <p:cNvGrpSpPr/>
          <p:nvPr/>
        </p:nvGrpSpPr>
        <p:grpSpPr>
          <a:xfrm>
            <a:off x="0" y="228600"/>
            <a:ext cx="2849040" cy="6636240"/>
            <a:chOff x="0" y="228600"/>
            <a:chExt cx="2849040" cy="6636240"/>
          </a:xfrm>
        </p:grpSpPr>
        <p:sp>
          <p:nvSpPr>
            <p:cNvPr id="199" name="CustomShape 2"/>
            <p:cNvSpPr/>
            <p:nvPr/>
          </p:nvSpPr>
          <p:spPr>
            <a:xfrm>
              <a:off x="0" y="2575080"/>
              <a:ext cx="98280" cy="623520"/>
            </a:xfrm>
            <a:custGeom>
              <a:avLst/>
              <a:gdLst/>
              <a:ahLst/>
              <a:cxnLst/>
              <a:rect l="l" t="t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00" name="CustomShape 3"/>
            <p:cNvSpPr/>
            <p:nvPr/>
          </p:nvSpPr>
          <p:spPr>
            <a:xfrm>
              <a:off x="128520" y="3156480"/>
              <a:ext cx="644040" cy="2319840"/>
            </a:xfrm>
            <a:custGeom>
              <a:avLst/>
              <a:gdLst/>
              <a:ahLst/>
              <a:cxnLst/>
              <a:rect l="l" t="t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01" name="CustomShape 4"/>
            <p:cNvSpPr/>
            <p:nvPr/>
          </p:nvSpPr>
          <p:spPr>
            <a:xfrm>
              <a:off x="807120" y="5447160"/>
              <a:ext cx="606960" cy="1417680"/>
            </a:xfrm>
            <a:custGeom>
              <a:avLst/>
              <a:gdLst/>
              <a:ahLst/>
              <a:cxnLst/>
              <a:rect l="l" t="t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02" name="CustomShape 5"/>
            <p:cNvSpPr/>
            <p:nvPr/>
          </p:nvSpPr>
          <p:spPr>
            <a:xfrm>
              <a:off x="959760" y="6503760"/>
              <a:ext cx="168840" cy="361080"/>
            </a:xfrm>
            <a:custGeom>
              <a:avLst/>
              <a:gdLst/>
              <a:ahLst/>
              <a:cxnLst/>
              <a:rect l="l" t="t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03" name="CustomShape 6"/>
            <p:cNvSpPr/>
            <p:nvPr/>
          </p:nvSpPr>
          <p:spPr>
            <a:xfrm>
              <a:off x="100800" y="3201120"/>
              <a:ext cx="819360" cy="3326040"/>
            </a:xfrm>
            <a:custGeom>
              <a:avLst/>
              <a:gdLst/>
              <a:ahLst/>
              <a:cxnLst/>
              <a:rect l="l" t="t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04" name="CustomShape 7"/>
            <p:cNvSpPr/>
            <p:nvPr/>
          </p:nvSpPr>
          <p:spPr>
            <a:xfrm>
              <a:off x="22320" y="228600"/>
              <a:ext cx="103680" cy="2925360"/>
            </a:xfrm>
            <a:custGeom>
              <a:avLst/>
              <a:gdLst/>
              <a:ahLst/>
              <a:cxnLst/>
              <a:rect l="l" t="t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05" name="CustomShape 8"/>
            <p:cNvSpPr/>
            <p:nvPr/>
          </p:nvSpPr>
          <p:spPr>
            <a:xfrm>
              <a:off x="78120" y="2944080"/>
              <a:ext cx="75600" cy="491400"/>
            </a:xfrm>
            <a:custGeom>
              <a:avLst/>
              <a:gdLst/>
              <a:ahLst/>
              <a:cxnLst/>
              <a:rect l="l" t="t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06" name="CustomShape 9"/>
            <p:cNvSpPr/>
            <p:nvPr/>
          </p:nvSpPr>
          <p:spPr>
            <a:xfrm>
              <a:off x="769680" y="5478840"/>
              <a:ext cx="187560" cy="1022400"/>
            </a:xfrm>
            <a:custGeom>
              <a:avLst/>
              <a:gdLst/>
              <a:ahLst/>
              <a:cxnLst/>
              <a:rect l="l" t="t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07" name="CustomShape 10"/>
            <p:cNvSpPr/>
            <p:nvPr/>
          </p:nvSpPr>
          <p:spPr>
            <a:xfrm>
              <a:off x="775440" y="1398960"/>
              <a:ext cx="2073600" cy="4045680"/>
            </a:xfrm>
            <a:custGeom>
              <a:avLst/>
              <a:gdLst/>
              <a:ahLst/>
              <a:cxnLst/>
              <a:rect l="l" t="t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08" name="CustomShape 11"/>
            <p:cNvSpPr/>
            <p:nvPr/>
          </p:nvSpPr>
          <p:spPr>
            <a:xfrm>
              <a:off x="922680" y="6530040"/>
              <a:ext cx="159480" cy="334800"/>
            </a:xfrm>
            <a:custGeom>
              <a:avLst/>
              <a:gdLst/>
              <a:ahLst/>
              <a:cxnLst/>
              <a:rect l="l" t="t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09" name="CustomShape 12"/>
            <p:cNvSpPr/>
            <p:nvPr/>
          </p:nvSpPr>
          <p:spPr>
            <a:xfrm>
              <a:off x="769680" y="5359320"/>
              <a:ext cx="34920" cy="219240"/>
            </a:xfrm>
            <a:custGeom>
              <a:avLst/>
              <a:gdLst/>
              <a:ahLst/>
              <a:cxnLst/>
              <a:rect l="l" t="t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10" name="CustomShape 13"/>
            <p:cNvSpPr/>
            <p:nvPr/>
          </p:nvSpPr>
          <p:spPr>
            <a:xfrm>
              <a:off x="849960" y="6244560"/>
              <a:ext cx="236160" cy="619920"/>
            </a:xfrm>
            <a:custGeom>
              <a:avLst/>
              <a:gdLst/>
              <a:ahLst/>
              <a:cxnLst/>
              <a:rect l="l" t="t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211" name="Group 14"/>
          <p:cNvGrpSpPr/>
          <p:nvPr/>
        </p:nvGrpSpPr>
        <p:grpSpPr>
          <a:xfrm>
            <a:off x="27360" y="-720"/>
            <a:ext cx="2354040" cy="6851520"/>
            <a:chOff x="27360" y="-720"/>
            <a:chExt cx="2354040" cy="6851520"/>
          </a:xfrm>
        </p:grpSpPr>
        <p:sp>
          <p:nvSpPr>
            <p:cNvPr id="212" name="CustomShape 15"/>
            <p:cNvSpPr/>
            <p:nvPr/>
          </p:nvSpPr>
          <p:spPr>
            <a:xfrm>
              <a:off x="27360" y="-720"/>
              <a:ext cx="491760" cy="4398480"/>
            </a:xfrm>
            <a:custGeom>
              <a:avLst/>
              <a:gdLst/>
              <a:ahLst/>
              <a:cxnLst/>
              <a:rect l="l" t="t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13" name="CustomShape 16"/>
            <p:cNvSpPr/>
            <p:nvPr/>
          </p:nvSpPr>
          <p:spPr>
            <a:xfrm>
              <a:off x="550440" y="4316400"/>
              <a:ext cx="420840" cy="1578240"/>
            </a:xfrm>
            <a:custGeom>
              <a:avLst/>
              <a:gdLst/>
              <a:ahLst/>
              <a:cxnLst/>
              <a:rect l="l" t="t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14" name="CustomShape 17"/>
            <p:cNvSpPr/>
            <p:nvPr/>
          </p:nvSpPr>
          <p:spPr>
            <a:xfrm>
              <a:off x="1006200" y="5862600"/>
              <a:ext cx="428400" cy="988200"/>
            </a:xfrm>
            <a:custGeom>
              <a:avLst/>
              <a:gdLst/>
              <a:ahLst/>
              <a:cxnLst/>
              <a:rect l="l" t="t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15" name="CustomShape 18"/>
            <p:cNvSpPr/>
            <p:nvPr/>
          </p:nvSpPr>
          <p:spPr>
            <a:xfrm>
              <a:off x="521640" y="4364280"/>
              <a:ext cx="549360" cy="2233440"/>
            </a:xfrm>
            <a:custGeom>
              <a:avLst/>
              <a:gdLst/>
              <a:ahLst/>
              <a:cxnLst/>
              <a:rect l="l" t="t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16" name="CustomShape 19"/>
            <p:cNvSpPr/>
            <p:nvPr/>
          </p:nvSpPr>
          <p:spPr>
            <a:xfrm>
              <a:off x="468000" y="1289160"/>
              <a:ext cx="171720" cy="3024720"/>
            </a:xfrm>
            <a:custGeom>
              <a:avLst/>
              <a:gdLst/>
              <a:ahLst/>
              <a:cxnLst/>
              <a:rect l="l" t="t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17" name="CustomShape 20"/>
            <p:cNvSpPr/>
            <p:nvPr/>
          </p:nvSpPr>
          <p:spPr>
            <a:xfrm>
              <a:off x="1111680" y="6571440"/>
              <a:ext cx="131760" cy="279000"/>
            </a:xfrm>
            <a:custGeom>
              <a:avLst/>
              <a:gdLst/>
              <a:ahLst/>
              <a:cxnLst/>
              <a:rect l="l" t="t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18" name="CustomShape 21"/>
            <p:cNvSpPr/>
            <p:nvPr/>
          </p:nvSpPr>
          <p:spPr>
            <a:xfrm>
              <a:off x="502560" y="4107600"/>
              <a:ext cx="79920" cy="509040"/>
            </a:xfrm>
            <a:custGeom>
              <a:avLst/>
              <a:gdLst/>
              <a:ahLst/>
              <a:cxnLst/>
              <a:rect l="l" t="t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19" name="CustomShape 22"/>
            <p:cNvSpPr/>
            <p:nvPr/>
          </p:nvSpPr>
          <p:spPr>
            <a:xfrm>
              <a:off x="973800" y="3145680"/>
              <a:ext cx="1407600" cy="2714400"/>
            </a:xfrm>
            <a:custGeom>
              <a:avLst/>
              <a:gdLst/>
              <a:ahLst/>
              <a:cxnLst/>
              <a:rect l="l" t="t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0" name="CustomShape 23"/>
            <p:cNvSpPr/>
            <p:nvPr/>
          </p:nvSpPr>
          <p:spPr>
            <a:xfrm>
              <a:off x="1073520" y="6600240"/>
              <a:ext cx="118080" cy="250560"/>
            </a:xfrm>
            <a:custGeom>
              <a:avLst/>
              <a:gdLst/>
              <a:ahLst/>
              <a:cxnLst/>
              <a:rect l="l" t="t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1" name="CustomShape 24"/>
            <p:cNvSpPr/>
            <p:nvPr/>
          </p:nvSpPr>
          <p:spPr>
            <a:xfrm>
              <a:off x="973800" y="5897160"/>
              <a:ext cx="135360" cy="671760"/>
            </a:xfrm>
            <a:custGeom>
              <a:avLst/>
              <a:gdLst/>
              <a:ahLst/>
              <a:cxnLst/>
              <a:rect l="l" t="t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2" name="CustomShape 25"/>
            <p:cNvSpPr/>
            <p:nvPr/>
          </p:nvSpPr>
          <p:spPr>
            <a:xfrm>
              <a:off x="973800" y="5772600"/>
              <a:ext cx="35640" cy="225360"/>
            </a:xfrm>
            <a:custGeom>
              <a:avLst/>
              <a:gdLst/>
              <a:ahLst/>
              <a:cxnLst/>
              <a:rect l="l" t="t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3" name="CustomShape 26"/>
            <p:cNvSpPr/>
            <p:nvPr/>
          </p:nvSpPr>
          <p:spPr>
            <a:xfrm>
              <a:off x="1006200" y="6322680"/>
              <a:ext cx="208080" cy="528120"/>
            </a:xfrm>
            <a:custGeom>
              <a:avLst/>
              <a:gdLst/>
              <a:ahLst/>
              <a:cxnLst/>
              <a:rect l="l" t="t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224" name="CustomShape 27"/>
          <p:cNvSpPr/>
          <p:nvPr/>
        </p:nvSpPr>
        <p:spPr>
          <a:xfrm>
            <a:off x="0" y="0"/>
            <a:ext cx="180360" cy="685548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38100" dist="25560" dir="5400000" rotWithShape="0">
              <a:srgbClr val="000000">
                <a:alpha val="2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225" name="CustomShape 28"/>
          <p:cNvSpPr/>
          <p:nvPr/>
        </p:nvSpPr>
        <p:spPr>
          <a:xfrm flipV="1">
            <a:off x="-1800" y="709560"/>
            <a:ext cx="1586160" cy="504720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6" name="PlaceHolder 29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227" name="PlaceHolder 30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/>
    <p:bodyStyle/>
    <p:otherStyle/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4" name="Group 1"/>
          <p:cNvGrpSpPr/>
          <p:nvPr/>
        </p:nvGrpSpPr>
        <p:grpSpPr>
          <a:xfrm>
            <a:off x="0" y="228600"/>
            <a:ext cx="2849040" cy="6636240"/>
            <a:chOff x="0" y="228600"/>
            <a:chExt cx="2849040" cy="6636240"/>
          </a:xfrm>
        </p:grpSpPr>
        <p:sp>
          <p:nvSpPr>
            <p:cNvPr id="265" name="CustomShape 2"/>
            <p:cNvSpPr/>
            <p:nvPr/>
          </p:nvSpPr>
          <p:spPr>
            <a:xfrm>
              <a:off x="0" y="2575080"/>
              <a:ext cx="98280" cy="623520"/>
            </a:xfrm>
            <a:custGeom>
              <a:avLst/>
              <a:gdLst/>
              <a:ahLst/>
              <a:cxnLst/>
              <a:rect l="l" t="t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66" name="CustomShape 3"/>
            <p:cNvSpPr/>
            <p:nvPr/>
          </p:nvSpPr>
          <p:spPr>
            <a:xfrm>
              <a:off x="128520" y="3156480"/>
              <a:ext cx="644040" cy="2319840"/>
            </a:xfrm>
            <a:custGeom>
              <a:avLst/>
              <a:gdLst/>
              <a:ahLst/>
              <a:cxnLst/>
              <a:rect l="l" t="t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67" name="CustomShape 4"/>
            <p:cNvSpPr/>
            <p:nvPr/>
          </p:nvSpPr>
          <p:spPr>
            <a:xfrm>
              <a:off x="807120" y="5447160"/>
              <a:ext cx="606960" cy="1417680"/>
            </a:xfrm>
            <a:custGeom>
              <a:avLst/>
              <a:gdLst/>
              <a:ahLst/>
              <a:cxnLst/>
              <a:rect l="l" t="t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68" name="CustomShape 5"/>
            <p:cNvSpPr/>
            <p:nvPr/>
          </p:nvSpPr>
          <p:spPr>
            <a:xfrm>
              <a:off x="959760" y="6503760"/>
              <a:ext cx="168840" cy="361080"/>
            </a:xfrm>
            <a:custGeom>
              <a:avLst/>
              <a:gdLst/>
              <a:ahLst/>
              <a:cxnLst/>
              <a:rect l="l" t="t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69" name="CustomShape 6"/>
            <p:cNvSpPr/>
            <p:nvPr/>
          </p:nvSpPr>
          <p:spPr>
            <a:xfrm>
              <a:off x="100800" y="3201120"/>
              <a:ext cx="819360" cy="3326040"/>
            </a:xfrm>
            <a:custGeom>
              <a:avLst/>
              <a:gdLst/>
              <a:ahLst/>
              <a:cxnLst/>
              <a:rect l="l" t="t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70" name="CustomShape 7"/>
            <p:cNvSpPr/>
            <p:nvPr/>
          </p:nvSpPr>
          <p:spPr>
            <a:xfrm>
              <a:off x="22320" y="228600"/>
              <a:ext cx="103680" cy="2925360"/>
            </a:xfrm>
            <a:custGeom>
              <a:avLst/>
              <a:gdLst/>
              <a:ahLst/>
              <a:cxnLst/>
              <a:rect l="l" t="t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71" name="CustomShape 8"/>
            <p:cNvSpPr/>
            <p:nvPr/>
          </p:nvSpPr>
          <p:spPr>
            <a:xfrm>
              <a:off x="78120" y="2944080"/>
              <a:ext cx="75600" cy="491400"/>
            </a:xfrm>
            <a:custGeom>
              <a:avLst/>
              <a:gdLst/>
              <a:ahLst/>
              <a:cxnLst/>
              <a:rect l="l" t="t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72" name="CustomShape 9"/>
            <p:cNvSpPr/>
            <p:nvPr/>
          </p:nvSpPr>
          <p:spPr>
            <a:xfrm>
              <a:off x="769680" y="5478840"/>
              <a:ext cx="187560" cy="1022400"/>
            </a:xfrm>
            <a:custGeom>
              <a:avLst/>
              <a:gdLst/>
              <a:ahLst/>
              <a:cxnLst/>
              <a:rect l="l" t="t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73" name="CustomShape 10"/>
            <p:cNvSpPr/>
            <p:nvPr/>
          </p:nvSpPr>
          <p:spPr>
            <a:xfrm>
              <a:off x="775440" y="1398960"/>
              <a:ext cx="2073600" cy="4045680"/>
            </a:xfrm>
            <a:custGeom>
              <a:avLst/>
              <a:gdLst/>
              <a:ahLst/>
              <a:cxnLst/>
              <a:rect l="l" t="t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74" name="CustomShape 11"/>
            <p:cNvSpPr/>
            <p:nvPr/>
          </p:nvSpPr>
          <p:spPr>
            <a:xfrm>
              <a:off x="922680" y="6530040"/>
              <a:ext cx="159480" cy="334800"/>
            </a:xfrm>
            <a:custGeom>
              <a:avLst/>
              <a:gdLst/>
              <a:ahLst/>
              <a:cxnLst/>
              <a:rect l="l" t="t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75" name="CustomShape 12"/>
            <p:cNvSpPr/>
            <p:nvPr/>
          </p:nvSpPr>
          <p:spPr>
            <a:xfrm>
              <a:off x="769680" y="5359320"/>
              <a:ext cx="34920" cy="219240"/>
            </a:xfrm>
            <a:custGeom>
              <a:avLst/>
              <a:gdLst/>
              <a:ahLst/>
              <a:cxnLst/>
              <a:rect l="l" t="t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76" name="CustomShape 13"/>
            <p:cNvSpPr/>
            <p:nvPr/>
          </p:nvSpPr>
          <p:spPr>
            <a:xfrm>
              <a:off x="849960" y="6244560"/>
              <a:ext cx="236160" cy="619920"/>
            </a:xfrm>
            <a:custGeom>
              <a:avLst/>
              <a:gdLst/>
              <a:ahLst/>
              <a:cxnLst/>
              <a:rect l="l" t="t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277" name="Group 14"/>
          <p:cNvGrpSpPr/>
          <p:nvPr/>
        </p:nvGrpSpPr>
        <p:grpSpPr>
          <a:xfrm>
            <a:off x="27360" y="-720"/>
            <a:ext cx="2354040" cy="6851520"/>
            <a:chOff x="27360" y="-720"/>
            <a:chExt cx="2354040" cy="6851520"/>
          </a:xfrm>
        </p:grpSpPr>
        <p:sp>
          <p:nvSpPr>
            <p:cNvPr id="278" name="CustomShape 15"/>
            <p:cNvSpPr/>
            <p:nvPr/>
          </p:nvSpPr>
          <p:spPr>
            <a:xfrm>
              <a:off x="27360" y="-720"/>
              <a:ext cx="491760" cy="4398480"/>
            </a:xfrm>
            <a:custGeom>
              <a:avLst/>
              <a:gdLst/>
              <a:ahLst/>
              <a:cxnLst/>
              <a:rect l="l" t="t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79" name="CustomShape 16"/>
            <p:cNvSpPr/>
            <p:nvPr/>
          </p:nvSpPr>
          <p:spPr>
            <a:xfrm>
              <a:off x="550440" y="4316400"/>
              <a:ext cx="420840" cy="1578240"/>
            </a:xfrm>
            <a:custGeom>
              <a:avLst/>
              <a:gdLst/>
              <a:ahLst/>
              <a:cxnLst/>
              <a:rect l="l" t="t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80" name="CustomShape 17"/>
            <p:cNvSpPr/>
            <p:nvPr/>
          </p:nvSpPr>
          <p:spPr>
            <a:xfrm>
              <a:off x="1006200" y="5862600"/>
              <a:ext cx="428400" cy="988200"/>
            </a:xfrm>
            <a:custGeom>
              <a:avLst/>
              <a:gdLst/>
              <a:ahLst/>
              <a:cxnLst/>
              <a:rect l="l" t="t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81" name="CustomShape 18"/>
            <p:cNvSpPr/>
            <p:nvPr/>
          </p:nvSpPr>
          <p:spPr>
            <a:xfrm>
              <a:off x="521640" y="4364280"/>
              <a:ext cx="549360" cy="2233440"/>
            </a:xfrm>
            <a:custGeom>
              <a:avLst/>
              <a:gdLst/>
              <a:ahLst/>
              <a:cxnLst/>
              <a:rect l="l" t="t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82" name="CustomShape 19"/>
            <p:cNvSpPr/>
            <p:nvPr/>
          </p:nvSpPr>
          <p:spPr>
            <a:xfrm>
              <a:off x="468000" y="1289160"/>
              <a:ext cx="171720" cy="3024720"/>
            </a:xfrm>
            <a:custGeom>
              <a:avLst/>
              <a:gdLst/>
              <a:ahLst/>
              <a:cxnLst/>
              <a:rect l="l" t="t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83" name="CustomShape 20"/>
            <p:cNvSpPr/>
            <p:nvPr/>
          </p:nvSpPr>
          <p:spPr>
            <a:xfrm>
              <a:off x="1111680" y="6571440"/>
              <a:ext cx="131760" cy="279000"/>
            </a:xfrm>
            <a:custGeom>
              <a:avLst/>
              <a:gdLst/>
              <a:ahLst/>
              <a:cxnLst/>
              <a:rect l="l" t="t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84" name="CustomShape 21"/>
            <p:cNvSpPr/>
            <p:nvPr/>
          </p:nvSpPr>
          <p:spPr>
            <a:xfrm>
              <a:off x="502560" y="4107600"/>
              <a:ext cx="79920" cy="509040"/>
            </a:xfrm>
            <a:custGeom>
              <a:avLst/>
              <a:gdLst/>
              <a:ahLst/>
              <a:cxnLst/>
              <a:rect l="l" t="t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85" name="CustomShape 22"/>
            <p:cNvSpPr/>
            <p:nvPr/>
          </p:nvSpPr>
          <p:spPr>
            <a:xfrm>
              <a:off x="973800" y="3145680"/>
              <a:ext cx="1407600" cy="2714400"/>
            </a:xfrm>
            <a:custGeom>
              <a:avLst/>
              <a:gdLst/>
              <a:ahLst/>
              <a:cxnLst/>
              <a:rect l="l" t="t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86" name="CustomShape 23"/>
            <p:cNvSpPr/>
            <p:nvPr/>
          </p:nvSpPr>
          <p:spPr>
            <a:xfrm>
              <a:off x="1073520" y="6600240"/>
              <a:ext cx="118080" cy="250560"/>
            </a:xfrm>
            <a:custGeom>
              <a:avLst/>
              <a:gdLst/>
              <a:ahLst/>
              <a:cxnLst/>
              <a:rect l="l" t="t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87" name="CustomShape 24"/>
            <p:cNvSpPr/>
            <p:nvPr/>
          </p:nvSpPr>
          <p:spPr>
            <a:xfrm>
              <a:off x="973800" y="5897160"/>
              <a:ext cx="135360" cy="671760"/>
            </a:xfrm>
            <a:custGeom>
              <a:avLst/>
              <a:gdLst/>
              <a:ahLst/>
              <a:cxnLst/>
              <a:rect l="l" t="t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88" name="CustomShape 25"/>
            <p:cNvSpPr/>
            <p:nvPr/>
          </p:nvSpPr>
          <p:spPr>
            <a:xfrm>
              <a:off x="973800" y="5772600"/>
              <a:ext cx="35640" cy="225360"/>
            </a:xfrm>
            <a:custGeom>
              <a:avLst/>
              <a:gdLst/>
              <a:ahLst/>
              <a:cxnLst/>
              <a:rect l="l" t="t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89" name="CustomShape 26"/>
            <p:cNvSpPr/>
            <p:nvPr/>
          </p:nvSpPr>
          <p:spPr>
            <a:xfrm>
              <a:off x="1006200" y="6322680"/>
              <a:ext cx="208080" cy="528120"/>
            </a:xfrm>
            <a:custGeom>
              <a:avLst/>
              <a:gdLst/>
              <a:ahLst/>
              <a:cxnLst/>
              <a:rect l="l" t="t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290" name="CustomShape 27"/>
          <p:cNvSpPr/>
          <p:nvPr/>
        </p:nvSpPr>
        <p:spPr>
          <a:xfrm>
            <a:off x="0" y="0"/>
            <a:ext cx="180360" cy="685548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38100" dist="25560" dir="5400000" rotWithShape="0">
              <a:srgbClr val="000000">
                <a:alpha val="2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291" name="CustomShape 28"/>
          <p:cNvSpPr/>
          <p:nvPr/>
        </p:nvSpPr>
        <p:spPr>
          <a:xfrm flipV="1">
            <a:off x="-1800" y="709560"/>
            <a:ext cx="1586160" cy="504720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92" name="PlaceHolder 29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293" name="PlaceHolder 30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hyperlink" Target="http://www.prostovoda.net/wp-content/uploads/2008/12/image0381.gif" TargetMode="Externa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CustomShape 1"/>
          <p:cNvSpPr/>
          <p:nvPr/>
        </p:nvSpPr>
        <p:spPr>
          <a:xfrm>
            <a:off x="809640" y="285840"/>
            <a:ext cx="10928160" cy="42147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ru-RU" sz="5400" b="1" strike="noStrike" spc="-1" dirty="0" err="1">
                <a:solidFill>
                  <a:srgbClr val="FF0000"/>
                </a:solidFill>
                <a:latin typeface="Century Gothic"/>
                <a:ea typeface="DejaVu Sans"/>
              </a:rPr>
              <a:t>Лекція</a:t>
            </a:r>
            <a:r>
              <a:rPr lang="ru-RU" sz="5400" b="1" strike="noStrike" spc="-1" dirty="0">
                <a:solidFill>
                  <a:srgbClr val="FF0000"/>
                </a:solidFill>
                <a:latin typeface="Century Gothic"/>
                <a:ea typeface="DejaVu Sans"/>
              </a:rPr>
              <a:t> № 10</a:t>
            </a:r>
            <a:endParaRPr lang="ru-RU" sz="54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t/>
            </a:r>
            <a:br/>
            <a:r>
              <a:rPr lang="ru-RU" sz="32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Тема: </a:t>
            </a:r>
            <a:r>
              <a:rPr lang="ru-RU" sz="4300" b="1" strike="noStrike" spc="-1" dirty="0" err="1">
                <a:solidFill>
                  <a:srgbClr val="7030A0"/>
                </a:solidFill>
                <a:latin typeface="Arial"/>
                <a:ea typeface="DejaVu Sans"/>
              </a:rPr>
              <a:t>Мінеральні</a:t>
            </a:r>
            <a:r>
              <a:rPr lang="ru-RU" sz="4300" b="1" strike="noStrike" spc="-1" dirty="0">
                <a:solidFill>
                  <a:srgbClr val="7030A0"/>
                </a:solidFill>
                <a:latin typeface="Arial"/>
                <a:ea typeface="DejaVu Sans"/>
              </a:rPr>
              <a:t> </a:t>
            </a:r>
            <a:r>
              <a:rPr lang="ru-RU" sz="4300" b="1" strike="noStrike" spc="-1" dirty="0" err="1">
                <a:solidFill>
                  <a:srgbClr val="7030A0"/>
                </a:solidFill>
                <a:latin typeface="Arial"/>
                <a:ea typeface="DejaVu Sans"/>
              </a:rPr>
              <a:t>джерела</a:t>
            </a:r>
            <a:r>
              <a:rPr lang="ru-RU" sz="4300" b="1" strike="noStrike" spc="-1" dirty="0">
                <a:solidFill>
                  <a:srgbClr val="7030A0"/>
                </a:solidFill>
                <a:latin typeface="Arial"/>
                <a:ea typeface="DejaVu Sans"/>
              </a:rPr>
              <a:t> та води. </a:t>
            </a:r>
            <a:r>
              <a:rPr lang="ru-RU" sz="4300" b="1" strike="noStrike" spc="-1" dirty="0" err="1">
                <a:solidFill>
                  <a:srgbClr val="7030A0"/>
                </a:solidFill>
                <a:latin typeface="Arial"/>
                <a:ea typeface="DejaVu Sans"/>
              </a:rPr>
              <a:t>Класифікація</a:t>
            </a:r>
            <a:r>
              <a:rPr lang="ru-RU" sz="4300" b="1" strike="noStrike" spc="-1" dirty="0">
                <a:solidFill>
                  <a:srgbClr val="7030A0"/>
                </a:solidFill>
                <a:latin typeface="Arial"/>
                <a:ea typeface="DejaVu Sans"/>
              </a:rPr>
              <a:t> </a:t>
            </a:r>
            <a:r>
              <a:rPr lang="ru-RU" sz="4300" b="1" strike="noStrike" spc="-1" dirty="0" err="1">
                <a:solidFill>
                  <a:srgbClr val="7030A0"/>
                </a:solidFill>
                <a:latin typeface="Arial"/>
                <a:ea typeface="DejaVu Sans"/>
              </a:rPr>
              <a:t>природних</a:t>
            </a:r>
            <a:r>
              <a:rPr lang="ru-RU" sz="4300" b="1" strike="noStrike" spc="-1" dirty="0">
                <a:solidFill>
                  <a:srgbClr val="7030A0"/>
                </a:solidFill>
                <a:latin typeface="Arial"/>
                <a:ea typeface="DejaVu Sans"/>
              </a:rPr>
              <a:t> </a:t>
            </a:r>
            <a:r>
              <a:rPr lang="ru-RU" sz="4300" b="1" strike="noStrike" spc="-1" dirty="0" err="1">
                <a:solidFill>
                  <a:srgbClr val="7030A0"/>
                </a:solidFill>
                <a:latin typeface="Arial"/>
                <a:ea typeface="DejaVu Sans"/>
              </a:rPr>
              <a:t>лікувальних</a:t>
            </a:r>
            <a:r>
              <a:rPr lang="ru-RU" sz="4300" b="1" strike="noStrike" spc="-1" dirty="0">
                <a:solidFill>
                  <a:srgbClr val="7030A0"/>
                </a:solidFill>
                <a:latin typeface="Arial"/>
                <a:ea typeface="DejaVu Sans"/>
              </a:rPr>
              <a:t> вод </a:t>
            </a:r>
            <a:endParaRPr lang="ru-RU" sz="4300" b="0" strike="noStrike" spc="-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8084" y="142852"/>
            <a:ext cx="6667500" cy="4438651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595406" y="4857760"/>
            <a:ext cx="28272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cap="all" dirty="0"/>
              <a:t>СХІДНИЦЬКІ ДЖЕРЕЛА</a:t>
            </a:r>
          </a:p>
        </p:txBody>
      </p:sp>
      <p:pic>
        <p:nvPicPr>
          <p:cNvPr id="107524" name="Picture 4" descr="ÐÐ°ÑÑÐ¸Ð½ÐºÐ¸ Ð¿Ð¾ Ð·Ð°Ð¿ÑÐ¾ÑÑ Ð¼ÑÐ½ÐµÑÐ°Ð»ÑÐ½Ñ Ð²Ð¾Ð´Ð¸ ÐºÐ°Ð¿ÑÐ°Ð¶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67570" y="1571612"/>
            <a:ext cx="4786322" cy="478632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 descr="ÐÐ°ÑÑÐ¸Ð½ÐºÐ¸ Ð¿Ð¾ Ð·Ð°Ð¿ÑÐ¾ÑÑ Ð¼ÑÐ½ÐµÑÐ°Ð»ÑÐ½Ñ Ð²Ð¾Ð´Ð¸ ÐºÐ°Ð¿ÑÐ°Ð¶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2398" y="210308"/>
            <a:ext cx="7286676" cy="5104612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881026" y="5643578"/>
            <a:ext cx="6096000" cy="646331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ctr"/>
            <a:r>
              <a:rPr lang="ru-RU" b="1" dirty="0" err="1" smtClean="0"/>
              <a:t>Кисловодськ</a:t>
            </a:r>
            <a:r>
              <a:rPr lang="ru-RU" b="1" dirty="0" smtClean="0"/>
              <a:t> </a:t>
            </a:r>
            <a:r>
              <a:rPr lang="ru-RU" b="1" dirty="0" err="1" smtClean="0"/>
              <a:t>нарзанний</a:t>
            </a:r>
            <a:r>
              <a:rPr lang="ru-RU" b="1" dirty="0" smtClean="0"/>
              <a:t> </a:t>
            </a:r>
            <a:r>
              <a:rPr lang="ru-RU" b="1" dirty="0"/>
              <a:t>каптаж 1970 ДМПК КМВ </a:t>
            </a:r>
            <a:r>
              <a:rPr lang="ru-RU" b="1" dirty="0" err="1" smtClean="0"/>
              <a:t>Кавказькі</a:t>
            </a:r>
            <a:r>
              <a:rPr lang="ru-RU" b="1" dirty="0" smtClean="0"/>
              <a:t> </a:t>
            </a:r>
            <a:r>
              <a:rPr lang="ru-RU" b="1" dirty="0" err="1" smtClean="0"/>
              <a:t>мінеральні</a:t>
            </a:r>
            <a:r>
              <a:rPr lang="ru-RU" b="1" dirty="0" smtClean="0"/>
              <a:t> води </a:t>
            </a:r>
            <a:r>
              <a:rPr lang="ru-RU" b="1" dirty="0"/>
              <a:t>курорт </a:t>
            </a:r>
          </a:p>
        </p:txBody>
      </p:sp>
      <p:pic>
        <p:nvPicPr>
          <p:cNvPr id="109572" name="Picture 4" descr="ÐÐ¸ÑÐ»Ð¾Ð²Ð¾Ð´ÑÐº ÐÐÐÐ¢ÐÐ - ÐºÐ¾Ð»Ð¾Ð´ÐµÑ &quot;ÐºÐ¸Ð¿ÑÑÐµÐ³Ð¾&quot; Ð½Ð°ÑÐ·Ð°Ð½Ð°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96264" y="214290"/>
            <a:ext cx="3755273" cy="4898182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7667636" y="5429264"/>
            <a:ext cx="45243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КАПТАЖ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/>
              <a:t>- </a:t>
            </a:r>
            <a:r>
              <a:rPr lang="ru-RU" b="1" dirty="0" err="1" smtClean="0"/>
              <a:t>колодязь</a:t>
            </a:r>
            <a:r>
              <a:rPr lang="ru-RU" b="1" dirty="0" smtClean="0"/>
              <a:t> </a:t>
            </a:r>
            <a:r>
              <a:rPr lang="ru-RU" b="1" dirty="0"/>
              <a:t>"</a:t>
            </a:r>
            <a:r>
              <a:rPr lang="ru-RU" b="1" dirty="0" err="1" smtClean="0"/>
              <a:t>киплячого</a:t>
            </a:r>
            <a:r>
              <a:rPr lang="ru-RU" b="1" dirty="0" smtClean="0"/>
              <a:t> </a:t>
            </a:r>
            <a:r>
              <a:rPr lang="ru-RU" b="1" dirty="0"/>
              <a:t>нарзана"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/>
              <a:t> в </a:t>
            </a:r>
            <a:r>
              <a:rPr lang="ru-RU" b="1" dirty="0" err="1" smtClean="0"/>
              <a:t>нарзановій</a:t>
            </a:r>
            <a:r>
              <a:rPr lang="ru-RU" b="1" dirty="0" smtClean="0"/>
              <a:t> </a:t>
            </a:r>
            <a:r>
              <a:rPr lang="ru-RU" b="1" dirty="0" err="1" smtClean="0"/>
              <a:t>галереї</a:t>
            </a:r>
            <a:endParaRPr lang="ru-RU" b="1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1" name="Рисунок 340"/>
          <p:cNvPicPr/>
          <p:nvPr/>
        </p:nvPicPr>
        <p:blipFill>
          <a:blip r:embed="rId2"/>
          <a:stretch/>
        </p:blipFill>
        <p:spPr>
          <a:xfrm>
            <a:off x="432000" y="153360"/>
            <a:ext cx="4752000" cy="2850840"/>
          </a:xfrm>
          <a:prstGeom prst="rect">
            <a:avLst/>
          </a:prstGeom>
          <a:ln>
            <a:noFill/>
          </a:ln>
        </p:spPr>
      </p:pic>
      <p:sp>
        <p:nvSpPr>
          <p:cNvPr id="342" name="TextShape 1"/>
          <p:cNvSpPr txBox="1"/>
          <p:nvPr/>
        </p:nvSpPr>
        <p:spPr>
          <a:xfrm>
            <a:off x="1512000" y="3037320"/>
            <a:ext cx="2907000" cy="3466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spAutoFit/>
          </a:bodyPr>
          <a:lstStyle/>
          <a:p>
            <a:r>
              <a:rPr lang="ru-RU" sz="1800" b="0" strike="noStrike" spc="-1">
                <a:latin typeface="Arial"/>
              </a:rPr>
              <a:t>Залізисті мінеральні води</a:t>
            </a:r>
          </a:p>
        </p:txBody>
      </p:sp>
      <p:pic>
        <p:nvPicPr>
          <p:cNvPr id="343" name="Рисунок 342"/>
          <p:cNvPicPr/>
          <p:nvPr/>
        </p:nvPicPr>
        <p:blipFill>
          <a:blip r:embed="rId3"/>
          <a:stretch/>
        </p:blipFill>
        <p:spPr>
          <a:xfrm>
            <a:off x="6264000" y="504000"/>
            <a:ext cx="5544000" cy="3391560"/>
          </a:xfrm>
          <a:prstGeom prst="rect">
            <a:avLst/>
          </a:prstGeom>
          <a:ln>
            <a:noFill/>
          </a:ln>
        </p:spPr>
      </p:pic>
      <p:sp>
        <p:nvSpPr>
          <p:cNvPr id="344" name="TextShape 2"/>
          <p:cNvSpPr txBox="1"/>
          <p:nvPr/>
        </p:nvSpPr>
        <p:spPr>
          <a:xfrm>
            <a:off x="6696000" y="144000"/>
            <a:ext cx="5256000" cy="5040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spAutoFit/>
          </a:bodyPr>
          <a:lstStyle/>
          <a:p>
            <a:r>
              <a:rPr lang="ru-RU" sz="1800" b="0" strike="noStrike" spc="-1">
                <a:latin typeface="Arial"/>
              </a:rPr>
              <a:t>Джерело мінеральної води «Сойми», Сойми</a:t>
            </a:r>
          </a:p>
        </p:txBody>
      </p:sp>
      <p:pic>
        <p:nvPicPr>
          <p:cNvPr id="345" name="Рисунок 344"/>
          <p:cNvPicPr/>
          <p:nvPr/>
        </p:nvPicPr>
        <p:blipFill>
          <a:blip r:embed="rId4"/>
          <a:stretch/>
        </p:blipFill>
        <p:spPr>
          <a:xfrm rot="21593400">
            <a:off x="6194520" y="3891600"/>
            <a:ext cx="5470200" cy="2906640"/>
          </a:xfrm>
          <a:prstGeom prst="rect">
            <a:avLst/>
          </a:prstGeom>
          <a:ln>
            <a:noFill/>
          </a:ln>
        </p:spPr>
      </p:pic>
      <p:pic>
        <p:nvPicPr>
          <p:cNvPr id="346" name="Рисунок 345"/>
          <p:cNvPicPr/>
          <p:nvPr/>
        </p:nvPicPr>
        <p:blipFill>
          <a:blip r:embed="rId5"/>
          <a:stretch/>
        </p:blipFill>
        <p:spPr>
          <a:xfrm>
            <a:off x="936000" y="3384000"/>
            <a:ext cx="3744000" cy="2945520"/>
          </a:xfrm>
          <a:prstGeom prst="rect">
            <a:avLst/>
          </a:prstGeom>
          <a:ln>
            <a:noFill/>
          </a:ln>
        </p:spPr>
      </p:pic>
      <p:sp>
        <p:nvSpPr>
          <p:cNvPr id="347" name="TextShape 3"/>
          <p:cNvSpPr txBox="1"/>
          <p:nvPr/>
        </p:nvSpPr>
        <p:spPr>
          <a:xfrm>
            <a:off x="1696320" y="6408000"/>
            <a:ext cx="4111648" cy="373320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>
            <a:spAutoFit/>
          </a:bodyPr>
          <a:lstStyle/>
          <a:p>
            <a:r>
              <a:rPr lang="ru-RU" sz="1800" b="0" strike="noStrike" spc="-1" dirty="0" err="1">
                <a:latin typeface="Arial"/>
              </a:rPr>
              <a:t>Джерело</a:t>
            </a:r>
            <a:r>
              <a:rPr lang="ru-RU" sz="1800" b="0" strike="noStrike" spc="-1" dirty="0">
                <a:latin typeface="Arial"/>
              </a:rPr>
              <a:t> № 2 (</a:t>
            </a:r>
            <a:r>
              <a:rPr lang="ru-RU" sz="1800" b="0" strike="noStrike" spc="-1" dirty="0" err="1">
                <a:latin typeface="Arial"/>
              </a:rPr>
              <a:t>Латірка</a:t>
            </a:r>
            <a:r>
              <a:rPr lang="ru-RU" sz="1800" b="0" strike="noStrike" spc="-1" dirty="0">
                <a:latin typeface="Arial"/>
              </a:rPr>
              <a:t>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" name="Рисунок 347"/>
          <p:cNvPicPr/>
          <p:nvPr/>
        </p:nvPicPr>
        <p:blipFill>
          <a:blip r:embed="rId2"/>
          <a:stretch/>
        </p:blipFill>
        <p:spPr>
          <a:xfrm>
            <a:off x="288000" y="288000"/>
            <a:ext cx="3879000" cy="3888000"/>
          </a:xfrm>
          <a:prstGeom prst="rect">
            <a:avLst/>
          </a:prstGeom>
          <a:ln>
            <a:noFill/>
          </a:ln>
        </p:spPr>
      </p:pic>
      <p:pic>
        <p:nvPicPr>
          <p:cNvPr id="349" name="Рисунок 348"/>
          <p:cNvPicPr/>
          <p:nvPr/>
        </p:nvPicPr>
        <p:blipFill>
          <a:blip r:embed="rId3"/>
          <a:stretch/>
        </p:blipFill>
        <p:spPr>
          <a:xfrm>
            <a:off x="7776000" y="360000"/>
            <a:ext cx="4104000" cy="3129120"/>
          </a:xfrm>
          <a:prstGeom prst="rect">
            <a:avLst/>
          </a:prstGeom>
          <a:ln>
            <a:noFill/>
          </a:ln>
        </p:spPr>
      </p:pic>
      <p:pic>
        <p:nvPicPr>
          <p:cNvPr id="350" name="Рисунок 349"/>
          <p:cNvPicPr/>
          <p:nvPr/>
        </p:nvPicPr>
        <p:blipFill>
          <a:blip r:embed="rId4"/>
          <a:stretch/>
        </p:blipFill>
        <p:spPr>
          <a:xfrm>
            <a:off x="4320000" y="288000"/>
            <a:ext cx="3384000" cy="3905280"/>
          </a:xfrm>
          <a:prstGeom prst="rect">
            <a:avLst/>
          </a:prstGeom>
          <a:ln>
            <a:noFill/>
          </a:ln>
        </p:spPr>
      </p:pic>
      <p:pic>
        <p:nvPicPr>
          <p:cNvPr id="351" name="Рисунок 350"/>
          <p:cNvPicPr/>
          <p:nvPr/>
        </p:nvPicPr>
        <p:blipFill>
          <a:blip r:embed="rId5" cstate="print"/>
          <a:stretch/>
        </p:blipFill>
        <p:spPr>
          <a:xfrm>
            <a:off x="7953388" y="3637080"/>
            <a:ext cx="3929090" cy="3058920"/>
          </a:xfrm>
          <a:prstGeom prst="rect">
            <a:avLst/>
          </a:prstGeom>
          <a:ln>
            <a:noFill/>
          </a:ln>
        </p:spPr>
      </p:pic>
      <p:pic>
        <p:nvPicPr>
          <p:cNvPr id="352" name="Рисунок 351"/>
          <p:cNvPicPr/>
          <p:nvPr/>
        </p:nvPicPr>
        <p:blipFill>
          <a:blip r:embed="rId6"/>
          <a:stretch/>
        </p:blipFill>
        <p:spPr>
          <a:xfrm>
            <a:off x="3888000" y="4265640"/>
            <a:ext cx="3986280" cy="2585880"/>
          </a:xfrm>
          <a:prstGeom prst="rect">
            <a:avLst/>
          </a:prstGeom>
          <a:ln>
            <a:noFill/>
          </a:ln>
        </p:spPr>
      </p:pic>
      <p:pic>
        <p:nvPicPr>
          <p:cNvPr id="353" name="Рисунок 352"/>
          <p:cNvPicPr/>
          <p:nvPr/>
        </p:nvPicPr>
        <p:blipFill>
          <a:blip r:embed="rId7"/>
          <a:stretch/>
        </p:blipFill>
        <p:spPr>
          <a:xfrm>
            <a:off x="216000" y="4248000"/>
            <a:ext cx="3456000" cy="2592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4" name="Рисунок 353"/>
          <p:cNvPicPr/>
          <p:nvPr/>
        </p:nvPicPr>
        <p:blipFill>
          <a:blip r:embed="rId2"/>
          <a:stretch/>
        </p:blipFill>
        <p:spPr>
          <a:xfrm>
            <a:off x="309522" y="214290"/>
            <a:ext cx="11501518" cy="654975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" name="Рисунок 338"/>
          <p:cNvPicPr/>
          <p:nvPr/>
        </p:nvPicPr>
        <p:blipFill>
          <a:blip r:embed="rId2"/>
          <a:srcRect l="31293" t="22584" r="32693" b="50098"/>
          <a:stretch/>
        </p:blipFill>
        <p:spPr>
          <a:xfrm>
            <a:off x="166646" y="214290"/>
            <a:ext cx="7858180" cy="3290400"/>
          </a:xfrm>
          <a:prstGeom prst="rect">
            <a:avLst/>
          </a:prstGeom>
          <a:ln>
            <a:noFill/>
          </a:ln>
        </p:spPr>
      </p:pic>
      <p:pic>
        <p:nvPicPr>
          <p:cNvPr id="340" name="Рисунок 339"/>
          <p:cNvPicPr/>
          <p:nvPr/>
        </p:nvPicPr>
        <p:blipFill>
          <a:blip r:embed="rId3"/>
          <a:srcRect l="30961" t="34139" r="33029" b="36442"/>
          <a:stretch/>
        </p:blipFill>
        <p:spPr>
          <a:xfrm>
            <a:off x="166646" y="3571876"/>
            <a:ext cx="7715304" cy="3071834"/>
          </a:xfrm>
          <a:prstGeom prst="rect">
            <a:avLst/>
          </a:prstGeom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8810644" y="0"/>
            <a:ext cx="2669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ІСТОРИЧНІ АСПЕКТИ 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32770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251153" y="428604"/>
            <a:ext cx="3940847" cy="2520309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9310710" y="3000372"/>
            <a:ext cx="1502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err="1" smtClean="0"/>
              <a:t>Трускавець</a:t>
            </a:r>
            <a:endParaRPr lang="ru-RU" b="1" dirty="0"/>
          </a:p>
        </p:txBody>
      </p:sp>
      <p:pic>
        <p:nvPicPr>
          <p:cNvPr id="32772" name="Picture 4" descr="ÐÐ°ÑÑÐ¸Ð½ÐºÐ¸ Ð¿Ð¾ Ð·Ð°Ð¿ÑÐ¾ÑÑ ÑÑÑÐ¾ÑÑÑ Ð±Ð°Ð»ÑÐ½ÐµÐ¾Ð»Ð¾Ð³ÑÑÐ½Ð¸Ñ ÐºÑÑÐ¾ÑÑÑÐ²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239140" y="3429000"/>
            <a:ext cx="3786214" cy="2376938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8310578" y="5857892"/>
            <a:ext cx="364333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м. </a:t>
            </a:r>
            <a:r>
              <a:rPr lang="ru-RU" b="1" dirty="0" err="1" smtClean="0"/>
              <a:t>Немирів</a:t>
            </a:r>
            <a:r>
              <a:rPr lang="ru-RU" b="1" dirty="0"/>
              <a:t>, </a:t>
            </a:r>
            <a:r>
              <a:rPr lang="ru-RU" b="1" dirty="0" err="1"/>
              <a:t>бальнеологічний</a:t>
            </a:r>
            <a:r>
              <a:rPr lang="ru-RU" b="1" dirty="0"/>
              <a:t> </a:t>
            </a:r>
            <a:r>
              <a:rPr lang="ru-RU" b="1" dirty="0" smtClean="0"/>
              <a:t>курорт, один </a:t>
            </a:r>
            <a:r>
              <a:rPr lang="ru-RU" b="1" dirty="0" err="1"/>
              <a:t>із</a:t>
            </a:r>
            <a:r>
              <a:rPr lang="ru-RU" b="1" dirty="0"/>
              <a:t> </a:t>
            </a:r>
            <a:r>
              <a:rPr lang="ru-RU" b="1" dirty="0" err="1"/>
              <a:t>найстаріших</a:t>
            </a:r>
            <a:r>
              <a:rPr lang="ru-RU" b="1" dirty="0"/>
              <a:t> в </a:t>
            </a:r>
            <a:r>
              <a:rPr lang="ru-RU" b="1" dirty="0" err="1"/>
              <a:t>Україні</a:t>
            </a: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CustomShape 1"/>
          <p:cNvSpPr/>
          <p:nvPr/>
        </p:nvSpPr>
        <p:spPr>
          <a:xfrm>
            <a:off x="952560" y="215640"/>
            <a:ext cx="11072520" cy="4273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800" b="1" strike="noStrike" spc="-1">
                <a:solidFill>
                  <a:srgbClr val="FF0000"/>
                </a:solidFill>
                <a:latin typeface="Arial"/>
                <a:ea typeface="DejaVu Sans"/>
              </a:rPr>
              <a:t>2. Поняття про мінеральні джерела, м</a:t>
            </a:r>
            <a:r>
              <a:rPr lang="ru-RU" sz="2200" b="1" strike="noStrike" spc="-1">
                <a:solidFill>
                  <a:srgbClr val="FF0000"/>
                </a:solidFill>
                <a:latin typeface="Arial"/>
                <a:ea typeface="DejaVu Sans"/>
              </a:rPr>
              <a:t>інеральні води</a:t>
            </a:r>
            <a:r>
              <a:rPr lang="ru-RU" sz="2800" b="1" strike="noStrike" spc="-1">
                <a:solidFill>
                  <a:srgbClr val="FF0000"/>
                </a:solidFill>
                <a:latin typeface="Arial"/>
                <a:ea typeface="DejaVu Sans"/>
              </a:rPr>
              <a:t>.</a:t>
            </a:r>
            <a:endParaRPr lang="ru-RU" sz="2800" b="0" strike="noStrike" spc="-1">
              <a:latin typeface="Arial"/>
            </a:endParaRPr>
          </a:p>
        </p:txBody>
      </p:sp>
      <p:sp>
        <p:nvSpPr>
          <p:cNvPr id="356" name="CustomShape 2"/>
          <p:cNvSpPr/>
          <p:nvPr/>
        </p:nvSpPr>
        <p:spPr>
          <a:xfrm>
            <a:off x="380960" y="720000"/>
            <a:ext cx="11624680" cy="59386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ru-RU" sz="2000" b="1" i="1" strike="noStrike" spc="-1" dirty="0" err="1">
                <a:solidFill>
                  <a:schemeClr val="accent6"/>
                </a:solidFill>
                <a:latin typeface="Arial"/>
                <a:ea typeface="DejaVu Sans"/>
              </a:rPr>
              <a:t>Мінеральні</a:t>
            </a:r>
            <a:r>
              <a:rPr lang="ru-RU" sz="2000" b="1" i="1" strike="noStrike" spc="-1" dirty="0">
                <a:solidFill>
                  <a:schemeClr val="accent6"/>
                </a:solidFill>
                <a:latin typeface="Arial"/>
                <a:ea typeface="DejaVu Sans"/>
              </a:rPr>
              <a:t> </a:t>
            </a:r>
            <a:r>
              <a:rPr lang="ru-RU" sz="2000" b="1" i="1" strike="noStrike" spc="-1" dirty="0" err="1">
                <a:solidFill>
                  <a:schemeClr val="accent6"/>
                </a:solidFill>
                <a:latin typeface="Arial"/>
                <a:ea typeface="DejaVu Sans"/>
              </a:rPr>
              <a:t>джерела</a:t>
            </a:r>
            <a:r>
              <a:rPr lang="ru-RU" sz="2000" b="1" i="1" strike="noStrike" spc="-1" dirty="0">
                <a:solidFill>
                  <a:schemeClr val="accent6"/>
                </a:solidFill>
                <a:latin typeface="Arial"/>
                <a:ea typeface="DejaVu Sans"/>
              </a:rPr>
              <a:t> </a:t>
            </a:r>
            <a:r>
              <a:rPr lang="ru-RU" sz="2000" b="1" strike="noStrike" spc="-1" dirty="0">
                <a:latin typeface="Arial"/>
                <a:ea typeface="DejaVu Sans"/>
              </a:rPr>
              <a:t>— </a:t>
            </a:r>
            <a:r>
              <a:rPr lang="ru-RU" sz="2000" b="1" strike="noStrike" spc="-1" dirty="0" err="1">
                <a:latin typeface="Arial"/>
                <a:ea typeface="DejaVu Sans"/>
              </a:rPr>
              <a:t>природні</a:t>
            </a:r>
            <a:r>
              <a:rPr lang="ru-RU" sz="2000" b="1" strike="noStrike" spc="-1" dirty="0">
                <a:latin typeface="Arial"/>
                <a:ea typeface="DejaVu Sans"/>
              </a:rPr>
              <a:t> </a:t>
            </a:r>
            <a:r>
              <a:rPr lang="ru-RU" sz="2000" b="1" strike="noStrike" spc="-1" dirty="0" err="1">
                <a:latin typeface="Arial"/>
                <a:ea typeface="DejaVu Sans"/>
              </a:rPr>
              <a:t>виходи</a:t>
            </a:r>
            <a:r>
              <a:rPr lang="ru-RU" sz="2000" b="1" strike="noStrike" spc="-1" dirty="0">
                <a:latin typeface="Arial"/>
                <a:ea typeface="DejaVu Sans"/>
              </a:rPr>
              <a:t> </a:t>
            </a:r>
            <a:r>
              <a:rPr lang="ru-RU" sz="2000" b="1" strike="noStrike" spc="-1" dirty="0" err="1">
                <a:latin typeface="Arial"/>
                <a:ea typeface="DejaVu Sans"/>
              </a:rPr>
              <a:t>мінеральних</a:t>
            </a:r>
            <a:r>
              <a:rPr lang="ru-RU" sz="2000" b="1" strike="noStrike" spc="-1" dirty="0">
                <a:latin typeface="Arial"/>
                <a:ea typeface="DejaVu Sans"/>
              </a:rPr>
              <a:t> вод на </a:t>
            </a:r>
            <a:r>
              <a:rPr lang="ru-RU" sz="2000" b="1" strike="noStrike" spc="-1" dirty="0" err="1" smtClean="0">
                <a:latin typeface="Arial"/>
                <a:ea typeface="DejaVu Sans"/>
              </a:rPr>
              <a:t>земну</a:t>
            </a:r>
            <a:r>
              <a:rPr lang="ru-RU" sz="2000" b="1" spc="-1" dirty="0">
                <a:latin typeface="Arial"/>
                <a:ea typeface="DejaVu Sans"/>
              </a:rPr>
              <a:t> </a:t>
            </a:r>
            <a:r>
              <a:rPr lang="ru-RU" sz="2000" b="1" strike="noStrike" spc="-1" dirty="0" err="1" smtClean="0">
                <a:latin typeface="Arial"/>
                <a:ea typeface="DejaVu Sans"/>
              </a:rPr>
              <a:t>поверхню</a:t>
            </a:r>
            <a:r>
              <a:rPr lang="ru-RU" sz="2000" b="1" strike="noStrike" spc="-1" dirty="0" smtClean="0">
                <a:latin typeface="Arial"/>
                <a:ea typeface="DejaVu Sans"/>
              </a:rPr>
              <a:t> </a:t>
            </a:r>
            <a:r>
              <a:rPr lang="ru-RU" sz="2000" b="1" strike="noStrike" spc="-1" dirty="0">
                <a:latin typeface="Arial"/>
                <a:ea typeface="DejaVu Sans"/>
              </a:rPr>
              <a:t>(на </a:t>
            </a:r>
            <a:r>
              <a:rPr lang="ru-RU" sz="2000" b="1" strike="noStrike" spc="-1" dirty="0" err="1">
                <a:latin typeface="Arial"/>
                <a:ea typeface="DejaVu Sans"/>
              </a:rPr>
              <a:t>суші</a:t>
            </a:r>
            <a:r>
              <a:rPr lang="ru-RU" sz="2000" b="1" strike="noStrike" spc="-1" dirty="0">
                <a:latin typeface="Arial"/>
                <a:ea typeface="DejaVu Sans"/>
              </a:rPr>
              <a:t> </a:t>
            </a:r>
            <a:r>
              <a:rPr lang="ru-RU" sz="2000" b="1" strike="noStrike" spc="-1" dirty="0" err="1">
                <a:latin typeface="Arial"/>
                <a:ea typeface="DejaVu Sans"/>
              </a:rPr>
              <a:t>або</a:t>
            </a:r>
            <a:r>
              <a:rPr lang="ru-RU" sz="2000" b="1" strike="noStrike" spc="-1" dirty="0">
                <a:latin typeface="Arial"/>
                <a:ea typeface="DejaVu Sans"/>
              </a:rPr>
              <a:t> </a:t>
            </a:r>
            <a:r>
              <a:rPr lang="ru-RU" sz="2000" b="1" strike="noStrike" spc="-1" dirty="0" err="1">
                <a:latin typeface="Arial"/>
                <a:ea typeface="DejaVu Sans"/>
              </a:rPr>
              <a:t>під</a:t>
            </a:r>
            <a:r>
              <a:rPr lang="ru-RU" sz="2000" b="1" strike="noStrike" spc="-1" dirty="0">
                <a:latin typeface="Arial"/>
                <a:ea typeface="DejaVu Sans"/>
              </a:rPr>
              <a:t> водою). </a:t>
            </a:r>
            <a:r>
              <a:rPr lang="ru-RU" sz="2000" b="1" strike="noStrike" spc="-1" dirty="0" err="1">
                <a:latin typeface="Arial"/>
                <a:ea typeface="DejaVu Sans"/>
              </a:rPr>
              <a:t>Їх</a:t>
            </a:r>
            <a:r>
              <a:rPr lang="ru-RU" sz="2000" b="1" strike="noStrike" spc="-1" dirty="0">
                <a:latin typeface="Arial"/>
                <a:ea typeface="DejaVu Sans"/>
              </a:rPr>
              <a:t> </a:t>
            </a:r>
            <a:r>
              <a:rPr lang="ru-RU" sz="2000" b="1" strike="noStrike" spc="-1" dirty="0" err="1">
                <a:latin typeface="Arial"/>
                <a:ea typeface="DejaVu Sans"/>
              </a:rPr>
              <a:t>утворення</a:t>
            </a:r>
            <a:r>
              <a:rPr lang="ru-RU" sz="2000" b="1" strike="noStrike" spc="-1" dirty="0">
                <a:latin typeface="Arial"/>
                <a:ea typeface="DejaVu Sans"/>
              </a:rPr>
              <a:t> </a:t>
            </a:r>
            <a:r>
              <a:rPr lang="ru-RU" sz="2000" b="1" strike="noStrike" spc="-1" dirty="0" err="1">
                <a:latin typeface="Arial"/>
                <a:ea typeface="DejaVu Sans"/>
              </a:rPr>
              <a:t>пов’язане</a:t>
            </a:r>
            <a:r>
              <a:rPr lang="ru-RU" sz="2000" b="1" strike="noStrike" spc="-1" dirty="0">
                <a:latin typeface="Arial"/>
                <a:ea typeface="DejaVu Sans"/>
              </a:rPr>
              <a:t> </a:t>
            </a:r>
            <a:r>
              <a:rPr lang="ru-RU" sz="2000" b="1" strike="noStrike" spc="-1" dirty="0" err="1">
                <a:latin typeface="Arial"/>
                <a:ea typeface="DejaVu Sans"/>
              </a:rPr>
              <a:t>переважно</a:t>
            </a:r>
            <a:r>
              <a:rPr lang="ru-RU" sz="2000" b="1" strike="noStrike" spc="-1" dirty="0">
                <a:latin typeface="Arial"/>
                <a:ea typeface="DejaVu Sans"/>
              </a:rPr>
              <a:t> </a:t>
            </a:r>
            <a:r>
              <a:rPr lang="ru-RU" sz="2000" b="1" strike="noStrike" spc="-1" dirty="0" err="1" smtClean="0">
                <a:latin typeface="Arial"/>
                <a:ea typeface="DejaVu Sans"/>
              </a:rPr>
              <a:t>з</a:t>
            </a:r>
            <a:r>
              <a:rPr lang="ru-RU" sz="2000" b="1" spc="-1" dirty="0">
                <a:latin typeface="Arial"/>
                <a:ea typeface="DejaVu Sans"/>
              </a:rPr>
              <a:t> </a:t>
            </a:r>
            <a:r>
              <a:rPr lang="ru-RU" sz="2000" b="1" strike="noStrike" spc="-1" dirty="0" err="1" smtClean="0">
                <a:latin typeface="Arial"/>
                <a:ea typeface="DejaVu Sans"/>
              </a:rPr>
              <a:t>перетином</a:t>
            </a:r>
            <a:r>
              <a:rPr lang="ru-RU" sz="2000" b="1" strike="noStrike" spc="-1" dirty="0" smtClean="0">
                <a:latin typeface="Arial"/>
                <a:ea typeface="DejaVu Sans"/>
              </a:rPr>
              <a:t> </a:t>
            </a:r>
            <a:r>
              <a:rPr lang="ru-RU" sz="2000" b="1" strike="noStrike" spc="-1" dirty="0" err="1">
                <a:latin typeface="Arial"/>
                <a:ea typeface="DejaVu Sans"/>
              </a:rPr>
              <a:t>водоносних</a:t>
            </a:r>
            <a:r>
              <a:rPr lang="ru-RU" sz="2000" b="1" strike="noStrike" spc="-1" dirty="0">
                <a:latin typeface="Arial"/>
                <a:ea typeface="DejaVu Sans"/>
              </a:rPr>
              <a:t> </a:t>
            </a:r>
            <a:r>
              <a:rPr lang="ru-RU" sz="2000" b="1" strike="noStrike" spc="-1" dirty="0" err="1">
                <a:latin typeface="Arial"/>
                <a:ea typeface="DejaVu Sans"/>
              </a:rPr>
              <a:t>горизонтів</a:t>
            </a:r>
            <a:r>
              <a:rPr lang="ru-RU" sz="2000" b="1" strike="noStrike" spc="-1" dirty="0">
                <a:latin typeface="Arial"/>
                <a:ea typeface="DejaVu Sans"/>
              </a:rPr>
              <a:t> </a:t>
            </a:r>
            <a:r>
              <a:rPr lang="ru-RU" sz="2000" b="1" strike="noStrike" spc="-1" dirty="0" err="1">
                <a:latin typeface="Arial"/>
                <a:ea typeface="DejaVu Sans"/>
              </a:rPr>
              <a:t>ерозійними</a:t>
            </a:r>
            <a:r>
              <a:rPr lang="ru-RU" sz="2000" b="1" strike="noStrike" spc="-1" dirty="0">
                <a:latin typeface="Arial"/>
                <a:ea typeface="DejaVu Sans"/>
              </a:rPr>
              <a:t> </a:t>
            </a:r>
            <a:r>
              <a:rPr lang="ru-RU" sz="2000" b="1" strike="noStrike" spc="-1" dirty="0" err="1">
                <a:latin typeface="Arial"/>
                <a:ea typeface="DejaVu Sans"/>
              </a:rPr>
              <a:t>пониженнями</a:t>
            </a:r>
            <a:r>
              <a:rPr lang="ru-RU" sz="2000" b="1" strike="noStrike" spc="-1" dirty="0">
                <a:latin typeface="Arial"/>
                <a:ea typeface="DejaVu Sans"/>
              </a:rPr>
              <a:t> </a:t>
            </a:r>
            <a:r>
              <a:rPr lang="ru-RU" sz="2000" b="1" strike="noStrike" spc="-1" dirty="0" err="1" smtClean="0">
                <a:latin typeface="Arial"/>
                <a:ea typeface="DejaVu Sans"/>
              </a:rPr>
              <a:t>рельєфу</a:t>
            </a:r>
            <a:r>
              <a:rPr lang="ru-RU" sz="2000" b="1" strike="noStrike" spc="-1" dirty="0">
                <a:latin typeface="Arial"/>
                <a:ea typeface="DejaVu Sans"/>
              </a:rPr>
              <a:t> </a:t>
            </a:r>
            <a:r>
              <a:rPr lang="ru-RU" sz="2000" b="1" strike="noStrike" spc="-1" dirty="0" smtClean="0">
                <a:latin typeface="Arial"/>
                <a:ea typeface="DejaVu Sans"/>
              </a:rPr>
              <a:t>(долинами</a:t>
            </a:r>
            <a:r>
              <a:rPr lang="ru-RU" sz="2000" b="1" strike="noStrike" spc="-1" dirty="0">
                <a:latin typeface="Arial"/>
                <a:ea typeface="DejaVu Sans"/>
              </a:rPr>
              <a:t>, </a:t>
            </a:r>
            <a:r>
              <a:rPr lang="ru-RU" sz="2000" b="1" strike="noStrike" spc="-1" dirty="0" err="1">
                <a:latin typeface="Arial"/>
                <a:ea typeface="DejaVu Sans"/>
              </a:rPr>
              <a:t>ущелинами</a:t>
            </a:r>
            <a:r>
              <a:rPr lang="ru-RU" sz="2000" b="1" strike="noStrike" spc="-1" dirty="0">
                <a:latin typeface="Arial"/>
                <a:ea typeface="DejaVu Sans"/>
              </a:rPr>
              <a:t>, ярами та </a:t>
            </a:r>
            <a:r>
              <a:rPr lang="ru-RU" sz="2000" b="1" strike="noStrike" spc="-1" dirty="0" err="1">
                <a:latin typeface="Arial"/>
                <a:ea typeface="DejaVu Sans"/>
              </a:rPr>
              <a:t>ін</a:t>
            </a:r>
            <a:r>
              <a:rPr lang="ru-RU" sz="2000" b="1" strike="noStrike" spc="-1" dirty="0">
                <a:latin typeface="Arial"/>
                <a:ea typeface="DejaVu Sans"/>
              </a:rPr>
              <a:t>.), </a:t>
            </a:r>
            <a:r>
              <a:rPr lang="ru-RU" sz="2000" b="1" strike="noStrike" spc="-1" dirty="0" err="1">
                <a:latin typeface="Arial"/>
                <a:ea typeface="DejaVu Sans"/>
              </a:rPr>
              <a:t>наявністю</a:t>
            </a:r>
            <a:r>
              <a:rPr lang="ru-RU" sz="2000" b="1" strike="noStrike" spc="-1" dirty="0">
                <a:latin typeface="Arial"/>
                <a:ea typeface="DejaVu Sans"/>
              </a:rPr>
              <a:t> </a:t>
            </a:r>
            <a:r>
              <a:rPr lang="ru-RU" sz="2000" b="1" strike="noStrike" spc="-1" dirty="0" err="1">
                <a:latin typeface="Arial"/>
                <a:ea typeface="DejaVu Sans"/>
              </a:rPr>
              <a:t>тектонічних</a:t>
            </a:r>
            <a:r>
              <a:rPr lang="ru-RU" sz="2000" b="1" strike="noStrike" spc="-1" dirty="0">
                <a:latin typeface="Arial"/>
                <a:ea typeface="DejaVu Sans"/>
              </a:rPr>
              <a:t> </a:t>
            </a:r>
            <a:r>
              <a:rPr lang="ru-RU" sz="2000" b="1" strike="noStrike" spc="-1" dirty="0" err="1">
                <a:latin typeface="Arial"/>
                <a:ea typeface="DejaVu Sans"/>
              </a:rPr>
              <a:t>розломів</a:t>
            </a:r>
            <a:r>
              <a:rPr lang="ru-RU" sz="2000" b="1" strike="noStrike" spc="-1" dirty="0">
                <a:latin typeface="Arial"/>
                <a:ea typeface="DejaVu Sans"/>
              </a:rPr>
              <a:t>, </a:t>
            </a:r>
            <a:r>
              <a:rPr lang="ru-RU" sz="2000" b="1" strike="noStrike" spc="-1" dirty="0" err="1">
                <a:latin typeface="Arial"/>
                <a:ea typeface="DejaVu Sans"/>
              </a:rPr>
              <a:t>існуванням</a:t>
            </a:r>
            <a:r>
              <a:rPr lang="ru-RU" sz="2000" b="1" strike="noStrike" spc="-1" dirty="0">
                <a:latin typeface="Arial"/>
                <a:ea typeface="DejaVu Sans"/>
              </a:rPr>
              <a:t> </a:t>
            </a:r>
            <a:r>
              <a:rPr lang="ru-RU" sz="2000" b="1" strike="noStrike" spc="-1" dirty="0" err="1">
                <a:latin typeface="Arial"/>
                <a:ea typeface="DejaVu Sans"/>
              </a:rPr>
              <a:t>фаціальних</a:t>
            </a:r>
            <a:r>
              <a:rPr lang="ru-RU" sz="2000" b="1" strike="noStrike" spc="-1" dirty="0">
                <a:latin typeface="Arial"/>
                <a:ea typeface="DejaVu Sans"/>
              </a:rPr>
              <a:t> </a:t>
            </a:r>
            <a:r>
              <a:rPr lang="ru-RU" sz="2000" b="1" strike="noStrike" spc="-1" dirty="0" err="1">
                <a:latin typeface="Arial"/>
                <a:ea typeface="DejaVu Sans"/>
              </a:rPr>
              <a:t>вікон</a:t>
            </a:r>
            <a:r>
              <a:rPr lang="ru-RU" sz="2000" b="1" strike="noStrike" spc="-1" dirty="0">
                <a:latin typeface="Arial"/>
                <a:ea typeface="DejaVu Sans"/>
              </a:rPr>
              <a:t> у </a:t>
            </a:r>
            <a:r>
              <a:rPr lang="ru-RU" sz="2000" b="1" strike="noStrike" spc="-1" dirty="0" err="1">
                <a:latin typeface="Arial"/>
                <a:ea typeface="DejaVu Sans"/>
              </a:rPr>
              <a:t>водоупорах</a:t>
            </a:r>
            <a:r>
              <a:rPr lang="ru-RU" sz="2000" b="1" strike="noStrike" spc="-1" dirty="0">
                <a:latin typeface="Arial"/>
                <a:ea typeface="DejaVu Sans"/>
              </a:rPr>
              <a:t> (</a:t>
            </a:r>
            <a:r>
              <a:rPr lang="ru-RU" sz="2000" b="1" strike="noStrike" spc="-1" dirty="0" err="1">
                <a:latin typeface="Arial"/>
                <a:ea typeface="DejaVu Sans"/>
              </a:rPr>
              <a:t>наприклад</a:t>
            </a:r>
            <a:r>
              <a:rPr lang="ru-RU" sz="2000" b="1" strike="noStrike" spc="-1" dirty="0">
                <a:latin typeface="Arial"/>
                <a:ea typeface="DejaVu Sans"/>
              </a:rPr>
              <a:t>, </a:t>
            </a:r>
            <a:r>
              <a:rPr lang="ru-RU" sz="2000" b="1" strike="noStrike" spc="-1" dirty="0" err="1">
                <a:latin typeface="Arial"/>
                <a:ea typeface="DejaVu Sans"/>
              </a:rPr>
              <a:t>піщані</a:t>
            </a:r>
            <a:r>
              <a:rPr lang="ru-RU" sz="2000" b="1" strike="noStrike" spc="-1" dirty="0">
                <a:latin typeface="Arial"/>
                <a:ea typeface="DejaVu Sans"/>
              </a:rPr>
              <a:t> </a:t>
            </a:r>
            <a:r>
              <a:rPr lang="ru-RU" sz="2000" b="1" strike="noStrike" spc="-1" dirty="0" err="1">
                <a:latin typeface="Arial"/>
                <a:ea typeface="DejaVu Sans"/>
              </a:rPr>
              <a:t>ділянки</a:t>
            </a:r>
            <a:r>
              <a:rPr lang="ru-RU" sz="2000" b="1" strike="noStrike" spc="-1" dirty="0">
                <a:latin typeface="Arial"/>
                <a:ea typeface="DejaVu Sans"/>
              </a:rPr>
              <a:t> </a:t>
            </a:r>
            <a:r>
              <a:rPr lang="ru-RU" sz="2000" b="1" strike="noStrike" spc="-1" dirty="0" err="1">
                <a:latin typeface="Arial"/>
                <a:ea typeface="DejaVu Sans"/>
              </a:rPr>
              <a:t>у</a:t>
            </a:r>
            <a:r>
              <a:rPr lang="ru-RU" sz="2000" b="1" strike="noStrike" spc="-1" dirty="0">
                <a:latin typeface="Arial"/>
                <a:ea typeface="DejaVu Sans"/>
              </a:rPr>
              <a:t> </a:t>
            </a:r>
            <a:r>
              <a:rPr lang="ru-RU" sz="2000" b="1" strike="noStrike" spc="-1" dirty="0" err="1">
                <a:latin typeface="Arial"/>
                <a:ea typeface="DejaVu Sans"/>
              </a:rPr>
              <a:t>глинистих</a:t>
            </a:r>
            <a:r>
              <a:rPr lang="ru-RU" sz="2000" b="1" strike="noStrike" spc="-1" dirty="0">
                <a:latin typeface="Arial"/>
                <a:ea typeface="DejaVu Sans"/>
              </a:rPr>
              <a:t> </a:t>
            </a:r>
            <a:r>
              <a:rPr lang="ru-RU" sz="2000" b="1" strike="noStrike" spc="-1" dirty="0" err="1">
                <a:latin typeface="Arial"/>
                <a:ea typeface="DejaVu Sans"/>
              </a:rPr>
              <a:t>водоупорних</a:t>
            </a:r>
            <a:r>
              <a:rPr lang="ru-RU" sz="2000" b="1" strike="noStrike" spc="-1" dirty="0">
                <a:latin typeface="Arial"/>
                <a:ea typeface="DejaVu Sans"/>
              </a:rPr>
              <a:t> горизонтах), через </a:t>
            </a:r>
            <a:r>
              <a:rPr lang="ru-RU" sz="2000" b="1" strike="noStrike" spc="-1" dirty="0" err="1">
                <a:latin typeface="Arial"/>
                <a:ea typeface="DejaVu Sans"/>
              </a:rPr>
              <a:t>які</a:t>
            </a:r>
            <a:r>
              <a:rPr lang="ru-RU" sz="2000" b="1" strike="noStrike" spc="-1" dirty="0">
                <a:latin typeface="Arial"/>
                <a:ea typeface="DejaVu Sans"/>
              </a:rPr>
              <a:t> </a:t>
            </a:r>
            <a:r>
              <a:rPr lang="ru-RU" sz="2000" b="1" strike="noStrike" spc="-1" dirty="0" err="1">
                <a:latin typeface="Arial"/>
                <a:ea typeface="DejaVu Sans"/>
              </a:rPr>
              <a:t>напірні</a:t>
            </a:r>
            <a:r>
              <a:rPr lang="ru-RU" sz="2000" b="1" strike="noStrike" spc="-1" dirty="0">
                <a:latin typeface="Arial"/>
                <a:ea typeface="DejaVu Sans"/>
              </a:rPr>
              <a:t> </a:t>
            </a:r>
            <a:r>
              <a:rPr lang="ru-RU" sz="2000" b="1" strike="noStrike" spc="-1" dirty="0" err="1">
                <a:latin typeface="Arial"/>
                <a:ea typeface="DejaVu Sans"/>
              </a:rPr>
              <a:t>водоносні</a:t>
            </a:r>
            <a:r>
              <a:rPr lang="ru-RU" sz="2000" b="1" strike="noStrike" spc="-1" dirty="0">
                <a:latin typeface="Arial"/>
                <a:ea typeface="DejaVu Sans"/>
              </a:rPr>
              <a:t> </a:t>
            </a:r>
            <a:r>
              <a:rPr lang="ru-RU" sz="2000" b="1" strike="noStrike" spc="-1" dirty="0" err="1">
                <a:latin typeface="Arial"/>
                <a:ea typeface="DejaVu Sans"/>
              </a:rPr>
              <a:t>горизонти</a:t>
            </a:r>
            <a:r>
              <a:rPr lang="ru-RU" sz="2000" b="1" strike="noStrike" spc="-1" dirty="0">
                <a:latin typeface="Arial"/>
                <a:ea typeface="DejaVu Sans"/>
              </a:rPr>
              <a:t> </a:t>
            </a:r>
            <a:r>
              <a:rPr lang="ru-RU" sz="2000" b="1" strike="noStrike" spc="-1" dirty="0" err="1">
                <a:latin typeface="Arial"/>
                <a:ea typeface="DejaVu Sans"/>
              </a:rPr>
              <a:t>утворюють</a:t>
            </a:r>
            <a:r>
              <a:rPr lang="ru-RU" sz="2000" b="1" strike="noStrike" spc="-1" dirty="0">
                <a:latin typeface="Arial"/>
                <a:ea typeface="DejaVu Sans"/>
              </a:rPr>
              <a:t> </a:t>
            </a:r>
            <a:r>
              <a:rPr lang="ru-RU" sz="2000" b="1" strike="noStrike" spc="-1" dirty="0" err="1">
                <a:latin typeface="Arial"/>
                <a:ea typeface="DejaVu Sans"/>
              </a:rPr>
              <a:t>виходи</a:t>
            </a:r>
            <a:r>
              <a:rPr lang="ru-RU" sz="2000" b="1" strike="noStrike" spc="-1" dirty="0">
                <a:latin typeface="Arial"/>
                <a:ea typeface="DejaVu Sans"/>
              </a:rPr>
              <a:t> на </a:t>
            </a:r>
            <a:r>
              <a:rPr lang="ru-RU" sz="2000" b="1" strike="noStrike" spc="-1" dirty="0" err="1">
                <a:latin typeface="Arial"/>
                <a:ea typeface="DejaVu Sans"/>
              </a:rPr>
              <a:t>поверхню</a:t>
            </a:r>
            <a:r>
              <a:rPr lang="ru-RU" sz="2000" b="1" strike="noStrike" spc="-1" dirty="0">
                <a:latin typeface="Arial"/>
                <a:ea typeface="DejaVu Sans"/>
              </a:rPr>
              <a:t>.</a:t>
            </a:r>
            <a:endParaRPr lang="ru-RU" sz="2000" b="1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2000" b="1" strike="noStrike" spc="-1" dirty="0" err="1">
                <a:solidFill>
                  <a:srgbClr val="7030A0"/>
                </a:solidFill>
                <a:latin typeface="Arial"/>
                <a:ea typeface="DejaVu Sans"/>
              </a:rPr>
              <a:t>Мінеральні</a:t>
            </a:r>
            <a:r>
              <a:rPr lang="ru-RU" sz="2000" b="1" strike="noStrike" spc="-1" dirty="0">
                <a:solidFill>
                  <a:srgbClr val="7030A0"/>
                </a:solidFill>
                <a:latin typeface="Arial"/>
                <a:ea typeface="DejaVu Sans"/>
              </a:rPr>
              <a:t> </a:t>
            </a:r>
            <a:r>
              <a:rPr lang="ru-RU" sz="2000" b="1" strike="noStrike" spc="-1" dirty="0" err="1">
                <a:solidFill>
                  <a:srgbClr val="7030A0"/>
                </a:solidFill>
                <a:latin typeface="Arial"/>
                <a:ea typeface="DejaVu Sans"/>
              </a:rPr>
              <a:t>джерела</a:t>
            </a:r>
            <a:r>
              <a:rPr lang="ru-RU" sz="2000" b="1" strike="noStrike" spc="-1" dirty="0">
                <a:solidFill>
                  <a:srgbClr val="7030A0"/>
                </a:solidFill>
                <a:latin typeface="Arial"/>
                <a:ea typeface="DejaVu Sans"/>
              </a:rPr>
              <a:t> </a:t>
            </a:r>
            <a:r>
              <a:rPr lang="ru-RU" sz="2000" b="1" strike="noStrike" spc="-1" dirty="0" err="1">
                <a:solidFill>
                  <a:srgbClr val="7030A0"/>
                </a:solidFill>
                <a:latin typeface="Arial"/>
                <a:ea typeface="DejaVu Sans"/>
              </a:rPr>
              <a:t>ділять</a:t>
            </a:r>
            <a:r>
              <a:rPr lang="ru-RU" sz="2000" b="1" strike="noStrike" spc="-1" dirty="0">
                <a:solidFill>
                  <a:srgbClr val="7030A0"/>
                </a:solidFill>
                <a:latin typeface="Arial"/>
                <a:ea typeface="DejaVu Sans"/>
              </a:rPr>
              <a:t> на </a:t>
            </a:r>
            <a:r>
              <a:rPr lang="ru-RU" sz="2000" b="1" strike="noStrike" spc="-1" dirty="0" err="1">
                <a:solidFill>
                  <a:srgbClr val="FF0000"/>
                </a:solidFill>
                <a:latin typeface="Arial"/>
                <a:ea typeface="DejaVu Sans"/>
              </a:rPr>
              <a:t>дуже</a:t>
            </a:r>
            <a:r>
              <a:rPr lang="ru-RU" sz="2000" b="1" strike="noStrike" spc="-1" dirty="0">
                <a:solidFill>
                  <a:srgbClr val="FF0000"/>
                </a:solidFill>
                <a:latin typeface="Arial"/>
                <a:ea typeface="DejaVu Sans"/>
              </a:rPr>
              <a:t> </a:t>
            </a:r>
            <a:r>
              <a:rPr lang="ru-RU" sz="2000" b="1" strike="noStrike" spc="-1" dirty="0" err="1">
                <a:solidFill>
                  <a:srgbClr val="FF0000"/>
                </a:solidFill>
                <a:latin typeface="Arial"/>
                <a:ea typeface="DejaVu Sans"/>
              </a:rPr>
              <a:t>постійні</a:t>
            </a:r>
            <a:r>
              <a:rPr lang="ru-RU" sz="2000" b="1" strike="noStrike" spc="-1" dirty="0">
                <a:solidFill>
                  <a:srgbClr val="FF0000"/>
                </a:solidFill>
                <a:latin typeface="Arial"/>
                <a:ea typeface="DejaVu Sans"/>
              </a:rPr>
              <a:t>, </a:t>
            </a:r>
            <a:r>
              <a:rPr lang="ru-RU" sz="2000" b="1" strike="noStrike" spc="-1" dirty="0" err="1">
                <a:solidFill>
                  <a:srgbClr val="FF0000"/>
                </a:solidFill>
                <a:latin typeface="Arial"/>
                <a:ea typeface="DejaVu Sans"/>
              </a:rPr>
              <a:t>постійні</a:t>
            </a:r>
            <a:r>
              <a:rPr lang="ru-RU" sz="2000" b="1" strike="noStrike" spc="-1" dirty="0">
                <a:solidFill>
                  <a:srgbClr val="FF0000"/>
                </a:solidFill>
                <a:latin typeface="Arial"/>
                <a:ea typeface="DejaVu Sans"/>
              </a:rPr>
              <a:t> </a:t>
            </a:r>
            <a:r>
              <a:rPr lang="ru-RU" sz="2000" b="1" strike="noStrike" spc="-1" dirty="0">
                <a:latin typeface="Arial"/>
                <a:ea typeface="DejaVu Sans"/>
              </a:rPr>
              <a:t>(</a:t>
            </a:r>
            <a:r>
              <a:rPr lang="ru-RU" sz="2000" b="1" strike="noStrike" spc="-1" dirty="0" err="1">
                <a:latin typeface="Arial"/>
                <a:ea typeface="DejaVu Sans"/>
              </a:rPr>
              <a:t>характеризуються</a:t>
            </a:r>
            <a:r>
              <a:rPr lang="ru-RU" sz="2000" b="1" strike="noStrike" spc="-1" dirty="0">
                <a:latin typeface="Arial"/>
                <a:ea typeface="DejaVu Sans"/>
              </a:rPr>
              <a:t> </a:t>
            </a:r>
            <a:r>
              <a:rPr lang="ru-RU" sz="2000" b="1" strike="noStrike" spc="-1" dirty="0" err="1">
                <a:latin typeface="Arial"/>
                <a:ea typeface="DejaVu Sans"/>
              </a:rPr>
              <a:t>незмінністю</a:t>
            </a:r>
            <a:r>
              <a:rPr lang="ru-RU" sz="2000" b="1" strike="noStrike" spc="-1" dirty="0">
                <a:latin typeface="Arial"/>
                <a:ea typeface="DejaVu Sans"/>
              </a:rPr>
              <a:t> режиму, </a:t>
            </a:r>
            <a:r>
              <a:rPr lang="ru-RU" sz="2000" b="1" strike="noStrike" spc="-1" dirty="0" err="1">
                <a:latin typeface="Arial"/>
                <a:ea typeface="DejaVu Sans"/>
              </a:rPr>
              <a:t>живлення</a:t>
            </a:r>
            <a:r>
              <a:rPr lang="ru-RU" sz="2000" b="1" strike="noStrike" spc="-1" dirty="0">
                <a:latin typeface="Arial"/>
                <a:ea typeface="DejaVu Sans"/>
              </a:rPr>
              <a:t> </a:t>
            </a:r>
            <a:r>
              <a:rPr lang="ru-RU" sz="2000" b="1" strike="noStrike" spc="-1" dirty="0" err="1">
                <a:latin typeface="Arial"/>
                <a:ea typeface="DejaVu Sans"/>
              </a:rPr>
              <a:t>здійснюється</a:t>
            </a:r>
            <a:r>
              <a:rPr lang="ru-RU" sz="2000" b="1" strike="noStrike" spc="-1" dirty="0">
                <a:latin typeface="Arial"/>
                <a:ea typeface="DejaVu Sans"/>
              </a:rPr>
              <a:t> за </a:t>
            </a:r>
            <a:r>
              <a:rPr lang="ru-RU" sz="2000" b="1" strike="noStrike" spc="-1" dirty="0" err="1">
                <a:latin typeface="Arial"/>
                <a:ea typeface="DejaVu Sans"/>
              </a:rPr>
              <a:t>рахунок</a:t>
            </a:r>
            <a:r>
              <a:rPr lang="ru-RU" sz="2000" b="1" strike="noStrike" spc="-1" dirty="0">
                <a:latin typeface="Arial"/>
                <a:ea typeface="DejaVu Sans"/>
              </a:rPr>
              <a:t> </a:t>
            </a:r>
            <a:r>
              <a:rPr lang="ru-RU" sz="2000" b="1" strike="noStrike" spc="-1" dirty="0" err="1">
                <a:latin typeface="Arial"/>
                <a:ea typeface="DejaVu Sans"/>
              </a:rPr>
              <a:t>мінеральних</a:t>
            </a:r>
            <a:r>
              <a:rPr lang="ru-RU" sz="2000" b="1" strike="noStrike" spc="-1" dirty="0">
                <a:latin typeface="Arial"/>
                <a:ea typeface="DejaVu Sans"/>
              </a:rPr>
              <a:t> вод, </a:t>
            </a:r>
            <a:r>
              <a:rPr lang="ru-RU" sz="2000" b="1" strike="noStrike" spc="-1" dirty="0" err="1">
                <a:latin typeface="Arial"/>
                <a:ea typeface="DejaVu Sans"/>
              </a:rPr>
              <a:t>глибоко</a:t>
            </a:r>
            <a:r>
              <a:rPr lang="ru-RU" sz="2000" b="1" strike="noStrike" spc="-1" dirty="0">
                <a:latin typeface="Arial"/>
                <a:ea typeface="DejaVu Sans"/>
              </a:rPr>
              <a:t> </a:t>
            </a:r>
            <a:r>
              <a:rPr lang="ru-RU" sz="2000" b="1" strike="noStrike" spc="-1" dirty="0" err="1">
                <a:latin typeface="Arial"/>
                <a:ea typeface="DejaVu Sans"/>
              </a:rPr>
              <a:t>залягаючих</a:t>
            </a:r>
            <a:r>
              <a:rPr lang="ru-RU" sz="2000" b="1" strike="noStrike" spc="-1" dirty="0">
                <a:latin typeface="Arial"/>
                <a:ea typeface="DejaVu Sans"/>
              </a:rPr>
              <a:t> </a:t>
            </a:r>
            <a:r>
              <a:rPr lang="ru-RU" sz="2000" b="1" strike="noStrike" spc="-1" dirty="0" err="1">
                <a:latin typeface="Arial"/>
                <a:ea typeface="DejaVu Sans"/>
              </a:rPr>
              <a:t>водоносних</a:t>
            </a:r>
            <a:r>
              <a:rPr lang="ru-RU" sz="2000" b="1" strike="noStrike" spc="-1" dirty="0">
                <a:latin typeface="Arial"/>
                <a:ea typeface="DejaVu Sans"/>
              </a:rPr>
              <a:t> </a:t>
            </a:r>
            <a:r>
              <a:rPr lang="ru-RU" sz="2000" b="1" strike="noStrike" spc="-1" dirty="0" err="1">
                <a:latin typeface="Arial"/>
                <a:ea typeface="DejaVu Sans"/>
              </a:rPr>
              <a:t>горизонтів</a:t>
            </a:r>
            <a:r>
              <a:rPr lang="ru-RU" sz="2000" b="1" strike="noStrike" spc="-1" dirty="0">
                <a:latin typeface="Arial"/>
                <a:ea typeface="DejaVu Sans"/>
              </a:rPr>
              <a:t>) </a:t>
            </a:r>
            <a:r>
              <a:rPr lang="ru-RU" sz="2000" b="1" strike="noStrike" spc="-1" dirty="0" err="1">
                <a:latin typeface="Arial"/>
                <a:ea typeface="DejaVu Sans"/>
              </a:rPr>
              <a:t>і</a:t>
            </a:r>
            <a:r>
              <a:rPr lang="ru-RU" sz="2000" b="1" strike="noStrike" spc="-1" dirty="0">
                <a:latin typeface="Arial"/>
                <a:ea typeface="DejaVu Sans"/>
              </a:rPr>
              <a:t> </a:t>
            </a:r>
            <a:r>
              <a:rPr lang="ru-RU" sz="2000" b="1" strike="noStrike" spc="-1" dirty="0" err="1">
                <a:solidFill>
                  <a:srgbClr val="FF0000"/>
                </a:solidFill>
                <a:latin typeface="Arial"/>
                <a:ea typeface="DejaVu Sans"/>
              </a:rPr>
              <a:t>змінні</a:t>
            </a:r>
            <a:r>
              <a:rPr lang="ru-RU" sz="2000" b="1" strike="noStrike" spc="-1" dirty="0">
                <a:solidFill>
                  <a:srgbClr val="FF0000"/>
                </a:solidFill>
                <a:latin typeface="Arial"/>
                <a:ea typeface="DejaVu Sans"/>
              </a:rPr>
              <a:t>, </a:t>
            </a:r>
            <a:r>
              <a:rPr lang="ru-RU" sz="2000" b="1" strike="noStrike" spc="-1" dirty="0" err="1">
                <a:solidFill>
                  <a:srgbClr val="FF0000"/>
                </a:solidFill>
                <a:latin typeface="Arial"/>
                <a:ea typeface="DejaVu Sans"/>
              </a:rPr>
              <a:t>дуже</a:t>
            </a:r>
            <a:r>
              <a:rPr lang="ru-RU" sz="2000" b="1" strike="noStrike" spc="-1" dirty="0">
                <a:solidFill>
                  <a:srgbClr val="FF0000"/>
                </a:solidFill>
                <a:latin typeface="Arial"/>
                <a:ea typeface="DejaVu Sans"/>
              </a:rPr>
              <a:t> </a:t>
            </a:r>
            <a:r>
              <a:rPr lang="ru-RU" sz="2000" b="1" strike="noStrike" spc="-1" dirty="0" err="1">
                <a:solidFill>
                  <a:srgbClr val="FF0000"/>
                </a:solidFill>
                <a:latin typeface="Arial"/>
                <a:ea typeface="DejaVu Sans"/>
              </a:rPr>
              <a:t>змінні</a:t>
            </a:r>
            <a:r>
              <a:rPr lang="ru-RU" sz="2000" b="1" strike="noStrike" spc="-1" dirty="0">
                <a:solidFill>
                  <a:srgbClr val="FF0000"/>
                </a:solidFill>
                <a:latin typeface="Arial"/>
                <a:ea typeface="DejaVu Sans"/>
              </a:rPr>
              <a:t> </a:t>
            </a:r>
            <a:r>
              <a:rPr lang="ru-RU" sz="2000" b="1" strike="noStrike" spc="-1" dirty="0">
                <a:latin typeface="Arial"/>
                <a:ea typeface="DejaVu Sans"/>
              </a:rPr>
              <a:t>(режим </a:t>
            </a:r>
            <a:r>
              <a:rPr lang="ru-RU" sz="2000" b="1" strike="noStrike" spc="-1" dirty="0" err="1">
                <a:latin typeface="Arial"/>
                <a:ea typeface="DejaVu Sans"/>
              </a:rPr>
              <a:t>цих</a:t>
            </a:r>
            <a:r>
              <a:rPr lang="ru-RU" sz="2000" b="1" strike="noStrike" spc="-1" dirty="0">
                <a:latin typeface="Arial"/>
                <a:ea typeface="DejaVu Sans"/>
              </a:rPr>
              <a:t> </a:t>
            </a:r>
            <a:r>
              <a:rPr lang="ru-RU" sz="2000" b="1" strike="noStrike" spc="-1" dirty="0" err="1">
                <a:latin typeface="Arial"/>
                <a:ea typeface="DejaVu Sans"/>
              </a:rPr>
              <a:t>джерел</a:t>
            </a:r>
            <a:r>
              <a:rPr lang="ru-RU" sz="2000" b="1" strike="noStrike" spc="-1" dirty="0">
                <a:latin typeface="Arial"/>
                <a:ea typeface="DejaVu Sans"/>
              </a:rPr>
              <a:t>, </a:t>
            </a:r>
            <a:r>
              <a:rPr lang="ru-RU" sz="2000" b="1" strike="noStrike" spc="-1" dirty="0" err="1">
                <a:latin typeface="Arial"/>
                <a:ea typeface="DejaVu Sans"/>
              </a:rPr>
              <a:t>що</a:t>
            </a:r>
            <a:r>
              <a:rPr lang="ru-RU" sz="2000" b="1" strike="noStrike" spc="-1" dirty="0">
                <a:latin typeface="Arial"/>
                <a:ea typeface="DejaVu Sans"/>
              </a:rPr>
              <a:t> </a:t>
            </a:r>
            <a:r>
              <a:rPr lang="ru-RU" sz="2000" b="1" strike="noStrike" spc="-1" dirty="0" err="1">
                <a:latin typeface="Arial"/>
                <a:ea typeface="DejaVu Sans"/>
              </a:rPr>
              <a:t>живляться</a:t>
            </a:r>
            <a:r>
              <a:rPr lang="ru-RU" sz="2000" b="1" strike="noStrike" spc="-1" dirty="0">
                <a:latin typeface="Arial"/>
                <a:ea typeface="DejaVu Sans"/>
              </a:rPr>
              <a:t> водами </a:t>
            </a:r>
            <a:r>
              <a:rPr lang="ru-RU" sz="2000" b="1" strike="noStrike" spc="-1" dirty="0" err="1">
                <a:latin typeface="Arial"/>
                <a:ea typeface="DejaVu Sans"/>
              </a:rPr>
              <a:t>ґрунтових</a:t>
            </a:r>
            <a:r>
              <a:rPr lang="ru-RU" sz="2000" b="1" strike="noStrike" spc="-1" dirty="0">
                <a:latin typeface="Arial"/>
                <a:ea typeface="DejaVu Sans"/>
              </a:rPr>
              <a:t> </a:t>
            </a:r>
            <a:r>
              <a:rPr lang="ru-RU" sz="2000" b="1" strike="noStrike" spc="-1" dirty="0" err="1">
                <a:latin typeface="Arial"/>
                <a:ea typeface="DejaVu Sans"/>
              </a:rPr>
              <a:t>водоносних</a:t>
            </a:r>
            <a:r>
              <a:rPr lang="ru-RU" sz="2000" b="1" strike="noStrike" spc="-1" dirty="0">
                <a:latin typeface="Arial"/>
                <a:ea typeface="DejaVu Sans"/>
              </a:rPr>
              <a:t> </a:t>
            </a:r>
            <a:r>
              <a:rPr lang="ru-RU" sz="2000" b="1" strike="noStrike" spc="-1" dirty="0" err="1">
                <a:latin typeface="Arial"/>
                <a:ea typeface="DejaVu Sans"/>
              </a:rPr>
              <a:t>горизонтів</a:t>
            </a:r>
            <a:r>
              <a:rPr lang="ru-RU" sz="2000" b="1" strike="noStrike" spc="-1" dirty="0">
                <a:latin typeface="Arial"/>
                <a:ea typeface="DejaVu Sans"/>
              </a:rPr>
              <a:t>, </a:t>
            </a:r>
            <a:r>
              <a:rPr lang="ru-RU" sz="2000" b="1" strike="noStrike" spc="-1" dirty="0" err="1">
                <a:latin typeface="Arial"/>
                <a:ea typeface="DejaVu Sans"/>
              </a:rPr>
              <a:t>тісно</a:t>
            </a:r>
            <a:r>
              <a:rPr lang="ru-RU" sz="2000" b="1" strike="noStrike" spc="-1" dirty="0">
                <a:latin typeface="Arial"/>
                <a:ea typeface="DejaVu Sans"/>
              </a:rPr>
              <a:t> </a:t>
            </a:r>
            <a:r>
              <a:rPr lang="ru-RU" sz="2000" b="1" strike="noStrike" spc="-1" dirty="0" err="1">
                <a:latin typeface="Arial"/>
                <a:ea typeface="DejaVu Sans"/>
              </a:rPr>
              <a:t>пов’язаний</a:t>
            </a:r>
            <a:r>
              <a:rPr lang="ru-RU" sz="2000" b="1" strike="noStrike" spc="-1" dirty="0">
                <a:latin typeface="Arial"/>
                <a:ea typeface="DejaVu Sans"/>
              </a:rPr>
              <a:t> </a:t>
            </a:r>
            <a:r>
              <a:rPr lang="ru-RU" sz="2000" b="1" strike="noStrike" spc="-1" dirty="0" err="1">
                <a:latin typeface="Arial"/>
                <a:ea typeface="DejaVu Sans"/>
              </a:rPr>
              <a:t>з</a:t>
            </a:r>
            <a:r>
              <a:rPr lang="ru-RU" sz="2000" b="1" strike="noStrike" spc="-1" dirty="0">
                <a:latin typeface="Arial"/>
                <a:ea typeface="DejaVu Sans"/>
              </a:rPr>
              <a:t> </a:t>
            </a:r>
            <a:r>
              <a:rPr lang="ru-RU" sz="2000" b="1" strike="noStrike" spc="-1" dirty="0" err="1">
                <a:latin typeface="Arial"/>
                <a:ea typeface="DejaVu Sans"/>
              </a:rPr>
              <a:t>інтенсивністю</a:t>
            </a:r>
            <a:r>
              <a:rPr lang="ru-RU" sz="2000" b="1" strike="noStrike" spc="-1" dirty="0">
                <a:latin typeface="Arial"/>
                <a:ea typeface="DejaVu Sans"/>
              </a:rPr>
              <a:t> </a:t>
            </a:r>
            <a:r>
              <a:rPr lang="ru-RU" sz="2000" b="1" strike="noStrike" spc="-1" dirty="0" err="1">
                <a:latin typeface="Arial"/>
                <a:ea typeface="DejaVu Sans"/>
              </a:rPr>
              <a:t>випадання</a:t>
            </a:r>
            <a:r>
              <a:rPr lang="ru-RU" sz="2000" b="1" strike="noStrike" spc="-1" dirty="0">
                <a:latin typeface="Arial"/>
                <a:ea typeface="DejaVu Sans"/>
              </a:rPr>
              <a:t> </a:t>
            </a:r>
            <a:r>
              <a:rPr lang="ru-RU" sz="2000" b="1" strike="noStrike" spc="-1" dirty="0" err="1">
                <a:latin typeface="Arial"/>
                <a:ea typeface="DejaVu Sans"/>
              </a:rPr>
              <a:t>атмосферних</a:t>
            </a:r>
            <a:r>
              <a:rPr lang="ru-RU" sz="2000" b="1" strike="noStrike" spc="-1" dirty="0">
                <a:latin typeface="Arial"/>
                <a:ea typeface="DejaVu Sans"/>
              </a:rPr>
              <a:t> </a:t>
            </a:r>
            <a:r>
              <a:rPr lang="ru-RU" sz="2000" b="1" strike="noStrike" spc="-1" dirty="0" err="1">
                <a:latin typeface="Arial"/>
                <a:ea typeface="DejaVu Sans"/>
              </a:rPr>
              <a:t>опадів</a:t>
            </a:r>
            <a:r>
              <a:rPr lang="ru-RU" sz="2000" b="1" strike="noStrike" spc="-1" dirty="0">
                <a:latin typeface="Arial"/>
                <a:ea typeface="DejaVu Sans"/>
              </a:rPr>
              <a:t>).</a:t>
            </a:r>
            <a:endParaRPr lang="ru-RU" sz="2000" b="1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7030A0"/>
                </a:solidFill>
                <a:latin typeface="Arial"/>
                <a:ea typeface="DejaVu Sans"/>
              </a:rPr>
              <a:t>За характером </a:t>
            </a:r>
            <a:r>
              <a:rPr lang="ru-RU" sz="2000" b="1" strike="noStrike" spc="-1" dirty="0" err="1">
                <a:solidFill>
                  <a:srgbClr val="7030A0"/>
                </a:solidFill>
                <a:latin typeface="Arial"/>
                <a:ea typeface="DejaVu Sans"/>
              </a:rPr>
              <a:t>розвантаження</a:t>
            </a:r>
            <a:r>
              <a:rPr lang="ru-RU" sz="2000" b="1" strike="noStrike" spc="-1" dirty="0">
                <a:latin typeface="Arial"/>
                <a:ea typeface="DejaVu Sans"/>
              </a:rPr>
              <a:t> </a:t>
            </a:r>
            <a:r>
              <a:rPr lang="ru-RU" sz="2000" b="1" strike="noStrike" spc="-1" dirty="0" err="1">
                <a:latin typeface="Arial"/>
                <a:ea typeface="DejaVu Sans"/>
              </a:rPr>
              <a:t>виділяють</a:t>
            </a:r>
            <a:r>
              <a:rPr lang="ru-RU" sz="2000" b="1" strike="noStrike" spc="-1" dirty="0">
                <a:latin typeface="Arial"/>
                <a:ea typeface="DejaVu Sans"/>
              </a:rPr>
              <a:t> </a:t>
            </a:r>
            <a:r>
              <a:rPr lang="ru-RU" sz="2000" b="1" strike="noStrike" spc="-1" dirty="0" err="1">
                <a:solidFill>
                  <a:srgbClr val="FF0000"/>
                </a:solidFill>
                <a:latin typeface="Arial"/>
                <a:ea typeface="DejaVu Sans"/>
              </a:rPr>
              <a:t>висхідні</a:t>
            </a:r>
            <a:r>
              <a:rPr lang="ru-RU" sz="2000" b="1" strike="noStrike" spc="-1" dirty="0">
                <a:solidFill>
                  <a:srgbClr val="FF0000"/>
                </a:solidFill>
                <a:latin typeface="Arial"/>
                <a:ea typeface="DejaVu Sans"/>
              </a:rPr>
              <a:t> </a:t>
            </a:r>
            <a:r>
              <a:rPr lang="ru-RU" sz="2000" b="1" strike="noStrike" spc="-1" dirty="0">
                <a:latin typeface="Arial"/>
                <a:ea typeface="DejaVu Sans"/>
              </a:rPr>
              <a:t>та</a:t>
            </a:r>
            <a:r>
              <a:rPr lang="ru-RU" sz="2000" b="1" strike="noStrike" spc="-1" dirty="0">
                <a:solidFill>
                  <a:srgbClr val="FF0000"/>
                </a:solidFill>
                <a:latin typeface="Arial"/>
                <a:ea typeface="DejaVu Sans"/>
              </a:rPr>
              <a:t> </a:t>
            </a:r>
            <a:r>
              <a:rPr lang="ru-RU" sz="2000" b="1" strike="noStrike" spc="-1" dirty="0" err="1">
                <a:solidFill>
                  <a:srgbClr val="FF0000"/>
                </a:solidFill>
                <a:latin typeface="Arial"/>
                <a:ea typeface="DejaVu Sans"/>
              </a:rPr>
              <a:t>низхідні</a:t>
            </a:r>
            <a:r>
              <a:rPr lang="ru-RU" sz="2000" b="1" strike="noStrike" spc="-1" dirty="0">
                <a:solidFill>
                  <a:srgbClr val="FF0000"/>
                </a:solidFill>
                <a:latin typeface="Arial"/>
                <a:ea typeface="DejaVu Sans"/>
              </a:rPr>
              <a:t> </a:t>
            </a:r>
            <a:r>
              <a:rPr lang="ru-RU" sz="2000" b="1" strike="noStrike" spc="-1" dirty="0" err="1">
                <a:latin typeface="Arial"/>
                <a:ea typeface="DejaVu Sans"/>
              </a:rPr>
              <a:t>мінеральні</a:t>
            </a:r>
            <a:r>
              <a:rPr lang="ru-RU" sz="2000" b="1" strike="noStrike" spc="-1" dirty="0">
                <a:latin typeface="Arial"/>
                <a:ea typeface="DejaVu Sans"/>
              </a:rPr>
              <a:t> </a:t>
            </a:r>
            <a:r>
              <a:rPr lang="ru-RU" sz="2000" b="1" strike="noStrike" spc="-1" dirty="0" err="1">
                <a:latin typeface="Arial"/>
                <a:ea typeface="DejaVu Sans"/>
              </a:rPr>
              <a:t>джерела</a:t>
            </a:r>
            <a:r>
              <a:rPr lang="ru-RU" sz="2000" b="1" strike="noStrike" spc="-1" dirty="0">
                <a:latin typeface="Arial"/>
                <a:ea typeface="DejaVu Sans"/>
              </a:rPr>
              <a:t>. </a:t>
            </a:r>
            <a:r>
              <a:rPr lang="ru-RU" sz="2000" b="1" i="1" strike="noStrike" spc="-1" dirty="0" err="1">
                <a:solidFill>
                  <a:srgbClr val="FF0000"/>
                </a:solidFill>
                <a:latin typeface="Arial"/>
                <a:ea typeface="DejaVu Sans"/>
              </a:rPr>
              <a:t>Висхідні</a:t>
            </a:r>
            <a:r>
              <a:rPr lang="ru-RU" sz="2000" b="1" i="1" strike="noStrike" spc="-1" dirty="0">
                <a:solidFill>
                  <a:srgbClr val="FF0000"/>
                </a:solidFill>
                <a:latin typeface="Arial"/>
                <a:ea typeface="DejaVu Sans"/>
              </a:rPr>
              <a:t> </a:t>
            </a:r>
            <a:r>
              <a:rPr lang="ru-RU" sz="2000" b="1" i="1" strike="noStrike" spc="-1" dirty="0" err="1">
                <a:solidFill>
                  <a:srgbClr val="FF0000"/>
                </a:solidFill>
                <a:latin typeface="Arial"/>
                <a:ea typeface="DejaVu Sans"/>
              </a:rPr>
              <a:t>джерела</a:t>
            </a:r>
            <a:r>
              <a:rPr lang="ru-RU" sz="2000" b="1" i="1" strike="noStrike" spc="-1" dirty="0">
                <a:solidFill>
                  <a:srgbClr val="FF0000"/>
                </a:solidFill>
                <a:latin typeface="Arial"/>
                <a:ea typeface="DejaVu Sans"/>
              </a:rPr>
              <a:t> </a:t>
            </a:r>
            <a:r>
              <a:rPr lang="ru-RU" sz="2000" b="1" strike="noStrike" spc="-1" dirty="0" err="1">
                <a:latin typeface="Arial"/>
                <a:ea typeface="DejaVu Sans"/>
              </a:rPr>
              <a:t>живляться</a:t>
            </a:r>
            <a:r>
              <a:rPr lang="ru-RU" sz="2000" b="1" strike="noStrike" spc="-1" dirty="0">
                <a:latin typeface="Arial"/>
                <a:ea typeface="DejaVu Sans"/>
              </a:rPr>
              <a:t> </a:t>
            </a:r>
            <a:r>
              <a:rPr lang="ru-RU" sz="2000" b="1" strike="noStrike" spc="-1" dirty="0" err="1">
                <a:latin typeface="Arial"/>
                <a:ea typeface="DejaVu Sans"/>
              </a:rPr>
              <a:t>напірними</a:t>
            </a:r>
            <a:r>
              <a:rPr lang="ru-RU" sz="2000" b="1" strike="noStrike" spc="-1" dirty="0">
                <a:latin typeface="Arial"/>
                <a:ea typeface="DejaVu Sans"/>
              </a:rPr>
              <a:t> </a:t>
            </a:r>
            <a:r>
              <a:rPr lang="ru-RU" sz="2000" b="1" strike="noStrike" spc="-1" dirty="0" err="1">
                <a:latin typeface="Arial"/>
                <a:ea typeface="DejaVu Sans"/>
              </a:rPr>
              <a:t>мінеральними</a:t>
            </a:r>
            <a:r>
              <a:rPr lang="ru-RU" sz="2000" b="1" strike="noStrike" spc="-1" dirty="0">
                <a:latin typeface="Arial"/>
                <a:ea typeface="DejaVu Sans"/>
              </a:rPr>
              <a:t> водами, </a:t>
            </a:r>
            <a:r>
              <a:rPr lang="ru-RU" sz="2000" b="1" strike="noStrike" spc="-1" dirty="0" err="1">
                <a:latin typeface="Arial"/>
                <a:ea typeface="DejaVu Sans"/>
              </a:rPr>
              <a:t>рух</a:t>
            </a:r>
            <a:r>
              <a:rPr lang="ru-RU" sz="2000" b="1" strike="noStrike" spc="-1" dirty="0">
                <a:latin typeface="Arial"/>
                <a:ea typeface="DejaVu Sans"/>
              </a:rPr>
              <a:t> </a:t>
            </a:r>
            <a:r>
              <a:rPr lang="ru-RU" sz="2000" b="1" strike="noStrike" spc="-1" dirty="0" err="1">
                <a:latin typeface="Arial"/>
                <a:ea typeface="DejaVu Sans"/>
              </a:rPr>
              <a:t>яких</a:t>
            </a:r>
            <a:r>
              <a:rPr lang="ru-RU" sz="2000" b="1" strike="noStrike" spc="-1" dirty="0">
                <a:latin typeface="Arial"/>
                <a:ea typeface="DejaVu Sans"/>
              </a:rPr>
              <a:t> </a:t>
            </a:r>
            <a:r>
              <a:rPr lang="ru-RU" sz="2000" b="1" strike="noStrike" spc="-1" dirty="0" err="1">
                <a:latin typeface="Arial"/>
                <a:ea typeface="DejaVu Sans"/>
              </a:rPr>
              <a:t>відбувається</a:t>
            </a:r>
            <a:r>
              <a:rPr lang="ru-RU" sz="2000" b="1" strike="noStrike" spc="-1" dirty="0">
                <a:latin typeface="Arial"/>
                <a:ea typeface="DejaVu Sans"/>
              </a:rPr>
              <a:t> </a:t>
            </a:r>
            <a:r>
              <a:rPr lang="ru-RU" sz="2000" b="1" strike="noStrike" spc="-1" dirty="0" err="1">
                <a:latin typeface="Arial"/>
                <a:ea typeface="DejaVu Sans"/>
              </a:rPr>
              <a:t>знизу</a:t>
            </a:r>
            <a:r>
              <a:rPr lang="ru-RU" sz="2000" b="1" strike="noStrike" spc="-1" dirty="0">
                <a:latin typeface="Arial"/>
                <a:ea typeface="DejaVu Sans"/>
              </a:rPr>
              <a:t> наверх. </a:t>
            </a:r>
            <a:r>
              <a:rPr lang="ru-RU" sz="2000" b="1" strike="noStrike" spc="-1" dirty="0" err="1">
                <a:latin typeface="Arial"/>
                <a:ea typeface="DejaVu Sans"/>
              </a:rPr>
              <a:t>Серед</a:t>
            </a:r>
            <a:r>
              <a:rPr lang="ru-RU" sz="2000" b="1" strike="noStrike" spc="-1" dirty="0">
                <a:latin typeface="Arial"/>
                <a:ea typeface="DejaVu Sans"/>
              </a:rPr>
              <a:t> </a:t>
            </a:r>
            <a:r>
              <a:rPr lang="ru-RU" sz="2000" b="1" strike="noStrike" spc="-1" dirty="0" err="1">
                <a:latin typeface="Arial"/>
                <a:ea typeface="DejaVu Sans"/>
              </a:rPr>
              <a:t>мінеральних</a:t>
            </a:r>
            <a:r>
              <a:rPr lang="ru-RU" sz="2000" b="1" strike="noStrike" spc="-1" dirty="0">
                <a:latin typeface="Arial"/>
                <a:ea typeface="DejaVu Sans"/>
              </a:rPr>
              <a:t> </a:t>
            </a:r>
            <a:r>
              <a:rPr lang="ru-RU" sz="2000" b="1" strike="noStrike" spc="-1" dirty="0" err="1">
                <a:latin typeface="Arial"/>
                <a:ea typeface="DejaVu Sans"/>
              </a:rPr>
              <a:t>джерел</a:t>
            </a:r>
            <a:r>
              <a:rPr lang="ru-RU" sz="2000" b="1" strike="noStrike" spc="-1" dirty="0">
                <a:latin typeface="Arial"/>
                <a:ea typeface="DejaVu Sans"/>
              </a:rPr>
              <a:t> </a:t>
            </a:r>
            <a:r>
              <a:rPr lang="ru-RU" sz="2000" b="1" strike="noStrike" spc="-1" dirty="0" err="1">
                <a:latin typeface="Arial"/>
                <a:ea typeface="DejaVu Sans"/>
              </a:rPr>
              <a:t>цієї</a:t>
            </a:r>
            <a:r>
              <a:rPr lang="ru-RU" sz="2000" b="1" strike="noStrike" spc="-1" dirty="0">
                <a:latin typeface="Arial"/>
                <a:ea typeface="DejaVu Sans"/>
              </a:rPr>
              <a:t> </a:t>
            </a:r>
            <a:r>
              <a:rPr lang="ru-RU" sz="2000" b="1" strike="noStrike" spc="-1" dirty="0" err="1">
                <a:latin typeface="Arial"/>
                <a:ea typeface="DejaVu Sans"/>
              </a:rPr>
              <a:t>групи</a:t>
            </a:r>
            <a:r>
              <a:rPr lang="ru-RU" sz="2000" b="1" strike="noStrike" spc="-1" dirty="0">
                <a:latin typeface="Arial"/>
                <a:ea typeface="DejaVu Sans"/>
              </a:rPr>
              <a:t> </a:t>
            </a:r>
            <a:r>
              <a:rPr lang="ru-RU" sz="2000" b="1" strike="noStrike" spc="-1" dirty="0" err="1">
                <a:latin typeface="Arial"/>
                <a:ea typeface="DejaVu Sans"/>
              </a:rPr>
              <a:t>типовими</a:t>
            </a:r>
            <a:r>
              <a:rPr lang="ru-RU" sz="2000" b="1" strike="noStrike" spc="-1" dirty="0">
                <a:latin typeface="Arial"/>
                <a:ea typeface="DejaVu Sans"/>
              </a:rPr>
              <a:t> </a:t>
            </a:r>
            <a:r>
              <a:rPr lang="ru-RU" sz="2000" b="1" strike="noStrike" spc="-1" dirty="0" err="1">
                <a:latin typeface="Arial"/>
                <a:ea typeface="DejaVu Sans"/>
              </a:rPr>
              <a:t>є</a:t>
            </a:r>
            <a:r>
              <a:rPr lang="ru-RU" sz="2000" b="1" strike="noStrike" spc="-1" dirty="0">
                <a:latin typeface="Arial"/>
                <a:ea typeface="DejaVu Sans"/>
              </a:rPr>
              <a:t> </a:t>
            </a:r>
            <a:r>
              <a:rPr lang="ru-RU" sz="2000" b="1" strike="noStrike" spc="-1" dirty="0" err="1">
                <a:latin typeface="Arial"/>
                <a:ea typeface="DejaVu Sans"/>
              </a:rPr>
              <a:t>джерела</a:t>
            </a:r>
            <a:r>
              <a:rPr lang="ru-RU" sz="2000" b="1" strike="noStrike" spc="-1" dirty="0">
                <a:latin typeface="Arial"/>
                <a:ea typeface="DejaVu Sans"/>
              </a:rPr>
              <a:t> </a:t>
            </a:r>
            <a:r>
              <a:rPr lang="ru-RU" sz="2000" b="1" strike="noStrike" spc="-1" dirty="0" err="1">
                <a:latin typeface="Arial"/>
                <a:ea typeface="DejaVu Sans"/>
              </a:rPr>
              <a:t>азотних</a:t>
            </a:r>
            <a:r>
              <a:rPr lang="ru-RU" sz="2000" b="1" strike="noStrike" spc="-1" dirty="0">
                <a:latin typeface="Arial"/>
                <a:ea typeface="DejaVu Sans"/>
              </a:rPr>
              <a:t>, </a:t>
            </a:r>
            <a:r>
              <a:rPr lang="ru-RU" sz="2000" b="1" strike="noStrike" spc="-1" dirty="0" err="1">
                <a:latin typeface="Arial"/>
                <a:ea typeface="DejaVu Sans"/>
              </a:rPr>
              <a:t>вуглекислих</a:t>
            </a:r>
            <a:r>
              <a:rPr lang="ru-RU" sz="2000" b="1" strike="noStrike" spc="-1" dirty="0">
                <a:latin typeface="Arial"/>
                <a:ea typeface="DejaVu Sans"/>
              </a:rPr>
              <a:t>, </a:t>
            </a:r>
            <a:r>
              <a:rPr lang="ru-RU" sz="2000" b="1" strike="noStrike" spc="-1" dirty="0" err="1">
                <a:latin typeface="Arial"/>
                <a:ea typeface="DejaVu Sans"/>
              </a:rPr>
              <a:t>сульфідних</a:t>
            </a:r>
            <a:r>
              <a:rPr lang="ru-RU" sz="2000" b="1" strike="noStrike" spc="-1" dirty="0">
                <a:latin typeface="Arial"/>
                <a:ea typeface="DejaVu Sans"/>
              </a:rPr>
              <a:t> вод </a:t>
            </a:r>
            <a:r>
              <a:rPr lang="ru-RU" sz="2000" b="1" strike="noStrike" spc="-1" dirty="0" err="1">
                <a:latin typeface="Arial"/>
                <a:ea typeface="DejaVu Sans"/>
              </a:rPr>
              <a:t>різної</a:t>
            </a:r>
            <a:r>
              <a:rPr lang="ru-RU" sz="2000" b="1" strike="noStrike" spc="-1" dirty="0">
                <a:latin typeface="Arial"/>
                <a:ea typeface="DejaVu Sans"/>
              </a:rPr>
              <a:t> </a:t>
            </a:r>
            <a:r>
              <a:rPr lang="ru-RU" sz="2000" b="1" strike="noStrike" spc="-1" dirty="0" err="1">
                <a:latin typeface="Arial"/>
                <a:ea typeface="DejaVu Sans"/>
              </a:rPr>
              <a:t>температури</a:t>
            </a:r>
            <a:r>
              <a:rPr lang="ru-RU" sz="2000" b="1" strike="noStrike" spc="-1" dirty="0">
                <a:latin typeface="Arial"/>
                <a:ea typeface="DejaVu Sans"/>
              </a:rPr>
              <a:t>.</a:t>
            </a:r>
            <a:endParaRPr lang="ru-RU" sz="2000" b="1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2000" b="1" i="1" strike="noStrike" spc="-1" dirty="0" err="1">
                <a:solidFill>
                  <a:srgbClr val="FF0000"/>
                </a:solidFill>
                <a:latin typeface="Arial"/>
                <a:ea typeface="DejaVu Sans"/>
              </a:rPr>
              <a:t>Низхідні</a:t>
            </a:r>
            <a:r>
              <a:rPr lang="ru-RU" sz="2000" b="1" i="1" strike="noStrike" spc="-1" dirty="0">
                <a:solidFill>
                  <a:srgbClr val="FF0000"/>
                </a:solidFill>
                <a:latin typeface="Arial"/>
                <a:ea typeface="DejaVu Sans"/>
              </a:rPr>
              <a:t> </a:t>
            </a:r>
            <a:r>
              <a:rPr lang="ru-RU" sz="2000" b="1" i="1" strike="noStrike" spc="-1" dirty="0" err="1">
                <a:solidFill>
                  <a:srgbClr val="FF0000"/>
                </a:solidFill>
                <a:latin typeface="Arial"/>
                <a:ea typeface="DejaVu Sans"/>
              </a:rPr>
              <a:t>мінеральні</a:t>
            </a:r>
            <a:r>
              <a:rPr lang="ru-RU" sz="2000" b="1" i="1" strike="noStrike" spc="-1" dirty="0">
                <a:solidFill>
                  <a:srgbClr val="FF0000"/>
                </a:solidFill>
                <a:latin typeface="Arial"/>
                <a:ea typeface="DejaVu Sans"/>
              </a:rPr>
              <a:t> </a:t>
            </a:r>
            <a:r>
              <a:rPr lang="ru-RU" sz="2000" b="1" strike="noStrike" spc="-1" dirty="0" err="1">
                <a:latin typeface="Arial"/>
                <a:ea typeface="DejaVu Sans"/>
              </a:rPr>
              <a:t>джерела</a:t>
            </a:r>
            <a:r>
              <a:rPr lang="ru-RU" sz="2000" b="1" strike="noStrike" spc="-1" dirty="0">
                <a:latin typeface="Arial"/>
                <a:ea typeface="DejaVu Sans"/>
              </a:rPr>
              <a:t> </a:t>
            </a:r>
            <a:r>
              <a:rPr lang="ru-RU" sz="2000" b="1" strike="noStrike" spc="-1" dirty="0" err="1">
                <a:latin typeface="Arial"/>
                <a:ea typeface="DejaVu Sans"/>
              </a:rPr>
              <a:t>живляться</a:t>
            </a:r>
            <a:r>
              <a:rPr lang="ru-RU" sz="2000" b="1" strike="noStrike" spc="-1" dirty="0">
                <a:latin typeface="Arial"/>
                <a:ea typeface="DejaVu Sans"/>
              </a:rPr>
              <a:t> </a:t>
            </a:r>
            <a:r>
              <a:rPr lang="ru-RU" sz="2000" b="1" strike="noStrike" spc="-1" dirty="0" err="1">
                <a:latin typeface="Arial"/>
                <a:ea typeface="DejaVu Sans"/>
              </a:rPr>
              <a:t>ґрунтовими</a:t>
            </a:r>
            <a:r>
              <a:rPr lang="ru-RU" sz="2000" b="1" strike="noStrike" spc="-1" dirty="0">
                <a:latin typeface="Arial"/>
                <a:ea typeface="DejaVu Sans"/>
              </a:rPr>
              <a:t> </a:t>
            </a:r>
            <a:r>
              <a:rPr lang="ru-RU" sz="2000" b="1" strike="noStrike" spc="-1" dirty="0" err="1">
                <a:latin typeface="Arial"/>
                <a:ea typeface="DejaVu Sans"/>
              </a:rPr>
              <a:t>мінеральними</a:t>
            </a:r>
            <a:r>
              <a:rPr lang="ru-RU" sz="2000" b="1" strike="noStrike" spc="-1" dirty="0">
                <a:latin typeface="Arial"/>
                <a:ea typeface="DejaVu Sans"/>
              </a:rPr>
              <a:t> водами, </a:t>
            </a:r>
            <a:r>
              <a:rPr lang="ru-RU" sz="2000" b="1" strike="noStrike" spc="-1" dirty="0" err="1">
                <a:latin typeface="Arial"/>
                <a:ea typeface="DejaVu Sans"/>
              </a:rPr>
              <a:t>які</a:t>
            </a:r>
            <a:r>
              <a:rPr lang="ru-RU" sz="2000" b="1" strike="noStrike" spc="-1" dirty="0">
                <a:latin typeface="Arial"/>
                <a:ea typeface="DejaVu Sans"/>
              </a:rPr>
              <a:t> </a:t>
            </a:r>
            <a:r>
              <a:rPr lang="ru-RU" sz="2000" b="1" strike="noStrike" spc="-1" dirty="0" err="1">
                <a:latin typeface="Arial"/>
                <a:ea typeface="DejaVu Sans"/>
              </a:rPr>
              <a:t>рухаються</a:t>
            </a:r>
            <a:r>
              <a:rPr lang="ru-RU" sz="2000" b="1" strike="noStrike" spc="-1" dirty="0">
                <a:latin typeface="Arial"/>
                <a:ea typeface="DejaVu Sans"/>
              </a:rPr>
              <a:t> </a:t>
            </a:r>
            <a:r>
              <a:rPr lang="ru-RU" sz="2000" b="1" strike="noStrike" spc="-1" dirty="0" err="1">
                <a:latin typeface="Arial"/>
                <a:ea typeface="DejaVu Sans"/>
              </a:rPr>
              <a:t>зверху</a:t>
            </a:r>
            <a:r>
              <a:rPr lang="ru-RU" sz="2000" b="1" strike="noStrike" spc="-1" dirty="0">
                <a:latin typeface="Arial"/>
                <a:ea typeface="DejaVu Sans"/>
              </a:rPr>
              <a:t> вниз (</a:t>
            </a:r>
            <a:r>
              <a:rPr lang="ru-RU" sz="2000" b="1" strike="noStrike" spc="-1" dirty="0" err="1">
                <a:latin typeface="Arial"/>
                <a:ea typeface="DejaVu Sans"/>
              </a:rPr>
              <a:t>від</a:t>
            </a:r>
            <a:r>
              <a:rPr lang="ru-RU" sz="2000" b="1" strike="noStrike" spc="-1" dirty="0">
                <a:latin typeface="Arial"/>
                <a:ea typeface="DejaVu Sans"/>
              </a:rPr>
              <a:t> </a:t>
            </a:r>
            <a:r>
              <a:rPr lang="ru-RU" sz="2000" b="1" strike="noStrike" spc="-1" dirty="0" err="1">
                <a:latin typeface="Arial"/>
                <a:ea typeface="DejaVu Sans"/>
              </a:rPr>
              <a:t>площі</a:t>
            </a:r>
            <a:r>
              <a:rPr lang="ru-RU" sz="2000" b="1" strike="noStrike" spc="-1" dirty="0">
                <a:latin typeface="Arial"/>
                <a:ea typeface="DejaVu Sans"/>
              </a:rPr>
              <a:t> </a:t>
            </a:r>
            <a:r>
              <a:rPr lang="ru-RU" sz="2000" b="1" strike="noStrike" spc="-1" dirty="0" err="1">
                <a:latin typeface="Arial"/>
                <a:ea typeface="DejaVu Sans"/>
              </a:rPr>
              <a:t>живлення</a:t>
            </a:r>
            <a:r>
              <a:rPr lang="ru-RU" sz="2000" b="1" strike="noStrike" spc="-1" dirty="0">
                <a:latin typeface="Arial"/>
                <a:ea typeface="DejaVu Sans"/>
              </a:rPr>
              <a:t> </a:t>
            </a:r>
            <a:r>
              <a:rPr lang="ru-RU" sz="2000" b="1" strike="noStrike" spc="-1" dirty="0" err="1">
                <a:latin typeface="Arial"/>
                <a:ea typeface="DejaVu Sans"/>
              </a:rPr>
              <a:t>водоносних</a:t>
            </a:r>
            <a:r>
              <a:rPr lang="ru-RU" sz="2000" b="1" strike="noStrike" spc="-1" dirty="0">
                <a:latin typeface="Arial"/>
                <a:ea typeface="DejaVu Sans"/>
              </a:rPr>
              <a:t> </a:t>
            </a:r>
            <a:r>
              <a:rPr lang="ru-RU" sz="2000" b="1" strike="noStrike" spc="-1" dirty="0" err="1">
                <a:latin typeface="Arial"/>
                <a:ea typeface="DejaVu Sans"/>
              </a:rPr>
              <a:t>горизонтів</a:t>
            </a:r>
            <a:r>
              <a:rPr lang="ru-RU" sz="2000" b="1" strike="noStrike" spc="-1" dirty="0">
                <a:latin typeface="Arial"/>
                <a:ea typeface="DejaVu Sans"/>
              </a:rPr>
              <a:t> до </a:t>
            </a:r>
            <a:r>
              <a:rPr lang="ru-RU" sz="2000" b="1" strike="noStrike" spc="-1" dirty="0" err="1">
                <a:latin typeface="Arial"/>
                <a:ea typeface="DejaVu Sans"/>
              </a:rPr>
              <a:t>місця</a:t>
            </a:r>
            <a:r>
              <a:rPr lang="ru-RU" sz="2000" b="1" strike="noStrike" spc="-1" dirty="0">
                <a:latin typeface="Arial"/>
                <a:ea typeface="DejaVu Sans"/>
              </a:rPr>
              <a:t> </a:t>
            </a:r>
            <a:r>
              <a:rPr lang="ru-RU" sz="2000" b="1" strike="noStrike" spc="-1" dirty="0" err="1">
                <a:latin typeface="Arial"/>
                <a:ea typeface="DejaVu Sans"/>
              </a:rPr>
              <a:t>виходу</a:t>
            </a:r>
            <a:r>
              <a:rPr lang="ru-RU" sz="2000" b="1" strike="noStrike" spc="-1" dirty="0">
                <a:latin typeface="Arial"/>
                <a:ea typeface="DejaVu Sans"/>
              </a:rPr>
              <a:t> води). </a:t>
            </a:r>
            <a:r>
              <a:rPr lang="ru-RU" sz="2000" b="1" strike="noStrike" spc="-1" dirty="0" err="1">
                <a:latin typeface="Arial"/>
                <a:ea typeface="DejaVu Sans"/>
              </a:rPr>
              <a:t>Серед</a:t>
            </a:r>
            <a:r>
              <a:rPr lang="ru-RU" sz="2000" b="1" strike="noStrike" spc="-1" dirty="0">
                <a:latin typeface="Arial"/>
                <a:ea typeface="DejaVu Sans"/>
              </a:rPr>
              <a:t> них - </a:t>
            </a:r>
            <a:r>
              <a:rPr lang="ru-RU" sz="2000" b="1" strike="noStrike" spc="-1" dirty="0" err="1">
                <a:latin typeface="Arial"/>
                <a:ea typeface="DejaVu Sans"/>
              </a:rPr>
              <a:t>численні</a:t>
            </a:r>
            <a:r>
              <a:rPr lang="ru-RU" sz="2000" b="1" strike="noStrike" spc="-1" dirty="0">
                <a:latin typeface="Arial"/>
                <a:ea typeface="DejaVu Sans"/>
              </a:rPr>
              <a:t> </a:t>
            </a:r>
            <a:r>
              <a:rPr lang="ru-RU" sz="2000" b="1" strike="noStrike" spc="-1" dirty="0" err="1">
                <a:latin typeface="Arial"/>
                <a:ea typeface="DejaVu Sans"/>
              </a:rPr>
              <a:t>джерела</a:t>
            </a:r>
            <a:r>
              <a:rPr lang="ru-RU" sz="2000" b="1" strike="noStrike" spc="-1" dirty="0">
                <a:latin typeface="Arial"/>
                <a:ea typeface="DejaVu Sans"/>
              </a:rPr>
              <a:t> </a:t>
            </a:r>
            <a:r>
              <a:rPr lang="ru-RU" sz="2000" b="1" strike="noStrike" spc="-1" dirty="0" err="1">
                <a:latin typeface="Arial"/>
                <a:ea typeface="DejaVu Sans"/>
              </a:rPr>
              <a:t>з</a:t>
            </a:r>
            <a:r>
              <a:rPr lang="ru-RU" sz="2000" b="1" strike="noStrike" spc="-1" dirty="0">
                <a:latin typeface="Arial"/>
                <a:ea typeface="DejaVu Sans"/>
              </a:rPr>
              <a:t> холодною </a:t>
            </a:r>
            <a:r>
              <a:rPr lang="ru-RU" sz="2000" b="1" strike="noStrike" spc="-1" dirty="0" err="1">
                <a:latin typeface="Arial"/>
                <a:ea typeface="DejaVu Sans"/>
              </a:rPr>
              <a:t>мінеральною</a:t>
            </a:r>
            <a:r>
              <a:rPr lang="ru-RU" sz="2000" b="1" strike="noStrike" spc="-1" dirty="0">
                <a:latin typeface="Arial"/>
                <a:ea typeface="DejaVu Sans"/>
              </a:rPr>
              <a:t> водою </a:t>
            </a:r>
            <a:r>
              <a:rPr lang="ru-RU" sz="2000" b="1" strike="noStrike" spc="-1" dirty="0" err="1">
                <a:latin typeface="Arial"/>
                <a:ea typeface="DejaVu Sans"/>
              </a:rPr>
              <a:t>різноманітного</a:t>
            </a:r>
            <a:r>
              <a:rPr lang="ru-RU" sz="2000" b="1" strike="noStrike" spc="-1" dirty="0">
                <a:latin typeface="Arial"/>
                <a:ea typeface="DejaVu Sans"/>
              </a:rPr>
              <a:t> </a:t>
            </a:r>
            <a:r>
              <a:rPr lang="ru-RU" sz="2000" b="1" strike="noStrike" spc="-1" dirty="0" err="1">
                <a:latin typeface="Arial"/>
                <a:ea typeface="DejaVu Sans"/>
              </a:rPr>
              <a:t>іонного</a:t>
            </a:r>
            <a:r>
              <a:rPr lang="ru-RU" sz="2000" b="1" strike="noStrike" spc="-1" dirty="0">
                <a:latin typeface="Arial"/>
                <a:ea typeface="DejaVu Sans"/>
              </a:rPr>
              <a:t> складу </a:t>
            </a:r>
            <a:r>
              <a:rPr lang="ru-RU" sz="2000" b="1" strike="noStrike" spc="-1" dirty="0" err="1">
                <a:latin typeface="Arial"/>
                <a:ea typeface="DejaVu Sans"/>
              </a:rPr>
              <a:t>і</a:t>
            </a:r>
            <a:r>
              <a:rPr lang="ru-RU" sz="2000" b="1" strike="noStrike" spc="-1" dirty="0">
                <a:latin typeface="Arial"/>
                <a:ea typeface="DejaVu Sans"/>
              </a:rPr>
              <a:t> </a:t>
            </a:r>
            <a:r>
              <a:rPr lang="ru-RU" sz="2000" b="1" strike="noStrike" spc="-1" dirty="0" err="1">
                <a:latin typeface="Arial"/>
                <a:ea typeface="DejaVu Sans"/>
              </a:rPr>
              <a:t>різної</a:t>
            </a:r>
            <a:r>
              <a:rPr lang="ru-RU" sz="2000" b="1" strike="noStrike" spc="-1" dirty="0">
                <a:latin typeface="Arial"/>
                <a:ea typeface="DejaVu Sans"/>
              </a:rPr>
              <a:t> </a:t>
            </a:r>
            <a:r>
              <a:rPr lang="ru-RU" sz="2000" b="1" strike="noStrike" spc="-1" dirty="0" err="1">
                <a:latin typeface="Arial"/>
                <a:ea typeface="DejaVu Sans"/>
              </a:rPr>
              <a:t>мінералізації</a:t>
            </a:r>
            <a:r>
              <a:rPr lang="ru-RU" sz="2000" b="1" strike="noStrike" spc="-1" dirty="0">
                <a:latin typeface="Arial"/>
                <a:ea typeface="DejaVu Sans"/>
              </a:rPr>
              <a:t>.</a:t>
            </a:r>
            <a:endParaRPr lang="ru-RU" sz="2000" b="1" strike="noStrike" spc="-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CustomShape 1"/>
          <p:cNvSpPr/>
          <p:nvPr/>
        </p:nvSpPr>
        <p:spPr>
          <a:xfrm>
            <a:off x="595274" y="285728"/>
            <a:ext cx="11072686" cy="24607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ru-RU" sz="2200" b="1" strike="noStrike" spc="-1" dirty="0">
                <a:latin typeface="Arial"/>
                <a:ea typeface="DejaVu Sans"/>
              </a:rPr>
              <a:t>Для </a:t>
            </a:r>
            <a:r>
              <a:rPr lang="ru-RU" sz="2200" b="1" strike="noStrike" spc="-1" dirty="0" err="1">
                <a:latin typeface="Arial"/>
                <a:ea typeface="DejaVu Sans"/>
              </a:rPr>
              <a:t>мінеральних</a:t>
            </a:r>
            <a:r>
              <a:rPr lang="ru-RU" sz="2200" b="1" strike="noStrike" spc="-1" dirty="0">
                <a:latin typeface="Arial"/>
                <a:ea typeface="DejaVu Sans"/>
              </a:rPr>
              <a:t> </a:t>
            </a:r>
            <a:r>
              <a:rPr lang="ru-RU" sz="2200" b="1" strike="noStrike" spc="-1" dirty="0" err="1">
                <a:latin typeface="Arial"/>
                <a:ea typeface="DejaVu Sans"/>
              </a:rPr>
              <a:t>джерел</a:t>
            </a:r>
            <a:r>
              <a:rPr lang="ru-RU" sz="2200" b="1" strike="noStrike" spc="-1" dirty="0">
                <a:latin typeface="Arial"/>
                <a:ea typeface="DejaVu Sans"/>
              </a:rPr>
              <a:t>, </a:t>
            </a:r>
            <a:r>
              <a:rPr lang="ru-RU" sz="2200" b="1" strike="noStrike" spc="-1" dirty="0" err="1">
                <a:latin typeface="Arial"/>
                <a:ea typeface="DejaVu Sans"/>
              </a:rPr>
              <a:t>пов’язаних</a:t>
            </a:r>
            <a:r>
              <a:rPr lang="ru-RU" sz="2200" b="1" strike="noStrike" spc="-1" dirty="0">
                <a:latin typeface="Arial"/>
                <a:ea typeface="DejaVu Sans"/>
              </a:rPr>
              <a:t> </a:t>
            </a:r>
            <a:r>
              <a:rPr lang="ru-RU" sz="2200" b="1" strike="noStrike" spc="-1" dirty="0" err="1">
                <a:latin typeface="Arial"/>
                <a:ea typeface="DejaVu Sans"/>
              </a:rPr>
              <a:t>з</a:t>
            </a:r>
            <a:r>
              <a:rPr lang="ru-RU" sz="2200" b="1" strike="noStrike" spc="-1" dirty="0">
                <a:latin typeface="Arial"/>
                <a:ea typeface="DejaVu Sans"/>
              </a:rPr>
              <a:t> </a:t>
            </a:r>
            <a:r>
              <a:rPr lang="ru-RU" sz="2200" b="1" strike="noStrike" spc="-1" dirty="0" err="1">
                <a:latin typeface="Arial"/>
                <a:ea typeface="DejaVu Sans"/>
              </a:rPr>
              <a:t>ґрунтовими</a:t>
            </a:r>
            <a:r>
              <a:rPr lang="ru-RU" sz="2200" b="1" strike="noStrike" spc="-1" dirty="0">
                <a:latin typeface="Arial"/>
                <a:ea typeface="DejaVu Sans"/>
              </a:rPr>
              <a:t> </a:t>
            </a:r>
            <a:r>
              <a:rPr lang="ru-RU" sz="2200" b="1" strike="noStrike" spc="-1" dirty="0" err="1">
                <a:latin typeface="Arial"/>
                <a:ea typeface="DejaVu Sans"/>
              </a:rPr>
              <a:t>водоносними</a:t>
            </a:r>
            <a:r>
              <a:rPr lang="ru-RU" sz="2200" b="1" strike="noStrike" spc="-1" dirty="0">
                <a:latin typeface="Arial"/>
                <a:ea typeface="DejaVu Sans"/>
              </a:rPr>
              <a:t> горизонтами </a:t>
            </a:r>
            <a:r>
              <a:rPr lang="ru-RU" sz="2200" b="1" strike="noStrike" spc="-1" dirty="0" err="1">
                <a:latin typeface="Arial"/>
                <a:ea typeface="DejaVu Sans"/>
              </a:rPr>
              <a:t>або</a:t>
            </a:r>
            <a:r>
              <a:rPr lang="ru-RU" sz="2200" b="1" strike="noStrike" spc="-1" dirty="0">
                <a:latin typeface="Arial"/>
                <a:ea typeface="DejaVu Sans"/>
              </a:rPr>
              <a:t> ж </a:t>
            </a:r>
            <a:r>
              <a:rPr lang="ru-RU" sz="2200" b="1" strike="noStrike" spc="-1" dirty="0" err="1">
                <a:latin typeface="Arial"/>
                <a:ea typeface="DejaVu Sans"/>
              </a:rPr>
              <a:t>з</a:t>
            </a:r>
            <a:r>
              <a:rPr lang="ru-RU" sz="2200" b="1" strike="noStrike" spc="-1" dirty="0">
                <a:latin typeface="Arial"/>
                <a:ea typeface="DejaVu Sans"/>
              </a:rPr>
              <a:t> горизонтами, </a:t>
            </a:r>
            <a:r>
              <a:rPr lang="ru-RU" sz="2200" b="1" strike="noStrike" spc="-1" dirty="0" err="1">
                <a:latin typeface="Arial"/>
                <a:ea typeface="DejaVu Sans"/>
              </a:rPr>
              <a:t>які</a:t>
            </a:r>
            <a:r>
              <a:rPr lang="ru-RU" sz="2200" b="1" strike="noStrike" spc="-1" dirty="0">
                <a:latin typeface="Arial"/>
                <a:ea typeface="DejaVu Sans"/>
              </a:rPr>
              <a:t> </a:t>
            </a:r>
            <a:r>
              <a:rPr lang="ru-RU" sz="2200" b="1" strike="noStrike" spc="-1" dirty="0" err="1">
                <a:latin typeface="Arial"/>
                <a:ea typeface="DejaVu Sans"/>
              </a:rPr>
              <a:t>неглибоко</a:t>
            </a:r>
            <a:r>
              <a:rPr lang="ru-RU" sz="2200" b="1" strike="noStrike" spc="-1" dirty="0">
                <a:latin typeface="Arial"/>
                <a:ea typeface="DejaVu Sans"/>
              </a:rPr>
              <a:t> </a:t>
            </a:r>
            <a:r>
              <a:rPr lang="ru-RU" sz="2200" b="1" strike="noStrike" spc="-1" dirty="0" err="1">
                <a:latin typeface="Arial"/>
                <a:ea typeface="DejaVu Sans"/>
              </a:rPr>
              <a:t>залягають</a:t>
            </a:r>
            <a:r>
              <a:rPr lang="ru-RU" sz="2200" b="1" strike="noStrike" spc="-1" dirty="0">
                <a:latin typeface="Arial"/>
                <a:ea typeface="DejaVu Sans"/>
              </a:rPr>
              <a:t>, </a:t>
            </a:r>
            <a:r>
              <a:rPr lang="ru-RU" sz="2200" b="1" strike="noStrike" spc="-1" dirty="0" err="1" smtClean="0">
                <a:latin typeface="Arial"/>
                <a:ea typeface="DejaVu Sans"/>
              </a:rPr>
              <a:t>характерні</a:t>
            </a:r>
            <a:r>
              <a:rPr lang="ru-RU" sz="2200" b="1" strike="noStrike" spc="-1" dirty="0" smtClean="0">
                <a:latin typeface="Arial"/>
                <a:ea typeface="DejaVu Sans"/>
              </a:rPr>
              <a:t>:</a:t>
            </a:r>
          </a:p>
          <a:p>
            <a:pPr algn="just">
              <a:lnSpc>
                <a:spcPct val="100000"/>
              </a:lnSpc>
            </a:pPr>
            <a:r>
              <a:rPr lang="ru-RU" sz="2200" b="1" strike="noStrike" spc="-1" dirty="0" smtClean="0">
                <a:solidFill>
                  <a:srgbClr val="FF0000"/>
                </a:solidFill>
                <a:latin typeface="Arial"/>
                <a:ea typeface="DejaVu Sans"/>
              </a:rPr>
              <a:t>слабо</a:t>
            </a:r>
            <a:r>
              <a:rPr lang="ru-RU" sz="2200" b="1" strike="noStrike" spc="-1" dirty="0" smtClean="0">
                <a:latin typeface="Arial"/>
                <a:ea typeface="DejaVu Sans"/>
              </a:rPr>
              <a:t>- </a:t>
            </a:r>
            <a:r>
              <a:rPr lang="ru-RU" sz="2200" b="1" strike="noStrike" spc="-1" dirty="0">
                <a:latin typeface="Arial"/>
                <a:ea typeface="DejaVu Sans"/>
              </a:rPr>
              <a:t>(до 2 г/л) </a:t>
            </a:r>
            <a:r>
              <a:rPr lang="ru-RU" sz="2200" b="1" strike="noStrike" spc="-1" dirty="0" err="1">
                <a:latin typeface="Arial"/>
                <a:ea typeface="DejaVu Sans"/>
              </a:rPr>
              <a:t>або</a:t>
            </a:r>
            <a:r>
              <a:rPr lang="ru-RU" sz="2200" b="1" strike="noStrike" spc="-1" dirty="0">
                <a:latin typeface="Arial"/>
                <a:ea typeface="DejaVu Sans"/>
              </a:rPr>
              <a:t> </a:t>
            </a:r>
            <a:r>
              <a:rPr lang="ru-RU" sz="2200" b="1" strike="noStrike" spc="-1" dirty="0" err="1">
                <a:solidFill>
                  <a:srgbClr val="FF0000"/>
                </a:solidFill>
                <a:latin typeface="Arial"/>
                <a:ea typeface="DejaVu Sans"/>
              </a:rPr>
              <a:t>маломінералізовані</a:t>
            </a:r>
            <a:r>
              <a:rPr lang="ru-RU" sz="2200" b="1" strike="noStrike" spc="-1" dirty="0">
                <a:latin typeface="Arial"/>
                <a:ea typeface="DejaVu Sans"/>
              </a:rPr>
              <a:t> (2-5 г/л) води. </a:t>
            </a:r>
            <a:endParaRPr lang="ru-RU" sz="2200" b="1" strike="noStrike" spc="-1" dirty="0" smtClean="0">
              <a:latin typeface="Arial"/>
              <a:ea typeface="DejaVu Sans"/>
            </a:endParaRPr>
          </a:p>
          <a:p>
            <a:pPr algn="just">
              <a:lnSpc>
                <a:spcPct val="100000"/>
              </a:lnSpc>
            </a:pPr>
            <a:r>
              <a:rPr lang="ru-RU" sz="2200" b="1" strike="noStrike" spc="-1" dirty="0" err="1" smtClean="0">
                <a:latin typeface="Arial"/>
                <a:ea typeface="DejaVu Sans"/>
              </a:rPr>
              <a:t>Напірні</a:t>
            </a:r>
            <a:r>
              <a:rPr lang="ru-RU" sz="2200" b="1" strike="noStrike" spc="-1" dirty="0" smtClean="0">
                <a:latin typeface="Arial"/>
                <a:ea typeface="DejaVu Sans"/>
              </a:rPr>
              <a:t> </a:t>
            </a:r>
            <a:r>
              <a:rPr lang="ru-RU" sz="2200" b="1" strike="noStrike" spc="-1" dirty="0" err="1">
                <a:latin typeface="Arial"/>
                <a:ea typeface="DejaVu Sans"/>
              </a:rPr>
              <a:t>водоносні</a:t>
            </a:r>
            <a:r>
              <a:rPr lang="ru-RU" sz="2200" b="1" strike="noStrike" spc="-1" dirty="0">
                <a:latin typeface="Arial"/>
                <a:ea typeface="DejaVu Sans"/>
              </a:rPr>
              <a:t> </a:t>
            </a:r>
            <a:r>
              <a:rPr lang="ru-RU" sz="2200" b="1" strike="noStrike" spc="-1" dirty="0" err="1">
                <a:latin typeface="Arial"/>
                <a:ea typeface="DejaVu Sans"/>
              </a:rPr>
              <a:t>горизонти</a:t>
            </a:r>
            <a:r>
              <a:rPr lang="ru-RU" sz="2200" b="1" strike="noStrike" spc="-1" dirty="0">
                <a:latin typeface="Arial"/>
                <a:ea typeface="DejaVu Sans"/>
              </a:rPr>
              <a:t>, </a:t>
            </a:r>
            <a:r>
              <a:rPr lang="ru-RU" sz="2200" b="1" strike="noStrike" spc="-1" dirty="0" err="1">
                <a:latin typeface="Arial"/>
                <a:ea typeface="DejaVu Sans"/>
              </a:rPr>
              <a:t>які</a:t>
            </a:r>
            <a:r>
              <a:rPr lang="ru-RU" sz="2200" b="1" strike="noStrike" spc="-1" dirty="0">
                <a:latin typeface="Arial"/>
                <a:ea typeface="DejaVu Sans"/>
              </a:rPr>
              <a:t> </a:t>
            </a:r>
            <a:r>
              <a:rPr lang="ru-RU" sz="2200" b="1" strike="noStrike" spc="-1" dirty="0" err="1">
                <a:latin typeface="Arial"/>
                <a:ea typeface="DejaVu Sans"/>
              </a:rPr>
              <a:t>глибоко</a:t>
            </a:r>
            <a:r>
              <a:rPr lang="ru-RU" sz="2200" b="1" strike="noStrike" spc="-1" dirty="0">
                <a:latin typeface="Arial"/>
                <a:ea typeface="DejaVu Sans"/>
              </a:rPr>
              <a:t> </a:t>
            </a:r>
            <a:r>
              <a:rPr lang="ru-RU" sz="2200" b="1" strike="noStrike" spc="-1" dirty="0" err="1">
                <a:latin typeface="Arial"/>
                <a:ea typeface="DejaVu Sans"/>
              </a:rPr>
              <a:t>залягають</a:t>
            </a:r>
            <a:r>
              <a:rPr lang="ru-RU" sz="2200" b="1" strike="noStrike" spc="-1" dirty="0">
                <a:latin typeface="Arial"/>
                <a:ea typeface="DejaVu Sans"/>
              </a:rPr>
              <a:t>, </a:t>
            </a:r>
            <a:r>
              <a:rPr lang="ru-RU" sz="2200" b="1" strike="noStrike" spc="-1" dirty="0" err="1">
                <a:latin typeface="Arial"/>
                <a:ea typeface="DejaVu Sans"/>
              </a:rPr>
              <a:t>зазвичай</a:t>
            </a:r>
            <a:r>
              <a:rPr lang="ru-RU" sz="2200" b="1" strike="noStrike" spc="-1" dirty="0">
                <a:latin typeface="Arial"/>
                <a:ea typeface="DejaVu Sans"/>
              </a:rPr>
              <a:t> </a:t>
            </a:r>
            <a:r>
              <a:rPr lang="ru-RU" sz="2200" b="1" strike="noStrike" spc="-1" dirty="0" err="1">
                <a:latin typeface="Arial"/>
                <a:ea typeface="DejaVu Sans"/>
              </a:rPr>
              <a:t>живлять</a:t>
            </a:r>
            <a:r>
              <a:rPr lang="ru-RU" sz="2200" b="1" strike="noStrike" spc="-1" dirty="0">
                <a:latin typeface="Arial"/>
                <a:ea typeface="DejaVu Sans"/>
              </a:rPr>
              <a:t> </a:t>
            </a:r>
            <a:r>
              <a:rPr lang="ru-RU" sz="2200" b="1" strike="noStrike" spc="-1" dirty="0" err="1">
                <a:latin typeface="Arial"/>
                <a:ea typeface="DejaVu Sans"/>
              </a:rPr>
              <a:t>мінеральні</a:t>
            </a:r>
            <a:r>
              <a:rPr lang="ru-RU" sz="2200" b="1" strike="noStrike" spc="-1" dirty="0">
                <a:latin typeface="Arial"/>
                <a:ea typeface="DejaVu Sans"/>
              </a:rPr>
              <a:t> </a:t>
            </a:r>
            <a:r>
              <a:rPr lang="ru-RU" sz="2200" b="1" strike="noStrike" spc="-1" dirty="0" err="1">
                <a:latin typeface="Arial"/>
                <a:ea typeface="DejaVu Sans"/>
              </a:rPr>
              <a:t>джерела</a:t>
            </a:r>
            <a:r>
              <a:rPr lang="ru-RU" sz="2200" b="1" strike="noStrike" spc="-1" dirty="0">
                <a:latin typeface="Arial"/>
                <a:ea typeface="DejaVu Sans"/>
              </a:rPr>
              <a:t> </a:t>
            </a:r>
            <a:r>
              <a:rPr lang="ru-RU" sz="2200" b="1" strike="noStrike" spc="-1" dirty="0" err="1">
                <a:solidFill>
                  <a:srgbClr val="FF0000"/>
                </a:solidFill>
                <a:latin typeface="Arial"/>
                <a:ea typeface="DejaVu Sans"/>
              </a:rPr>
              <a:t>середньо</a:t>
            </a:r>
            <a:r>
              <a:rPr lang="ru-RU" sz="2200" b="1" strike="noStrike" spc="-1" dirty="0">
                <a:latin typeface="Arial"/>
                <a:ea typeface="DejaVu Sans"/>
              </a:rPr>
              <a:t>- (5—15 г/л) </a:t>
            </a:r>
            <a:r>
              <a:rPr lang="ru-RU" sz="2200" b="1" strike="noStrike" spc="-1" dirty="0" err="1">
                <a:latin typeface="Arial"/>
                <a:ea typeface="DejaVu Sans"/>
              </a:rPr>
              <a:t>і</a:t>
            </a:r>
            <a:r>
              <a:rPr lang="ru-RU" sz="2200" b="1" strike="noStrike" spc="-1" dirty="0">
                <a:latin typeface="Arial"/>
                <a:ea typeface="DejaVu Sans"/>
              </a:rPr>
              <a:t> </a:t>
            </a:r>
            <a:r>
              <a:rPr lang="ru-RU" sz="2200" b="1" strike="noStrike" spc="-1" dirty="0" err="1">
                <a:solidFill>
                  <a:srgbClr val="FF0000"/>
                </a:solidFill>
                <a:latin typeface="Arial"/>
                <a:ea typeface="DejaVu Sans"/>
              </a:rPr>
              <a:t>високомінералізованою</a:t>
            </a:r>
            <a:r>
              <a:rPr lang="ru-RU" sz="2200" b="1" strike="noStrike" spc="-1" dirty="0">
                <a:latin typeface="Arial"/>
                <a:ea typeface="DejaVu Sans"/>
              </a:rPr>
              <a:t> водою (15—30 г/л) </a:t>
            </a:r>
            <a:r>
              <a:rPr lang="ru-RU" sz="2200" b="1" strike="noStrike" spc="-1" dirty="0" err="1">
                <a:latin typeface="Arial"/>
                <a:ea typeface="DejaVu Sans"/>
              </a:rPr>
              <a:t>різноманітного</a:t>
            </a:r>
            <a:r>
              <a:rPr lang="ru-RU" sz="2200" b="1" strike="noStrike" spc="-1" dirty="0">
                <a:latin typeface="Arial"/>
                <a:ea typeface="DejaVu Sans"/>
              </a:rPr>
              <a:t> </a:t>
            </a:r>
            <a:r>
              <a:rPr lang="ru-RU" sz="2200" b="1" strike="noStrike" spc="-1" dirty="0" err="1">
                <a:latin typeface="Arial"/>
                <a:ea typeface="DejaVu Sans"/>
              </a:rPr>
              <a:t>іонного</a:t>
            </a:r>
            <a:r>
              <a:rPr lang="ru-RU" sz="2200" b="1" strike="noStrike" spc="-1" dirty="0">
                <a:latin typeface="Arial"/>
                <a:ea typeface="DejaVu Sans"/>
              </a:rPr>
              <a:t> складу, а </a:t>
            </a:r>
            <a:r>
              <a:rPr lang="ru-RU" sz="2200" b="1" strike="noStrike" spc="-1" dirty="0" err="1">
                <a:latin typeface="Arial"/>
                <a:ea typeface="DejaVu Sans"/>
              </a:rPr>
              <a:t>нерідко</a:t>
            </a:r>
            <a:r>
              <a:rPr lang="ru-RU" sz="2200" b="1" strike="noStrike" spc="-1" dirty="0">
                <a:latin typeface="Arial"/>
                <a:ea typeface="DejaVu Sans"/>
              </a:rPr>
              <a:t> </a:t>
            </a:r>
            <a:r>
              <a:rPr lang="ru-RU" sz="2200" b="1" strike="noStrike" spc="-1" dirty="0" err="1">
                <a:latin typeface="Arial"/>
                <a:ea typeface="DejaVu Sans"/>
              </a:rPr>
              <a:t>і</a:t>
            </a:r>
            <a:r>
              <a:rPr lang="ru-RU" sz="2200" b="1" strike="noStrike" spc="-1" dirty="0">
                <a:latin typeface="Arial"/>
                <a:ea typeface="DejaVu Sans"/>
              </a:rPr>
              <a:t> </a:t>
            </a:r>
            <a:r>
              <a:rPr lang="ru-RU" sz="2200" b="1" strike="noStrike" spc="-1" dirty="0" err="1">
                <a:latin typeface="Arial"/>
                <a:ea typeface="DejaVu Sans"/>
              </a:rPr>
              <a:t>розсолами</a:t>
            </a:r>
            <a:r>
              <a:rPr lang="ru-RU" sz="2200" b="1" strike="noStrike" spc="-1" dirty="0">
                <a:latin typeface="Arial"/>
                <a:ea typeface="DejaVu Sans"/>
              </a:rPr>
              <a:t> </a:t>
            </a:r>
            <a:r>
              <a:rPr lang="ru-RU" sz="2200" b="1" strike="noStrike" spc="-1" dirty="0" err="1">
                <a:latin typeface="Arial"/>
                <a:ea typeface="DejaVu Sans"/>
              </a:rPr>
              <a:t>з</a:t>
            </a:r>
            <a:r>
              <a:rPr lang="ru-RU" sz="2200" b="1" strike="noStrike" spc="-1" dirty="0">
                <a:latin typeface="Arial"/>
                <a:ea typeface="DejaVu Sans"/>
              </a:rPr>
              <a:t> </a:t>
            </a:r>
            <a:r>
              <a:rPr lang="ru-RU" sz="2200" b="1" strike="noStrike" spc="-1" dirty="0" err="1">
                <a:latin typeface="Arial"/>
                <a:ea typeface="DejaVu Sans"/>
              </a:rPr>
              <a:t>мінералізацією</a:t>
            </a:r>
            <a:r>
              <a:rPr lang="ru-RU" sz="2200" b="1" strike="noStrike" spc="-1" dirty="0">
                <a:latin typeface="Arial"/>
                <a:ea typeface="DejaVu Sans"/>
              </a:rPr>
              <a:t> (35—150 г/л) </a:t>
            </a:r>
            <a:r>
              <a:rPr lang="ru-RU" sz="2200" b="1" strike="noStrike" spc="-1" dirty="0" err="1">
                <a:latin typeface="Arial"/>
                <a:ea typeface="DejaVu Sans"/>
              </a:rPr>
              <a:t>і</a:t>
            </a:r>
            <a:r>
              <a:rPr lang="ru-RU" sz="2200" b="1" strike="noStrike" spc="-1" dirty="0">
                <a:latin typeface="Arial"/>
                <a:ea typeface="DejaVu Sans"/>
              </a:rPr>
              <a:t> </a:t>
            </a:r>
            <a:r>
              <a:rPr lang="ru-RU" sz="2200" b="1" strike="noStrike" spc="-1" dirty="0" err="1">
                <a:latin typeface="Arial"/>
                <a:ea typeface="DejaVu Sans"/>
              </a:rPr>
              <a:t>вище</a:t>
            </a:r>
            <a:r>
              <a:rPr lang="ru-RU" sz="2200" b="1" strike="noStrike" spc="-1" dirty="0">
                <a:latin typeface="Arial"/>
                <a:ea typeface="DejaVu Sans"/>
              </a:rPr>
              <a:t>. </a:t>
            </a:r>
            <a:endParaRPr lang="ru-RU" sz="2200" b="0" strike="noStrike" spc="-1" dirty="0">
              <a:latin typeface="Arial"/>
            </a:endParaRPr>
          </a:p>
        </p:txBody>
      </p:sp>
      <p:pic>
        <p:nvPicPr>
          <p:cNvPr id="27654" name="Picture 6" descr="ÐÐ°ÑÑÐ¸Ð½ÐºÐ¸ Ð¿Ð¾ Ð·Ð°Ð¿ÑÐ¾ÑÑ Ð¼ÑÐ½ÐµÑÐ°Ð»ÑÐ½Ñ Ð´Ð¶ÐµÑÐµÐ»Ð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480" y="2928934"/>
            <a:ext cx="5791200" cy="3500462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CustomShape 1"/>
          <p:cNvSpPr/>
          <p:nvPr/>
        </p:nvSpPr>
        <p:spPr>
          <a:xfrm>
            <a:off x="1023840" y="285840"/>
            <a:ext cx="10572480" cy="4255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59" name="TextShape 2"/>
          <p:cNvSpPr txBox="1"/>
          <p:nvPr/>
        </p:nvSpPr>
        <p:spPr>
          <a:xfrm>
            <a:off x="380960" y="357166"/>
            <a:ext cx="11383156" cy="56308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90000" tIns="45000" rIns="90000" bIns="45000">
            <a:spAutoFit/>
          </a:bodyPr>
          <a:lstStyle/>
          <a:p>
            <a:pPr algn="just"/>
            <a:r>
              <a:rPr lang="ru-RU" sz="2000" b="1" i="1" strike="noStrike" spc="-1" dirty="0" err="1">
                <a:solidFill>
                  <a:srgbClr val="FF0000"/>
                </a:solidFill>
                <a:latin typeface="Arial"/>
              </a:rPr>
              <a:t>Мінеральні</a:t>
            </a:r>
            <a:r>
              <a:rPr lang="ru-RU" sz="2000" b="1" i="1" strike="noStrike" spc="-1" dirty="0">
                <a:solidFill>
                  <a:srgbClr val="FF0000"/>
                </a:solidFill>
                <a:latin typeface="Arial"/>
              </a:rPr>
              <a:t> води </a:t>
            </a:r>
            <a:r>
              <a:rPr lang="ru-RU" sz="2000" b="1" strike="noStrike" spc="-1" dirty="0">
                <a:latin typeface="Arial"/>
              </a:rPr>
              <a:t>- </a:t>
            </a:r>
            <a:r>
              <a:rPr lang="ru-RU" sz="2000" b="1" strike="noStrike" spc="-1" dirty="0" err="1">
                <a:latin typeface="Arial"/>
              </a:rPr>
              <a:t>це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err="1">
                <a:latin typeface="Arial"/>
              </a:rPr>
              <a:t>підземні</a:t>
            </a:r>
            <a:r>
              <a:rPr lang="ru-RU" sz="2000" b="1" strike="noStrike" spc="-1" dirty="0">
                <a:latin typeface="Arial"/>
              </a:rPr>
              <a:t> (</a:t>
            </a:r>
            <a:r>
              <a:rPr lang="ru-RU" sz="2000" b="1" strike="noStrike" spc="-1" dirty="0" err="1">
                <a:latin typeface="Arial"/>
              </a:rPr>
              <a:t>рідше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err="1">
                <a:latin typeface="Arial"/>
              </a:rPr>
              <a:t>поверхневі</a:t>
            </a:r>
            <a:r>
              <a:rPr lang="ru-RU" sz="2000" b="1" strike="noStrike" spc="-1" dirty="0">
                <a:latin typeface="Arial"/>
              </a:rPr>
              <a:t>) </a:t>
            </a:r>
            <a:r>
              <a:rPr lang="ru-RU" sz="2000" b="1" strike="noStrike" spc="-1" dirty="0" err="1">
                <a:latin typeface="Arial"/>
              </a:rPr>
              <a:t>води</a:t>
            </a:r>
            <a:r>
              <a:rPr lang="ru-RU" sz="2000" b="1" strike="noStrike" spc="-1" dirty="0">
                <a:latin typeface="Arial"/>
              </a:rPr>
              <a:t>, </a:t>
            </a:r>
            <a:r>
              <a:rPr lang="ru-RU" sz="2000" b="1" strike="noStrike" spc="-1" dirty="0" err="1">
                <a:latin typeface="Arial"/>
              </a:rPr>
              <a:t>що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err="1">
                <a:latin typeface="Arial"/>
              </a:rPr>
              <a:t>характеризуються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err="1">
                <a:latin typeface="Arial"/>
              </a:rPr>
              <a:t>підвищеним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err="1">
                <a:latin typeface="Arial"/>
              </a:rPr>
              <a:t>вмістом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err="1">
                <a:latin typeface="Arial"/>
              </a:rPr>
              <a:t>біологічно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err="1">
                <a:latin typeface="Arial"/>
              </a:rPr>
              <a:t>активних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err="1">
                <a:latin typeface="Arial"/>
              </a:rPr>
              <a:t>мінеральних</a:t>
            </a:r>
            <a:r>
              <a:rPr lang="ru-RU" sz="2000" b="1" strike="noStrike" spc="-1" dirty="0">
                <a:latin typeface="Arial"/>
              </a:rPr>
              <a:t> (</a:t>
            </a:r>
            <a:r>
              <a:rPr lang="ru-RU" sz="2000" b="1" strike="noStrike" spc="-1" dirty="0" err="1">
                <a:latin typeface="Arial"/>
              </a:rPr>
              <a:t>рідше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err="1">
                <a:latin typeface="Arial"/>
              </a:rPr>
              <a:t>органічних</a:t>
            </a:r>
            <a:r>
              <a:rPr lang="ru-RU" sz="2000" b="1" strike="noStrike" spc="-1" dirty="0">
                <a:latin typeface="Arial"/>
              </a:rPr>
              <a:t>) </a:t>
            </a:r>
            <a:r>
              <a:rPr lang="ru-RU" sz="2000" b="1" strike="noStrike" spc="-1" dirty="0" err="1">
                <a:latin typeface="Arial"/>
              </a:rPr>
              <a:t>компонентів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err="1">
                <a:latin typeface="Arial"/>
              </a:rPr>
              <a:t>і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err="1">
                <a:latin typeface="Arial"/>
              </a:rPr>
              <a:t>які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err="1">
                <a:latin typeface="Arial"/>
              </a:rPr>
              <a:t>мають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err="1">
                <a:latin typeface="Arial"/>
              </a:rPr>
              <a:t>специфічні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err="1" smtClean="0">
                <a:latin typeface="Arial"/>
              </a:rPr>
              <a:t>фізико-хімічні</a:t>
            </a:r>
            <a:r>
              <a:rPr lang="ru-RU" sz="2000" b="1" spc="-1" dirty="0">
                <a:latin typeface="Arial"/>
              </a:rPr>
              <a:t> </a:t>
            </a:r>
            <a:r>
              <a:rPr lang="ru-RU" sz="2000" b="1" strike="noStrike" spc="-1" dirty="0" err="1" smtClean="0">
                <a:latin typeface="Arial"/>
              </a:rPr>
              <a:t>властивості</a:t>
            </a:r>
            <a:r>
              <a:rPr lang="ru-RU" sz="2000" b="1" strike="noStrike" spc="-1" dirty="0">
                <a:latin typeface="Arial"/>
              </a:rPr>
              <a:t>, на </a:t>
            </a:r>
            <a:r>
              <a:rPr lang="ru-RU" sz="2000" b="1" strike="noStrike" spc="-1" dirty="0" err="1">
                <a:latin typeface="Arial"/>
              </a:rPr>
              <a:t>чому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err="1">
                <a:latin typeface="Arial"/>
              </a:rPr>
              <a:t>заснована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err="1">
                <a:latin typeface="Arial"/>
              </a:rPr>
              <a:t>їх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err="1">
                <a:latin typeface="Arial"/>
              </a:rPr>
              <a:t>дія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err="1">
                <a:latin typeface="Arial"/>
              </a:rPr>
              <a:t>на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err="1">
                <a:latin typeface="Arial"/>
              </a:rPr>
              <a:t>організм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err="1">
                <a:latin typeface="Arial"/>
              </a:rPr>
              <a:t>людини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err="1">
                <a:latin typeface="Arial"/>
              </a:rPr>
              <a:t>і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err="1">
                <a:latin typeface="Arial"/>
              </a:rPr>
              <a:t>лікувальне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err="1">
                <a:latin typeface="Arial"/>
              </a:rPr>
              <a:t>застосування</a:t>
            </a:r>
            <a:r>
              <a:rPr lang="ru-RU" sz="2000" b="1" strike="noStrike" spc="-1" dirty="0">
                <a:latin typeface="Arial"/>
              </a:rPr>
              <a:t>.</a:t>
            </a:r>
          </a:p>
          <a:p>
            <a:pPr algn="just"/>
            <a:r>
              <a:rPr lang="ru-RU" sz="2000" b="1" strike="noStrike" spc="-1" dirty="0">
                <a:latin typeface="Arial"/>
              </a:rPr>
              <a:t>На </a:t>
            </a:r>
            <a:r>
              <a:rPr lang="ru-RU" sz="2000" b="1" strike="noStrike" spc="-1" dirty="0" err="1">
                <a:latin typeface="Arial"/>
              </a:rPr>
              <a:t>поверхню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err="1">
                <a:latin typeface="Arial"/>
              </a:rPr>
              <a:t>Землі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err="1">
                <a:latin typeface="Arial"/>
              </a:rPr>
              <a:t>мінеральні</a:t>
            </a:r>
            <a:r>
              <a:rPr lang="ru-RU" sz="2000" b="1" strike="noStrike" spc="-1" dirty="0">
                <a:latin typeface="Arial"/>
              </a:rPr>
              <a:t> води </a:t>
            </a:r>
            <a:r>
              <a:rPr lang="ru-RU" sz="2000" b="1" strike="noStrike" spc="-1" dirty="0" err="1">
                <a:latin typeface="Arial"/>
              </a:rPr>
              <a:t>виходять</a:t>
            </a:r>
            <a:r>
              <a:rPr lang="ru-RU" sz="2000" b="1" strike="noStrike" spc="-1" dirty="0">
                <a:latin typeface="Arial"/>
              </a:rPr>
              <a:t> у </a:t>
            </a:r>
            <a:r>
              <a:rPr lang="ru-RU" sz="2000" b="1" strike="noStrike" spc="-1" dirty="0" err="1">
                <a:latin typeface="Arial"/>
              </a:rPr>
              <a:t>формі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err="1">
                <a:latin typeface="Arial"/>
              </a:rPr>
              <a:t>мінеральних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err="1">
                <a:latin typeface="Arial"/>
              </a:rPr>
              <a:t>джерел</a:t>
            </a:r>
            <a:r>
              <a:rPr lang="ru-RU" sz="2000" b="1" strike="noStrike" spc="-1" dirty="0">
                <a:latin typeface="Arial"/>
              </a:rPr>
              <a:t>, а </a:t>
            </a:r>
            <a:r>
              <a:rPr lang="ru-RU" sz="2000" b="1" strike="noStrike" spc="-1" dirty="0" err="1">
                <a:latin typeface="Arial"/>
              </a:rPr>
              <a:t>також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err="1">
                <a:latin typeface="Arial"/>
              </a:rPr>
              <a:t>виводяться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err="1">
                <a:latin typeface="Arial"/>
              </a:rPr>
              <a:t>з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err="1">
                <a:latin typeface="Arial"/>
              </a:rPr>
              <a:t>надр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err="1">
                <a:latin typeface="Arial"/>
              </a:rPr>
              <a:t>буровими</a:t>
            </a:r>
            <a:r>
              <a:rPr lang="ru-RU" sz="2000" b="1" strike="noStrike" spc="-1" dirty="0">
                <a:latin typeface="Arial"/>
              </a:rPr>
              <a:t> (</a:t>
            </a:r>
            <a:r>
              <a:rPr lang="ru-RU" sz="2000" b="1" strike="noStrike" spc="-1" dirty="0" err="1">
                <a:latin typeface="Arial"/>
              </a:rPr>
              <a:t>артезіанськими</a:t>
            </a:r>
            <a:r>
              <a:rPr lang="ru-RU" sz="2000" b="1" strike="noStrike" spc="-1" dirty="0">
                <a:latin typeface="Arial"/>
              </a:rPr>
              <a:t>) </a:t>
            </a:r>
            <a:r>
              <a:rPr lang="ru-RU" sz="2000" b="1" strike="noStrike" spc="-1" dirty="0" err="1">
                <a:latin typeface="Arial"/>
              </a:rPr>
              <a:t>свердловинами</a:t>
            </a:r>
            <a:r>
              <a:rPr lang="ru-RU" sz="2000" b="1" strike="noStrike" spc="-1" dirty="0">
                <a:latin typeface="Arial"/>
              </a:rPr>
              <a:t>.</a:t>
            </a:r>
          </a:p>
          <a:p>
            <a:pPr algn="just"/>
            <a:r>
              <a:rPr lang="ru-RU" sz="2000" b="1" strike="noStrike" spc="-1" dirty="0">
                <a:latin typeface="Arial"/>
              </a:rPr>
              <a:t>На курортах для </a:t>
            </a:r>
            <a:r>
              <a:rPr lang="ru-RU" sz="2000" b="1" strike="noStrike" spc="-1" dirty="0" err="1">
                <a:latin typeface="Arial"/>
              </a:rPr>
              <a:t>попередження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err="1">
                <a:latin typeface="Arial"/>
              </a:rPr>
              <a:t>забруднення</a:t>
            </a:r>
            <a:r>
              <a:rPr lang="ru-RU" sz="2000" b="1" strike="noStrike" spc="-1" dirty="0">
                <a:latin typeface="Arial"/>
              </a:rPr>
              <a:t> та </a:t>
            </a:r>
            <a:r>
              <a:rPr lang="ru-RU" sz="2000" b="1" strike="noStrike" spc="-1" dirty="0" err="1">
                <a:latin typeface="Arial"/>
              </a:rPr>
              <a:t>збереження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err="1" smtClean="0">
                <a:latin typeface="Arial"/>
              </a:rPr>
              <a:t>фізико-хімічних</a:t>
            </a:r>
            <a:r>
              <a:rPr lang="ru-RU" sz="2000" b="1" strike="noStrike" spc="-1" dirty="0" smtClean="0">
                <a:latin typeface="Arial"/>
              </a:rPr>
              <a:t> </a:t>
            </a:r>
            <a:r>
              <a:rPr lang="ru-RU" sz="2000" b="1" strike="noStrike" spc="-1" dirty="0" err="1">
                <a:latin typeface="Arial"/>
              </a:rPr>
              <a:t>властивостей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err="1">
                <a:latin typeface="Arial"/>
              </a:rPr>
              <a:t>мінеральних</a:t>
            </a:r>
            <a:r>
              <a:rPr lang="ru-RU" sz="2000" b="1" strike="noStrike" spc="-1" dirty="0">
                <a:latin typeface="Arial"/>
              </a:rPr>
              <a:t> вод, у </a:t>
            </a:r>
            <a:r>
              <a:rPr lang="ru-RU" sz="2000" b="1" strike="noStrike" spc="-1" dirty="0" err="1">
                <a:latin typeface="Arial"/>
              </a:rPr>
              <a:t>місці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err="1">
                <a:latin typeface="Arial"/>
              </a:rPr>
              <a:t>виходу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err="1">
                <a:latin typeface="Arial"/>
              </a:rPr>
              <a:t>їх</a:t>
            </a:r>
            <a:r>
              <a:rPr lang="ru-RU" sz="2000" b="1" strike="noStrike" spc="-1" dirty="0">
                <a:latin typeface="Arial"/>
              </a:rPr>
              <a:t> на </a:t>
            </a:r>
            <a:r>
              <a:rPr lang="ru-RU" sz="2000" b="1" strike="noStrike" spc="-1" dirty="0" err="1">
                <a:latin typeface="Arial"/>
              </a:rPr>
              <a:t>поверхню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err="1">
                <a:latin typeface="Arial"/>
              </a:rPr>
              <a:t>будують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err="1">
                <a:latin typeface="Arial"/>
              </a:rPr>
              <a:t>спеціальну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err="1">
                <a:latin typeface="Arial"/>
              </a:rPr>
              <a:t>споруду</a:t>
            </a:r>
            <a:r>
              <a:rPr lang="ru-RU" sz="2000" b="1" strike="noStrike" spc="-1" dirty="0">
                <a:latin typeface="Arial"/>
              </a:rPr>
              <a:t> у </a:t>
            </a:r>
            <a:r>
              <a:rPr lang="ru-RU" sz="2000" b="1" strike="noStrike" spc="-1" dirty="0" err="1">
                <a:latin typeface="Arial"/>
              </a:rPr>
              <a:t>вигляді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err="1">
                <a:latin typeface="Arial"/>
              </a:rPr>
              <a:t>глибокого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err="1">
                <a:latin typeface="Arial"/>
              </a:rPr>
              <a:t>колодязя</a:t>
            </a:r>
            <a:r>
              <a:rPr lang="ru-RU" sz="2000" b="1" strike="noStrike" spc="-1" dirty="0">
                <a:latin typeface="Arial"/>
              </a:rPr>
              <a:t>, </a:t>
            </a:r>
            <a:r>
              <a:rPr lang="ru-RU" sz="2000" b="1" strike="noStrike" spc="-1" dirty="0" err="1">
                <a:latin typeface="Arial"/>
              </a:rPr>
              <a:t>викладеного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err="1">
                <a:latin typeface="Arial"/>
              </a:rPr>
              <a:t>каменем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err="1">
                <a:latin typeface="Arial"/>
              </a:rPr>
              <a:t>або</a:t>
            </a:r>
            <a:r>
              <a:rPr lang="ru-RU" sz="2000" b="1" strike="noStrike" spc="-1" dirty="0">
                <a:latin typeface="Arial"/>
              </a:rPr>
              <a:t> деревом. </a:t>
            </a:r>
            <a:r>
              <a:rPr lang="ru-RU" sz="2000" b="1" strike="noStrike" spc="-1" dirty="0" err="1">
                <a:latin typeface="Arial"/>
              </a:rPr>
              <a:t>Ця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err="1">
                <a:latin typeface="Arial"/>
              </a:rPr>
              <a:t>споруда</a:t>
            </a:r>
            <a:r>
              <a:rPr lang="ru-RU" sz="2000" b="1" strike="noStrike" spc="-1" dirty="0">
                <a:latin typeface="Arial"/>
              </a:rPr>
              <a:t>, за </a:t>
            </a:r>
            <a:r>
              <a:rPr lang="ru-RU" sz="2000" b="1" strike="noStrike" spc="-1" dirty="0" err="1">
                <a:latin typeface="Arial"/>
              </a:rPr>
              <a:t>допомогою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err="1">
                <a:latin typeface="Arial"/>
              </a:rPr>
              <a:t>якої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err="1">
                <a:latin typeface="Arial"/>
              </a:rPr>
              <a:t>захвачуються</a:t>
            </a:r>
            <a:r>
              <a:rPr lang="ru-RU" sz="2000" b="1" strike="noStrike" spc="-1" dirty="0">
                <a:latin typeface="Arial"/>
              </a:rPr>
              <a:t> (</a:t>
            </a:r>
            <a:r>
              <a:rPr lang="ru-RU" sz="2000" b="1" strike="noStrike" spc="-1" dirty="0" err="1">
                <a:latin typeface="Arial"/>
              </a:rPr>
              <a:t>уловлюються</a:t>
            </a:r>
            <a:r>
              <a:rPr lang="ru-RU" sz="2000" b="1" strike="noStrike" spc="-1" dirty="0">
                <a:latin typeface="Arial"/>
              </a:rPr>
              <a:t>) </a:t>
            </a:r>
            <a:r>
              <a:rPr lang="ru-RU" sz="2000" b="1" strike="noStrike" spc="-1" dirty="0" err="1">
                <a:latin typeface="Arial"/>
              </a:rPr>
              <a:t>підземні</a:t>
            </a:r>
            <a:r>
              <a:rPr lang="ru-RU" sz="2000" b="1" strike="noStrike" spc="-1" dirty="0">
                <a:latin typeface="Arial"/>
              </a:rPr>
              <a:t> води та </a:t>
            </a:r>
            <a:r>
              <a:rPr lang="ru-RU" sz="2000" b="1" strike="noStrike" spc="-1" dirty="0" err="1">
                <a:latin typeface="Arial"/>
              </a:rPr>
              <a:t>виводяться</a:t>
            </a:r>
            <a:r>
              <a:rPr lang="ru-RU" sz="2000" b="1" strike="noStrike" spc="-1" dirty="0">
                <a:latin typeface="Arial"/>
              </a:rPr>
              <a:t> на </a:t>
            </a:r>
            <a:r>
              <a:rPr lang="ru-RU" sz="2000" b="1" strike="noStrike" spc="-1" dirty="0" err="1">
                <a:latin typeface="Arial"/>
              </a:rPr>
              <a:t>поверхню</a:t>
            </a:r>
            <a:r>
              <a:rPr lang="ru-RU" sz="2000" b="1" strike="noStrike" spc="-1" dirty="0">
                <a:latin typeface="Arial"/>
              </a:rPr>
              <a:t>, </a:t>
            </a:r>
            <a:r>
              <a:rPr lang="ru-RU" sz="2000" b="1" strike="noStrike" spc="-1" dirty="0" err="1">
                <a:latin typeface="Arial"/>
              </a:rPr>
              <a:t>називаються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>
                <a:solidFill>
                  <a:srgbClr val="FF0000"/>
                </a:solidFill>
                <a:latin typeface="Arial"/>
              </a:rPr>
              <a:t>каптажем</a:t>
            </a:r>
            <a:r>
              <a:rPr lang="ru-RU" sz="2000" b="1" strike="noStrike" spc="-1" dirty="0">
                <a:latin typeface="Arial"/>
              </a:rPr>
              <a:t>. </a:t>
            </a:r>
            <a:r>
              <a:rPr lang="ru-RU" sz="2000" b="1" strike="noStrike" spc="-1" dirty="0" err="1">
                <a:latin typeface="Arial"/>
              </a:rPr>
              <a:t>Звідси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err="1">
                <a:latin typeface="Arial"/>
              </a:rPr>
              <a:t>мінеральна</a:t>
            </a:r>
            <a:r>
              <a:rPr lang="ru-RU" sz="2000" b="1" strike="noStrike" spc="-1" dirty="0">
                <a:latin typeface="Arial"/>
              </a:rPr>
              <a:t> вода по трубам проводиться у ванну </a:t>
            </a:r>
            <a:r>
              <a:rPr lang="ru-RU" sz="2000" b="1" strike="noStrike" spc="-1" dirty="0" err="1">
                <a:latin typeface="Arial"/>
              </a:rPr>
              <a:t>будову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err="1">
                <a:latin typeface="Arial"/>
              </a:rPr>
              <a:t>або</a:t>
            </a:r>
            <a:r>
              <a:rPr lang="ru-RU" sz="2000" b="1" strike="noStrike" spc="-1" dirty="0">
                <a:latin typeface="Arial"/>
              </a:rPr>
              <a:t> до </a:t>
            </a:r>
            <a:r>
              <a:rPr lang="ru-RU" sz="2000" b="1" strike="noStrike" spc="-1" dirty="0" err="1">
                <a:latin typeface="Arial"/>
              </a:rPr>
              <a:t>спеціально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err="1">
                <a:latin typeface="Arial"/>
              </a:rPr>
              <a:t>обладнаного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err="1">
                <a:latin typeface="Arial"/>
              </a:rPr>
              <a:t>місця</a:t>
            </a:r>
            <a:r>
              <a:rPr lang="ru-RU" sz="2000" b="1" strike="noStrike" spc="-1" dirty="0">
                <a:latin typeface="Arial"/>
              </a:rPr>
              <a:t> для </a:t>
            </a:r>
            <a:r>
              <a:rPr lang="ru-RU" sz="2000" b="1" strike="noStrike" spc="-1" dirty="0" err="1">
                <a:latin typeface="Arial"/>
              </a:rPr>
              <a:t>пиття</a:t>
            </a:r>
            <a:r>
              <a:rPr lang="ru-RU" sz="2000" b="1" strike="noStrike" spc="-1" dirty="0">
                <a:latin typeface="Arial"/>
              </a:rPr>
              <a:t> води, яке </a:t>
            </a:r>
            <a:r>
              <a:rPr lang="ru-RU" sz="2000" b="1" strike="noStrike" spc="-1" dirty="0" err="1">
                <a:latin typeface="Arial"/>
              </a:rPr>
              <a:t>називається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>
                <a:solidFill>
                  <a:srgbClr val="FF0000"/>
                </a:solidFill>
                <a:latin typeface="Arial"/>
              </a:rPr>
              <a:t>бюветом.</a:t>
            </a:r>
          </a:p>
          <a:p>
            <a:pPr algn="just"/>
            <a:r>
              <a:rPr lang="ru-RU" sz="2000" b="1" strike="noStrike" spc="-1" dirty="0">
                <a:latin typeface="Arial"/>
              </a:rPr>
              <a:t>З </a:t>
            </a:r>
            <a:r>
              <a:rPr lang="ru-RU" sz="2000" b="1" strike="noStrike" spc="-1" dirty="0" err="1">
                <a:latin typeface="Arial"/>
              </a:rPr>
              <a:t>лікувальною</a:t>
            </a:r>
            <a:r>
              <a:rPr lang="ru-RU" sz="2000" b="1" strike="noStrike" spc="-1" dirty="0">
                <a:latin typeface="Arial"/>
              </a:rPr>
              <a:t> метою </a:t>
            </a:r>
            <a:r>
              <a:rPr lang="ru-RU" sz="2000" b="1" strike="noStrike" spc="-1" dirty="0" err="1">
                <a:latin typeface="Arial"/>
              </a:rPr>
              <a:t>застосовують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err="1">
                <a:latin typeface="Arial"/>
              </a:rPr>
              <a:t>найрізноманітніші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err="1">
                <a:latin typeface="Arial"/>
              </a:rPr>
              <a:t>мінеральні</a:t>
            </a:r>
            <a:r>
              <a:rPr lang="ru-RU" sz="2000" b="1" strike="noStrike" spc="-1" dirty="0">
                <a:latin typeface="Arial"/>
              </a:rPr>
              <a:t> води. </a:t>
            </a:r>
            <a:r>
              <a:rPr lang="ru-RU" sz="2000" b="1" strike="noStrike" spc="-1" dirty="0" err="1">
                <a:latin typeface="Arial"/>
              </a:rPr>
              <a:t>Їх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err="1">
                <a:latin typeface="Arial"/>
              </a:rPr>
              <a:t>властивості</a:t>
            </a:r>
            <a:r>
              <a:rPr lang="ru-RU" sz="2000" b="1" strike="noStrike" spc="-1" dirty="0">
                <a:latin typeface="Arial"/>
              </a:rPr>
              <a:t>, </a:t>
            </a:r>
            <a:r>
              <a:rPr lang="ru-RU" sz="2000" b="1" strike="noStrike" spc="-1" dirty="0" err="1">
                <a:latin typeface="Arial"/>
              </a:rPr>
              <a:t>класифікацію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err="1">
                <a:latin typeface="Arial"/>
              </a:rPr>
              <a:t>і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err="1">
                <a:latin typeface="Arial"/>
              </a:rPr>
              <a:t>критерії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err="1">
                <a:latin typeface="Arial"/>
              </a:rPr>
              <a:t>оцінки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err="1">
                <a:latin typeface="Arial"/>
              </a:rPr>
              <a:t>терапевтичного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err="1">
                <a:latin typeface="Arial"/>
              </a:rPr>
              <a:t>впливу</a:t>
            </a:r>
            <a:r>
              <a:rPr lang="ru-RU" sz="2000" b="1" strike="noStrike" spc="-1" dirty="0">
                <a:latin typeface="Arial"/>
              </a:rPr>
              <a:t> на </a:t>
            </a:r>
            <a:r>
              <a:rPr lang="ru-RU" sz="2000" b="1" strike="noStrike" spc="-1" dirty="0" err="1">
                <a:latin typeface="Arial"/>
              </a:rPr>
              <a:t>організм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err="1">
                <a:latin typeface="Arial"/>
              </a:rPr>
              <a:t>людини</a:t>
            </a:r>
            <a:r>
              <a:rPr lang="ru-RU" sz="2000" b="1" strike="noStrike" spc="-1" dirty="0">
                <a:latin typeface="Arial"/>
              </a:rPr>
              <a:t> при </a:t>
            </a:r>
            <a:r>
              <a:rPr lang="ru-RU" sz="2000" b="1" strike="noStrike" spc="-1" dirty="0" err="1">
                <a:latin typeface="Arial"/>
              </a:rPr>
              <a:t>різних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err="1">
                <a:latin typeface="Arial"/>
              </a:rPr>
              <a:t>захворюваннях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err="1">
                <a:latin typeface="Arial"/>
              </a:rPr>
              <a:t>вивчає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err="1">
                <a:latin typeface="Arial"/>
              </a:rPr>
              <a:t>і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err="1">
                <a:latin typeface="Arial"/>
              </a:rPr>
              <a:t>розробляє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err="1">
                <a:latin typeface="Arial"/>
              </a:rPr>
              <a:t>бальнеологія</a:t>
            </a:r>
            <a:r>
              <a:rPr lang="ru-RU" sz="2000" b="1" strike="noStrike" spc="-1" dirty="0" smtClean="0">
                <a:latin typeface="Arial"/>
              </a:rPr>
              <a:t>.</a:t>
            </a:r>
            <a:endParaRPr lang="ru-RU" sz="2000" b="1" strike="noStrike" spc="-1" dirty="0">
              <a:latin typeface="Arial"/>
            </a:endParaRPr>
          </a:p>
          <a:p>
            <a:pPr algn="just"/>
            <a:endParaRPr lang="ru-RU" sz="2000" b="1" i="1" strike="noStrike" spc="-1" dirty="0" smtClean="0">
              <a:solidFill>
                <a:srgbClr val="FF0000"/>
              </a:solidFill>
              <a:latin typeface="Arial"/>
            </a:endParaRPr>
          </a:p>
          <a:p>
            <a:pPr algn="just"/>
            <a:r>
              <a:rPr lang="ru-RU" sz="2000" b="1" i="1" strike="noStrike" spc="-1" dirty="0" err="1" smtClean="0">
                <a:solidFill>
                  <a:srgbClr val="FF0000"/>
                </a:solidFill>
                <a:latin typeface="Arial"/>
              </a:rPr>
              <a:t>Ропа</a:t>
            </a:r>
            <a:r>
              <a:rPr lang="ru-RU" sz="2000" b="1" i="1" strike="noStrike" spc="-1" dirty="0" smtClean="0">
                <a:solidFill>
                  <a:srgbClr val="FF0000"/>
                </a:solidFill>
                <a:latin typeface="Arial"/>
              </a:rPr>
              <a:t> </a:t>
            </a:r>
            <a:r>
              <a:rPr lang="ru-RU" sz="2000" b="1" strike="noStrike" spc="-1" dirty="0">
                <a:latin typeface="Arial"/>
              </a:rPr>
              <a:t>— </a:t>
            </a:r>
            <a:r>
              <a:rPr lang="ru-RU" sz="2000" b="1" strike="noStrike" spc="-1" dirty="0" err="1">
                <a:latin typeface="Arial"/>
              </a:rPr>
              <a:t>високомінералізовані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err="1">
                <a:latin typeface="Arial"/>
              </a:rPr>
              <a:t>мінеральні</a:t>
            </a:r>
            <a:r>
              <a:rPr lang="ru-RU" sz="2000" b="1" strike="noStrike" spc="-1" dirty="0">
                <a:latin typeface="Arial"/>
              </a:rPr>
              <a:t> води </a:t>
            </a:r>
            <a:r>
              <a:rPr lang="ru-RU" sz="2000" b="1" strike="noStrike" spc="-1" dirty="0" err="1">
                <a:latin typeface="Arial"/>
              </a:rPr>
              <a:t>відкритих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err="1">
                <a:latin typeface="Arial"/>
              </a:rPr>
              <a:t>водойм</a:t>
            </a:r>
            <a:r>
              <a:rPr lang="ru-RU" sz="2000" b="1" strike="noStrike" spc="-1" dirty="0">
                <a:latin typeface="Arial"/>
              </a:rPr>
              <a:t> (озер, </a:t>
            </a:r>
            <a:r>
              <a:rPr lang="ru-RU" sz="2000" b="1" strike="noStrike" spc="-1" dirty="0" err="1">
                <a:latin typeface="Arial"/>
              </a:rPr>
              <a:t>лиманів</a:t>
            </a:r>
            <a:r>
              <a:rPr lang="ru-RU" sz="2000" b="1" strike="noStrike" spc="-1" dirty="0">
                <a:latin typeface="Arial"/>
              </a:rPr>
              <a:t>).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CustomShape 1"/>
          <p:cNvSpPr/>
          <p:nvPr/>
        </p:nvSpPr>
        <p:spPr>
          <a:xfrm>
            <a:off x="595274" y="214290"/>
            <a:ext cx="10667520" cy="5217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ru-RU" sz="2800" b="1" strike="noStrike" spc="-1" dirty="0">
                <a:solidFill>
                  <a:srgbClr val="FF0000"/>
                </a:solidFill>
                <a:latin typeface="Arial"/>
                <a:ea typeface="DejaVu Sans"/>
              </a:rPr>
              <a:t>3. </a:t>
            </a:r>
            <a:r>
              <a:rPr lang="ru-RU" sz="2800" b="1" strike="noStrike" spc="-1" dirty="0" err="1">
                <a:solidFill>
                  <a:srgbClr val="FF0000"/>
                </a:solidFill>
                <a:latin typeface="Arial"/>
                <a:ea typeface="DejaVu Sans"/>
              </a:rPr>
              <a:t>Класифікації</a:t>
            </a:r>
            <a:r>
              <a:rPr lang="ru-RU" sz="2800" b="1" strike="noStrike" spc="-1" dirty="0">
                <a:solidFill>
                  <a:srgbClr val="FF0000"/>
                </a:solidFill>
                <a:latin typeface="Arial"/>
                <a:ea typeface="DejaVu Sans"/>
              </a:rPr>
              <a:t> </a:t>
            </a:r>
            <a:r>
              <a:rPr lang="ru-RU" sz="2800" b="1" strike="noStrike" spc="-1" dirty="0" err="1">
                <a:solidFill>
                  <a:srgbClr val="FF0000"/>
                </a:solidFill>
                <a:latin typeface="Arial"/>
                <a:ea typeface="DejaVu Sans"/>
              </a:rPr>
              <a:t>мінеральних</a:t>
            </a:r>
            <a:r>
              <a:rPr lang="ru-RU" sz="2800" b="1" strike="noStrike" spc="-1" dirty="0">
                <a:solidFill>
                  <a:srgbClr val="FF0000"/>
                </a:solidFill>
                <a:latin typeface="Arial"/>
                <a:ea typeface="DejaVu Sans"/>
              </a:rPr>
              <a:t> вод.</a:t>
            </a:r>
            <a:endParaRPr lang="ru-RU" sz="2800" b="0" strike="noStrike" spc="-1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361" name="TextShape 2"/>
          <p:cNvSpPr txBox="1"/>
          <p:nvPr/>
        </p:nvSpPr>
        <p:spPr>
          <a:xfrm>
            <a:off x="309522" y="857232"/>
            <a:ext cx="11715832" cy="55077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90000" tIns="45000" rIns="90000" bIns="45000">
            <a:spAutoFit/>
          </a:bodyPr>
          <a:lstStyle/>
          <a:p>
            <a:pPr algn="just"/>
            <a:r>
              <a:rPr lang="ru-RU" sz="2200" b="1" strike="noStrike" spc="-1" dirty="0" err="1">
                <a:latin typeface="Arial"/>
              </a:rPr>
              <a:t>Найбільш</a:t>
            </a:r>
            <a:r>
              <a:rPr lang="ru-RU" sz="2200" b="1" strike="noStrike" spc="-1" dirty="0">
                <a:latin typeface="Arial"/>
              </a:rPr>
              <a:t> </a:t>
            </a:r>
            <a:r>
              <a:rPr lang="ru-RU" sz="2200" b="1" strike="noStrike" spc="-1" dirty="0" err="1">
                <a:latin typeface="Arial"/>
              </a:rPr>
              <a:t>важливими</a:t>
            </a:r>
            <a:r>
              <a:rPr lang="ru-RU" sz="2200" b="1" strike="noStrike" spc="-1" dirty="0">
                <a:latin typeface="Arial"/>
              </a:rPr>
              <a:t> </a:t>
            </a:r>
            <a:r>
              <a:rPr lang="ru-RU" sz="2200" b="1" strike="noStrike" spc="-1" dirty="0" err="1">
                <a:latin typeface="Arial"/>
              </a:rPr>
              <a:t>показниками</a:t>
            </a:r>
            <a:r>
              <a:rPr lang="ru-RU" sz="2200" b="1" strike="noStrike" spc="-1" dirty="0">
                <a:latin typeface="Arial"/>
              </a:rPr>
              <a:t> для </a:t>
            </a:r>
            <a:r>
              <a:rPr lang="ru-RU" sz="2200" b="1" strike="noStrike" spc="-1" dirty="0" err="1">
                <a:latin typeface="Arial"/>
              </a:rPr>
              <a:t>класифікації</a:t>
            </a:r>
            <a:r>
              <a:rPr lang="ru-RU" sz="2200" b="1" strike="noStrike" spc="-1" dirty="0">
                <a:latin typeface="Arial"/>
              </a:rPr>
              <a:t> </a:t>
            </a:r>
            <a:r>
              <a:rPr lang="ru-RU" sz="2200" b="1" strike="noStrike" spc="-1" dirty="0" err="1">
                <a:latin typeface="Arial"/>
              </a:rPr>
              <a:t>мінеральних</a:t>
            </a:r>
            <a:r>
              <a:rPr lang="ru-RU" sz="2200" b="1" strike="noStrike" spc="-1" dirty="0">
                <a:latin typeface="Arial"/>
              </a:rPr>
              <a:t> вод </a:t>
            </a:r>
            <a:r>
              <a:rPr lang="ru-RU" sz="2200" b="1" strike="noStrike" spc="-1" dirty="0" err="1" smtClean="0">
                <a:latin typeface="Arial"/>
              </a:rPr>
              <a:t>є</a:t>
            </a:r>
            <a:r>
              <a:rPr lang="ru-RU" sz="2200" b="1" spc="-1" dirty="0">
                <a:latin typeface="Arial"/>
              </a:rPr>
              <a:t> </a:t>
            </a:r>
            <a:r>
              <a:rPr lang="ru-RU" sz="2200" b="1" strike="noStrike" spc="-1" dirty="0" err="1" smtClean="0">
                <a:latin typeface="Arial"/>
              </a:rPr>
              <a:t>мінералізація</a:t>
            </a:r>
            <a:r>
              <a:rPr lang="ru-RU" sz="2200" b="1" strike="noStrike" spc="-1" dirty="0">
                <a:latin typeface="Arial"/>
              </a:rPr>
              <a:t>, </a:t>
            </a:r>
            <a:r>
              <a:rPr lang="ru-RU" sz="2200" b="1" strike="noStrike" spc="-1" dirty="0" err="1">
                <a:latin typeface="Arial"/>
              </a:rPr>
              <a:t>іонний</a:t>
            </a:r>
            <a:r>
              <a:rPr lang="ru-RU" sz="2200" b="1" strike="noStrike" spc="-1" dirty="0">
                <a:latin typeface="Arial"/>
              </a:rPr>
              <a:t> </a:t>
            </a:r>
            <a:r>
              <a:rPr lang="ru-RU" sz="2200" b="1" strike="noStrike" spc="-1" dirty="0" err="1">
                <a:latin typeface="Arial"/>
              </a:rPr>
              <a:t>і</a:t>
            </a:r>
            <a:r>
              <a:rPr lang="ru-RU" sz="2200" b="1" strike="noStrike" spc="-1" dirty="0">
                <a:latin typeface="Arial"/>
              </a:rPr>
              <a:t> </a:t>
            </a:r>
            <a:r>
              <a:rPr lang="ru-RU" sz="2200" b="1" strike="noStrike" spc="-1" dirty="0" err="1">
                <a:latin typeface="Arial"/>
              </a:rPr>
              <a:t>газовий</a:t>
            </a:r>
            <a:r>
              <a:rPr lang="ru-RU" sz="2200" b="1" strike="noStrike" spc="-1" dirty="0">
                <a:latin typeface="Arial"/>
              </a:rPr>
              <a:t> склад, температура, </a:t>
            </a:r>
            <a:r>
              <a:rPr lang="ru-RU" sz="2200" b="1" strike="noStrike" spc="-1" dirty="0" err="1">
                <a:latin typeface="Arial"/>
              </a:rPr>
              <a:t>кислотність</a:t>
            </a:r>
            <a:r>
              <a:rPr lang="ru-RU" sz="2200" b="1" strike="noStrike" spc="-1" dirty="0">
                <a:latin typeface="Arial"/>
              </a:rPr>
              <a:t> </a:t>
            </a:r>
            <a:r>
              <a:rPr lang="ru-RU" sz="2200" b="1" strike="noStrike" spc="-1" dirty="0" err="1" smtClean="0">
                <a:latin typeface="Arial"/>
              </a:rPr>
              <a:t>і</a:t>
            </a:r>
            <a:r>
              <a:rPr lang="ru-RU" sz="2200" b="1" spc="-1" dirty="0">
                <a:latin typeface="Arial"/>
              </a:rPr>
              <a:t> </a:t>
            </a:r>
            <a:r>
              <a:rPr lang="ru-RU" sz="2200" b="1" strike="noStrike" spc="-1" dirty="0" err="1" smtClean="0">
                <a:latin typeface="Arial"/>
              </a:rPr>
              <a:t>радіоактивність</a:t>
            </a:r>
            <a:r>
              <a:rPr lang="ru-RU" sz="2200" b="1" strike="noStrike" spc="-1" dirty="0">
                <a:latin typeface="Arial"/>
              </a:rPr>
              <a:t>.</a:t>
            </a:r>
          </a:p>
          <a:p>
            <a:pPr algn="just"/>
            <a:r>
              <a:rPr lang="ru-RU" sz="2200" b="1" strike="noStrike" spc="-1" dirty="0" err="1">
                <a:solidFill>
                  <a:srgbClr val="FF0000"/>
                </a:solidFill>
                <a:latin typeface="Arial"/>
              </a:rPr>
              <a:t>Мінеральні</a:t>
            </a:r>
            <a:r>
              <a:rPr lang="ru-RU" sz="2200" b="1" strike="noStrike" spc="-1" dirty="0">
                <a:solidFill>
                  <a:srgbClr val="FF0000"/>
                </a:solidFill>
                <a:latin typeface="Arial"/>
              </a:rPr>
              <a:t> води </a:t>
            </a:r>
            <a:r>
              <a:rPr lang="ru-RU" sz="2200" b="1" strike="noStrike" spc="-1" dirty="0">
                <a:latin typeface="Arial"/>
              </a:rPr>
              <a:t>- </a:t>
            </a:r>
            <a:r>
              <a:rPr lang="ru-RU" sz="2200" b="1" strike="noStrike" spc="-1" dirty="0" err="1">
                <a:latin typeface="Arial"/>
              </a:rPr>
              <a:t>це</a:t>
            </a:r>
            <a:r>
              <a:rPr lang="ru-RU" sz="2200" b="1" strike="noStrike" spc="-1" dirty="0">
                <a:latin typeface="Arial"/>
              </a:rPr>
              <a:t> </a:t>
            </a:r>
            <a:r>
              <a:rPr lang="ru-RU" sz="2200" b="1" strike="noStrike" spc="-1" dirty="0" err="1">
                <a:latin typeface="Arial"/>
              </a:rPr>
              <a:t>розчинені</a:t>
            </a:r>
            <a:r>
              <a:rPr lang="ru-RU" sz="2200" b="1" strike="noStrike" spc="-1" dirty="0">
                <a:latin typeface="Arial"/>
              </a:rPr>
              <a:t> у </a:t>
            </a:r>
            <a:r>
              <a:rPr lang="ru-RU" sz="2200" b="1" strike="noStrike" spc="-1" dirty="0" err="1">
                <a:latin typeface="Arial"/>
              </a:rPr>
              <a:t>воді</a:t>
            </a:r>
            <a:r>
              <a:rPr lang="ru-RU" sz="2200" b="1" strike="noStrike" spc="-1" dirty="0">
                <a:latin typeface="Arial"/>
              </a:rPr>
              <a:t> </a:t>
            </a:r>
            <a:r>
              <a:rPr lang="ru-RU" sz="2200" b="1" strike="noStrike" spc="-1" dirty="0" err="1">
                <a:latin typeface="Arial"/>
              </a:rPr>
              <a:t>солі</a:t>
            </a:r>
            <a:r>
              <a:rPr lang="ru-RU" sz="2200" b="1" strike="noStrike" spc="-1" dirty="0">
                <a:latin typeface="Arial"/>
              </a:rPr>
              <a:t>, </a:t>
            </a:r>
            <a:r>
              <a:rPr lang="ru-RU" sz="2200" b="1" strike="noStrike" spc="-1" dirty="0" err="1">
                <a:latin typeface="Arial"/>
              </a:rPr>
              <a:t>отже</a:t>
            </a:r>
            <a:r>
              <a:rPr lang="ru-RU" sz="2200" b="1" strike="noStrike" spc="-1" dirty="0">
                <a:latin typeface="Arial"/>
              </a:rPr>
              <a:t>, вони </a:t>
            </a:r>
            <a:r>
              <a:rPr lang="ru-RU" sz="2200" b="1" strike="noStrike" spc="-1" dirty="0" err="1">
                <a:latin typeface="Arial"/>
              </a:rPr>
              <a:t>складаються</a:t>
            </a:r>
            <a:r>
              <a:rPr lang="ru-RU" sz="2200" b="1" strike="noStrike" spc="-1" dirty="0">
                <a:latin typeface="Arial"/>
              </a:rPr>
              <a:t> </a:t>
            </a:r>
            <a:r>
              <a:rPr lang="ru-RU" sz="2200" b="1" strike="noStrike" spc="-1" dirty="0" err="1">
                <a:latin typeface="Arial"/>
              </a:rPr>
              <a:t>з</a:t>
            </a:r>
            <a:r>
              <a:rPr lang="ru-RU" sz="2200" b="1" strike="noStrike" spc="-1" dirty="0">
                <a:latin typeface="Arial"/>
              </a:rPr>
              <a:t> </a:t>
            </a:r>
            <a:r>
              <a:rPr lang="ru-RU" sz="2200" b="1" strike="noStrike" spc="-1" dirty="0" err="1" smtClean="0">
                <a:latin typeface="Arial"/>
              </a:rPr>
              <a:t>іонів</a:t>
            </a:r>
            <a:r>
              <a:rPr lang="ru-RU" sz="2200" b="1" spc="-1" dirty="0">
                <a:latin typeface="Arial"/>
              </a:rPr>
              <a:t> </a:t>
            </a:r>
            <a:r>
              <a:rPr lang="ru-RU" sz="2200" b="1" strike="noStrike" spc="-1" dirty="0" smtClean="0">
                <a:latin typeface="Arial"/>
              </a:rPr>
              <a:t>- </a:t>
            </a:r>
            <a:r>
              <a:rPr lang="ru-RU" sz="2200" b="1" strike="noStrike" spc="-1" dirty="0" err="1">
                <a:latin typeface="Arial"/>
              </a:rPr>
              <a:t>катіонів</a:t>
            </a:r>
            <a:r>
              <a:rPr lang="ru-RU" sz="2200" b="1" strike="noStrike" spc="-1" dirty="0">
                <a:latin typeface="Arial"/>
              </a:rPr>
              <a:t> </a:t>
            </a:r>
            <a:r>
              <a:rPr lang="ru-RU" sz="2200" b="1" strike="noStrike" spc="-1" dirty="0" err="1">
                <a:latin typeface="Arial"/>
              </a:rPr>
              <a:t>і</a:t>
            </a:r>
            <a:r>
              <a:rPr lang="ru-RU" sz="2200" b="1" strike="noStrike" spc="-1" dirty="0">
                <a:latin typeface="Arial"/>
              </a:rPr>
              <a:t> </a:t>
            </a:r>
            <a:r>
              <a:rPr lang="ru-RU" sz="2200" b="1" strike="noStrike" spc="-1" dirty="0" err="1">
                <a:latin typeface="Arial"/>
              </a:rPr>
              <a:t>аніонів</a:t>
            </a:r>
            <a:r>
              <a:rPr lang="ru-RU" sz="2200" b="1" strike="noStrike" spc="-1" dirty="0">
                <a:latin typeface="Arial"/>
              </a:rPr>
              <a:t>. </a:t>
            </a:r>
            <a:endParaRPr lang="ru-RU" sz="2200" b="1" strike="noStrike" spc="-1" dirty="0" smtClean="0">
              <a:latin typeface="Arial"/>
            </a:endParaRPr>
          </a:p>
          <a:p>
            <a:pPr algn="just"/>
            <a:r>
              <a:rPr lang="ru-RU" sz="2200" b="1" strike="noStrike" spc="-1" dirty="0" smtClean="0">
                <a:latin typeface="Arial"/>
              </a:rPr>
              <a:t>Тому </a:t>
            </a:r>
            <a:r>
              <a:rPr lang="ru-RU" sz="2200" b="1" strike="noStrike" spc="-1" dirty="0" err="1">
                <a:latin typeface="Arial"/>
              </a:rPr>
              <a:t>виділяють</a:t>
            </a:r>
            <a:r>
              <a:rPr lang="ru-RU" sz="2200" b="1" strike="noStrike" spc="-1" dirty="0">
                <a:latin typeface="Arial"/>
              </a:rPr>
              <a:t>:</a:t>
            </a:r>
          </a:p>
          <a:p>
            <a:pPr algn="just"/>
            <a:r>
              <a:rPr lang="ru-RU" sz="2200" b="1" strike="noStrike" spc="-1" dirty="0">
                <a:latin typeface="Arial"/>
              </a:rPr>
              <a:t>- </a:t>
            </a:r>
            <a:r>
              <a:rPr lang="ru-RU" sz="2200" b="1" strike="noStrike" spc="-1" dirty="0">
                <a:solidFill>
                  <a:srgbClr val="7030A0"/>
                </a:solidFill>
                <a:latin typeface="Arial"/>
              </a:rPr>
              <a:t>за </a:t>
            </a:r>
            <a:r>
              <a:rPr lang="ru-RU" sz="2200" b="1" strike="noStrike" spc="-1" dirty="0" err="1">
                <a:solidFill>
                  <a:srgbClr val="7030A0"/>
                </a:solidFill>
                <a:latin typeface="Arial"/>
              </a:rPr>
              <a:t>переважаючим</a:t>
            </a:r>
            <a:r>
              <a:rPr lang="ru-RU" sz="2200" b="1" strike="noStrike" spc="-1" dirty="0">
                <a:solidFill>
                  <a:srgbClr val="7030A0"/>
                </a:solidFill>
                <a:latin typeface="Arial"/>
              </a:rPr>
              <a:t> </a:t>
            </a:r>
            <a:r>
              <a:rPr lang="ru-RU" sz="2200" b="1" strike="noStrike" spc="-1" dirty="0" err="1">
                <a:solidFill>
                  <a:srgbClr val="7030A0"/>
                </a:solidFill>
                <a:latin typeface="Arial"/>
              </a:rPr>
              <a:t>катіоном</a:t>
            </a:r>
            <a:r>
              <a:rPr lang="ru-RU" sz="2200" b="1" strike="noStrike" spc="-1" dirty="0">
                <a:solidFill>
                  <a:srgbClr val="7030A0"/>
                </a:solidFill>
                <a:latin typeface="Arial"/>
              </a:rPr>
              <a:t> </a:t>
            </a:r>
            <a:r>
              <a:rPr lang="ru-RU" sz="2200" b="1" strike="noStrike" spc="-1" dirty="0">
                <a:latin typeface="Arial"/>
              </a:rPr>
              <a:t>— </a:t>
            </a:r>
            <a:r>
              <a:rPr lang="ru-RU" sz="2200" b="1" strike="noStrike" spc="-1" dirty="0" err="1">
                <a:latin typeface="Arial"/>
              </a:rPr>
              <a:t>натрієві</a:t>
            </a:r>
            <a:r>
              <a:rPr lang="ru-RU" sz="2200" b="1" strike="noStrike" spc="-1" dirty="0">
                <a:latin typeface="Arial"/>
              </a:rPr>
              <a:t>, </a:t>
            </a:r>
            <a:r>
              <a:rPr lang="ru-RU" sz="2200" b="1" strike="noStrike" spc="-1" dirty="0" err="1">
                <a:latin typeface="Arial"/>
              </a:rPr>
              <a:t>кальцієві</a:t>
            </a:r>
            <a:r>
              <a:rPr lang="ru-RU" sz="2200" b="1" strike="noStrike" spc="-1" dirty="0">
                <a:latin typeface="Arial"/>
              </a:rPr>
              <a:t>, </a:t>
            </a:r>
            <a:r>
              <a:rPr lang="ru-RU" sz="2200" b="1" strike="noStrike" spc="-1" dirty="0" err="1">
                <a:latin typeface="Arial"/>
              </a:rPr>
              <a:t>магнієві</a:t>
            </a:r>
            <a:r>
              <a:rPr lang="ru-RU" sz="2200" b="1" strike="noStrike" spc="-1" dirty="0">
                <a:latin typeface="Arial"/>
              </a:rPr>
              <a:t> води;</a:t>
            </a:r>
          </a:p>
          <a:p>
            <a:pPr algn="just"/>
            <a:r>
              <a:rPr lang="ru-RU" sz="2200" b="1" strike="noStrike" spc="-1" dirty="0">
                <a:latin typeface="Arial"/>
              </a:rPr>
              <a:t>- </a:t>
            </a:r>
            <a:r>
              <a:rPr lang="ru-RU" sz="2200" b="1" strike="noStrike" spc="-1" dirty="0">
                <a:solidFill>
                  <a:srgbClr val="7030A0"/>
                </a:solidFill>
                <a:latin typeface="Arial"/>
              </a:rPr>
              <a:t>за </a:t>
            </a:r>
            <a:r>
              <a:rPr lang="ru-RU" sz="2200" b="1" strike="noStrike" spc="-1" dirty="0" err="1">
                <a:solidFill>
                  <a:srgbClr val="7030A0"/>
                </a:solidFill>
                <a:latin typeface="Arial"/>
              </a:rPr>
              <a:t>переважаючим</a:t>
            </a:r>
            <a:r>
              <a:rPr lang="ru-RU" sz="2200" b="1" strike="noStrike" spc="-1" dirty="0">
                <a:solidFill>
                  <a:srgbClr val="7030A0"/>
                </a:solidFill>
                <a:latin typeface="Arial"/>
              </a:rPr>
              <a:t> </a:t>
            </a:r>
            <a:r>
              <a:rPr lang="ru-RU" sz="2200" b="1" strike="noStrike" spc="-1" dirty="0" err="1">
                <a:solidFill>
                  <a:srgbClr val="7030A0"/>
                </a:solidFill>
                <a:latin typeface="Arial"/>
              </a:rPr>
              <a:t>аніоном</a:t>
            </a:r>
            <a:r>
              <a:rPr lang="ru-RU" sz="2200" b="1" strike="noStrike" spc="-1" dirty="0">
                <a:solidFill>
                  <a:srgbClr val="7030A0"/>
                </a:solidFill>
                <a:latin typeface="Arial"/>
              </a:rPr>
              <a:t> </a:t>
            </a:r>
            <a:r>
              <a:rPr lang="ru-RU" sz="2200" b="1" strike="noStrike" spc="-1" dirty="0">
                <a:latin typeface="Arial"/>
              </a:rPr>
              <a:t>— </a:t>
            </a:r>
            <a:r>
              <a:rPr lang="ru-RU" sz="2200" b="1" strike="noStrike" spc="-1" dirty="0" err="1">
                <a:latin typeface="Arial"/>
              </a:rPr>
              <a:t>хлоридні</a:t>
            </a:r>
            <a:r>
              <a:rPr lang="ru-RU" sz="2200" b="1" strike="noStrike" spc="-1" dirty="0">
                <a:latin typeface="Arial"/>
              </a:rPr>
              <a:t>, </a:t>
            </a:r>
            <a:r>
              <a:rPr lang="ru-RU" sz="2200" b="1" strike="noStrike" spc="-1" dirty="0" err="1">
                <a:latin typeface="Arial"/>
              </a:rPr>
              <a:t>гідрокарбонатні</a:t>
            </a:r>
            <a:r>
              <a:rPr lang="ru-RU" sz="2200" b="1" strike="noStrike" spc="-1" dirty="0">
                <a:latin typeface="Arial"/>
              </a:rPr>
              <a:t>, </a:t>
            </a:r>
            <a:r>
              <a:rPr lang="ru-RU" sz="2200" b="1" strike="noStrike" spc="-1" dirty="0" err="1">
                <a:latin typeface="Arial"/>
              </a:rPr>
              <a:t>сульфатні</a:t>
            </a:r>
            <a:r>
              <a:rPr lang="ru-RU" sz="2200" b="1" strike="noStrike" spc="-1" dirty="0">
                <a:latin typeface="Arial"/>
              </a:rPr>
              <a:t> води;</a:t>
            </a:r>
          </a:p>
          <a:p>
            <a:pPr algn="just"/>
            <a:r>
              <a:rPr lang="ru-RU" sz="2200" b="1" strike="noStrike" spc="-1" dirty="0">
                <a:latin typeface="Arial"/>
              </a:rPr>
              <a:t>- </a:t>
            </a:r>
            <a:r>
              <a:rPr lang="ru-RU" sz="2200" b="1" strike="noStrike" spc="-1" dirty="0">
                <a:solidFill>
                  <a:srgbClr val="7030A0"/>
                </a:solidFill>
                <a:latin typeface="Arial"/>
              </a:rPr>
              <a:t>за </a:t>
            </a:r>
            <a:r>
              <a:rPr lang="ru-RU" sz="2200" b="1" strike="noStrike" spc="-1" dirty="0" err="1">
                <a:solidFill>
                  <a:srgbClr val="7030A0"/>
                </a:solidFill>
                <a:latin typeface="Arial"/>
              </a:rPr>
              <a:t>вмістом</a:t>
            </a:r>
            <a:r>
              <a:rPr lang="ru-RU" sz="2200" b="1" strike="noStrike" spc="-1" dirty="0">
                <a:solidFill>
                  <a:srgbClr val="7030A0"/>
                </a:solidFill>
                <a:latin typeface="Arial"/>
              </a:rPr>
              <a:t> </a:t>
            </a:r>
            <a:r>
              <a:rPr lang="ru-RU" sz="2200" b="1" strike="noStrike" spc="-1" dirty="0" err="1">
                <a:solidFill>
                  <a:srgbClr val="7030A0"/>
                </a:solidFill>
                <a:latin typeface="Arial"/>
              </a:rPr>
              <a:t>газів</a:t>
            </a:r>
            <a:r>
              <a:rPr lang="ru-RU" sz="2200" b="1" strike="noStrike" spc="-1" dirty="0">
                <a:solidFill>
                  <a:srgbClr val="7030A0"/>
                </a:solidFill>
                <a:latin typeface="Arial"/>
              </a:rPr>
              <a:t> </a:t>
            </a:r>
            <a:r>
              <a:rPr lang="ru-RU" sz="2200" b="1" strike="noStrike" spc="-1" dirty="0">
                <a:latin typeface="Arial"/>
              </a:rPr>
              <a:t>— </a:t>
            </a:r>
            <a:r>
              <a:rPr lang="ru-RU" sz="2200" b="1" strike="noStrike" spc="-1" dirty="0" err="1">
                <a:latin typeface="Arial"/>
              </a:rPr>
              <a:t>сульфідні</a:t>
            </a:r>
            <a:r>
              <a:rPr lang="ru-RU" sz="2200" b="1" strike="noStrike" spc="-1" dirty="0">
                <a:latin typeface="Arial"/>
              </a:rPr>
              <a:t>, </a:t>
            </a:r>
            <a:r>
              <a:rPr lang="ru-RU" sz="2200" b="1" strike="noStrike" spc="-1" dirty="0" err="1">
                <a:latin typeface="Arial"/>
              </a:rPr>
              <a:t>вуглекислі</a:t>
            </a:r>
            <a:r>
              <a:rPr lang="ru-RU" sz="2200" b="1" strike="noStrike" spc="-1" dirty="0">
                <a:latin typeface="Arial"/>
              </a:rPr>
              <a:t> та </a:t>
            </a:r>
            <a:r>
              <a:rPr lang="ru-RU" sz="2200" b="1" strike="noStrike" spc="-1" dirty="0" err="1">
                <a:latin typeface="Arial"/>
              </a:rPr>
              <a:t>радонові</a:t>
            </a:r>
            <a:r>
              <a:rPr lang="ru-RU" sz="2200" b="1" strike="noStrike" spc="-1" dirty="0">
                <a:latin typeface="Arial"/>
              </a:rPr>
              <a:t> </a:t>
            </a:r>
            <a:r>
              <a:rPr lang="ru-RU" sz="2200" b="1" strike="noStrike" spc="-1" dirty="0" err="1">
                <a:latin typeface="Arial"/>
              </a:rPr>
              <a:t>мінеральні</a:t>
            </a:r>
            <a:r>
              <a:rPr lang="ru-RU" sz="2200" b="1" strike="noStrike" spc="-1" dirty="0">
                <a:latin typeface="Arial"/>
              </a:rPr>
              <a:t> води;</a:t>
            </a:r>
          </a:p>
          <a:p>
            <a:pPr algn="just"/>
            <a:r>
              <a:rPr lang="ru-RU" sz="2200" b="1" strike="noStrike" spc="-1" dirty="0">
                <a:latin typeface="Arial"/>
              </a:rPr>
              <a:t>- </a:t>
            </a:r>
            <a:r>
              <a:rPr lang="ru-RU" sz="2200" b="1" strike="noStrike" spc="-1" dirty="0">
                <a:solidFill>
                  <a:srgbClr val="7030A0"/>
                </a:solidFill>
                <a:latin typeface="Arial"/>
              </a:rPr>
              <a:t>за </a:t>
            </a:r>
            <a:r>
              <a:rPr lang="ru-RU" sz="2200" b="1" strike="noStrike" spc="-1" dirty="0" err="1">
                <a:solidFill>
                  <a:srgbClr val="7030A0"/>
                </a:solidFill>
                <a:latin typeface="Arial"/>
              </a:rPr>
              <a:t>вмістом</a:t>
            </a:r>
            <a:r>
              <a:rPr lang="ru-RU" sz="2200" b="1" strike="noStrike" spc="-1" dirty="0">
                <a:solidFill>
                  <a:srgbClr val="7030A0"/>
                </a:solidFill>
                <a:latin typeface="Arial"/>
              </a:rPr>
              <a:t> </a:t>
            </a:r>
            <a:r>
              <a:rPr lang="ru-RU" sz="2200" b="1" strike="noStrike" spc="-1" dirty="0" err="1">
                <a:solidFill>
                  <a:srgbClr val="7030A0"/>
                </a:solidFill>
                <a:latin typeface="Arial"/>
              </a:rPr>
              <a:t>біологічно</a:t>
            </a:r>
            <a:r>
              <a:rPr lang="ru-RU" sz="2200" b="1" strike="noStrike" spc="-1" dirty="0">
                <a:solidFill>
                  <a:srgbClr val="7030A0"/>
                </a:solidFill>
                <a:latin typeface="Arial"/>
              </a:rPr>
              <a:t> </a:t>
            </a:r>
            <a:r>
              <a:rPr lang="ru-RU" sz="2200" b="1" strike="noStrike" spc="-1" dirty="0" err="1">
                <a:solidFill>
                  <a:srgbClr val="7030A0"/>
                </a:solidFill>
                <a:latin typeface="Arial"/>
              </a:rPr>
              <a:t>активних</a:t>
            </a:r>
            <a:r>
              <a:rPr lang="ru-RU" sz="2200" b="1" strike="noStrike" spc="-1" dirty="0">
                <a:solidFill>
                  <a:srgbClr val="7030A0"/>
                </a:solidFill>
                <a:latin typeface="Arial"/>
              </a:rPr>
              <a:t> </a:t>
            </a:r>
            <a:r>
              <a:rPr lang="ru-RU" sz="2200" b="1" strike="noStrike" spc="-1" dirty="0" err="1">
                <a:solidFill>
                  <a:srgbClr val="7030A0"/>
                </a:solidFill>
                <a:latin typeface="Arial"/>
              </a:rPr>
              <a:t>мікрокомпонентів</a:t>
            </a:r>
            <a:r>
              <a:rPr lang="ru-RU" sz="2200" b="1" strike="noStrike" spc="-1" dirty="0">
                <a:solidFill>
                  <a:srgbClr val="7030A0"/>
                </a:solidFill>
                <a:latin typeface="Arial"/>
              </a:rPr>
              <a:t> </a:t>
            </a:r>
            <a:r>
              <a:rPr lang="ru-RU" sz="2200" b="1" strike="noStrike" spc="-1" dirty="0">
                <a:latin typeface="Arial"/>
              </a:rPr>
              <a:t>- </a:t>
            </a:r>
            <a:r>
              <a:rPr lang="ru-RU" sz="2200" b="1" strike="noStrike" spc="-1" dirty="0" err="1" smtClean="0">
                <a:latin typeface="Arial"/>
              </a:rPr>
              <a:t>залізисті</a:t>
            </a:r>
            <a:r>
              <a:rPr lang="ru-RU" sz="2200" b="1" strike="noStrike" spc="-1" dirty="0" smtClean="0">
                <a:latin typeface="Arial"/>
              </a:rPr>
              <a:t>, </a:t>
            </a:r>
            <a:r>
              <a:rPr lang="ru-RU" sz="2200" b="1" strike="noStrike" spc="-1" dirty="0" err="1" smtClean="0">
                <a:latin typeface="Arial"/>
              </a:rPr>
              <a:t>миш’яковмісні</a:t>
            </a:r>
            <a:r>
              <a:rPr lang="ru-RU" sz="2200" b="1" strike="noStrike" spc="-1" dirty="0">
                <a:latin typeface="Arial"/>
              </a:rPr>
              <a:t>, </a:t>
            </a:r>
            <a:r>
              <a:rPr lang="ru-RU" sz="2200" b="1" strike="noStrike" spc="-1" dirty="0" err="1">
                <a:latin typeface="Arial"/>
              </a:rPr>
              <a:t>йодо-бромні</a:t>
            </a:r>
            <a:r>
              <a:rPr lang="ru-RU" sz="2200" b="1" strike="noStrike" spc="-1" dirty="0">
                <a:latin typeface="Arial"/>
              </a:rPr>
              <a:t> та </a:t>
            </a:r>
            <a:r>
              <a:rPr lang="ru-RU" sz="2200" b="1" strike="noStrike" spc="-1" dirty="0" err="1">
                <a:latin typeface="Arial"/>
              </a:rPr>
              <a:t>інші</a:t>
            </a:r>
            <a:r>
              <a:rPr lang="ru-RU" sz="2200" b="1" strike="noStrike" spc="-1" dirty="0">
                <a:latin typeface="Arial"/>
              </a:rPr>
              <a:t> </a:t>
            </a:r>
            <a:r>
              <a:rPr lang="ru-RU" sz="2200" b="1" strike="noStrike" spc="-1" dirty="0" err="1">
                <a:latin typeface="Arial"/>
              </a:rPr>
              <a:t>мінеральні</a:t>
            </a:r>
            <a:r>
              <a:rPr lang="ru-RU" sz="2200" b="1" strike="noStrike" spc="-1" dirty="0">
                <a:latin typeface="Arial"/>
              </a:rPr>
              <a:t> води.</a:t>
            </a:r>
          </a:p>
          <a:p>
            <a:pPr algn="just"/>
            <a:r>
              <a:rPr lang="ru-RU" sz="2200" b="1" strike="noStrike" spc="-1" dirty="0" err="1">
                <a:latin typeface="Arial"/>
              </a:rPr>
              <a:t>Інший</a:t>
            </a:r>
            <a:r>
              <a:rPr lang="ru-RU" sz="2200" b="1" strike="noStrike" spc="-1" dirty="0">
                <a:latin typeface="Arial"/>
              </a:rPr>
              <a:t> </a:t>
            </a:r>
            <a:r>
              <a:rPr lang="ru-RU" sz="2200" b="1" strike="noStrike" spc="-1" dirty="0" err="1">
                <a:latin typeface="Arial"/>
              </a:rPr>
              <a:t>важливий</a:t>
            </a:r>
            <a:r>
              <a:rPr lang="ru-RU" sz="2200" b="1" strike="noStrike" spc="-1" dirty="0">
                <a:latin typeface="Arial"/>
              </a:rPr>
              <a:t> </a:t>
            </a:r>
            <a:r>
              <a:rPr lang="ru-RU" sz="2200" b="1" strike="noStrike" spc="-1" dirty="0" err="1">
                <a:latin typeface="Arial"/>
              </a:rPr>
              <a:t>показник</a:t>
            </a:r>
            <a:r>
              <a:rPr lang="ru-RU" sz="2200" b="1" strike="noStrike" spc="-1" dirty="0">
                <a:latin typeface="Arial"/>
              </a:rPr>
              <a:t> — </a:t>
            </a:r>
            <a:r>
              <a:rPr lang="ru-RU" sz="2200" b="1" strike="noStrike" spc="-1" dirty="0" err="1">
                <a:solidFill>
                  <a:srgbClr val="FF0000"/>
                </a:solidFill>
                <a:latin typeface="Arial"/>
              </a:rPr>
              <a:t>мінералізація</a:t>
            </a:r>
            <a:r>
              <a:rPr lang="ru-RU" sz="2200" b="1" strike="noStrike" spc="-1" dirty="0">
                <a:solidFill>
                  <a:srgbClr val="FF0000"/>
                </a:solidFill>
                <a:latin typeface="Arial"/>
              </a:rPr>
              <a:t> </a:t>
            </a:r>
            <a:r>
              <a:rPr lang="ru-RU" sz="2200" b="1" strike="noStrike" spc="-1" dirty="0">
                <a:latin typeface="Arial"/>
              </a:rPr>
              <a:t>— </a:t>
            </a:r>
            <a:r>
              <a:rPr lang="ru-RU" sz="2200" b="1" strike="noStrike" spc="-1" dirty="0" err="1">
                <a:latin typeface="Arial"/>
              </a:rPr>
              <a:t>це</a:t>
            </a:r>
            <a:r>
              <a:rPr lang="ru-RU" sz="2200" b="1" strike="noStrike" spc="-1" dirty="0">
                <a:latin typeface="Arial"/>
              </a:rPr>
              <a:t> </a:t>
            </a:r>
            <a:r>
              <a:rPr lang="ru-RU" sz="2200" b="1" strike="noStrike" spc="-1" dirty="0" err="1">
                <a:latin typeface="Arial"/>
              </a:rPr>
              <a:t>вміст</a:t>
            </a:r>
            <a:r>
              <a:rPr lang="ru-RU" sz="2200" b="1" strike="noStrike" spc="-1" dirty="0">
                <a:latin typeface="Arial"/>
              </a:rPr>
              <a:t> </a:t>
            </a:r>
            <a:r>
              <a:rPr lang="ru-RU" sz="2200" b="1" strike="noStrike" spc="-1" dirty="0" err="1">
                <a:latin typeface="Arial"/>
              </a:rPr>
              <a:t>всіх</a:t>
            </a:r>
            <a:r>
              <a:rPr lang="ru-RU" sz="2200" b="1" strike="noStrike" spc="-1" dirty="0">
                <a:latin typeface="Arial"/>
              </a:rPr>
              <a:t> </a:t>
            </a:r>
            <a:r>
              <a:rPr lang="ru-RU" sz="2200" b="1" strike="noStrike" spc="-1" dirty="0" err="1">
                <a:latin typeface="Arial"/>
              </a:rPr>
              <a:t>розчинених</a:t>
            </a:r>
            <a:r>
              <a:rPr lang="ru-RU" sz="2200" b="1" strike="noStrike" spc="-1" dirty="0">
                <a:latin typeface="Arial"/>
              </a:rPr>
              <a:t> </a:t>
            </a:r>
            <a:r>
              <a:rPr lang="ru-RU" sz="2200" b="1" strike="noStrike" spc="-1" dirty="0" smtClean="0">
                <a:latin typeface="Arial"/>
              </a:rPr>
              <a:t>у </a:t>
            </a:r>
            <a:r>
              <a:rPr lang="ru-RU" sz="2200" b="1" strike="noStrike" spc="-1" dirty="0" err="1" smtClean="0">
                <a:latin typeface="Arial"/>
              </a:rPr>
              <a:t>воді</a:t>
            </a:r>
            <a:r>
              <a:rPr lang="ru-RU" sz="2200" b="1" strike="noStrike" spc="-1" dirty="0" smtClean="0">
                <a:latin typeface="Arial"/>
              </a:rPr>
              <a:t> </a:t>
            </a:r>
            <a:r>
              <a:rPr lang="ru-RU" sz="2200" b="1" strike="noStrike" spc="-1" dirty="0" err="1">
                <a:latin typeface="Arial"/>
              </a:rPr>
              <a:t>речовин</a:t>
            </a:r>
            <a:r>
              <a:rPr lang="ru-RU" sz="2200" b="1" strike="noStrike" spc="-1" dirty="0">
                <a:latin typeface="Arial"/>
              </a:rPr>
              <a:t> (</a:t>
            </a:r>
            <a:r>
              <a:rPr lang="ru-RU" sz="2200" b="1" strike="noStrike" spc="-1" dirty="0" err="1">
                <a:latin typeface="Arial"/>
              </a:rPr>
              <a:t>іонів</a:t>
            </a:r>
            <a:r>
              <a:rPr lang="ru-RU" sz="2200" b="1" strike="noStrike" spc="-1" dirty="0">
                <a:latin typeface="Arial"/>
              </a:rPr>
              <a:t> </a:t>
            </a:r>
            <a:r>
              <a:rPr lang="ru-RU" sz="2200" b="1" strike="noStrike" spc="-1" dirty="0" err="1">
                <a:latin typeface="Arial"/>
              </a:rPr>
              <a:t>заліза</a:t>
            </a:r>
            <a:r>
              <a:rPr lang="ru-RU" sz="2200" b="1" strike="noStrike" spc="-1" dirty="0">
                <a:latin typeface="Arial"/>
              </a:rPr>
              <a:t>, </a:t>
            </a:r>
            <a:r>
              <a:rPr lang="ru-RU" sz="2200" b="1" strike="noStrike" spc="-1" dirty="0" err="1">
                <a:latin typeface="Arial"/>
              </a:rPr>
              <a:t>кальцію</a:t>
            </a:r>
            <a:r>
              <a:rPr lang="ru-RU" sz="2200" b="1" strike="noStrike" spc="-1" dirty="0">
                <a:latin typeface="Arial"/>
              </a:rPr>
              <a:t>, </a:t>
            </a:r>
            <a:r>
              <a:rPr lang="ru-RU" sz="2200" b="1" strike="noStrike" spc="-1" dirty="0" err="1">
                <a:latin typeface="Arial"/>
              </a:rPr>
              <a:t>калію</a:t>
            </a:r>
            <a:r>
              <a:rPr lang="ru-RU" sz="2200" b="1" strike="noStrike" spc="-1" dirty="0">
                <a:latin typeface="Arial"/>
              </a:rPr>
              <a:t>, </a:t>
            </a:r>
            <a:r>
              <a:rPr lang="ru-RU" sz="2200" b="1" strike="noStrike" spc="-1" dirty="0" err="1">
                <a:latin typeface="Arial"/>
              </a:rPr>
              <a:t>натрію</a:t>
            </a:r>
            <a:r>
              <a:rPr lang="ru-RU" sz="2200" b="1" strike="noStrike" spc="-1" dirty="0">
                <a:latin typeface="Arial"/>
              </a:rPr>
              <a:t>, </a:t>
            </a:r>
            <a:r>
              <a:rPr lang="ru-RU" sz="2200" b="1" strike="noStrike" spc="-1" dirty="0" err="1">
                <a:latin typeface="Arial"/>
              </a:rPr>
              <a:t>миш’яку</a:t>
            </a:r>
            <a:r>
              <a:rPr lang="ru-RU" sz="2200" b="1" strike="noStrike" spc="-1" dirty="0">
                <a:latin typeface="Arial"/>
              </a:rPr>
              <a:t>, йоду, брому та </a:t>
            </a:r>
            <a:r>
              <a:rPr lang="ru-RU" sz="2200" b="1" strike="noStrike" spc="-1" dirty="0" err="1">
                <a:latin typeface="Arial"/>
              </a:rPr>
              <a:t>ін</a:t>
            </a:r>
            <a:r>
              <a:rPr lang="ru-RU" sz="2200" b="1" strike="noStrike" spc="-1" dirty="0" smtClean="0">
                <a:latin typeface="Arial"/>
              </a:rPr>
              <a:t>.) без </a:t>
            </a:r>
            <a:r>
              <a:rPr lang="ru-RU" sz="2200" b="1" strike="noStrike" spc="-1" dirty="0" err="1">
                <a:latin typeface="Arial"/>
              </a:rPr>
              <a:t>газів</a:t>
            </a:r>
            <a:r>
              <a:rPr lang="ru-RU" sz="2200" b="1" strike="noStrike" spc="-1" dirty="0">
                <a:latin typeface="Arial"/>
              </a:rPr>
              <a:t>. Вона </a:t>
            </a:r>
            <a:r>
              <a:rPr lang="ru-RU" sz="2200" b="1" strike="noStrike" spc="-1" dirty="0" err="1">
                <a:latin typeface="Arial"/>
              </a:rPr>
              <a:t>виражається</a:t>
            </a:r>
            <a:r>
              <a:rPr lang="ru-RU" sz="2200" b="1" strike="noStrike" spc="-1" dirty="0">
                <a:latin typeface="Arial"/>
              </a:rPr>
              <a:t> в г/л (</a:t>
            </a:r>
            <a:r>
              <a:rPr lang="ru-RU" sz="2200" b="1" strike="noStrike" spc="-1" dirty="0" err="1">
                <a:latin typeface="Arial"/>
              </a:rPr>
              <a:t>грамах</a:t>
            </a:r>
            <a:r>
              <a:rPr lang="ru-RU" sz="2200" b="1" strike="noStrike" spc="-1" dirty="0">
                <a:latin typeface="Arial"/>
              </a:rPr>
              <a:t> на </a:t>
            </a:r>
            <a:r>
              <a:rPr lang="ru-RU" sz="2200" b="1" strike="noStrike" spc="-1" dirty="0" err="1">
                <a:latin typeface="Arial"/>
              </a:rPr>
              <a:t>літр</a:t>
            </a:r>
            <a:r>
              <a:rPr lang="ru-RU" sz="2200" b="1" strike="noStrike" spc="-1" dirty="0">
                <a:latin typeface="Arial"/>
              </a:rPr>
              <a:t>). До </a:t>
            </a:r>
            <a:r>
              <a:rPr lang="ru-RU" sz="2200" b="1" strike="noStrike" spc="-1" dirty="0" err="1">
                <a:latin typeface="Arial"/>
              </a:rPr>
              <a:t>мінеральних</a:t>
            </a:r>
            <a:r>
              <a:rPr lang="ru-RU" sz="2200" b="1" strike="noStrike" spc="-1" dirty="0">
                <a:latin typeface="Arial"/>
              </a:rPr>
              <a:t> </a:t>
            </a:r>
            <a:r>
              <a:rPr lang="ru-RU" sz="2200" b="1" strike="noStrike" spc="-1" dirty="0" err="1" smtClean="0">
                <a:latin typeface="Arial"/>
              </a:rPr>
              <a:t>відносяться</a:t>
            </a:r>
            <a:r>
              <a:rPr lang="ru-RU" sz="2200" b="1" spc="-1" dirty="0">
                <a:latin typeface="Arial"/>
              </a:rPr>
              <a:t> </a:t>
            </a:r>
            <a:r>
              <a:rPr lang="ru-RU" sz="2200" b="1" strike="noStrike" spc="-1" dirty="0" err="1" smtClean="0">
                <a:latin typeface="Arial"/>
              </a:rPr>
              <a:t>всі</a:t>
            </a:r>
            <a:r>
              <a:rPr lang="ru-RU" sz="2200" b="1" strike="noStrike" spc="-1" dirty="0" smtClean="0">
                <a:latin typeface="Arial"/>
              </a:rPr>
              <a:t> </a:t>
            </a:r>
            <a:r>
              <a:rPr lang="ru-RU" sz="2200" b="1" strike="noStrike" spc="-1" dirty="0">
                <a:latin typeface="Arial"/>
              </a:rPr>
              <a:t>води </a:t>
            </a:r>
            <a:r>
              <a:rPr lang="ru-RU" sz="2200" b="1" strike="noStrike" spc="-1" dirty="0" err="1">
                <a:latin typeface="Arial"/>
              </a:rPr>
              <a:t>з</a:t>
            </a:r>
            <a:r>
              <a:rPr lang="ru-RU" sz="2200" b="1" strike="noStrike" spc="-1" dirty="0">
                <a:latin typeface="Arial"/>
              </a:rPr>
              <a:t> </a:t>
            </a:r>
            <a:r>
              <a:rPr lang="ru-RU" sz="2200" b="1" strike="noStrike" spc="-1" dirty="0" err="1">
                <a:latin typeface="Arial"/>
              </a:rPr>
              <a:t>мінералізацією</a:t>
            </a:r>
            <a:r>
              <a:rPr lang="ru-RU" sz="2200" b="1" strike="noStrike" spc="-1" dirty="0">
                <a:latin typeface="Arial"/>
              </a:rPr>
              <a:t> </a:t>
            </a:r>
            <a:r>
              <a:rPr lang="ru-RU" sz="2200" b="1" i="1" strike="noStrike" spc="-1" dirty="0" err="1">
                <a:solidFill>
                  <a:srgbClr val="7030A0"/>
                </a:solidFill>
                <a:latin typeface="Arial"/>
              </a:rPr>
              <a:t>більше</a:t>
            </a:r>
            <a:r>
              <a:rPr lang="ru-RU" sz="2200" b="1" i="1" strike="noStrike" spc="-1" dirty="0">
                <a:solidFill>
                  <a:srgbClr val="7030A0"/>
                </a:solidFill>
                <a:latin typeface="Arial"/>
              </a:rPr>
              <a:t> 2 г/л</a:t>
            </a:r>
            <a:r>
              <a:rPr lang="ru-RU" sz="2200" b="1" strike="noStrike" spc="-1" dirty="0">
                <a:latin typeface="Arial"/>
              </a:rPr>
              <a:t>.</a:t>
            </a:r>
          </a:p>
          <a:p>
            <a:pPr algn="just"/>
            <a:r>
              <a:rPr lang="ru-RU" sz="2200" b="1" strike="noStrike" spc="-1" dirty="0">
                <a:latin typeface="Arial"/>
              </a:rPr>
              <a:t>За </a:t>
            </a:r>
            <a:r>
              <a:rPr lang="ru-RU" sz="2200" b="1" strike="noStrike" spc="-1" dirty="0" err="1">
                <a:latin typeface="Arial"/>
              </a:rPr>
              <a:t>ступенем</a:t>
            </a:r>
            <a:r>
              <a:rPr lang="ru-RU" sz="2200" b="1" strike="noStrike" spc="-1" dirty="0">
                <a:latin typeface="Arial"/>
              </a:rPr>
              <a:t> </a:t>
            </a:r>
            <a:r>
              <a:rPr lang="ru-RU" sz="2200" b="1" strike="noStrike" spc="-1" dirty="0" err="1">
                <a:latin typeface="Arial"/>
              </a:rPr>
              <a:t>мінералізації</a:t>
            </a:r>
            <a:r>
              <a:rPr lang="ru-RU" sz="2200" b="1" strike="noStrike" spc="-1" dirty="0">
                <a:latin typeface="Arial"/>
              </a:rPr>
              <a:t> </a:t>
            </a:r>
            <a:r>
              <a:rPr lang="ru-RU" sz="2200" b="1" strike="noStrike" spc="-1" dirty="0" err="1">
                <a:latin typeface="Arial"/>
              </a:rPr>
              <a:t>розрізняють</a:t>
            </a:r>
            <a:r>
              <a:rPr lang="ru-RU" sz="2200" b="1" strike="noStrike" spc="-1" dirty="0">
                <a:latin typeface="Arial"/>
              </a:rPr>
              <a:t> води </a:t>
            </a:r>
            <a:r>
              <a:rPr lang="ru-RU" sz="2200" b="1" strike="noStrike" spc="-1" dirty="0" err="1">
                <a:latin typeface="Arial"/>
              </a:rPr>
              <a:t>питного</a:t>
            </a:r>
            <a:r>
              <a:rPr lang="ru-RU" sz="2200" b="1" strike="noStrike" spc="-1" dirty="0">
                <a:latin typeface="Arial"/>
              </a:rPr>
              <a:t> </a:t>
            </a:r>
            <a:r>
              <a:rPr lang="ru-RU" sz="2200" b="1" strike="noStrike" spc="-1" dirty="0" err="1">
                <a:latin typeface="Arial"/>
              </a:rPr>
              <a:t>і</a:t>
            </a:r>
            <a:r>
              <a:rPr lang="ru-RU" sz="2200" b="1" strike="noStrike" spc="-1" dirty="0">
                <a:latin typeface="Arial"/>
              </a:rPr>
              <a:t> </a:t>
            </a:r>
            <a:r>
              <a:rPr lang="ru-RU" sz="2200" b="1" strike="noStrike" spc="-1" dirty="0" err="1" smtClean="0">
                <a:latin typeface="Arial"/>
              </a:rPr>
              <a:t>бальнеологічного</a:t>
            </a:r>
            <a:r>
              <a:rPr lang="ru-RU" sz="2200" b="1" spc="-1" dirty="0">
                <a:latin typeface="Arial"/>
              </a:rPr>
              <a:t> </a:t>
            </a:r>
            <a:r>
              <a:rPr lang="ru-RU" sz="2200" b="1" strike="noStrike" spc="-1" dirty="0" err="1" smtClean="0">
                <a:latin typeface="Arial"/>
              </a:rPr>
              <a:t>призначення</a:t>
            </a:r>
            <a:r>
              <a:rPr lang="ru-RU" sz="2200" b="1" strike="noStrike" spc="-1" dirty="0">
                <a:latin typeface="Arial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CustomShape 1"/>
          <p:cNvSpPr/>
          <p:nvPr/>
        </p:nvSpPr>
        <p:spPr>
          <a:xfrm>
            <a:off x="1452600" y="0"/>
            <a:ext cx="9621360" cy="712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4800" b="1" strike="noStrike" spc="-1">
                <a:solidFill>
                  <a:srgbClr val="FF0000"/>
                </a:solidFill>
                <a:latin typeface="Century Gothic"/>
                <a:ea typeface="DejaVu Sans"/>
              </a:rPr>
              <a:t>План</a:t>
            </a:r>
            <a:endParaRPr lang="ru-RU" sz="4800" b="0" strike="noStrike" spc="-1">
              <a:latin typeface="Arial"/>
            </a:endParaRPr>
          </a:p>
        </p:txBody>
      </p:sp>
      <p:sp>
        <p:nvSpPr>
          <p:cNvPr id="334" name="CustomShape 2"/>
          <p:cNvSpPr/>
          <p:nvPr/>
        </p:nvSpPr>
        <p:spPr>
          <a:xfrm>
            <a:off x="666712" y="1071720"/>
            <a:ext cx="11144328" cy="5214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just">
              <a:lnSpc>
                <a:spcPct val="100000"/>
              </a:lnSpc>
            </a:pPr>
            <a:r>
              <a:rPr lang="ru-RU" sz="26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1. </a:t>
            </a:r>
            <a:r>
              <a:rPr lang="ru-RU" sz="2600" b="1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Бальнеологія</a:t>
            </a:r>
            <a:r>
              <a:rPr lang="ru-RU" sz="26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 як наука, </a:t>
            </a:r>
            <a:r>
              <a:rPr lang="ru-RU" sz="2600" b="1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термінологія</a:t>
            </a:r>
            <a:r>
              <a:rPr lang="ru-RU" sz="26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. </a:t>
            </a:r>
            <a:r>
              <a:rPr lang="ru-RU" sz="2600" b="1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Розвиток</a:t>
            </a:r>
            <a:r>
              <a:rPr lang="ru-RU" sz="26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ru-RU" sz="2600" b="1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бальнеології</a:t>
            </a:r>
            <a:r>
              <a:rPr lang="ru-RU" sz="26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.</a:t>
            </a:r>
            <a:endParaRPr lang="ru-RU" sz="26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26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2. </a:t>
            </a:r>
            <a:r>
              <a:rPr lang="ru-RU" sz="2600" b="1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Поняття</a:t>
            </a:r>
            <a:r>
              <a:rPr lang="ru-RU" sz="26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 про </a:t>
            </a:r>
            <a:r>
              <a:rPr lang="ru-RU" sz="2600" b="1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мінеральні</a:t>
            </a:r>
            <a:r>
              <a:rPr lang="ru-RU" sz="26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ru-RU" sz="2600" b="1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джерела</a:t>
            </a:r>
            <a:r>
              <a:rPr lang="ru-RU" sz="26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. </a:t>
            </a:r>
            <a:r>
              <a:rPr lang="ru-RU" sz="2600" b="1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Мінеральні</a:t>
            </a:r>
            <a:r>
              <a:rPr lang="ru-RU" sz="26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 води.</a:t>
            </a:r>
            <a:endParaRPr lang="ru-RU" sz="26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26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3. </a:t>
            </a:r>
            <a:r>
              <a:rPr lang="ru-RU" sz="2600" b="1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Класифікації</a:t>
            </a:r>
            <a:r>
              <a:rPr lang="ru-RU" sz="26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ru-RU" sz="2600" b="1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мінеральних</a:t>
            </a:r>
            <a:r>
              <a:rPr lang="ru-RU" sz="26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 вод.</a:t>
            </a:r>
            <a:endParaRPr lang="ru-RU" sz="26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26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4. </a:t>
            </a:r>
            <a:r>
              <a:rPr lang="ru-RU" sz="2600" b="1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Скорочене</a:t>
            </a:r>
            <a:r>
              <a:rPr lang="ru-RU" sz="26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ru-RU" sz="2600" b="1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позначення</a:t>
            </a:r>
            <a:r>
              <a:rPr lang="ru-RU" sz="26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ru-RU" sz="2600" b="1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хімічного</a:t>
            </a:r>
            <a:r>
              <a:rPr lang="ru-RU" sz="26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 складу та </a:t>
            </a:r>
            <a:r>
              <a:rPr lang="ru-RU" sz="2600" b="1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деяких</a:t>
            </a:r>
            <a:r>
              <a:rPr lang="ru-RU" sz="26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ru-RU" sz="2600" b="1" strike="noStrike" spc="-1" dirty="0" err="1" smtClean="0">
                <a:solidFill>
                  <a:srgbClr val="000000"/>
                </a:solidFill>
                <a:latin typeface="Arial"/>
                <a:ea typeface="DejaVu Sans"/>
              </a:rPr>
              <a:t>фізичних</a:t>
            </a:r>
            <a:r>
              <a:rPr lang="ru-RU" sz="2600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ru-RU" sz="2600" b="1" strike="noStrike" spc="-1" dirty="0" err="1" smtClean="0">
                <a:solidFill>
                  <a:srgbClr val="000000"/>
                </a:solidFill>
                <a:latin typeface="Arial"/>
                <a:ea typeface="DejaVu Sans"/>
              </a:rPr>
              <a:t>властивостей</a:t>
            </a:r>
            <a:r>
              <a:rPr lang="ru-RU" sz="2600" b="1" strike="noStrike" spc="-1" dirty="0" smtClean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ru-RU" sz="2600" b="1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мінеральних</a:t>
            </a:r>
            <a:r>
              <a:rPr lang="ru-RU" sz="26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 вод.</a:t>
            </a:r>
            <a:endParaRPr lang="ru-RU" sz="26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26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5. </a:t>
            </a:r>
            <a:r>
              <a:rPr lang="ru-RU" sz="2600" b="1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Основні</a:t>
            </a:r>
            <a:r>
              <a:rPr lang="ru-RU" sz="26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ru-RU" sz="2600" b="1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типи</a:t>
            </a:r>
            <a:r>
              <a:rPr lang="ru-RU" sz="26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ru-RU" sz="2600" b="1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мінеральних</a:t>
            </a:r>
            <a:r>
              <a:rPr lang="ru-RU" sz="26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 вод: </a:t>
            </a:r>
            <a:r>
              <a:rPr lang="ru-RU" sz="2600" b="1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хлоридно-натрієві</a:t>
            </a:r>
            <a:r>
              <a:rPr lang="ru-RU" sz="26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, </a:t>
            </a:r>
            <a:r>
              <a:rPr lang="ru-RU" sz="2600" b="1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сульфідні</a:t>
            </a:r>
            <a:r>
              <a:rPr lang="ru-RU" sz="26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, </a:t>
            </a:r>
            <a:r>
              <a:rPr lang="ru-RU" sz="2600" b="1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вуглекислі</a:t>
            </a:r>
            <a:r>
              <a:rPr lang="ru-RU" sz="26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, </a:t>
            </a:r>
            <a:r>
              <a:rPr lang="ru-RU" sz="2600" b="1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радонові</a:t>
            </a:r>
            <a:r>
              <a:rPr lang="ru-RU" sz="26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, </a:t>
            </a:r>
            <a:r>
              <a:rPr lang="ru-RU" sz="2600" b="1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йодо-бромні</a:t>
            </a:r>
            <a:r>
              <a:rPr lang="ru-RU" sz="26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, </a:t>
            </a:r>
            <a:r>
              <a:rPr lang="ru-RU" sz="2600" b="1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азотно-крем’янисті</a:t>
            </a:r>
            <a:r>
              <a:rPr lang="ru-RU" sz="26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ru-RU" sz="2600" b="1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термальні</a:t>
            </a:r>
            <a:r>
              <a:rPr lang="ru-RU" sz="26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ru-RU" sz="2600" b="1" strike="noStrike" spc="-1" dirty="0" smtClean="0">
                <a:solidFill>
                  <a:srgbClr val="000000"/>
                </a:solidFill>
                <a:latin typeface="Arial"/>
                <a:ea typeface="DejaVu Sans"/>
              </a:rPr>
              <a:t>води,</a:t>
            </a:r>
            <a:r>
              <a:rPr lang="ru-RU" sz="2600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ru-RU" sz="2600" b="1" strike="noStrike" spc="-1" dirty="0" err="1" smtClean="0">
                <a:solidFill>
                  <a:srgbClr val="000000"/>
                </a:solidFill>
                <a:latin typeface="Arial"/>
                <a:ea typeface="DejaVu Sans"/>
              </a:rPr>
              <a:t>миш’яковисті</a:t>
            </a:r>
            <a:r>
              <a:rPr lang="ru-RU" sz="26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, </a:t>
            </a:r>
            <a:r>
              <a:rPr lang="ru-RU" sz="2600" b="1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прісні</a:t>
            </a:r>
            <a:r>
              <a:rPr lang="ru-RU" sz="26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ru-RU" sz="2600" b="1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органовмісні</a:t>
            </a:r>
            <a:r>
              <a:rPr lang="ru-RU" sz="26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ru-RU" sz="2600" b="1" strike="noStrike" spc="-1" dirty="0" smtClean="0">
                <a:solidFill>
                  <a:srgbClr val="000000"/>
                </a:solidFill>
                <a:latin typeface="Arial"/>
                <a:ea typeface="DejaVu Sans"/>
              </a:rPr>
              <a:t>води. </a:t>
            </a:r>
          </a:p>
          <a:p>
            <a:pPr algn="just">
              <a:lnSpc>
                <a:spcPct val="100000"/>
              </a:lnSpc>
            </a:pPr>
            <a:r>
              <a:rPr lang="ru-RU" sz="2600" b="1" spc="-1" dirty="0" err="1" smtClean="0">
                <a:solidFill>
                  <a:srgbClr val="000000"/>
                </a:solidFill>
                <a:latin typeface="Arial"/>
                <a:ea typeface="DejaVu Sans"/>
              </a:rPr>
              <a:t>Зовнішнє</a:t>
            </a:r>
            <a:r>
              <a:rPr lang="ru-RU" sz="2600" b="1" spc="-1" dirty="0" smtClean="0">
                <a:solidFill>
                  <a:srgbClr val="000000"/>
                </a:solidFill>
                <a:latin typeface="Arial"/>
                <a:ea typeface="DejaVu Sans"/>
              </a:rPr>
              <a:t> та </a:t>
            </a:r>
            <a:r>
              <a:rPr lang="ru-RU" sz="2600" b="1" spc="-1" dirty="0" err="1" smtClean="0">
                <a:solidFill>
                  <a:srgbClr val="000000"/>
                </a:solidFill>
                <a:latin typeface="Arial"/>
                <a:ea typeface="DejaVu Sans"/>
              </a:rPr>
              <a:t>внутрішнє</a:t>
            </a:r>
            <a:r>
              <a:rPr lang="ru-RU" sz="2600" b="1" spc="-1" dirty="0" smtClean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ru-RU" sz="2600" b="1" spc="-1" dirty="0" err="1" smtClean="0">
                <a:solidFill>
                  <a:srgbClr val="000000"/>
                </a:solidFill>
                <a:latin typeface="Arial"/>
                <a:ea typeface="DejaVu Sans"/>
              </a:rPr>
              <a:t>використання</a:t>
            </a:r>
            <a:r>
              <a:rPr lang="ru-RU" sz="2600" b="1" spc="-1" dirty="0" smtClean="0">
                <a:solidFill>
                  <a:srgbClr val="000000"/>
                </a:solidFill>
                <a:latin typeface="Arial"/>
                <a:ea typeface="DejaVu Sans"/>
              </a:rPr>
              <a:t>.</a:t>
            </a:r>
            <a:endParaRPr lang="ru-RU" sz="26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ru-RU" sz="26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3200" b="1" strike="noStrike" spc="-1" dirty="0" err="1">
                <a:solidFill>
                  <a:srgbClr val="FF0000"/>
                </a:solidFill>
                <a:latin typeface="Arial"/>
                <a:ea typeface="DejaVu Sans"/>
              </a:rPr>
              <a:t>Основні</a:t>
            </a:r>
            <a:r>
              <a:rPr lang="ru-RU" sz="3200" b="1" strike="noStrike" spc="-1" dirty="0">
                <a:solidFill>
                  <a:srgbClr val="FF0000"/>
                </a:solidFill>
                <a:latin typeface="Arial"/>
                <a:ea typeface="DejaVu Sans"/>
              </a:rPr>
              <a:t> </a:t>
            </a:r>
            <a:r>
              <a:rPr lang="ru-RU" sz="3200" b="1" strike="noStrike" spc="-1" dirty="0" err="1">
                <a:solidFill>
                  <a:srgbClr val="FF0000"/>
                </a:solidFill>
                <a:latin typeface="Arial"/>
                <a:ea typeface="DejaVu Sans"/>
              </a:rPr>
              <a:t>поняття</a:t>
            </a:r>
            <a:r>
              <a:rPr lang="ru-RU" sz="3200" b="1" strike="noStrike" spc="-1" dirty="0">
                <a:solidFill>
                  <a:srgbClr val="FF0000"/>
                </a:solidFill>
                <a:latin typeface="Arial"/>
                <a:ea typeface="DejaVu Sans"/>
              </a:rPr>
              <a:t>: </a:t>
            </a:r>
            <a:r>
              <a:rPr lang="ru-RU" sz="2800" b="1" strike="noStrike" spc="-1" dirty="0" err="1">
                <a:latin typeface="Arial"/>
                <a:ea typeface="DejaVu Sans"/>
              </a:rPr>
              <a:t>мінеральне</a:t>
            </a:r>
            <a:r>
              <a:rPr lang="ru-RU" sz="2800" b="1" strike="noStrike" spc="-1" dirty="0">
                <a:latin typeface="Arial"/>
                <a:ea typeface="DejaVu Sans"/>
              </a:rPr>
              <a:t> </a:t>
            </a:r>
            <a:r>
              <a:rPr lang="ru-RU" sz="2800" b="1" strike="noStrike" spc="-1" dirty="0" err="1">
                <a:latin typeface="Arial"/>
                <a:ea typeface="DejaVu Sans"/>
              </a:rPr>
              <a:t>джерело</a:t>
            </a:r>
            <a:r>
              <a:rPr lang="ru-RU" sz="2800" b="1" strike="noStrike" spc="-1" dirty="0">
                <a:latin typeface="Arial"/>
                <a:ea typeface="DejaVu Sans"/>
              </a:rPr>
              <a:t>, </a:t>
            </a:r>
            <a:r>
              <a:rPr lang="ru-RU" sz="2800" b="1" strike="noStrike" spc="-1" dirty="0" err="1">
                <a:latin typeface="Arial"/>
                <a:ea typeface="DejaVu Sans"/>
              </a:rPr>
              <a:t>мінеральна</a:t>
            </a:r>
            <a:r>
              <a:rPr lang="ru-RU" sz="2800" b="1" strike="noStrike" spc="-1" dirty="0">
                <a:latin typeface="Arial"/>
                <a:ea typeface="DejaVu Sans"/>
              </a:rPr>
              <a:t> вода, </a:t>
            </a:r>
            <a:r>
              <a:rPr lang="ru-RU" sz="2800" b="1" strike="noStrike" spc="-1" dirty="0" err="1">
                <a:latin typeface="Arial"/>
                <a:ea typeface="DejaVu Sans"/>
              </a:rPr>
              <a:t>бальнеотерапія</a:t>
            </a:r>
            <a:r>
              <a:rPr lang="ru-RU" sz="2800" b="1" strike="noStrike" spc="-1" dirty="0">
                <a:latin typeface="Arial"/>
                <a:ea typeface="DejaVu Sans"/>
              </a:rPr>
              <a:t>.</a:t>
            </a:r>
            <a:endParaRPr lang="ru-RU" sz="3200" b="0" strike="noStrike" spc="-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CustomShape 1"/>
          <p:cNvSpPr/>
          <p:nvPr/>
        </p:nvSpPr>
        <p:spPr>
          <a:xfrm>
            <a:off x="380960" y="214290"/>
            <a:ext cx="11572956" cy="64310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just"/>
            <a:r>
              <a:rPr lang="ru-RU" sz="2000" b="1" spc="-1" dirty="0" err="1" smtClean="0"/>
              <a:t>Отже</a:t>
            </a:r>
            <a:r>
              <a:rPr lang="ru-RU" sz="2000" b="1" spc="-1" dirty="0" smtClean="0"/>
              <a:t>, </a:t>
            </a:r>
            <a:r>
              <a:rPr lang="ru-RU" sz="2000" b="1" spc="-1" dirty="0" err="1" smtClean="0"/>
              <a:t>оцінка</a:t>
            </a:r>
            <a:r>
              <a:rPr lang="ru-RU" sz="2000" b="1" spc="-1" dirty="0" smtClean="0"/>
              <a:t> </a:t>
            </a:r>
            <a:r>
              <a:rPr lang="ru-RU" sz="2000" b="1" spc="-1" dirty="0" err="1"/>
              <a:t>бальнеологічних</a:t>
            </a:r>
            <a:r>
              <a:rPr lang="ru-RU" sz="2000" b="1" spc="-1" dirty="0"/>
              <a:t> </a:t>
            </a:r>
            <a:r>
              <a:rPr lang="ru-RU" sz="2000" b="1" spc="-1" dirty="0" err="1"/>
              <a:t>ресурсів</a:t>
            </a:r>
            <a:r>
              <a:rPr lang="ru-RU" sz="2000" b="1" spc="-1" dirty="0"/>
              <a:t> </a:t>
            </a:r>
            <a:r>
              <a:rPr lang="ru-RU" sz="2000" b="1" spc="-1" dirty="0" err="1"/>
              <a:t>здійснюється</a:t>
            </a:r>
            <a:r>
              <a:rPr lang="ru-RU" sz="2000" b="1" spc="-1" dirty="0"/>
              <a:t> на </a:t>
            </a:r>
            <a:r>
              <a:rPr lang="ru-RU" sz="2000" b="1" spc="-1" dirty="0" err="1"/>
              <a:t>основі</a:t>
            </a:r>
            <a:r>
              <a:rPr lang="ru-RU" sz="2000" b="1" spc="-1" dirty="0"/>
              <a:t> </a:t>
            </a:r>
            <a:r>
              <a:rPr lang="ru-RU" sz="2000" b="1" spc="-1" dirty="0" err="1" smtClean="0"/>
              <a:t>медико-біологічного</a:t>
            </a:r>
            <a:r>
              <a:rPr lang="ru-RU" sz="2000" b="1" spc="-1" dirty="0" smtClean="0"/>
              <a:t> </a:t>
            </a:r>
            <a:r>
              <a:rPr lang="ru-RU" sz="2000" b="1" spc="-1" dirty="0" err="1"/>
              <a:t>і</a:t>
            </a:r>
            <a:r>
              <a:rPr lang="ru-RU" sz="2000" b="1" spc="-1" dirty="0"/>
              <a:t> </a:t>
            </a:r>
            <a:r>
              <a:rPr lang="ru-RU" sz="2000" b="1" spc="-1" dirty="0" err="1"/>
              <a:t>технологічного</a:t>
            </a:r>
            <a:r>
              <a:rPr lang="ru-RU" sz="2000" b="1" spc="-1" dirty="0"/>
              <a:t> </a:t>
            </a:r>
            <a:r>
              <a:rPr lang="ru-RU" sz="2000" b="1" spc="-1" dirty="0" err="1"/>
              <a:t>підходів</a:t>
            </a:r>
            <a:r>
              <a:rPr lang="ru-RU" sz="2000" b="1" spc="-1" dirty="0"/>
              <a:t>. При </a:t>
            </a:r>
            <a:r>
              <a:rPr lang="ru-RU" sz="2000" b="1" spc="-1" dirty="0" err="1"/>
              <a:t>цьому</a:t>
            </a:r>
            <a:r>
              <a:rPr lang="ru-RU" sz="2000" b="1" spc="-1" dirty="0"/>
              <a:t> </a:t>
            </a:r>
            <a:r>
              <a:rPr lang="ru-RU" sz="2000" b="1" spc="-1" dirty="0" err="1"/>
              <a:t>використовуються</a:t>
            </a:r>
            <a:r>
              <a:rPr lang="ru-RU" sz="2000" b="1" spc="-1" dirty="0"/>
              <a:t> як </a:t>
            </a:r>
            <a:r>
              <a:rPr lang="ru-RU" sz="2000" b="1" spc="-1" dirty="0" err="1"/>
              <a:t>кількісні</a:t>
            </a:r>
            <a:r>
              <a:rPr lang="ru-RU" sz="2000" b="1" spc="-1" dirty="0"/>
              <a:t> (м3 води за </a:t>
            </a:r>
            <a:r>
              <a:rPr lang="ru-RU" sz="2000" b="1" spc="-1" dirty="0" err="1"/>
              <a:t>добу</a:t>
            </a:r>
            <a:r>
              <a:rPr lang="ru-RU" sz="2000" b="1" spc="-1" dirty="0"/>
              <a:t> на км2 </a:t>
            </a:r>
            <a:r>
              <a:rPr lang="ru-RU" sz="2000" b="1" spc="-1" dirty="0" err="1"/>
              <a:t>території</a:t>
            </a:r>
            <a:r>
              <a:rPr lang="ru-RU" sz="2000" b="1" spc="-1" dirty="0"/>
              <a:t>, </a:t>
            </a:r>
            <a:r>
              <a:rPr lang="ru-RU" sz="2000" b="1" spc="-1" dirty="0" err="1"/>
              <a:t>кількість</a:t>
            </a:r>
            <a:r>
              <a:rPr lang="ru-RU" sz="2000" b="1" spc="-1" dirty="0"/>
              <a:t> </a:t>
            </a:r>
            <a:r>
              <a:rPr lang="ru-RU" sz="2000" b="1" spc="-1" dirty="0" err="1"/>
              <a:t>джерел</a:t>
            </a:r>
            <a:r>
              <a:rPr lang="ru-RU" sz="2000" b="1" spc="-1" dirty="0"/>
              <a:t> </a:t>
            </a:r>
            <a:r>
              <a:rPr lang="ru-RU" sz="2000" b="1" spc="-1" dirty="0" err="1"/>
              <a:t>мінеральної</a:t>
            </a:r>
            <a:r>
              <a:rPr lang="ru-RU" sz="2000" b="1" spc="-1" dirty="0"/>
              <a:t> води на </a:t>
            </a:r>
            <a:r>
              <a:rPr lang="ru-RU" sz="2000" b="1" spc="-1" dirty="0" err="1"/>
              <a:t>одиницю</a:t>
            </a:r>
            <a:r>
              <a:rPr lang="ru-RU" sz="2000" b="1" spc="-1" dirty="0"/>
              <a:t> </a:t>
            </a:r>
            <a:r>
              <a:rPr lang="ru-RU" sz="2000" b="1" spc="-1" dirty="0" err="1"/>
              <a:t>площі</a:t>
            </a:r>
            <a:r>
              <a:rPr lang="ru-RU" sz="2000" b="1" spc="-1" dirty="0"/>
              <a:t>, </a:t>
            </a:r>
            <a:r>
              <a:rPr lang="ru-RU" sz="2000" b="1" spc="-1" dirty="0" err="1"/>
              <a:t>міра</a:t>
            </a:r>
            <a:r>
              <a:rPr lang="ru-RU" sz="2000" b="1" spc="-1" dirty="0"/>
              <a:t> </a:t>
            </a:r>
            <a:r>
              <a:rPr lang="ru-RU" sz="2000" b="1" spc="-1" dirty="0" err="1"/>
              <a:t>їх</a:t>
            </a:r>
            <a:r>
              <a:rPr lang="ru-RU" sz="2000" b="1" spc="-1" dirty="0"/>
              <a:t> </a:t>
            </a:r>
            <a:r>
              <a:rPr lang="ru-RU" sz="2000" b="1" spc="-1" dirty="0" err="1"/>
              <a:t>мінералізації</a:t>
            </a:r>
            <a:r>
              <a:rPr lang="ru-RU" sz="2000" b="1" spc="-1" dirty="0"/>
              <a:t>, </a:t>
            </a:r>
            <a:r>
              <a:rPr lang="ru-RU" sz="2000" b="1" spc="-1" dirty="0" err="1"/>
              <a:t>вміст</a:t>
            </a:r>
            <a:r>
              <a:rPr lang="ru-RU" sz="2000" b="1" spc="-1" dirty="0"/>
              <a:t> </a:t>
            </a:r>
            <a:r>
              <a:rPr lang="ru-RU" sz="2000" b="1" spc="-1" dirty="0" err="1"/>
              <a:t>органічних</a:t>
            </a:r>
            <a:r>
              <a:rPr lang="ru-RU" sz="2000" b="1" spc="-1" dirty="0"/>
              <a:t> </a:t>
            </a:r>
            <a:r>
              <a:rPr lang="ru-RU" sz="2000" b="1" spc="-1" dirty="0" err="1"/>
              <a:t>речовин</a:t>
            </a:r>
            <a:r>
              <a:rPr lang="ru-RU" sz="2000" b="1" spc="-1" dirty="0"/>
              <a:t> та </a:t>
            </a:r>
            <a:r>
              <a:rPr lang="ru-RU" sz="2000" b="1" spc="-1" dirty="0" err="1"/>
              <a:t>ін</a:t>
            </a:r>
            <a:r>
              <a:rPr lang="ru-RU" sz="2000" b="1" spc="-1" dirty="0"/>
              <a:t>.), так </a:t>
            </a:r>
            <a:r>
              <a:rPr lang="ru-RU" sz="2000" b="1" spc="-1" dirty="0" err="1"/>
              <a:t>і</a:t>
            </a:r>
            <a:r>
              <a:rPr lang="ru-RU" sz="2000" b="1" spc="-1" dirty="0"/>
              <a:t> </a:t>
            </a:r>
            <a:r>
              <a:rPr lang="ru-RU" sz="2000" b="1" spc="-1" dirty="0" err="1"/>
              <a:t>якісні</a:t>
            </a:r>
            <a:r>
              <a:rPr lang="ru-RU" sz="2000" b="1" spc="-1" dirty="0"/>
              <a:t> (</a:t>
            </a:r>
            <a:r>
              <a:rPr lang="ru-RU" sz="2000" b="1" spc="-1" dirty="0" err="1"/>
              <a:t>унікальний</a:t>
            </a:r>
            <a:r>
              <a:rPr lang="ru-RU" sz="2000" b="1" spc="-1" dirty="0"/>
              <a:t> </a:t>
            </a:r>
            <a:r>
              <a:rPr lang="ru-RU" sz="2000" b="1" spc="-1" dirty="0" err="1"/>
              <a:t>хімічний</a:t>
            </a:r>
            <a:r>
              <a:rPr lang="ru-RU" sz="2000" b="1" spc="-1" dirty="0"/>
              <a:t> склад, </a:t>
            </a:r>
            <a:r>
              <a:rPr lang="ru-RU" sz="2000" b="1" spc="-1" dirty="0" err="1"/>
              <a:t>сприятливість</a:t>
            </a:r>
            <a:r>
              <a:rPr lang="ru-RU" sz="2000" b="1" spc="-1" dirty="0"/>
              <a:t> для </a:t>
            </a:r>
            <a:r>
              <a:rPr lang="ru-RU" sz="2000" b="1" spc="-1" dirty="0" err="1"/>
              <a:t>лікування</a:t>
            </a:r>
            <a:r>
              <a:rPr lang="ru-RU" sz="2000" b="1" spc="-1" dirty="0"/>
              <a:t> тих </a:t>
            </a:r>
            <a:r>
              <a:rPr lang="ru-RU" sz="2000" b="1" spc="-1" dirty="0" err="1"/>
              <a:t>чи</a:t>
            </a:r>
            <a:r>
              <a:rPr lang="ru-RU" sz="2000" b="1" spc="-1" dirty="0"/>
              <a:t> </a:t>
            </a:r>
            <a:r>
              <a:rPr lang="ru-RU" sz="2000" b="1" spc="-1" dirty="0" err="1"/>
              <a:t>інших</a:t>
            </a:r>
            <a:r>
              <a:rPr lang="ru-RU" sz="2000" b="1" spc="-1" dirty="0"/>
              <a:t> хвороб </a:t>
            </a:r>
            <a:r>
              <a:rPr lang="ru-RU" sz="2000" b="1" spc="-1" dirty="0" err="1"/>
              <a:t>тощо</a:t>
            </a:r>
            <a:r>
              <a:rPr lang="ru-RU" sz="2000" b="1" spc="-1" dirty="0"/>
              <a:t>) </a:t>
            </a:r>
            <a:r>
              <a:rPr lang="ru-RU" sz="2000" b="1" spc="-1" dirty="0" err="1"/>
              <a:t>показники</a:t>
            </a:r>
            <a:r>
              <a:rPr lang="ru-RU" sz="2000" b="1" spc="-1" dirty="0"/>
              <a:t>, </a:t>
            </a:r>
            <a:r>
              <a:rPr lang="ru-RU" sz="2000" b="1" spc="-1" dirty="0" err="1"/>
              <a:t>що</a:t>
            </a:r>
            <a:r>
              <a:rPr lang="ru-RU" sz="2000" b="1" spc="-1" dirty="0"/>
              <a:t> </a:t>
            </a:r>
            <a:r>
              <a:rPr lang="ru-RU" sz="2000" b="1" spc="-1" dirty="0" err="1"/>
              <a:t>покладені</a:t>
            </a:r>
            <a:r>
              <a:rPr lang="ru-RU" sz="2000" b="1" spc="-1" dirty="0"/>
              <a:t> в основу </a:t>
            </a:r>
            <a:r>
              <a:rPr lang="ru-RU" sz="2000" b="1" spc="-1" dirty="0" err="1"/>
              <a:t>класифікації</a:t>
            </a:r>
            <a:r>
              <a:rPr lang="ru-RU" sz="2000" b="1" spc="-1" dirty="0"/>
              <a:t> та </a:t>
            </a:r>
            <a:r>
              <a:rPr lang="ru-RU" sz="2000" b="1" spc="-1" dirty="0" err="1"/>
              <a:t>типізації</a:t>
            </a:r>
            <a:r>
              <a:rPr lang="ru-RU" sz="2000" b="1" spc="-1" dirty="0"/>
              <a:t> </a:t>
            </a:r>
            <a:r>
              <a:rPr lang="ru-RU" sz="2000" b="1" spc="-1" dirty="0" err="1"/>
              <a:t>бальнеологічних</a:t>
            </a:r>
            <a:r>
              <a:rPr lang="ru-RU" sz="2000" b="1" spc="-1" dirty="0"/>
              <a:t> </a:t>
            </a:r>
            <a:r>
              <a:rPr lang="ru-RU" sz="2000" b="1" spc="-1" dirty="0" err="1"/>
              <a:t>ресурсів</a:t>
            </a:r>
            <a:r>
              <a:rPr lang="ru-RU" sz="2000" b="1" spc="-1" dirty="0"/>
              <a:t>.</a:t>
            </a:r>
          </a:p>
          <a:p>
            <a:pPr algn="just">
              <a:lnSpc>
                <a:spcPct val="100000"/>
              </a:lnSpc>
            </a:pPr>
            <a:r>
              <a:rPr lang="ru-RU" sz="2800" b="1" i="1" strike="noStrike" spc="-1" dirty="0" smtClean="0">
                <a:solidFill>
                  <a:srgbClr val="7030A0"/>
                </a:solidFill>
                <a:latin typeface="Arial"/>
                <a:ea typeface="DejaVu Sans"/>
              </a:rPr>
              <a:t>Води </a:t>
            </a:r>
            <a:r>
              <a:rPr lang="ru-RU" sz="2800" b="1" i="1" strike="noStrike" spc="-1" dirty="0" err="1">
                <a:solidFill>
                  <a:srgbClr val="7030A0"/>
                </a:solidFill>
                <a:latin typeface="Arial"/>
                <a:ea typeface="DejaVu Sans"/>
              </a:rPr>
              <a:t>питного</a:t>
            </a:r>
            <a:r>
              <a:rPr lang="ru-RU" sz="2800" b="1" i="1" strike="noStrike" spc="-1" dirty="0">
                <a:solidFill>
                  <a:srgbClr val="7030A0"/>
                </a:solidFill>
                <a:latin typeface="Arial"/>
                <a:ea typeface="DejaVu Sans"/>
              </a:rPr>
              <a:t> </a:t>
            </a:r>
            <a:r>
              <a:rPr lang="ru-RU" sz="2800" b="1" i="1" strike="noStrike" spc="-1" dirty="0" err="1">
                <a:solidFill>
                  <a:srgbClr val="7030A0"/>
                </a:solidFill>
                <a:latin typeface="Arial"/>
                <a:ea typeface="DejaVu Sans"/>
              </a:rPr>
              <a:t>призначення</a:t>
            </a:r>
            <a:r>
              <a:rPr lang="ru-RU" sz="2800" b="1" i="1" strike="noStrike" spc="-1" dirty="0">
                <a:solidFill>
                  <a:srgbClr val="7030A0"/>
                </a:solidFill>
                <a:latin typeface="Arial"/>
                <a:ea typeface="DejaVu Sans"/>
              </a:rPr>
              <a:t>:</a:t>
            </a:r>
            <a:endParaRPr lang="ru-RU" sz="2800" b="0" strike="noStrike" spc="-1" dirty="0">
              <a:solidFill>
                <a:srgbClr val="7030A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2400" b="1" i="1" strike="noStrike" spc="-1" dirty="0">
                <a:solidFill>
                  <a:srgbClr val="FF0000"/>
                </a:solidFill>
                <a:latin typeface="Arial"/>
                <a:ea typeface="DejaVu Sans"/>
              </a:rPr>
              <a:t>а) </a:t>
            </a:r>
            <a:r>
              <a:rPr lang="ru-RU" sz="2400" b="1" i="1" strike="noStrike" spc="-1" dirty="0" err="1">
                <a:solidFill>
                  <a:srgbClr val="FF0000"/>
                </a:solidFill>
                <a:latin typeface="Arial"/>
                <a:ea typeface="DejaVu Sans"/>
              </a:rPr>
              <a:t>лікувально-столові</a:t>
            </a:r>
            <a:r>
              <a:rPr lang="ru-RU" sz="2400" b="1" i="1" strike="noStrike" spc="-1" dirty="0">
                <a:solidFill>
                  <a:srgbClr val="FF0000"/>
                </a:solidFill>
                <a:latin typeface="Arial"/>
                <a:ea typeface="DejaVu Sans"/>
              </a:rPr>
              <a:t>:</a:t>
            </a:r>
            <a:endParaRPr lang="ru-RU" sz="24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2400" b="1" i="1" strike="noStrike" spc="-1" dirty="0">
                <a:latin typeface="Arial"/>
                <a:ea typeface="DejaVu Sans"/>
              </a:rPr>
              <a:t>- </a:t>
            </a:r>
            <a:r>
              <a:rPr lang="ru-RU" sz="2400" b="1" i="1" strike="noStrike" spc="-1" dirty="0" err="1">
                <a:latin typeface="Arial"/>
                <a:ea typeface="DejaVu Sans"/>
              </a:rPr>
              <a:t>слабомінералізовані</a:t>
            </a:r>
            <a:r>
              <a:rPr lang="ru-RU" sz="2400" b="1" i="1" strike="noStrike" spc="-1" dirty="0">
                <a:latin typeface="Arial"/>
                <a:ea typeface="DejaVu Sans"/>
              </a:rPr>
              <a:t> М &lt; 2 г/л</a:t>
            </a:r>
            <a:endParaRPr lang="ru-RU" sz="24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2400" b="1" i="1" strike="noStrike" spc="-1" dirty="0">
                <a:latin typeface="Arial"/>
                <a:ea typeface="DejaVu Sans"/>
              </a:rPr>
              <a:t>- </a:t>
            </a:r>
            <a:r>
              <a:rPr lang="ru-RU" sz="2400" b="1" i="1" strike="noStrike" spc="-1" dirty="0" err="1">
                <a:latin typeface="Arial"/>
                <a:ea typeface="DejaVu Sans"/>
              </a:rPr>
              <a:t>маломінералізовані</a:t>
            </a:r>
            <a:r>
              <a:rPr lang="ru-RU" sz="2400" b="1" i="1" strike="noStrike" spc="-1" dirty="0">
                <a:latin typeface="Arial"/>
                <a:ea typeface="DejaVu Sans"/>
              </a:rPr>
              <a:t> М = 2-5 г/л;</a:t>
            </a:r>
            <a:endParaRPr lang="ru-RU" sz="24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2400" b="1" i="1" strike="noStrike" spc="-1" dirty="0">
                <a:solidFill>
                  <a:srgbClr val="FF0000"/>
                </a:solidFill>
                <a:latin typeface="Arial"/>
                <a:ea typeface="DejaVu Sans"/>
              </a:rPr>
              <a:t>б) </a:t>
            </a:r>
            <a:r>
              <a:rPr lang="ru-RU" sz="2400" b="1" i="1" strike="noStrike" spc="-1" dirty="0" err="1">
                <a:solidFill>
                  <a:srgbClr val="FF0000"/>
                </a:solidFill>
                <a:latin typeface="Arial"/>
                <a:ea typeface="DejaVu Sans"/>
              </a:rPr>
              <a:t>лікувально-питні</a:t>
            </a:r>
            <a:r>
              <a:rPr lang="ru-RU" sz="2400" b="1" i="1" strike="noStrike" spc="-1" dirty="0">
                <a:solidFill>
                  <a:srgbClr val="FF0000"/>
                </a:solidFill>
                <a:latin typeface="Arial"/>
                <a:ea typeface="DejaVu Sans"/>
              </a:rPr>
              <a:t>:</a:t>
            </a:r>
            <a:endParaRPr lang="ru-RU" sz="24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2400" b="1" i="1" strike="noStrike" spc="-1" dirty="0">
                <a:solidFill>
                  <a:srgbClr val="FF0000"/>
                </a:solidFill>
                <a:latin typeface="Arial"/>
                <a:ea typeface="DejaVu Sans"/>
              </a:rPr>
              <a:t>- </a:t>
            </a:r>
            <a:r>
              <a:rPr lang="ru-RU" sz="2400" b="1" i="1" strike="noStrike" spc="-1" dirty="0" err="1">
                <a:latin typeface="Arial"/>
                <a:ea typeface="DejaVu Sans"/>
              </a:rPr>
              <a:t>середньомінералізовані</a:t>
            </a:r>
            <a:r>
              <a:rPr lang="ru-RU" sz="2400" b="1" i="1" strike="noStrike" spc="-1" dirty="0">
                <a:latin typeface="Arial"/>
                <a:ea typeface="DejaVu Sans"/>
              </a:rPr>
              <a:t> М = 5-10 г/л</a:t>
            </a:r>
            <a:r>
              <a:rPr lang="ru-RU" sz="2400" b="1" i="1" strike="noStrike" spc="-1" dirty="0" smtClean="0">
                <a:latin typeface="Arial"/>
                <a:ea typeface="DejaVu Sans"/>
              </a:rPr>
              <a:t>.</a:t>
            </a:r>
            <a:endParaRPr lang="ru-RU" sz="2400" b="1" i="1" strike="noStrike" spc="-1" dirty="0" smtClean="0">
              <a:solidFill>
                <a:srgbClr val="FF0000"/>
              </a:solidFill>
              <a:latin typeface="Arial"/>
              <a:ea typeface="DejaVu Sans"/>
            </a:endParaRPr>
          </a:p>
          <a:p>
            <a:pPr algn="just">
              <a:lnSpc>
                <a:spcPct val="100000"/>
              </a:lnSpc>
            </a:pPr>
            <a:r>
              <a:rPr lang="ru-RU" sz="2800" b="1" i="1" strike="noStrike" spc="-1" dirty="0" smtClean="0">
                <a:solidFill>
                  <a:srgbClr val="7030A0"/>
                </a:solidFill>
                <a:latin typeface="Arial"/>
                <a:ea typeface="DejaVu Sans"/>
              </a:rPr>
              <a:t>Води </a:t>
            </a:r>
            <a:r>
              <a:rPr lang="ru-RU" sz="2800" b="1" i="1" strike="noStrike" spc="-1" dirty="0" err="1">
                <a:solidFill>
                  <a:srgbClr val="7030A0"/>
                </a:solidFill>
                <a:latin typeface="Arial"/>
                <a:ea typeface="DejaVu Sans"/>
              </a:rPr>
              <a:t>бальнеологічного</a:t>
            </a:r>
            <a:r>
              <a:rPr lang="ru-RU" sz="2800" b="1" i="1" strike="noStrike" spc="-1" dirty="0">
                <a:solidFill>
                  <a:srgbClr val="7030A0"/>
                </a:solidFill>
                <a:latin typeface="Arial"/>
                <a:ea typeface="DejaVu Sans"/>
              </a:rPr>
              <a:t> </a:t>
            </a:r>
            <a:r>
              <a:rPr lang="ru-RU" sz="2800" b="1" i="1" strike="noStrike" spc="-1" dirty="0" err="1">
                <a:solidFill>
                  <a:srgbClr val="7030A0"/>
                </a:solidFill>
                <a:latin typeface="Arial"/>
                <a:ea typeface="DejaVu Sans"/>
              </a:rPr>
              <a:t>призначення</a:t>
            </a:r>
            <a:r>
              <a:rPr lang="ru-RU" sz="2800" b="1" i="1" strike="noStrike" spc="-1" dirty="0">
                <a:solidFill>
                  <a:srgbClr val="7030A0"/>
                </a:solidFill>
                <a:latin typeface="Arial"/>
                <a:ea typeface="DejaVu Sans"/>
              </a:rPr>
              <a:t>:</a:t>
            </a:r>
            <a:endParaRPr lang="ru-RU" sz="2800" b="0" strike="noStrike" spc="-1" dirty="0">
              <a:solidFill>
                <a:srgbClr val="7030A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2400" b="1" i="1" strike="noStrike" spc="-1" dirty="0">
                <a:latin typeface="Arial"/>
                <a:ea typeface="DejaVu Sans"/>
              </a:rPr>
              <a:t>- </a:t>
            </a:r>
            <a:r>
              <a:rPr lang="ru-RU" sz="2400" b="1" i="1" strike="noStrike" spc="-1" dirty="0" err="1">
                <a:latin typeface="Arial"/>
                <a:ea typeface="DejaVu Sans"/>
              </a:rPr>
              <a:t>високомінералізовані</a:t>
            </a:r>
            <a:r>
              <a:rPr lang="ru-RU" sz="2400" b="1" i="1" strike="noStrike" spc="-1" dirty="0">
                <a:latin typeface="Arial"/>
                <a:ea typeface="DejaVu Sans"/>
              </a:rPr>
              <a:t> М = 10—35 г/л;</a:t>
            </a:r>
            <a:endParaRPr lang="ru-RU" sz="24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2400" b="1" i="1" strike="noStrike" spc="-1" dirty="0">
                <a:latin typeface="Arial"/>
                <a:ea typeface="DejaVu Sans"/>
              </a:rPr>
              <a:t>- </a:t>
            </a:r>
            <a:r>
              <a:rPr lang="ru-RU" sz="2400" b="1" i="1" strike="noStrike" spc="-1" dirty="0" err="1">
                <a:latin typeface="Arial"/>
                <a:ea typeface="DejaVu Sans"/>
              </a:rPr>
              <a:t>розсоли</a:t>
            </a:r>
            <a:r>
              <a:rPr lang="ru-RU" sz="2400" b="1" i="1" strike="noStrike" spc="-1" dirty="0">
                <a:latin typeface="Arial"/>
                <a:ea typeface="DejaVu Sans"/>
              </a:rPr>
              <a:t> М = 35—150 г/л;</a:t>
            </a:r>
            <a:endParaRPr lang="ru-RU" sz="24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2400" b="1" i="1" strike="noStrike" spc="-1" dirty="0">
                <a:latin typeface="Arial"/>
                <a:ea typeface="DejaVu Sans"/>
              </a:rPr>
              <a:t>- </a:t>
            </a:r>
            <a:r>
              <a:rPr lang="ru-RU" sz="2400" b="1" i="1" strike="noStrike" spc="-1" dirty="0" err="1">
                <a:latin typeface="Arial"/>
                <a:ea typeface="DejaVu Sans"/>
              </a:rPr>
              <a:t>міцні</a:t>
            </a:r>
            <a:r>
              <a:rPr lang="ru-RU" sz="2400" b="1" i="1" strike="noStrike" spc="-1" dirty="0">
                <a:latin typeface="Arial"/>
                <a:ea typeface="DejaVu Sans"/>
              </a:rPr>
              <a:t> </a:t>
            </a:r>
            <a:r>
              <a:rPr lang="ru-RU" sz="2400" b="1" i="1" strike="noStrike" spc="-1" dirty="0" err="1">
                <a:latin typeface="Arial"/>
                <a:ea typeface="DejaVu Sans"/>
              </a:rPr>
              <a:t>розсоли</a:t>
            </a:r>
            <a:r>
              <a:rPr lang="ru-RU" sz="2400" b="1" i="1" strike="noStrike" spc="-1" dirty="0">
                <a:latin typeface="Arial"/>
                <a:ea typeface="DejaVu Sans"/>
              </a:rPr>
              <a:t> М = 150—600 г/л;</a:t>
            </a:r>
            <a:endParaRPr lang="ru-RU" sz="24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2400" b="1" i="1" strike="noStrike" spc="-1" dirty="0">
                <a:latin typeface="Arial"/>
                <a:ea typeface="DejaVu Sans"/>
              </a:rPr>
              <a:t>- </a:t>
            </a:r>
            <a:r>
              <a:rPr lang="ru-RU" sz="2400" b="1" i="1" strike="noStrike" spc="-1" dirty="0" err="1">
                <a:latin typeface="Arial"/>
                <a:ea typeface="DejaVu Sans"/>
              </a:rPr>
              <a:t>дуже</a:t>
            </a:r>
            <a:r>
              <a:rPr lang="ru-RU" sz="2400" b="1" i="1" strike="noStrike" spc="-1" dirty="0">
                <a:latin typeface="Arial"/>
                <a:ea typeface="DejaVu Sans"/>
              </a:rPr>
              <a:t> </a:t>
            </a:r>
            <a:r>
              <a:rPr lang="ru-RU" sz="2400" b="1" i="1" strike="noStrike" spc="-1" dirty="0" err="1">
                <a:latin typeface="Arial"/>
                <a:ea typeface="DejaVu Sans"/>
              </a:rPr>
              <a:t>міцні</a:t>
            </a:r>
            <a:r>
              <a:rPr lang="ru-RU" sz="2400" b="1" i="1" strike="noStrike" spc="-1" dirty="0">
                <a:latin typeface="Arial"/>
                <a:ea typeface="DejaVu Sans"/>
              </a:rPr>
              <a:t> </a:t>
            </a:r>
            <a:r>
              <a:rPr lang="ru-RU" sz="2400" b="1" i="1" strike="noStrike" spc="-1" dirty="0" err="1">
                <a:latin typeface="Arial"/>
                <a:ea typeface="DejaVu Sans"/>
              </a:rPr>
              <a:t>розсоли</a:t>
            </a:r>
            <a:r>
              <a:rPr lang="ru-RU" sz="2400" b="1" i="1" strike="noStrike" spc="-1" dirty="0">
                <a:latin typeface="Arial"/>
                <a:ea typeface="DejaVu Sans"/>
              </a:rPr>
              <a:t> М &gt; 600 г/л.</a:t>
            </a:r>
            <a:endParaRPr lang="ru-RU" sz="24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2000" b="1" i="1" strike="noStrike" spc="-1" dirty="0" err="1">
                <a:solidFill>
                  <a:srgbClr val="FF0000"/>
                </a:solidFill>
                <a:latin typeface="Arial"/>
                <a:ea typeface="DejaVu Sans"/>
              </a:rPr>
              <a:t>Розсоли</a:t>
            </a:r>
            <a:r>
              <a:rPr lang="ru-RU" sz="2000" b="1" i="1" strike="noStrike" spc="-1" dirty="0">
                <a:solidFill>
                  <a:srgbClr val="FF0000"/>
                </a:solidFill>
                <a:latin typeface="Arial"/>
                <a:ea typeface="DejaVu Sans"/>
              </a:rPr>
              <a:t> </a:t>
            </a:r>
            <a:r>
              <a:rPr lang="ru-RU" sz="2000" b="1" i="1" strike="noStrike" spc="-1" dirty="0" err="1">
                <a:solidFill>
                  <a:srgbClr val="FF0000"/>
                </a:solidFill>
                <a:latin typeface="Arial"/>
                <a:ea typeface="DejaVu Sans"/>
              </a:rPr>
              <a:t>з</a:t>
            </a:r>
            <a:r>
              <a:rPr lang="ru-RU" sz="2000" b="1" i="1" strike="noStrike" spc="-1" dirty="0">
                <a:solidFill>
                  <a:srgbClr val="FF0000"/>
                </a:solidFill>
                <a:latin typeface="Arial"/>
                <a:ea typeface="DejaVu Sans"/>
              </a:rPr>
              <a:t> М &gt; 150 г/л </a:t>
            </a:r>
            <a:r>
              <a:rPr lang="ru-RU" sz="2000" b="1" i="1" strike="noStrike" spc="-1" dirty="0" err="1">
                <a:solidFill>
                  <a:srgbClr val="FF0000"/>
                </a:solidFill>
                <a:latin typeface="Arial"/>
                <a:ea typeface="DejaVu Sans"/>
              </a:rPr>
              <a:t>розбавляють</a:t>
            </a:r>
            <a:r>
              <a:rPr lang="ru-RU" sz="2000" b="1" i="1" strike="noStrike" spc="-1" dirty="0">
                <a:solidFill>
                  <a:srgbClr val="FF0000"/>
                </a:solidFill>
                <a:latin typeface="Arial"/>
                <a:ea typeface="DejaVu Sans"/>
              </a:rPr>
              <a:t> </a:t>
            </a:r>
            <a:r>
              <a:rPr lang="ru-RU" sz="2000" b="1" i="1" strike="noStrike" spc="-1" dirty="0" err="1">
                <a:solidFill>
                  <a:srgbClr val="FF0000"/>
                </a:solidFill>
                <a:latin typeface="Arial"/>
                <a:ea typeface="DejaVu Sans"/>
              </a:rPr>
              <a:t>прісною</a:t>
            </a:r>
            <a:r>
              <a:rPr lang="ru-RU" sz="2000" b="1" i="1" strike="noStrike" spc="-1" dirty="0">
                <a:solidFill>
                  <a:srgbClr val="FF0000"/>
                </a:solidFill>
                <a:latin typeface="Arial"/>
                <a:ea typeface="DejaVu Sans"/>
              </a:rPr>
              <a:t> водою до </a:t>
            </a:r>
            <a:r>
              <a:rPr lang="ru-RU" sz="2000" b="1" i="1" strike="noStrike" spc="-1" dirty="0" err="1" smtClean="0">
                <a:solidFill>
                  <a:srgbClr val="FF0000"/>
                </a:solidFill>
                <a:latin typeface="Arial"/>
                <a:ea typeface="DejaVu Sans"/>
              </a:rPr>
              <a:t>нормальної</a:t>
            </a:r>
            <a:r>
              <a:rPr lang="ru-RU" sz="2000" i="1" spc="-1" dirty="0">
                <a:solidFill>
                  <a:srgbClr val="FF0000"/>
                </a:solidFill>
                <a:latin typeface="Arial"/>
                <a:ea typeface="DejaVu Sans"/>
              </a:rPr>
              <a:t> </a:t>
            </a:r>
            <a:r>
              <a:rPr lang="ru-RU" sz="2000" b="1" i="1" strike="noStrike" spc="-1" dirty="0" err="1" smtClean="0">
                <a:solidFill>
                  <a:srgbClr val="FF0000"/>
                </a:solidFill>
                <a:latin typeface="Arial"/>
                <a:ea typeface="DejaVu Sans"/>
              </a:rPr>
              <a:t>мінералізації</a:t>
            </a:r>
            <a:r>
              <a:rPr lang="ru-RU" sz="2000" b="1" i="1" strike="noStrike" spc="-1" dirty="0">
                <a:solidFill>
                  <a:srgbClr val="FF0000"/>
                </a:solidFill>
                <a:latin typeface="Arial"/>
                <a:ea typeface="DejaVu Sans"/>
              </a:rPr>
              <a:t>.</a:t>
            </a:r>
            <a:endParaRPr lang="ru-RU" sz="2000" b="0" strike="noStrike" spc="-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TextShape 1"/>
          <p:cNvSpPr txBox="1"/>
          <p:nvPr/>
        </p:nvSpPr>
        <p:spPr>
          <a:xfrm>
            <a:off x="666712" y="428604"/>
            <a:ext cx="11256910" cy="45228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90000" tIns="45000" rIns="90000" bIns="45000">
            <a:spAutoFit/>
          </a:bodyPr>
          <a:lstStyle/>
          <a:p>
            <a:r>
              <a:rPr lang="ru-RU" sz="2400" b="1" strike="noStrike" spc="-1" dirty="0" err="1" smtClean="0">
                <a:solidFill>
                  <a:srgbClr val="7030A0"/>
                </a:solidFill>
                <a:latin typeface="Arial"/>
              </a:rPr>
              <a:t>Отже</a:t>
            </a:r>
            <a:r>
              <a:rPr lang="ru-RU" sz="2400" b="1" strike="noStrike" spc="-1" dirty="0" smtClean="0">
                <a:solidFill>
                  <a:srgbClr val="7030A0"/>
                </a:solidFill>
                <a:latin typeface="Arial"/>
              </a:rPr>
              <a:t>, </a:t>
            </a:r>
            <a:r>
              <a:rPr lang="ru-RU" sz="2400" b="1" spc="-1" dirty="0" err="1">
                <a:solidFill>
                  <a:srgbClr val="7030A0"/>
                </a:solidFill>
                <a:latin typeface="Arial"/>
              </a:rPr>
              <a:t>м</a:t>
            </a:r>
            <a:r>
              <a:rPr lang="ru-RU" sz="2400" b="1" strike="noStrike" spc="-1" dirty="0" err="1" smtClean="0">
                <a:solidFill>
                  <a:srgbClr val="7030A0"/>
                </a:solidFill>
                <a:latin typeface="Arial"/>
              </a:rPr>
              <a:t>інеральні</a:t>
            </a:r>
            <a:r>
              <a:rPr lang="ru-RU" sz="2400" b="1" strike="noStrike" spc="-1" dirty="0" smtClean="0">
                <a:solidFill>
                  <a:srgbClr val="7030A0"/>
                </a:solidFill>
                <a:latin typeface="Arial"/>
              </a:rPr>
              <a:t> </a:t>
            </a:r>
            <a:r>
              <a:rPr lang="ru-RU" sz="2400" b="1" strike="noStrike" spc="-1" dirty="0">
                <a:solidFill>
                  <a:srgbClr val="7030A0"/>
                </a:solidFill>
                <a:latin typeface="Arial"/>
              </a:rPr>
              <a:t>води </a:t>
            </a:r>
            <a:r>
              <a:rPr lang="ru-RU" sz="2400" b="1" strike="noStrike" spc="-1" dirty="0" err="1">
                <a:solidFill>
                  <a:srgbClr val="7030A0"/>
                </a:solidFill>
                <a:latin typeface="Arial"/>
              </a:rPr>
              <a:t>поділяються</a:t>
            </a:r>
            <a:r>
              <a:rPr lang="ru-RU" sz="2400" b="1" strike="noStrike" spc="-1" dirty="0">
                <a:solidFill>
                  <a:srgbClr val="7030A0"/>
                </a:solidFill>
                <a:latin typeface="Arial"/>
              </a:rPr>
              <a:t> </a:t>
            </a:r>
            <a:r>
              <a:rPr lang="ru-RU" sz="2400" b="1" strike="noStrike" spc="-1" dirty="0" smtClean="0">
                <a:solidFill>
                  <a:srgbClr val="7030A0"/>
                </a:solidFill>
                <a:latin typeface="Arial"/>
              </a:rPr>
              <a:t>за </a:t>
            </a:r>
            <a:r>
              <a:rPr lang="ru-RU" sz="2400" b="1" strike="noStrike" spc="-1" dirty="0" err="1" smtClean="0">
                <a:solidFill>
                  <a:srgbClr val="7030A0"/>
                </a:solidFill>
                <a:latin typeface="Arial"/>
              </a:rPr>
              <a:t>мірою</a:t>
            </a:r>
            <a:r>
              <a:rPr lang="ru-RU" sz="2400" b="1" strike="noStrike" spc="-1" dirty="0" smtClean="0">
                <a:solidFill>
                  <a:srgbClr val="7030A0"/>
                </a:solidFill>
                <a:latin typeface="Arial"/>
              </a:rPr>
              <a:t> </a:t>
            </a:r>
            <a:r>
              <a:rPr lang="ru-RU" sz="2400" b="1" strike="noStrike" spc="-1" dirty="0" err="1">
                <a:solidFill>
                  <a:srgbClr val="7030A0"/>
                </a:solidFill>
                <a:latin typeface="Arial"/>
              </a:rPr>
              <a:t>їх</a:t>
            </a:r>
            <a:r>
              <a:rPr lang="ru-RU" sz="2400" b="1" strike="noStrike" spc="-1" dirty="0">
                <a:solidFill>
                  <a:srgbClr val="7030A0"/>
                </a:solidFill>
                <a:latin typeface="Arial"/>
              </a:rPr>
              <a:t> </a:t>
            </a:r>
            <a:r>
              <a:rPr lang="ru-RU" sz="2400" b="1" strike="noStrike" spc="-1" dirty="0" err="1" smtClean="0">
                <a:solidFill>
                  <a:srgbClr val="7030A0"/>
                </a:solidFill>
                <a:latin typeface="Arial"/>
              </a:rPr>
              <a:t>мінералізації</a:t>
            </a:r>
            <a:r>
              <a:rPr lang="ru-RU" sz="2400" b="1" strike="noStrike" spc="-1" dirty="0" smtClean="0">
                <a:solidFill>
                  <a:srgbClr val="7030A0"/>
                </a:solidFill>
                <a:latin typeface="Arial"/>
              </a:rPr>
              <a:t>: </a:t>
            </a:r>
          </a:p>
          <a:p>
            <a:pPr>
              <a:buFont typeface="Wingdings" pitchFamily="2" charset="2"/>
              <a:buChar char="v"/>
            </a:pPr>
            <a:r>
              <a:rPr lang="ru-RU" sz="2400" b="1" spc="-1" dirty="0"/>
              <a:t>− </a:t>
            </a:r>
            <a:r>
              <a:rPr lang="ru-RU" sz="2400" b="1" strike="noStrike" spc="-1" dirty="0" err="1">
                <a:latin typeface="Arial"/>
              </a:rPr>
              <a:t>прісні</a:t>
            </a:r>
            <a:r>
              <a:rPr lang="ru-RU" sz="2400" b="1" strike="noStrike" spc="-1" dirty="0">
                <a:latin typeface="Arial"/>
              </a:rPr>
              <a:t> (до 2 г/л),</a:t>
            </a:r>
          </a:p>
          <a:p>
            <a:pPr>
              <a:buFont typeface="Wingdings" pitchFamily="2" charset="2"/>
              <a:buChar char="v"/>
            </a:pPr>
            <a:r>
              <a:rPr lang="ru-RU" sz="2400" b="1" strike="noStrike" spc="-1" dirty="0">
                <a:latin typeface="Arial"/>
              </a:rPr>
              <a:t>− </a:t>
            </a:r>
            <a:r>
              <a:rPr lang="ru-RU" sz="2400" b="1" strike="noStrike" spc="-1" dirty="0" err="1">
                <a:latin typeface="Arial"/>
              </a:rPr>
              <a:t>малої</a:t>
            </a:r>
            <a:r>
              <a:rPr lang="ru-RU" sz="2400" b="1" strike="noStrike" spc="-1" dirty="0">
                <a:latin typeface="Arial"/>
              </a:rPr>
              <a:t> </a:t>
            </a:r>
            <a:r>
              <a:rPr lang="ru-RU" sz="2400" b="1" strike="noStrike" spc="-1" dirty="0" err="1">
                <a:latin typeface="Arial"/>
              </a:rPr>
              <a:t>мінералізації</a:t>
            </a:r>
            <a:r>
              <a:rPr lang="ru-RU" sz="2400" b="1" strike="noStrike" spc="-1" dirty="0">
                <a:latin typeface="Arial"/>
              </a:rPr>
              <a:t> (2-5 г/л),</a:t>
            </a:r>
          </a:p>
          <a:p>
            <a:pPr>
              <a:buFont typeface="Wingdings" pitchFamily="2" charset="2"/>
              <a:buChar char="v"/>
            </a:pPr>
            <a:r>
              <a:rPr lang="ru-RU" sz="2400" b="1" strike="noStrike" spc="-1" dirty="0">
                <a:latin typeface="Arial"/>
              </a:rPr>
              <a:t>− </a:t>
            </a:r>
            <a:r>
              <a:rPr lang="ru-RU" sz="2400" b="1" strike="noStrike" spc="-1" dirty="0" err="1">
                <a:latin typeface="Arial"/>
              </a:rPr>
              <a:t>середньої</a:t>
            </a:r>
            <a:r>
              <a:rPr lang="ru-RU" sz="2400" b="1" strike="noStrike" spc="-1" dirty="0">
                <a:latin typeface="Arial"/>
              </a:rPr>
              <a:t> </a:t>
            </a:r>
            <a:r>
              <a:rPr lang="ru-RU" sz="2400" b="1" strike="noStrike" spc="-1" dirty="0" err="1">
                <a:latin typeface="Arial"/>
              </a:rPr>
              <a:t>мінералізації</a:t>
            </a:r>
            <a:r>
              <a:rPr lang="ru-RU" sz="2400" b="1" strike="noStrike" spc="-1" dirty="0">
                <a:latin typeface="Arial"/>
              </a:rPr>
              <a:t> (5-15 г/л),</a:t>
            </a:r>
          </a:p>
          <a:p>
            <a:pPr>
              <a:buFont typeface="Wingdings" pitchFamily="2" charset="2"/>
              <a:buChar char="v"/>
            </a:pPr>
            <a:r>
              <a:rPr lang="ru-RU" sz="2400" b="1" strike="noStrike" spc="-1" dirty="0">
                <a:latin typeface="Arial"/>
              </a:rPr>
              <a:t>− </a:t>
            </a:r>
            <a:r>
              <a:rPr lang="ru-RU" sz="2400" b="1" strike="noStrike" spc="-1" dirty="0" err="1">
                <a:latin typeface="Arial"/>
              </a:rPr>
              <a:t>високої</a:t>
            </a:r>
            <a:r>
              <a:rPr lang="ru-RU" sz="2400" b="1" strike="noStrike" spc="-1" dirty="0">
                <a:latin typeface="Arial"/>
              </a:rPr>
              <a:t> </a:t>
            </a:r>
            <a:r>
              <a:rPr lang="ru-RU" sz="2400" b="1" strike="noStrike" spc="-1" dirty="0" err="1">
                <a:latin typeface="Arial"/>
              </a:rPr>
              <a:t>мінералізації</a:t>
            </a:r>
            <a:r>
              <a:rPr lang="ru-RU" sz="2400" b="1" strike="noStrike" spc="-1" dirty="0">
                <a:latin typeface="Arial"/>
              </a:rPr>
              <a:t> (15-35 г/л),</a:t>
            </a:r>
          </a:p>
          <a:p>
            <a:pPr>
              <a:buFont typeface="Wingdings" pitchFamily="2" charset="2"/>
              <a:buChar char="v"/>
            </a:pPr>
            <a:r>
              <a:rPr lang="ru-RU" sz="2400" b="1" strike="noStrike" spc="-1" dirty="0">
                <a:latin typeface="Arial"/>
              </a:rPr>
              <a:t>− </a:t>
            </a:r>
            <a:r>
              <a:rPr lang="ru-RU" sz="2400" b="1" strike="noStrike" spc="-1" dirty="0" err="1">
                <a:latin typeface="Arial"/>
              </a:rPr>
              <a:t>розсоли</a:t>
            </a:r>
            <a:r>
              <a:rPr lang="ru-RU" sz="2400" b="1" strike="noStrike" spc="-1" dirty="0">
                <a:latin typeface="Arial"/>
              </a:rPr>
              <a:t> (</a:t>
            </a:r>
            <a:r>
              <a:rPr lang="ru-RU" sz="2400" b="1" strike="noStrike" spc="-1" dirty="0" err="1">
                <a:latin typeface="Arial"/>
              </a:rPr>
              <a:t>більше</a:t>
            </a:r>
            <a:r>
              <a:rPr lang="ru-RU" sz="2400" b="1" strike="noStrike" spc="-1" dirty="0">
                <a:latin typeface="Arial"/>
              </a:rPr>
              <a:t> 35 г/л, </a:t>
            </a:r>
            <a:r>
              <a:rPr lang="ru-RU" sz="2400" b="1" strike="noStrike" spc="-1" dirty="0" err="1">
                <a:latin typeface="Arial"/>
              </a:rPr>
              <a:t>деякі</a:t>
            </a:r>
            <a:r>
              <a:rPr lang="ru-RU" sz="2400" b="1" strike="noStrike" spc="-1" dirty="0">
                <a:latin typeface="Arial"/>
              </a:rPr>
              <a:t> </a:t>
            </a:r>
            <a:r>
              <a:rPr lang="ru-RU" sz="2400" b="1" strike="noStrike" spc="-1" dirty="0" err="1">
                <a:latin typeface="Arial"/>
              </a:rPr>
              <a:t>джерела</a:t>
            </a:r>
            <a:r>
              <a:rPr lang="ru-RU" sz="2400" b="1" strike="noStrike" spc="-1" dirty="0">
                <a:latin typeface="Arial"/>
              </a:rPr>
              <a:t> — </a:t>
            </a:r>
            <a:r>
              <a:rPr lang="ru-RU" sz="2400" b="1" strike="noStrike" spc="-1" dirty="0" err="1">
                <a:latin typeface="Arial"/>
              </a:rPr>
              <a:t>більше</a:t>
            </a:r>
            <a:r>
              <a:rPr lang="ru-RU" sz="2400" b="1" strike="noStrike" spc="-1" dirty="0">
                <a:latin typeface="Arial"/>
              </a:rPr>
              <a:t> 50 г/л).</a:t>
            </a:r>
          </a:p>
          <a:p>
            <a:r>
              <a:rPr lang="ru-RU" sz="2400" b="1" strike="noStrike" spc="-1" dirty="0" smtClean="0">
                <a:solidFill>
                  <a:srgbClr val="7030A0"/>
                </a:solidFill>
                <a:latin typeface="Arial"/>
              </a:rPr>
              <a:t>При </a:t>
            </a:r>
            <a:r>
              <a:rPr lang="ru-RU" sz="2400" b="1" strike="noStrike" spc="-1" dirty="0" err="1" smtClean="0">
                <a:solidFill>
                  <a:srgbClr val="7030A0"/>
                </a:solidFill>
                <a:latin typeface="Arial"/>
              </a:rPr>
              <a:t>цьому</a:t>
            </a:r>
            <a:r>
              <a:rPr lang="ru-RU" sz="2400" b="1" strike="noStrike" spc="-1" dirty="0" smtClean="0">
                <a:solidFill>
                  <a:srgbClr val="7030A0"/>
                </a:solidFill>
                <a:latin typeface="Arial"/>
              </a:rPr>
              <a:t> до:</a:t>
            </a:r>
          </a:p>
          <a:p>
            <a:pPr>
              <a:buFont typeface="Wingdings" pitchFamily="2" charset="2"/>
              <a:buChar char="ü"/>
            </a:pPr>
            <a:r>
              <a:rPr lang="ru-RU" sz="2400" b="1" strike="noStrike" spc="-1" dirty="0" smtClean="0">
                <a:latin typeface="Arial"/>
              </a:rPr>
              <a:t>− </a:t>
            </a:r>
            <a:r>
              <a:rPr lang="ru-RU" sz="2400" b="1" strike="noStrike" spc="-1" dirty="0" err="1" smtClean="0">
                <a:latin typeface="Arial"/>
              </a:rPr>
              <a:t>питних</a:t>
            </a:r>
            <a:r>
              <a:rPr lang="ru-RU" sz="2400" b="1" strike="noStrike" spc="-1" dirty="0" smtClean="0">
                <a:latin typeface="Arial"/>
              </a:rPr>
              <a:t> </a:t>
            </a:r>
            <a:r>
              <a:rPr lang="ru-RU" sz="2400" b="1" strike="noStrike" spc="-1" dirty="0" err="1" smtClean="0">
                <a:latin typeface="Arial"/>
              </a:rPr>
              <a:t>лікувально-столових</a:t>
            </a:r>
            <a:r>
              <a:rPr lang="ru-RU" sz="2400" b="1" strike="noStrike" spc="-1" dirty="0" smtClean="0">
                <a:latin typeface="Arial"/>
              </a:rPr>
              <a:t> вод </a:t>
            </a:r>
            <a:r>
              <a:rPr lang="ru-RU" sz="2400" b="1" strike="noStrike" spc="-1" dirty="0" err="1" smtClean="0">
                <a:latin typeface="Arial"/>
              </a:rPr>
              <a:t>відносяться</a:t>
            </a:r>
            <a:r>
              <a:rPr lang="ru-RU" sz="2400" b="1" strike="noStrike" spc="-1" dirty="0" smtClean="0">
                <a:latin typeface="Arial"/>
              </a:rPr>
              <a:t> води </a:t>
            </a:r>
            <a:r>
              <a:rPr lang="ru-RU" sz="2400" b="1" strike="noStrike" spc="-1" dirty="0" err="1" smtClean="0">
                <a:latin typeface="Arial"/>
              </a:rPr>
              <a:t>з</a:t>
            </a:r>
            <a:r>
              <a:rPr lang="ru-RU" sz="2400" b="1" spc="-1" dirty="0" smtClean="0">
                <a:latin typeface="Arial"/>
              </a:rPr>
              <a:t> </a:t>
            </a:r>
            <a:r>
              <a:rPr lang="ru-RU" sz="2400" b="1" strike="noStrike" spc="-1" dirty="0" err="1" smtClean="0">
                <a:latin typeface="Arial"/>
              </a:rPr>
              <a:t>мінералізацією</a:t>
            </a:r>
            <a:r>
              <a:rPr lang="ru-RU" sz="2400" b="1" strike="noStrike" spc="-1" dirty="0" smtClean="0">
                <a:latin typeface="Arial"/>
              </a:rPr>
              <a:t> 1-10 г/л,</a:t>
            </a:r>
          </a:p>
          <a:p>
            <a:pPr>
              <a:buFont typeface="Wingdings" pitchFamily="2" charset="2"/>
              <a:buChar char="ü"/>
            </a:pPr>
            <a:r>
              <a:rPr lang="ru-RU" sz="2400" b="1" strike="noStrike" spc="-1" dirty="0" smtClean="0">
                <a:latin typeface="Arial"/>
              </a:rPr>
              <a:t>− </a:t>
            </a:r>
            <a:r>
              <a:rPr lang="ru-RU" sz="2400" b="1" strike="noStrike" spc="-1" dirty="0">
                <a:latin typeface="Arial"/>
              </a:rPr>
              <a:t>до </a:t>
            </a:r>
            <a:r>
              <a:rPr lang="ru-RU" sz="2400" b="1" strike="noStrike" spc="-1" dirty="0" err="1">
                <a:latin typeface="Arial"/>
              </a:rPr>
              <a:t>лікувальних</a:t>
            </a:r>
            <a:r>
              <a:rPr lang="ru-RU" sz="2400" b="1" strike="noStrike" spc="-1" dirty="0">
                <a:latin typeface="Arial"/>
              </a:rPr>
              <a:t> — 10-15 г/л </a:t>
            </a:r>
            <a:r>
              <a:rPr lang="ru-RU" sz="2400" b="1" strike="noStrike" spc="-1" dirty="0" err="1">
                <a:latin typeface="Arial"/>
              </a:rPr>
              <a:t>або</a:t>
            </a:r>
            <a:r>
              <a:rPr lang="ru-RU" sz="2400" b="1" strike="noStrike" spc="-1" dirty="0">
                <a:latin typeface="Arial"/>
              </a:rPr>
              <a:t> — при </a:t>
            </a:r>
            <a:r>
              <a:rPr lang="ru-RU" sz="2400" b="1" strike="noStrike" spc="-1" dirty="0" err="1">
                <a:latin typeface="Arial"/>
              </a:rPr>
              <a:t>наявності</a:t>
            </a:r>
            <a:r>
              <a:rPr lang="ru-RU" sz="2400" b="1" strike="noStrike" spc="-1" dirty="0">
                <a:latin typeface="Arial"/>
              </a:rPr>
              <a:t> в </a:t>
            </a:r>
            <a:r>
              <a:rPr lang="ru-RU" sz="2400" b="1" strike="noStrike" spc="-1" dirty="0" smtClean="0">
                <a:latin typeface="Arial"/>
              </a:rPr>
              <a:t>них </a:t>
            </a:r>
            <a:r>
              <a:rPr lang="ru-RU" sz="2400" b="1" strike="noStrike" spc="-1" dirty="0" err="1" smtClean="0">
                <a:latin typeface="Arial"/>
              </a:rPr>
              <a:t>бальнеотерапевтичного</a:t>
            </a:r>
            <a:r>
              <a:rPr lang="ru-RU" sz="2400" b="1" strike="noStrike" spc="-1" dirty="0" smtClean="0">
                <a:latin typeface="Arial"/>
              </a:rPr>
              <a:t> </a:t>
            </a:r>
            <a:r>
              <a:rPr lang="ru-RU" sz="2400" b="1" strike="noStrike" spc="-1" dirty="0" err="1">
                <a:latin typeface="Arial"/>
              </a:rPr>
              <a:t>вмісту</a:t>
            </a:r>
            <a:r>
              <a:rPr lang="ru-RU" sz="2400" b="1" strike="noStrike" spc="-1" dirty="0">
                <a:latin typeface="Arial"/>
              </a:rPr>
              <a:t> </a:t>
            </a:r>
            <a:r>
              <a:rPr lang="ru-RU" sz="2400" b="1" strike="noStrike" spc="-1" dirty="0" err="1">
                <a:latin typeface="Arial"/>
              </a:rPr>
              <a:t>миш'яку</a:t>
            </a:r>
            <a:r>
              <a:rPr lang="ru-RU" sz="2400" b="1" strike="noStrike" spc="-1" dirty="0">
                <a:latin typeface="Arial"/>
              </a:rPr>
              <a:t>, бору та </a:t>
            </a:r>
            <a:r>
              <a:rPr lang="ru-RU" sz="2400" b="1" strike="noStrike" spc="-1" dirty="0" err="1">
                <a:latin typeface="Arial"/>
              </a:rPr>
              <a:t>деяких</a:t>
            </a:r>
            <a:r>
              <a:rPr lang="ru-RU" sz="2400" b="1" strike="noStrike" spc="-1" dirty="0">
                <a:latin typeface="Arial"/>
              </a:rPr>
              <a:t> </a:t>
            </a:r>
            <a:r>
              <a:rPr lang="ru-RU" sz="2400" b="1" strike="noStrike" spc="-1" dirty="0" err="1" smtClean="0">
                <a:latin typeface="Arial"/>
              </a:rPr>
              <a:t>інших</a:t>
            </a:r>
            <a:r>
              <a:rPr lang="ru-RU" sz="2400" b="1" spc="-1" dirty="0">
                <a:latin typeface="Arial"/>
              </a:rPr>
              <a:t> </a:t>
            </a:r>
            <a:r>
              <a:rPr lang="ru-RU" sz="2400" b="1" strike="noStrike" spc="-1" dirty="0" err="1" smtClean="0">
                <a:latin typeface="Arial"/>
              </a:rPr>
              <a:t>біологічно</a:t>
            </a:r>
            <a:r>
              <a:rPr lang="ru-RU" sz="2400" b="1" strike="noStrike" spc="-1" dirty="0" smtClean="0">
                <a:latin typeface="Arial"/>
              </a:rPr>
              <a:t> </a:t>
            </a:r>
            <a:r>
              <a:rPr lang="ru-RU" sz="2400" b="1" strike="noStrike" spc="-1" dirty="0" err="1">
                <a:latin typeface="Arial"/>
              </a:rPr>
              <a:t>активних</a:t>
            </a:r>
            <a:r>
              <a:rPr lang="ru-RU" sz="2400" b="1" strike="noStrike" spc="-1" dirty="0">
                <a:latin typeface="Arial"/>
              </a:rPr>
              <a:t> </a:t>
            </a:r>
            <a:r>
              <a:rPr lang="ru-RU" sz="2400" b="1" strike="noStrike" spc="-1" dirty="0" err="1">
                <a:latin typeface="Arial"/>
              </a:rPr>
              <a:t>елементів</a:t>
            </a:r>
            <a:r>
              <a:rPr lang="ru-RU" sz="2400" b="1" strike="noStrike" spc="-1" dirty="0">
                <a:latin typeface="Arial"/>
              </a:rPr>
              <a:t> — </a:t>
            </a:r>
            <a:r>
              <a:rPr lang="ru-RU" sz="2400" b="1" strike="noStrike" spc="-1" dirty="0" err="1">
                <a:latin typeface="Arial"/>
              </a:rPr>
              <a:t>понад</a:t>
            </a:r>
            <a:r>
              <a:rPr lang="ru-RU" sz="2400" b="1" strike="noStrike" spc="-1" dirty="0">
                <a:latin typeface="Arial"/>
              </a:rPr>
              <a:t> 10 г/л</a:t>
            </a:r>
            <a:r>
              <a:rPr lang="ru-RU" sz="2400" b="1" strike="noStrike" spc="-1" dirty="0" smtClean="0">
                <a:latin typeface="Arial"/>
              </a:rPr>
              <a:t>.</a:t>
            </a:r>
            <a:endParaRPr lang="ru-RU" sz="2400" b="1" strike="noStrike" spc="-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95340" y="571480"/>
            <a:ext cx="10715700" cy="489364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2400" b="1" dirty="0" err="1">
                <a:solidFill>
                  <a:srgbClr val="FF0000"/>
                </a:solidFill>
              </a:rPr>
              <a:t>Відповідно</a:t>
            </a:r>
            <a:r>
              <a:rPr lang="ru-RU" sz="2400" b="1" dirty="0">
                <a:solidFill>
                  <a:srgbClr val="FF0000"/>
                </a:solidFill>
              </a:rPr>
              <a:t> до стану науки </a:t>
            </a:r>
            <a:r>
              <a:rPr lang="ru-RU" sz="2400" b="1" dirty="0" err="1">
                <a:solidFill>
                  <a:srgbClr val="FF0000"/>
                </a:solidFill>
              </a:rPr>
              <a:t>перші</a:t>
            </a:r>
            <a:r>
              <a:rPr lang="ru-RU" sz="2400" b="1" dirty="0">
                <a:solidFill>
                  <a:srgbClr val="FF0000"/>
                </a:solidFill>
              </a:rPr>
              <a:t> </a:t>
            </a:r>
            <a:r>
              <a:rPr lang="ru-RU" sz="2400" b="1" dirty="0" err="1">
                <a:solidFill>
                  <a:srgbClr val="FF0000"/>
                </a:solidFill>
              </a:rPr>
              <a:t>класифікації</a:t>
            </a:r>
            <a:r>
              <a:rPr lang="ru-RU" sz="2400" b="1" dirty="0">
                <a:solidFill>
                  <a:srgbClr val="FF0000"/>
                </a:solidFill>
              </a:rPr>
              <a:t> </a:t>
            </a:r>
            <a:r>
              <a:rPr lang="ru-RU" sz="2400" b="1" dirty="0" err="1">
                <a:solidFill>
                  <a:srgbClr val="FF0000"/>
                </a:solidFill>
              </a:rPr>
              <a:t>мінеральних</a:t>
            </a:r>
            <a:r>
              <a:rPr lang="ru-RU" sz="2400" b="1" dirty="0">
                <a:solidFill>
                  <a:srgbClr val="FF0000"/>
                </a:solidFill>
              </a:rPr>
              <a:t> вод </a:t>
            </a:r>
            <a:r>
              <a:rPr lang="ru-RU" sz="2400" b="1" dirty="0" err="1">
                <a:solidFill>
                  <a:srgbClr val="FF0000"/>
                </a:solidFill>
              </a:rPr>
              <a:t>були</a:t>
            </a:r>
            <a:r>
              <a:rPr lang="ru-RU" sz="2400" b="1" dirty="0">
                <a:solidFill>
                  <a:srgbClr val="FF0000"/>
                </a:solidFill>
              </a:rPr>
              <a:t> </a:t>
            </a:r>
            <a:r>
              <a:rPr lang="ru-RU" sz="2400" b="1" dirty="0" err="1">
                <a:solidFill>
                  <a:srgbClr val="FF0000"/>
                </a:solidFill>
              </a:rPr>
              <a:t>досить</a:t>
            </a:r>
            <a:r>
              <a:rPr lang="ru-RU" sz="2400" b="1" dirty="0">
                <a:solidFill>
                  <a:srgbClr val="FF0000"/>
                </a:solidFill>
              </a:rPr>
              <a:t> </a:t>
            </a:r>
            <a:r>
              <a:rPr lang="ru-RU" sz="2400" b="1" dirty="0" err="1">
                <a:solidFill>
                  <a:srgbClr val="FF0000"/>
                </a:solidFill>
              </a:rPr>
              <a:t>примітивними</a:t>
            </a:r>
            <a:r>
              <a:rPr lang="ru-RU" sz="2400" b="1" dirty="0">
                <a:solidFill>
                  <a:srgbClr val="FF0000"/>
                </a:solidFill>
              </a:rPr>
              <a:t>. </a:t>
            </a:r>
            <a:r>
              <a:rPr lang="ru-RU" sz="2400" b="1" dirty="0" err="1"/>
              <a:t>Наприклад</a:t>
            </a:r>
            <a:r>
              <a:rPr lang="ru-RU" sz="2400" b="1" dirty="0"/>
              <a:t>, </a:t>
            </a:r>
            <a:r>
              <a:rPr lang="ru-RU" sz="2400" b="1" dirty="0" err="1"/>
              <a:t>мінеральні</a:t>
            </a:r>
            <a:r>
              <a:rPr lang="ru-RU" sz="2400" b="1" dirty="0"/>
              <a:t> води </a:t>
            </a:r>
            <a:r>
              <a:rPr lang="ru-RU" sz="2400" b="1" dirty="0" err="1"/>
              <a:t>розподіляли</a:t>
            </a:r>
            <a:r>
              <a:rPr lang="ru-RU" sz="2400" b="1" dirty="0"/>
              <a:t> на:</a:t>
            </a:r>
          </a:p>
          <a:p>
            <a:r>
              <a:rPr lang="ru-RU" sz="2400" b="1" i="1" dirty="0"/>
              <a:t>а) не </a:t>
            </a:r>
            <a:r>
              <a:rPr lang="ru-RU" sz="2400" b="1" i="1" dirty="0" err="1"/>
              <a:t>послаблюючі</a:t>
            </a:r>
            <a:r>
              <a:rPr lang="ru-RU" sz="2400" b="1" i="1" dirty="0"/>
              <a:t>;</a:t>
            </a:r>
            <a:endParaRPr lang="ru-RU" sz="2400" b="1" dirty="0"/>
          </a:p>
          <a:p>
            <a:r>
              <a:rPr lang="ru-RU" sz="2400" b="1" i="1" dirty="0"/>
              <a:t>б) </a:t>
            </a:r>
            <a:r>
              <a:rPr lang="ru-RU" sz="2400" b="1" i="1" dirty="0" err="1"/>
              <a:t>з</a:t>
            </a:r>
            <a:r>
              <a:rPr lang="ru-RU" sz="2400" b="1" i="1" dirty="0"/>
              <a:t> </a:t>
            </a:r>
            <a:r>
              <a:rPr lang="ru-RU" sz="2400" b="1" i="1" dirty="0" err="1"/>
              <a:t>незначною</a:t>
            </a:r>
            <a:r>
              <a:rPr lang="ru-RU" sz="2400" b="1" i="1" dirty="0"/>
              <a:t> </a:t>
            </a:r>
            <a:r>
              <a:rPr lang="ru-RU" sz="2400" b="1" i="1" dirty="0" err="1"/>
              <a:t>послаблюючою</a:t>
            </a:r>
            <a:r>
              <a:rPr lang="ru-RU" sz="2400" b="1" i="1" dirty="0"/>
              <a:t> </a:t>
            </a:r>
            <a:r>
              <a:rPr lang="ru-RU" sz="2400" b="1" i="1" dirty="0" err="1"/>
              <a:t>дією</a:t>
            </a:r>
            <a:r>
              <a:rPr lang="ru-RU" sz="2400" b="1" i="1" dirty="0"/>
              <a:t>;</a:t>
            </a:r>
            <a:endParaRPr lang="ru-RU" sz="2400" b="1" dirty="0"/>
          </a:p>
          <a:p>
            <a:r>
              <a:rPr lang="ru-RU" sz="2400" b="1" i="1" dirty="0"/>
              <a:t>в) </a:t>
            </a:r>
            <a:r>
              <a:rPr lang="ru-RU" sz="2400" b="1" i="1" dirty="0" err="1"/>
              <a:t>енергійно</a:t>
            </a:r>
            <a:r>
              <a:rPr lang="ru-RU" sz="2400" b="1" i="1" dirty="0"/>
              <a:t> </a:t>
            </a:r>
            <a:r>
              <a:rPr lang="ru-RU" sz="2400" b="1" i="1" dirty="0" err="1"/>
              <a:t>послаблюючі</a:t>
            </a:r>
            <a:r>
              <a:rPr lang="ru-RU" sz="2400" b="1" i="1" dirty="0"/>
              <a:t> (</a:t>
            </a:r>
            <a:r>
              <a:rPr lang="ru-RU" sz="2400" b="1" i="1" dirty="0" err="1"/>
              <a:t>класифікація</a:t>
            </a:r>
            <a:r>
              <a:rPr lang="ru-RU" sz="2400" b="1" i="1" dirty="0"/>
              <a:t> </a:t>
            </a:r>
            <a:r>
              <a:rPr lang="ru-RU" sz="2400" b="1" i="1" dirty="0" err="1"/>
              <a:t>Леманна</a:t>
            </a:r>
            <a:r>
              <a:rPr lang="ru-RU" sz="2400" b="1" i="1" dirty="0"/>
              <a:t>);</a:t>
            </a:r>
            <a:endParaRPr lang="ru-RU" sz="2400" b="1" dirty="0"/>
          </a:p>
          <a:p>
            <a:r>
              <a:rPr lang="ru-RU" sz="2400" b="1" dirty="0" err="1"/>
              <a:t>або</a:t>
            </a:r>
            <a:r>
              <a:rPr lang="ru-RU" sz="2400" b="1" dirty="0"/>
              <a:t> на:</a:t>
            </a:r>
          </a:p>
          <a:p>
            <a:r>
              <a:rPr lang="ru-RU" sz="2400" b="1" i="1" dirty="0"/>
              <a:t>1) </a:t>
            </a:r>
            <a:r>
              <a:rPr lang="ru-RU" sz="2400" b="1" i="1" dirty="0" err="1"/>
              <a:t>муріатичні</a:t>
            </a:r>
            <a:r>
              <a:rPr lang="ru-RU" sz="2400" b="1" i="1" dirty="0"/>
              <a:t>, </a:t>
            </a:r>
            <a:r>
              <a:rPr lang="ru-RU" sz="2400" b="1" i="1" dirty="0" err="1"/>
              <a:t>тобто</a:t>
            </a:r>
            <a:r>
              <a:rPr lang="ru-RU" sz="2400" b="1" i="1" dirty="0"/>
              <a:t> </a:t>
            </a:r>
            <a:r>
              <a:rPr lang="ru-RU" sz="2400" b="1" i="1" dirty="0" err="1"/>
              <a:t>з</a:t>
            </a:r>
            <a:r>
              <a:rPr lang="ru-RU" sz="2400" b="1" i="1" dirty="0"/>
              <a:t> </a:t>
            </a:r>
            <a:r>
              <a:rPr lang="ru-RU" sz="2400" b="1" i="1" dirty="0" err="1"/>
              <a:t>вмістом</a:t>
            </a:r>
            <a:r>
              <a:rPr lang="ru-RU" sz="2400" b="1" i="1" dirty="0"/>
              <a:t> </a:t>
            </a:r>
            <a:r>
              <a:rPr lang="ru-RU" sz="2400" b="1" i="1" dirty="0" err="1"/>
              <a:t>кухонної</a:t>
            </a:r>
            <a:r>
              <a:rPr lang="ru-RU" sz="2400" b="1" i="1" dirty="0"/>
              <a:t> </a:t>
            </a:r>
            <a:r>
              <a:rPr lang="ru-RU" sz="2400" b="1" i="1" dirty="0" err="1"/>
              <a:t>солі</a:t>
            </a:r>
            <a:r>
              <a:rPr lang="ru-RU" sz="2400" b="1" i="1" dirty="0"/>
              <a:t>;</a:t>
            </a:r>
            <a:endParaRPr lang="ru-RU" sz="2400" b="1" dirty="0"/>
          </a:p>
          <a:p>
            <a:r>
              <a:rPr lang="ru-RU" sz="2400" b="1" i="1" dirty="0"/>
              <a:t>2) </a:t>
            </a:r>
            <a:r>
              <a:rPr lang="ru-RU" sz="2400" b="1" i="1" dirty="0" err="1"/>
              <a:t>такі</a:t>
            </a:r>
            <a:r>
              <a:rPr lang="ru-RU" sz="2400" b="1" i="1" dirty="0"/>
              <a:t>, </a:t>
            </a:r>
            <a:r>
              <a:rPr lang="ru-RU" sz="2400" b="1" i="1" dirty="0" err="1"/>
              <a:t>що</a:t>
            </a:r>
            <a:r>
              <a:rPr lang="ru-RU" sz="2400" b="1" i="1" dirty="0"/>
              <a:t> </a:t>
            </a:r>
            <a:r>
              <a:rPr lang="ru-RU" sz="2400" b="1" i="1" dirty="0" err="1"/>
              <a:t>вміщують</a:t>
            </a:r>
            <a:r>
              <a:rPr lang="ru-RU" sz="2400" b="1" i="1" dirty="0"/>
              <a:t> </a:t>
            </a:r>
            <a:r>
              <a:rPr lang="ru-RU" sz="2400" b="1" i="1" dirty="0" err="1"/>
              <a:t>сірку</a:t>
            </a:r>
            <a:r>
              <a:rPr lang="ru-RU" sz="2400" b="1" i="1" dirty="0"/>
              <a:t>;</a:t>
            </a:r>
            <a:endParaRPr lang="ru-RU" sz="2400" b="1" dirty="0"/>
          </a:p>
          <a:p>
            <a:r>
              <a:rPr lang="ru-RU" sz="2400" b="1" i="1" dirty="0"/>
              <a:t>3) </a:t>
            </a:r>
            <a:r>
              <a:rPr lang="ru-RU" sz="2400" b="1" i="1" dirty="0" err="1"/>
              <a:t>гіркі</a:t>
            </a:r>
            <a:r>
              <a:rPr lang="ru-RU" sz="2400" b="1" i="1" dirty="0"/>
              <a:t>;</a:t>
            </a:r>
            <a:endParaRPr lang="ru-RU" sz="2400" b="1" dirty="0"/>
          </a:p>
          <a:p>
            <a:r>
              <a:rPr lang="ru-RU" sz="2400" b="1" i="1" dirty="0"/>
              <a:t>4) </a:t>
            </a:r>
            <a:r>
              <a:rPr lang="ru-RU" sz="2400" b="1" i="1" dirty="0" err="1"/>
              <a:t>вуглекислі</a:t>
            </a:r>
            <a:r>
              <a:rPr lang="ru-RU" sz="2400" b="1" i="1" dirty="0"/>
              <a:t>;</a:t>
            </a:r>
            <a:endParaRPr lang="ru-RU" sz="2400" b="1" dirty="0"/>
          </a:p>
          <a:p>
            <a:r>
              <a:rPr lang="ru-RU" sz="2400" b="1" i="1" dirty="0"/>
              <a:t>5) </a:t>
            </a:r>
            <a:r>
              <a:rPr lang="ru-RU" sz="2400" b="1" i="1" dirty="0" err="1"/>
              <a:t>залізисті</a:t>
            </a:r>
            <a:r>
              <a:rPr lang="ru-RU" sz="2400" b="1" i="1" dirty="0"/>
              <a:t>;</a:t>
            </a:r>
            <a:endParaRPr lang="ru-RU" sz="2400" b="1" dirty="0"/>
          </a:p>
          <a:p>
            <a:r>
              <a:rPr lang="ru-RU" sz="2400" b="1" i="1" dirty="0"/>
              <a:t>6) </a:t>
            </a:r>
            <a:r>
              <a:rPr lang="ru-RU" sz="2400" b="1" i="1" dirty="0" err="1"/>
              <a:t>лужні</a:t>
            </a:r>
            <a:r>
              <a:rPr lang="ru-RU" sz="2400" b="1" i="1" dirty="0"/>
              <a:t>;</a:t>
            </a:r>
            <a:endParaRPr lang="ru-RU" sz="2400" b="1" dirty="0"/>
          </a:p>
          <a:p>
            <a:r>
              <a:rPr lang="ru-RU" sz="2400" b="1" i="1" dirty="0"/>
              <a:t>7) </a:t>
            </a:r>
            <a:r>
              <a:rPr lang="ru-RU" sz="2400" b="1" i="1" dirty="0" err="1"/>
              <a:t>термальні</a:t>
            </a:r>
            <a:r>
              <a:rPr lang="ru-RU" sz="2400" b="1" i="1" dirty="0"/>
              <a:t> (</a:t>
            </a:r>
            <a:r>
              <a:rPr lang="ru-RU" sz="2400" b="1" i="1" dirty="0" err="1"/>
              <a:t>залежно</a:t>
            </a:r>
            <a:r>
              <a:rPr lang="ru-RU" sz="2400" b="1" i="1" dirty="0"/>
              <a:t> </a:t>
            </a:r>
            <a:r>
              <a:rPr lang="ru-RU" sz="2400" b="1" i="1" dirty="0" err="1"/>
              <a:t>від</a:t>
            </a:r>
            <a:r>
              <a:rPr lang="ru-RU" sz="2400" b="1" i="1" dirty="0"/>
              <a:t> авторства).</a:t>
            </a:r>
            <a:endParaRPr lang="ru-RU" sz="2400" b="1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 descr="http://cleanwater.org.ua/wp-content/uploads/2018/10/tab1_S18.jpg"/>
          <p:cNvPicPr>
            <a:picLocks noChangeAspect="1" noChangeArrowheads="1"/>
          </p:cNvPicPr>
          <p:nvPr/>
        </p:nvPicPr>
        <p:blipFill>
          <a:blip r:embed="rId2"/>
          <a:srcRect b="3261"/>
          <a:stretch>
            <a:fillRect/>
          </a:stretch>
        </p:blipFill>
        <p:spPr bwMode="auto">
          <a:xfrm>
            <a:off x="595274" y="1"/>
            <a:ext cx="10930014" cy="6357957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38084" y="6488668"/>
            <a:ext cx="11501518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b="1" dirty="0"/>
              <a:t>ПЕРША УКРАЇНСЬКА КЛАСИФІКАЦІЯ МІНЕРАЛЬНИХ </a:t>
            </a:r>
            <a:r>
              <a:rPr lang="ru-RU" b="1" dirty="0" smtClean="0"/>
              <a:t>ВОД, 2018. Шестопалов В.М., </a:t>
            </a:r>
            <a:r>
              <a:rPr lang="ru-RU" b="1" dirty="0" err="1" smtClean="0"/>
              <a:t>Овчиннікова</a:t>
            </a:r>
            <a:r>
              <a:rPr lang="ru-RU" b="1" dirty="0" smtClean="0"/>
              <a:t> Н.Б.  </a:t>
            </a:r>
            <a:endParaRPr lang="ru-RU" b="1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2" descr="http://cleanwater.org.ua/wp-content/uploads/2018/10/%D0%B4%D0%BE%D0%B4_1_S18.jpg"/>
          <p:cNvPicPr>
            <a:picLocks noChangeAspect="1" noChangeArrowheads="1"/>
          </p:cNvPicPr>
          <p:nvPr/>
        </p:nvPicPr>
        <p:blipFill>
          <a:blip r:embed="rId2"/>
          <a:srcRect l="1515" r="1973" b="38498"/>
          <a:stretch>
            <a:fillRect/>
          </a:stretch>
        </p:blipFill>
        <p:spPr bwMode="auto">
          <a:xfrm>
            <a:off x="0" y="0"/>
            <a:ext cx="12192000" cy="607220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cleanwater.org.ua/wp-content/uploads/2018/10/%D0%B4%D0%BE%D0%B4_1_S18.jpg"/>
          <p:cNvPicPr>
            <a:picLocks noChangeAspect="1" noChangeArrowheads="1"/>
          </p:cNvPicPr>
          <p:nvPr/>
        </p:nvPicPr>
        <p:blipFill>
          <a:blip r:embed="rId2"/>
          <a:srcRect l="3883" t="61502" r="1973" b="4952"/>
          <a:stretch>
            <a:fillRect/>
          </a:stretch>
        </p:blipFill>
        <p:spPr bwMode="auto">
          <a:xfrm>
            <a:off x="0" y="928670"/>
            <a:ext cx="12192000" cy="4071966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738282" y="5429264"/>
            <a:ext cx="94298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https://cleanwater.org.ua/persha-ukrajinska-klasyfikatsiya-mineralnyh-vod/</a:t>
            </a:r>
            <a:endParaRPr lang="ru-RU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3" name="Рисунок 362"/>
          <p:cNvPicPr/>
          <p:nvPr/>
        </p:nvPicPr>
        <p:blipFill>
          <a:blip r:embed="rId2"/>
          <a:stretch/>
        </p:blipFill>
        <p:spPr>
          <a:xfrm>
            <a:off x="3168000" y="72000"/>
            <a:ext cx="6192000" cy="67867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4" name="Рисунок 363"/>
          <p:cNvPicPr/>
          <p:nvPr/>
        </p:nvPicPr>
        <p:blipFill>
          <a:blip r:embed="rId2"/>
          <a:stretch/>
        </p:blipFill>
        <p:spPr>
          <a:xfrm>
            <a:off x="792000" y="162000"/>
            <a:ext cx="10872000" cy="6606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7" name="Рисунок 366"/>
          <p:cNvPicPr/>
          <p:nvPr/>
        </p:nvPicPr>
        <p:blipFill>
          <a:blip r:embed="rId2"/>
          <a:srcRect l="33659" t="22057" r="36218" b="42810"/>
          <a:stretch/>
        </p:blipFill>
        <p:spPr>
          <a:xfrm>
            <a:off x="881026" y="714356"/>
            <a:ext cx="10287072" cy="5929354"/>
          </a:xfrm>
          <a:prstGeom prst="rect">
            <a:avLst/>
          </a:prstGeom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738150" y="214290"/>
            <a:ext cx="110014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spc="-1" dirty="0" err="1">
                <a:solidFill>
                  <a:srgbClr val="7030A0"/>
                </a:solidFill>
              </a:rPr>
              <a:t>Загальні</a:t>
            </a:r>
            <a:r>
              <a:rPr lang="ru-RU" sz="2000" b="1" spc="-1" dirty="0">
                <a:solidFill>
                  <a:srgbClr val="7030A0"/>
                </a:solidFill>
              </a:rPr>
              <a:t> </a:t>
            </a:r>
            <a:r>
              <a:rPr lang="ru-RU" sz="2000" b="1" spc="-1" dirty="0" err="1">
                <a:solidFill>
                  <a:srgbClr val="7030A0"/>
                </a:solidFill>
              </a:rPr>
              <a:t>медичні</a:t>
            </a:r>
            <a:r>
              <a:rPr lang="ru-RU" sz="2000" b="1" spc="-1" dirty="0">
                <a:solidFill>
                  <a:srgbClr val="7030A0"/>
                </a:solidFill>
              </a:rPr>
              <a:t> </a:t>
            </a:r>
            <a:r>
              <a:rPr lang="ru-RU" sz="2000" b="1" spc="-1" dirty="0" err="1">
                <a:solidFill>
                  <a:srgbClr val="7030A0"/>
                </a:solidFill>
              </a:rPr>
              <a:t>показання</a:t>
            </a:r>
            <a:r>
              <a:rPr lang="ru-RU" sz="2000" b="1" spc="-1" dirty="0">
                <a:solidFill>
                  <a:srgbClr val="7030A0"/>
                </a:solidFill>
              </a:rPr>
              <a:t> до </a:t>
            </a:r>
            <a:r>
              <a:rPr lang="ru-RU" sz="2000" b="1" spc="-1" dirty="0" err="1">
                <a:solidFill>
                  <a:srgbClr val="7030A0"/>
                </a:solidFill>
              </a:rPr>
              <a:t>використання</a:t>
            </a:r>
            <a:r>
              <a:rPr lang="ru-RU" sz="2000" b="1" spc="-1" dirty="0">
                <a:solidFill>
                  <a:srgbClr val="7030A0"/>
                </a:solidFill>
              </a:rPr>
              <a:t> </a:t>
            </a:r>
            <a:r>
              <a:rPr lang="ru-RU" sz="2000" b="1" spc="-1" dirty="0" err="1">
                <a:solidFill>
                  <a:srgbClr val="7030A0"/>
                </a:solidFill>
              </a:rPr>
              <a:t>мінеральних</a:t>
            </a:r>
            <a:r>
              <a:rPr lang="ru-RU" sz="2000" b="1" spc="-1" dirty="0">
                <a:solidFill>
                  <a:srgbClr val="7030A0"/>
                </a:solidFill>
              </a:rPr>
              <a:t> вод </a:t>
            </a:r>
            <a:r>
              <a:rPr lang="ru-RU" sz="2000" b="1" spc="-1" dirty="0" err="1">
                <a:solidFill>
                  <a:srgbClr val="7030A0"/>
                </a:solidFill>
              </a:rPr>
              <a:t>наведені</a:t>
            </a:r>
            <a:r>
              <a:rPr lang="ru-RU" sz="2000" b="1" spc="-1" dirty="0">
                <a:solidFill>
                  <a:srgbClr val="7030A0"/>
                </a:solidFill>
              </a:rPr>
              <a:t> в табл. 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" name="Рисунок 367"/>
          <p:cNvPicPr/>
          <p:nvPr/>
        </p:nvPicPr>
        <p:blipFill>
          <a:blip r:embed="rId2"/>
          <a:srcRect l="33659" t="56467" r="36218" b="12810"/>
          <a:stretch/>
        </p:blipFill>
        <p:spPr>
          <a:xfrm>
            <a:off x="809588" y="714356"/>
            <a:ext cx="10219504" cy="5687438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TextShape 1"/>
          <p:cNvSpPr txBox="1"/>
          <p:nvPr/>
        </p:nvSpPr>
        <p:spPr>
          <a:xfrm>
            <a:off x="738150" y="214290"/>
            <a:ext cx="10656000" cy="4909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90000" tIns="45000" rIns="90000" bIns="45000">
            <a:spAutoFit/>
          </a:bodyPr>
          <a:lstStyle/>
          <a:p>
            <a:r>
              <a:rPr lang="ru-RU" sz="2600" b="1" strike="noStrike" spc="-1" dirty="0">
                <a:solidFill>
                  <a:srgbClr val="FF0000"/>
                </a:solidFill>
                <a:latin typeface="Arial"/>
                <a:ea typeface="DejaVu Sans"/>
              </a:rPr>
              <a:t>1. </a:t>
            </a:r>
            <a:r>
              <a:rPr lang="ru-RU" sz="2600" b="1" strike="noStrike" spc="-1" dirty="0" err="1">
                <a:solidFill>
                  <a:srgbClr val="FF0000"/>
                </a:solidFill>
                <a:latin typeface="Arial"/>
                <a:ea typeface="DejaVu Sans"/>
              </a:rPr>
              <a:t>Бальнеологія</a:t>
            </a:r>
            <a:r>
              <a:rPr lang="ru-RU" sz="2600" b="1" strike="noStrike" spc="-1" dirty="0">
                <a:solidFill>
                  <a:srgbClr val="FF0000"/>
                </a:solidFill>
                <a:latin typeface="Arial"/>
                <a:ea typeface="DejaVu Sans"/>
              </a:rPr>
              <a:t> як наука, </a:t>
            </a:r>
            <a:r>
              <a:rPr lang="ru-RU" sz="2600" b="1" strike="noStrike" spc="-1" dirty="0" err="1">
                <a:solidFill>
                  <a:srgbClr val="FF0000"/>
                </a:solidFill>
                <a:latin typeface="Arial"/>
                <a:ea typeface="DejaVu Sans"/>
              </a:rPr>
              <a:t>термінологія</a:t>
            </a:r>
            <a:r>
              <a:rPr lang="ru-RU" sz="2600" b="1" strike="noStrike" spc="-1" dirty="0">
                <a:solidFill>
                  <a:srgbClr val="FF0000"/>
                </a:solidFill>
                <a:latin typeface="Arial"/>
                <a:ea typeface="DejaVu Sans"/>
              </a:rPr>
              <a:t>. </a:t>
            </a:r>
            <a:r>
              <a:rPr lang="ru-RU" sz="2600" b="1" strike="noStrike" spc="-1" dirty="0" err="1">
                <a:solidFill>
                  <a:srgbClr val="FF0000"/>
                </a:solidFill>
                <a:latin typeface="Arial"/>
                <a:ea typeface="DejaVu Sans"/>
              </a:rPr>
              <a:t>Розвиток</a:t>
            </a:r>
            <a:r>
              <a:rPr lang="ru-RU" sz="2600" b="1" strike="noStrike" spc="-1" dirty="0">
                <a:solidFill>
                  <a:srgbClr val="FF0000"/>
                </a:solidFill>
                <a:latin typeface="Arial"/>
                <a:ea typeface="DejaVu Sans"/>
              </a:rPr>
              <a:t> </a:t>
            </a:r>
            <a:r>
              <a:rPr lang="ru-RU" sz="2600" b="1" strike="noStrike" spc="-1" dirty="0" err="1">
                <a:solidFill>
                  <a:srgbClr val="FF0000"/>
                </a:solidFill>
                <a:latin typeface="Arial"/>
                <a:ea typeface="DejaVu Sans"/>
              </a:rPr>
              <a:t>бальнеології</a:t>
            </a:r>
            <a:endParaRPr lang="ru-RU" sz="2600" b="0" strike="noStrike" spc="-1" dirty="0">
              <a:solidFill>
                <a:srgbClr val="FF0000"/>
              </a:solidFill>
              <a:latin typeface="Arial"/>
            </a:endParaRPr>
          </a:p>
        </p:txBody>
      </p:sp>
      <p:pic>
        <p:nvPicPr>
          <p:cNvPr id="336" name="Рисунок 335"/>
          <p:cNvPicPr/>
          <p:nvPr/>
        </p:nvPicPr>
        <p:blipFill>
          <a:blip r:embed="rId2"/>
          <a:srcRect l="25392" t="38017" r="26573" b="12608"/>
          <a:stretch/>
        </p:blipFill>
        <p:spPr>
          <a:xfrm>
            <a:off x="309522" y="1071546"/>
            <a:ext cx="8501122" cy="4714908"/>
          </a:xfrm>
          <a:prstGeom prst="rect">
            <a:avLst/>
          </a:prstGeom>
          <a:ln>
            <a:noFill/>
          </a:ln>
        </p:spPr>
      </p:pic>
      <p:pic>
        <p:nvPicPr>
          <p:cNvPr id="35842" name="Picture 2" descr="ÐÐ°ÑÑÐ¸Ð½ÐºÐ¸ Ð¿Ð¾ Ð·Ð°Ð¿ÑÐ¾ÑÑ Ð¼ÑÐ½ÐµÑÐ°Ð»ÑÐ½Ñ Ð²Ð¾Ð´Ð¸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096396" y="857232"/>
            <a:ext cx="2928958" cy="2405102"/>
          </a:xfrm>
          <a:prstGeom prst="rect">
            <a:avLst/>
          </a:prstGeom>
          <a:noFill/>
        </p:spPr>
      </p:pic>
      <p:pic>
        <p:nvPicPr>
          <p:cNvPr id="35844" name="Picture 4" descr="ÐÐ°ÑÑÐ¸Ð½ÐºÐ¸ Ð¿Ð¾ Ð·Ð°Ð¿ÑÐ¾ÑÑ Ð¼ÑÐ½ÐµÑÐ°Ð»ÑÐ½Ñ Ð²Ð¾Ð´Ð¸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096396" y="3786190"/>
            <a:ext cx="2928958" cy="2343166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TextShape 1"/>
          <p:cNvSpPr txBox="1"/>
          <p:nvPr/>
        </p:nvSpPr>
        <p:spPr>
          <a:xfrm>
            <a:off x="523836" y="357166"/>
            <a:ext cx="11501518" cy="61848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90000" tIns="45000" rIns="90000" bIns="45000">
            <a:spAutoFit/>
          </a:bodyPr>
          <a:lstStyle/>
          <a:p>
            <a:pPr algn="just"/>
            <a:r>
              <a:rPr lang="ru-RU" sz="1800" b="1" strike="noStrike" spc="-1" dirty="0" err="1">
                <a:latin typeface="Arial"/>
              </a:rPr>
              <a:t>Питна</a:t>
            </a:r>
            <a:r>
              <a:rPr lang="ru-RU" sz="1800" b="1" strike="noStrike" spc="-1" dirty="0">
                <a:latin typeface="Arial"/>
              </a:rPr>
              <a:t> </a:t>
            </a:r>
            <a:r>
              <a:rPr lang="ru-RU" sz="1800" b="1" strike="noStrike" spc="-1" dirty="0" err="1">
                <a:latin typeface="Arial"/>
              </a:rPr>
              <a:t>мінеральна</a:t>
            </a:r>
            <a:r>
              <a:rPr lang="ru-RU" sz="1800" b="1" strike="noStrike" spc="-1" dirty="0">
                <a:latin typeface="Arial"/>
              </a:rPr>
              <a:t> вода </a:t>
            </a:r>
            <a:r>
              <a:rPr lang="ru-RU" sz="1800" b="1" strike="noStrike" spc="-1" dirty="0" err="1">
                <a:latin typeface="Arial"/>
              </a:rPr>
              <a:t>викликає</a:t>
            </a:r>
            <a:r>
              <a:rPr lang="ru-RU" sz="1800" b="1" strike="noStrike" spc="-1" dirty="0">
                <a:latin typeface="Arial"/>
              </a:rPr>
              <a:t> </a:t>
            </a:r>
            <a:r>
              <a:rPr lang="ru-RU" sz="1800" b="1" strike="noStrike" spc="-1" dirty="0" err="1">
                <a:latin typeface="Arial"/>
              </a:rPr>
              <a:t>зміну</a:t>
            </a:r>
            <a:r>
              <a:rPr lang="ru-RU" sz="1800" b="1" strike="noStrike" spc="-1" dirty="0">
                <a:latin typeface="Arial"/>
              </a:rPr>
              <a:t> </a:t>
            </a:r>
            <a:r>
              <a:rPr lang="ru-RU" sz="1800" b="1" strike="noStrike" spc="-1" dirty="0" err="1">
                <a:latin typeface="Arial"/>
              </a:rPr>
              <a:t>водно-сольового</a:t>
            </a:r>
            <a:r>
              <a:rPr lang="ru-RU" sz="1800" b="1" strike="noStrike" spc="-1" dirty="0">
                <a:latin typeface="Arial"/>
              </a:rPr>
              <a:t> та </a:t>
            </a:r>
            <a:r>
              <a:rPr lang="ru-RU" sz="1800" b="1" strike="noStrike" spc="-1" dirty="0" err="1" smtClean="0">
                <a:latin typeface="Arial"/>
              </a:rPr>
              <a:t>інших</a:t>
            </a:r>
            <a:r>
              <a:rPr lang="ru-RU" b="1" spc="-1" dirty="0">
                <a:latin typeface="Arial"/>
              </a:rPr>
              <a:t> </a:t>
            </a:r>
            <a:r>
              <a:rPr lang="ru-RU" sz="1800" b="1" strike="noStrike" spc="-1" dirty="0" err="1" smtClean="0">
                <a:latin typeface="Arial"/>
              </a:rPr>
              <a:t>обмінних</a:t>
            </a:r>
            <a:r>
              <a:rPr lang="ru-RU" sz="1800" b="1" strike="noStrike" spc="-1" dirty="0" smtClean="0">
                <a:latin typeface="Arial"/>
              </a:rPr>
              <a:t> </a:t>
            </a:r>
            <a:r>
              <a:rPr lang="ru-RU" sz="1800" b="1" strike="noStrike" spc="-1" dirty="0" err="1">
                <a:latin typeface="Arial"/>
              </a:rPr>
              <a:t>процесів</a:t>
            </a:r>
            <a:r>
              <a:rPr lang="ru-RU" sz="1800" b="1" strike="noStrike" spc="-1" dirty="0">
                <a:latin typeface="Arial"/>
              </a:rPr>
              <a:t> в </a:t>
            </a:r>
            <a:r>
              <a:rPr lang="ru-RU" sz="1800" b="1" strike="noStrike" spc="-1" dirty="0" err="1">
                <a:latin typeface="Arial"/>
              </a:rPr>
              <a:t>організмі</a:t>
            </a:r>
            <a:r>
              <a:rPr lang="ru-RU" sz="1800" b="1" strike="noStrike" spc="-1" dirty="0">
                <a:latin typeface="Arial"/>
              </a:rPr>
              <a:t> </a:t>
            </a:r>
            <a:r>
              <a:rPr lang="ru-RU" sz="1800" b="1" strike="noStrike" spc="-1" dirty="0" err="1">
                <a:latin typeface="Arial"/>
              </a:rPr>
              <a:t>людини</a:t>
            </a:r>
            <a:r>
              <a:rPr lang="ru-RU" sz="1800" b="1" strike="noStrike" spc="-1" dirty="0">
                <a:latin typeface="Arial"/>
              </a:rPr>
              <a:t>, </a:t>
            </a:r>
            <a:r>
              <a:rPr lang="ru-RU" sz="1800" b="1" strike="noStrike" spc="-1" dirty="0" err="1">
                <a:latin typeface="Arial"/>
              </a:rPr>
              <a:t>кислотно-лужної</a:t>
            </a:r>
            <a:r>
              <a:rPr lang="ru-RU" sz="1800" b="1" strike="noStrike" spc="-1" dirty="0">
                <a:latin typeface="Arial"/>
              </a:rPr>
              <a:t> </a:t>
            </a:r>
            <a:r>
              <a:rPr lang="ru-RU" sz="1800" b="1" strike="noStrike" spc="-1" dirty="0" err="1">
                <a:latin typeface="Arial"/>
              </a:rPr>
              <a:t>рівноваги</a:t>
            </a:r>
            <a:r>
              <a:rPr lang="ru-RU" sz="1800" b="1" strike="noStrike" spc="-1" dirty="0">
                <a:latin typeface="Arial"/>
              </a:rPr>
              <a:t>, </a:t>
            </a:r>
            <a:r>
              <a:rPr lang="ru-RU" sz="1800" b="1" strike="noStrike" spc="-1" dirty="0" err="1" smtClean="0">
                <a:latin typeface="Arial"/>
              </a:rPr>
              <a:t>функцій</a:t>
            </a:r>
            <a:r>
              <a:rPr lang="ru-RU" b="1" spc="-1" dirty="0">
                <a:latin typeface="Arial"/>
              </a:rPr>
              <a:t> </a:t>
            </a:r>
            <a:r>
              <a:rPr lang="ru-RU" sz="1800" b="1" strike="noStrike" spc="-1" dirty="0" err="1" smtClean="0">
                <a:latin typeface="Arial"/>
              </a:rPr>
              <a:t>різних</a:t>
            </a:r>
            <a:r>
              <a:rPr lang="ru-RU" sz="1800" b="1" strike="noStrike" spc="-1" dirty="0" smtClean="0">
                <a:latin typeface="Arial"/>
              </a:rPr>
              <a:t> </a:t>
            </a:r>
            <a:r>
              <a:rPr lang="ru-RU" sz="1800" b="1" strike="noStrike" spc="-1" dirty="0" err="1">
                <a:latin typeface="Arial"/>
              </a:rPr>
              <a:t>органів</a:t>
            </a:r>
            <a:r>
              <a:rPr lang="ru-RU" sz="1800" b="1" strike="noStrike" spc="-1" dirty="0">
                <a:latin typeface="Arial"/>
              </a:rPr>
              <a:t>. </a:t>
            </a:r>
            <a:endParaRPr lang="ru-RU" sz="1800" b="1" strike="noStrike" spc="-1" dirty="0" smtClean="0">
              <a:latin typeface="Arial"/>
            </a:endParaRPr>
          </a:p>
          <a:p>
            <a:pPr algn="just"/>
            <a:r>
              <a:rPr lang="ru-RU" sz="1800" b="1" strike="noStrike" spc="-1" dirty="0" err="1" smtClean="0">
                <a:latin typeface="Arial"/>
              </a:rPr>
              <a:t>Лікувальна</a:t>
            </a:r>
            <a:r>
              <a:rPr lang="ru-RU" sz="1800" b="1" strike="noStrike" spc="-1" dirty="0" smtClean="0">
                <a:latin typeface="Arial"/>
              </a:rPr>
              <a:t> </a:t>
            </a:r>
            <a:r>
              <a:rPr lang="ru-RU" sz="1800" b="1" strike="noStrike" spc="-1" dirty="0" err="1">
                <a:latin typeface="Arial"/>
              </a:rPr>
              <a:t>дія</a:t>
            </a:r>
            <a:r>
              <a:rPr lang="ru-RU" sz="1800" b="1" strike="noStrike" spc="-1" dirty="0">
                <a:latin typeface="Arial"/>
              </a:rPr>
              <a:t> </a:t>
            </a:r>
            <a:r>
              <a:rPr lang="ru-RU" sz="1800" b="1" strike="noStrike" spc="-1" dirty="0" err="1">
                <a:latin typeface="Arial"/>
              </a:rPr>
              <a:t>мінеральних</a:t>
            </a:r>
            <a:r>
              <a:rPr lang="ru-RU" sz="1800" b="1" strike="noStrike" spc="-1" dirty="0">
                <a:latin typeface="Arial"/>
              </a:rPr>
              <a:t> вод </a:t>
            </a:r>
            <a:r>
              <a:rPr lang="ru-RU" sz="1800" b="1" strike="noStrike" spc="-1" dirty="0" err="1">
                <a:latin typeface="Arial"/>
              </a:rPr>
              <a:t>питного</a:t>
            </a:r>
            <a:r>
              <a:rPr lang="ru-RU" sz="1800" b="1" strike="noStrike" spc="-1" dirty="0">
                <a:latin typeface="Arial"/>
              </a:rPr>
              <a:t> </a:t>
            </a:r>
            <a:r>
              <a:rPr lang="ru-RU" sz="1800" b="1" strike="noStrike" spc="-1" dirty="0" err="1" smtClean="0">
                <a:latin typeface="Arial"/>
              </a:rPr>
              <a:t>призначення</a:t>
            </a:r>
            <a:r>
              <a:rPr lang="ru-RU" b="1" spc="-1" dirty="0">
                <a:latin typeface="Arial"/>
              </a:rPr>
              <a:t> </a:t>
            </a:r>
            <a:r>
              <a:rPr lang="ru-RU" sz="1800" b="1" strike="noStrike" spc="-1" dirty="0" err="1" smtClean="0">
                <a:latin typeface="Arial"/>
              </a:rPr>
              <a:t>виявляється</a:t>
            </a:r>
            <a:r>
              <a:rPr lang="ru-RU" sz="1800" b="1" strike="noStrike" spc="-1" dirty="0" smtClean="0">
                <a:latin typeface="Arial"/>
              </a:rPr>
              <a:t> </a:t>
            </a:r>
            <a:r>
              <a:rPr lang="ru-RU" sz="1800" b="1" strike="noStrike" spc="-1" dirty="0">
                <a:latin typeface="Arial"/>
              </a:rPr>
              <a:t>за </a:t>
            </a:r>
            <a:r>
              <a:rPr lang="ru-RU" sz="1800" b="1" strike="noStrike" spc="-1" dirty="0" err="1">
                <a:latin typeface="Arial"/>
              </a:rPr>
              <a:t>активністю</a:t>
            </a:r>
            <a:r>
              <a:rPr lang="ru-RU" sz="1800" b="1" strike="noStrike" spc="-1" dirty="0">
                <a:latin typeface="Arial"/>
              </a:rPr>
              <a:t> </a:t>
            </a:r>
            <a:r>
              <a:rPr lang="ru-RU" sz="1800" b="1" strike="noStrike" spc="-1" dirty="0" err="1">
                <a:latin typeface="Arial"/>
              </a:rPr>
              <a:t>їх</a:t>
            </a:r>
            <a:r>
              <a:rPr lang="ru-RU" sz="1800" b="1" strike="noStrike" spc="-1" dirty="0">
                <a:latin typeface="Arial"/>
              </a:rPr>
              <a:t> </a:t>
            </a:r>
            <a:r>
              <a:rPr lang="ru-RU" sz="1800" b="1" strike="noStrike" spc="-1" dirty="0" err="1">
                <a:latin typeface="Arial"/>
              </a:rPr>
              <a:t>іонного</a:t>
            </a:r>
            <a:r>
              <a:rPr lang="ru-RU" sz="1800" b="1" strike="noStrike" spc="-1" dirty="0">
                <a:latin typeface="Arial"/>
              </a:rPr>
              <a:t> складу </a:t>
            </a:r>
            <a:r>
              <a:rPr lang="ru-RU" sz="1800" b="1" strike="noStrike" spc="-1" dirty="0" err="1">
                <a:latin typeface="Arial"/>
              </a:rPr>
              <a:t>або</a:t>
            </a:r>
            <a:r>
              <a:rPr lang="ru-RU" sz="1800" b="1" strike="noStrike" spc="-1" dirty="0">
                <a:latin typeface="Arial"/>
              </a:rPr>
              <a:t> за </a:t>
            </a:r>
            <a:r>
              <a:rPr lang="ru-RU" sz="1800" b="1" strike="noStrike" spc="-1" dirty="0" err="1">
                <a:latin typeface="Arial"/>
              </a:rPr>
              <a:t>дією</a:t>
            </a:r>
            <a:r>
              <a:rPr lang="ru-RU" sz="1800" b="1" strike="noStrike" spc="-1" dirty="0">
                <a:latin typeface="Arial"/>
              </a:rPr>
              <a:t> </a:t>
            </a:r>
            <a:r>
              <a:rPr lang="ru-RU" sz="1800" b="1" strike="noStrike" spc="-1" dirty="0" err="1">
                <a:latin typeface="Arial"/>
              </a:rPr>
              <a:t>біологічно</a:t>
            </a:r>
            <a:r>
              <a:rPr lang="ru-RU" sz="1800" b="1" strike="noStrike" spc="-1" dirty="0">
                <a:latin typeface="Arial"/>
              </a:rPr>
              <a:t> </a:t>
            </a:r>
            <a:r>
              <a:rPr lang="ru-RU" sz="1800" b="1" strike="noStrike" spc="-1" dirty="0" err="1" smtClean="0">
                <a:latin typeface="Arial"/>
              </a:rPr>
              <a:t>активних</a:t>
            </a:r>
            <a:r>
              <a:rPr lang="ru-RU" b="1" spc="-1" dirty="0">
                <a:latin typeface="Arial"/>
              </a:rPr>
              <a:t> </a:t>
            </a:r>
            <a:r>
              <a:rPr lang="ru-RU" sz="1800" b="1" strike="noStrike" spc="-1" dirty="0" err="1" smtClean="0">
                <a:latin typeface="Arial"/>
              </a:rPr>
              <a:t>мікрокомпонентів</a:t>
            </a:r>
            <a:r>
              <a:rPr lang="ru-RU" sz="1800" b="1" strike="noStrike" spc="-1" dirty="0">
                <a:latin typeface="Arial"/>
              </a:rPr>
              <a:t>. </a:t>
            </a:r>
            <a:r>
              <a:rPr lang="ru-RU" sz="1800" b="1" strike="noStrike" spc="-1" dirty="0" err="1">
                <a:latin typeface="Arial"/>
              </a:rPr>
              <a:t>Дуже</a:t>
            </a:r>
            <a:r>
              <a:rPr lang="ru-RU" sz="1800" b="1" strike="noStrike" spc="-1" dirty="0">
                <a:latin typeface="Arial"/>
              </a:rPr>
              <a:t> </a:t>
            </a:r>
            <a:r>
              <a:rPr lang="ru-RU" sz="1800" b="1" strike="noStrike" spc="-1" dirty="0" err="1">
                <a:latin typeface="Arial"/>
              </a:rPr>
              <a:t>важливо</a:t>
            </a:r>
            <a:r>
              <a:rPr lang="ru-RU" sz="1800" b="1" strike="noStrike" spc="-1" dirty="0">
                <a:latin typeface="Arial"/>
              </a:rPr>
              <a:t> при </a:t>
            </a:r>
            <a:r>
              <a:rPr lang="ru-RU" sz="1800" b="1" strike="noStrike" spc="-1" dirty="0" err="1">
                <a:latin typeface="Arial"/>
              </a:rPr>
              <a:t>їх</a:t>
            </a:r>
            <a:r>
              <a:rPr lang="ru-RU" sz="1800" b="1" strike="noStrike" spc="-1" dirty="0">
                <a:latin typeface="Arial"/>
              </a:rPr>
              <a:t> </a:t>
            </a:r>
            <a:r>
              <a:rPr lang="ru-RU" sz="1800" b="1" strike="noStrike" spc="-1" dirty="0" err="1">
                <a:latin typeface="Arial"/>
              </a:rPr>
              <a:t>застосуванні</a:t>
            </a:r>
            <a:r>
              <a:rPr lang="ru-RU" sz="1800" b="1" strike="noStrike" spc="-1" dirty="0">
                <a:latin typeface="Arial"/>
              </a:rPr>
              <a:t> знати </a:t>
            </a:r>
            <a:r>
              <a:rPr lang="ru-RU" sz="1800" b="1" strike="noStrike" spc="-1" dirty="0" err="1">
                <a:latin typeface="Arial"/>
              </a:rPr>
              <a:t>кислотність</a:t>
            </a:r>
            <a:r>
              <a:rPr lang="ru-RU" sz="1800" b="1" strike="noStrike" spc="-1" dirty="0">
                <a:latin typeface="Arial"/>
              </a:rPr>
              <a:t> (</a:t>
            </a:r>
            <a:r>
              <a:rPr lang="ru-RU" sz="1800" b="1" strike="noStrike" spc="-1" dirty="0" err="1">
                <a:latin typeface="Arial"/>
              </a:rPr>
              <a:t>рН</a:t>
            </a:r>
            <a:r>
              <a:rPr lang="ru-RU" sz="1800" b="1" strike="noStrike" spc="-1" dirty="0">
                <a:latin typeface="Arial"/>
              </a:rPr>
              <a:t>).</a:t>
            </a:r>
          </a:p>
          <a:p>
            <a:pPr algn="just"/>
            <a:r>
              <a:rPr lang="ru-RU" sz="1800" b="1" strike="noStrike" spc="-1" dirty="0">
                <a:latin typeface="Arial"/>
              </a:rPr>
              <a:t>Вона </a:t>
            </a:r>
            <a:r>
              <a:rPr lang="ru-RU" sz="1800" b="1" strike="noStrike" spc="-1" dirty="0" err="1">
                <a:latin typeface="Arial"/>
              </a:rPr>
              <a:t>виражається</a:t>
            </a:r>
            <a:r>
              <a:rPr lang="ru-RU" sz="1800" b="1" strike="noStrike" spc="-1" dirty="0">
                <a:latin typeface="Arial"/>
              </a:rPr>
              <a:t> </a:t>
            </a:r>
            <a:r>
              <a:rPr lang="ru-RU" sz="1800" b="1" strike="noStrike" spc="-1" dirty="0" err="1">
                <a:latin typeface="Arial"/>
              </a:rPr>
              <a:t>водневим</a:t>
            </a:r>
            <a:r>
              <a:rPr lang="ru-RU" sz="1800" b="1" strike="noStrike" spc="-1" dirty="0">
                <a:latin typeface="Arial"/>
              </a:rPr>
              <a:t> </a:t>
            </a:r>
            <a:r>
              <a:rPr lang="ru-RU" sz="1800" b="1" strike="noStrike" spc="-1" dirty="0" err="1">
                <a:latin typeface="Arial"/>
              </a:rPr>
              <a:t>показником</a:t>
            </a:r>
            <a:r>
              <a:rPr lang="ru-RU" sz="1800" b="1" strike="noStrike" spc="-1" dirty="0">
                <a:latin typeface="Arial"/>
              </a:rPr>
              <a:t>. </a:t>
            </a:r>
            <a:r>
              <a:rPr lang="ru-RU" sz="1800" b="1" strike="noStrike" spc="-1" dirty="0" err="1">
                <a:latin typeface="Arial"/>
              </a:rPr>
              <a:t>Нейтральний</a:t>
            </a:r>
            <a:r>
              <a:rPr lang="ru-RU" sz="1800" b="1" strike="noStrike" spc="-1" dirty="0">
                <a:latin typeface="Arial"/>
              </a:rPr>
              <a:t> </a:t>
            </a:r>
            <a:r>
              <a:rPr lang="ru-RU" sz="1800" b="1" strike="noStrike" spc="-1" dirty="0" err="1">
                <a:latin typeface="Arial"/>
              </a:rPr>
              <a:t>розчин</a:t>
            </a:r>
            <a:r>
              <a:rPr lang="ru-RU" sz="1800" b="1" strike="noStrike" spc="-1" dirty="0">
                <a:latin typeface="Arial"/>
              </a:rPr>
              <a:t> </a:t>
            </a:r>
            <a:r>
              <a:rPr lang="ru-RU" sz="1800" b="1" strike="noStrike" spc="-1" dirty="0" err="1">
                <a:latin typeface="Arial"/>
              </a:rPr>
              <a:t>має</a:t>
            </a:r>
            <a:r>
              <a:rPr lang="ru-RU" sz="1800" b="1" strike="noStrike" spc="-1" dirty="0">
                <a:latin typeface="Arial"/>
              </a:rPr>
              <a:t> </a:t>
            </a:r>
            <a:r>
              <a:rPr lang="ru-RU" sz="1800" b="1" strike="noStrike" spc="-1" dirty="0" err="1">
                <a:latin typeface="Arial"/>
              </a:rPr>
              <a:t>рН</a:t>
            </a:r>
            <a:r>
              <a:rPr lang="ru-RU" sz="1800" b="1" strike="noStrike" spc="-1" dirty="0">
                <a:latin typeface="Arial"/>
              </a:rPr>
              <a:t> = 7.</a:t>
            </a:r>
          </a:p>
          <a:p>
            <a:pPr algn="just"/>
            <a:r>
              <a:rPr lang="ru-RU" sz="1800" b="1" strike="noStrike" spc="-1" dirty="0" err="1">
                <a:solidFill>
                  <a:srgbClr val="FF0000"/>
                </a:solidFill>
                <a:latin typeface="Arial"/>
              </a:rPr>
              <a:t>Розрізняють</a:t>
            </a:r>
            <a:r>
              <a:rPr lang="ru-RU" sz="1800" b="1" strike="noStrike" spc="-1" dirty="0">
                <a:solidFill>
                  <a:srgbClr val="FF0000"/>
                </a:solidFill>
                <a:latin typeface="Arial"/>
              </a:rPr>
              <a:t>:</a:t>
            </a:r>
          </a:p>
          <a:p>
            <a:pPr algn="just"/>
            <a:r>
              <a:rPr lang="ru-RU" sz="1800" b="1" strike="noStrike" spc="-1" dirty="0">
                <a:latin typeface="Arial"/>
              </a:rPr>
              <a:t>- </a:t>
            </a:r>
            <a:r>
              <a:rPr lang="ru-RU" sz="1800" b="1" strike="noStrike" spc="-1" dirty="0" err="1">
                <a:latin typeface="Arial"/>
              </a:rPr>
              <a:t>сильнокислі</a:t>
            </a:r>
            <a:r>
              <a:rPr lang="ru-RU" sz="1800" b="1" strike="noStrike" spc="-1" dirty="0">
                <a:latin typeface="Arial"/>
              </a:rPr>
              <a:t> води </a:t>
            </a:r>
            <a:r>
              <a:rPr lang="ru-RU" sz="1800" b="1" strike="noStrike" spc="-1" dirty="0" err="1">
                <a:latin typeface="Arial"/>
              </a:rPr>
              <a:t>рН</a:t>
            </a:r>
            <a:r>
              <a:rPr lang="ru-RU" sz="1800" b="1" strike="noStrike" spc="-1" dirty="0">
                <a:latin typeface="Arial"/>
              </a:rPr>
              <a:t> = 5,5;</a:t>
            </a:r>
          </a:p>
          <a:p>
            <a:pPr algn="just"/>
            <a:r>
              <a:rPr lang="ru-RU" sz="1800" b="1" strike="noStrike" spc="-1" dirty="0">
                <a:latin typeface="Arial"/>
              </a:rPr>
              <a:t>- </a:t>
            </a:r>
            <a:r>
              <a:rPr lang="ru-RU" sz="1800" b="1" strike="noStrike" spc="-1" dirty="0" err="1">
                <a:latin typeface="Arial"/>
              </a:rPr>
              <a:t>слабокислі</a:t>
            </a:r>
            <a:r>
              <a:rPr lang="ru-RU" sz="1800" b="1" strike="noStrike" spc="-1" dirty="0">
                <a:latin typeface="Arial"/>
              </a:rPr>
              <a:t> води </a:t>
            </a:r>
            <a:r>
              <a:rPr lang="ru-RU" sz="1800" b="1" strike="noStrike" spc="-1" dirty="0" err="1">
                <a:latin typeface="Arial"/>
              </a:rPr>
              <a:t>рН</a:t>
            </a:r>
            <a:r>
              <a:rPr lang="ru-RU" sz="1800" b="1" strike="noStrike" spc="-1" dirty="0">
                <a:latin typeface="Arial"/>
              </a:rPr>
              <a:t> = 5,5—6,8;</a:t>
            </a:r>
          </a:p>
          <a:p>
            <a:pPr algn="just"/>
            <a:r>
              <a:rPr lang="ru-RU" sz="1800" b="1" strike="noStrike" spc="-1" dirty="0">
                <a:latin typeface="Arial"/>
              </a:rPr>
              <a:t>- </a:t>
            </a:r>
            <a:r>
              <a:rPr lang="ru-RU" sz="1800" b="1" strike="noStrike" spc="-1" dirty="0" err="1">
                <a:latin typeface="Arial"/>
              </a:rPr>
              <a:t>нейтральні</a:t>
            </a:r>
            <a:r>
              <a:rPr lang="ru-RU" sz="1800" b="1" strike="noStrike" spc="-1" dirty="0">
                <a:latin typeface="Arial"/>
              </a:rPr>
              <a:t> води </a:t>
            </a:r>
            <a:r>
              <a:rPr lang="ru-RU" sz="1800" b="1" strike="noStrike" spc="-1" dirty="0" err="1">
                <a:latin typeface="Arial"/>
              </a:rPr>
              <a:t>рН</a:t>
            </a:r>
            <a:r>
              <a:rPr lang="ru-RU" sz="1800" b="1" strike="noStrike" spc="-1" dirty="0">
                <a:latin typeface="Arial"/>
              </a:rPr>
              <a:t> = 6,8—7,2;</a:t>
            </a:r>
          </a:p>
          <a:p>
            <a:pPr algn="just"/>
            <a:r>
              <a:rPr lang="ru-RU" sz="1800" b="1" strike="noStrike" spc="-1" dirty="0">
                <a:latin typeface="Arial"/>
              </a:rPr>
              <a:t>- </a:t>
            </a:r>
            <a:r>
              <a:rPr lang="ru-RU" sz="1800" b="1" strike="noStrike" spc="-1" dirty="0" err="1">
                <a:latin typeface="Arial"/>
              </a:rPr>
              <a:t>слаболужні</a:t>
            </a:r>
            <a:r>
              <a:rPr lang="ru-RU" sz="1800" b="1" strike="noStrike" spc="-1" dirty="0">
                <a:latin typeface="Arial"/>
              </a:rPr>
              <a:t> води </a:t>
            </a:r>
            <a:r>
              <a:rPr lang="ru-RU" sz="1800" b="1" strike="noStrike" spc="-1" dirty="0" err="1">
                <a:latin typeface="Arial"/>
              </a:rPr>
              <a:t>рН</a:t>
            </a:r>
            <a:r>
              <a:rPr lang="ru-RU" sz="1800" b="1" strike="noStrike" spc="-1" dirty="0">
                <a:latin typeface="Arial"/>
              </a:rPr>
              <a:t> = 7,2—8,5;</a:t>
            </a:r>
          </a:p>
          <a:p>
            <a:pPr algn="just"/>
            <a:r>
              <a:rPr lang="ru-RU" sz="1800" b="1" strike="noStrike" spc="-1" dirty="0">
                <a:latin typeface="Arial"/>
              </a:rPr>
              <a:t>- </a:t>
            </a:r>
            <a:r>
              <a:rPr lang="ru-RU" sz="1800" b="1" strike="noStrike" spc="-1" dirty="0" err="1">
                <a:latin typeface="Arial"/>
              </a:rPr>
              <a:t>сильнолужні</a:t>
            </a:r>
            <a:r>
              <a:rPr lang="ru-RU" sz="1800" b="1" strike="noStrike" spc="-1" dirty="0">
                <a:latin typeface="Arial"/>
              </a:rPr>
              <a:t> води </a:t>
            </a:r>
            <a:r>
              <a:rPr lang="ru-RU" sz="1800" b="1" strike="noStrike" spc="-1" dirty="0" err="1">
                <a:latin typeface="Arial"/>
              </a:rPr>
              <a:t>рН</a:t>
            </a:r>
            <a:r>
              <a:rPr lang="ru-RU" sz="1800" b="1" strike="noStrike" spc="-1" dirty="0">
                <a:latin typeface="Arial"/>
              </a:rPr>
              <a:t> = 8,5.</a:t>
            </a:r>
          </a:p>
          <a:p>
            <a:pPr algn="just"/>
            <a:r>
              <a:rPr lang="ru-RU" sz="1800" b="1" strike="noStrike" spc="-1" dirty="0">
                <a:latin typeface="Arial"/>
              </a:rPr>
              <a:t>Температура </a:t>
            </a:r>
            <a:r>
              <a:rPr lang="ru-RU" sz="1800" b="1" strike="noStrike" spc="-1" dirty="0" err="1">
                <a:latin typeface="Arial"/>
              </a:rPr>
              <a:t>має</a:t>
            </a:r>
            <a:r>
              <a:rPr lang="ru-RU" sz="1800" b="1" strike="noStrike" spc="-1" dirty="0">
                <a:latin typeface="Arial"/>
              </a:rPr>
              <a:t> </a:t>
            </a:r>
            <a:r>
              <a:rPr lang="ru-RU" sz="1800" b="1" strike="noStrike" spc="-1" dirty="0" err="1">
                <a:latin typeface="Arial"/>
              </a:rPr>
              <a:t>важливе</a:t>
            </a:r>
            <a:r>
              <a:rPr lang="ru-RU" sz="1800" b="1" strike="noStrike" spc="-1" dirty="0">
                <a:latin typeface="Arial"/>
              </a:rPr>
              <a:t> </a:t>
            </a:r>
            <a:r>
              <a:rPr lang="ru-RU" sz="1800" b="1" strike="noStrike" spc="-1" dirty="0" err="1">
                <a:latin typeface="Arial"/>
              </a:rPr>
              <a:t>значення</a:t>
            </a:r>
            <a:r>
              <a:rPr lang="ru-RU" sz="1800" b="1" strike="noStrike" spc="-1" dirty="0">
                <a:latin typeface="Arial"/>
              </a:rPr>
              <a:t> для </a:t>
            </a:r>
            <a:r>
              <a:rPr lang="ru-RU" sz="1800" b="1" strike="noStrike" spc="-1" dirty="0" err="1">
                <a:latin typeface="Arial"/>
              </a:rPr>
              <a:t>збереження</a:t>
            </a:r>
            <a:r>
              <a:rPr lang="ru-RU" sz="1800" b="1" strike="noStrike" spc="-1" dirty="0">
                <a:latin typeface="Arial"/>
              </a:rPr>
              <a:t> </a:t>
            </a:r>
            <a:r>
              <a:rPr lang="ru-RU" sz="1800" b="1" strike="noStrike" spc="-1" dirty="0" err="1">
                <a:latin typeface="Arial"/>
              </a:rPr>
              <a:t>розчинених</a:t>
            </a:r>
            <a:r>
              <a:rPr lang="ru-RU" sz="1800" b="1" strike="noStrike" spc="-1" dirty="0">
                <a:latin typeface="Arial"/>
              </a:rPr>
              <a:t> у </a:t>
            </a:r>
            <a:r>
              <a:rPr lang="ru-RU" sz="1800" b="1" strike="noStrike" spc="-1" dirty="0" err="1" smtClean="0">
                <a:latin typeface="Arial"/>
              </a:rPr>
              <a:t>воді</a:t>
            </a:r>
            <a:r>
              <a:rPr lang="ru-RU" b="1" spc="-1" dirty="0">
                <a:latin typeface="Arial"/>
              </a:rPr>
              <a:t> </a:t>
            </a:r>
            <a:r>
              <a:rPr lang="ru-RU" sz="1800" b="1" strike="noStrike" spc="-1" dirty="0" err="1" smtClean="0">
                <a:latin typeface="Arial"/>
              </a:rPr>
              <a:t>газів</a:t>
            </a:r>
            <a:r>
              <a:rPr lang="ru-RU" sz="1800" b="1" strike="noStrike" spc="-1" dirty="0">
                <a:latin typeface="Arial"/>
              </a:rPr>
              <a:t>. Чим </a:t>
            </a:r>
            <a:r>
              <a:rPr lang="ru-RU" sz="1800" b="1" strike="noStrike" spc="-1" dirty="0" err="1">
                <a:latin typeface="Arial"/>
              </a:rPr>
              <a:t>вище</a:t>
            </a:r>
            <a:r>
              <a:rPr lang="ru-RU" sz="1800" b="1" strike="noStrike" spc="-1" dirty="0">
                <a:latin typeface="Arial"/>
              </a:rPr>
              <a:t> буде температура, </a:t>
            </a:r>
            <a:r>
              <a:rPr lang="ru-RU" sz="1800" b="1" strike="noStrike" spc="-1" dirty="0" err="1">
                <a:latin typeface="Arial"/>
              </a:rPr>
              <a:t>тим</a:t>
            </a:r>
            <a:r>
              <a:rPr lang="ru-RU" sz="1800" b="1" strike="noStrike" spc="-1" dirty="0">
                <a:latin typeface="Arial"/>
              </a:rPr>
              <a:t> </a:t>
            </a:r>
            <a:r>
              <a:rPr lang="ru-RU" sz="1800" b="1" strike="noStrike" spc="-1" dirty="0" err="1">
                <a:latin typeface="Arial"/>
              </a:rPr>
              <a:t>швидше</a:t>
            </a:r>
            <a:r>
              <a:rPr lang="ru-RU" sz="1800" b="1" strike="noStrike" spc="-1" dirty="0">
                <a:latin typeface="Arial"/>
              </a:rPr>
              <a:t> гази </a:t>
            </a:r>
            <a:r>
              <a:rPr lang="ru-RU" sz="1800" b="1" strike="noStrike" spc="-1" dirty="0" err="1">
                <a:latin typeface="Arial"/>
              </a:rPr>
              <a:t>випаровуються</a:t>
            </a:r>
            <a:r>
              <a:rPr lang="ru-RU" sz="1800" b="1" strike="noStrike" spc="-1" dirty="0">
                <a:latin typeface="Arial"/>
              </a:rPr>
              <a:t>.</a:t>
            </a:r>
          </a:p>
          <a:p>
            <a:pPr algn="just"/>
            <a:r>
              <a:rPr lang="ru-RU" sz="1800" b="1" strike="noStrike" spc="-1" dirty="0" err="1">
                <a:solidFill>
                  <a:srgbClr val="FF0000"/>
                </a:solidFill>
                <a:latin typeface="Arial"/>
              </a:rPr>
              <a:t>Виділяють</a:t>
            </a:r>
            <a:r>
              <a:rPr lang="ru-RU" sz="1800" b="1" strike="noStrike" spc="-1" dirty="0">
                <a:solidFill>
                  <a:srgbClr val="FF0000"/>
                </a:solidFill>
                <a:latin typeface="Arial"/>
              </a:rPr>
              <a:t>:</a:t>
            </a:r>
          </a:p>
          <a:p>
            <a:pPr algn="just"/>
            <a:r>
              <a:rPr lang="ru-RU" sz="1800" b="1" strike="noStrike" spc="-1" dirty="0">
                <a:latin typeface="Arial"/>
              </a:rPr>
              <a:t>- </a:t>
            </a:r>
            <a:r>
              <a:rPr lang="ru-RU" sz="1800" b="1" strike="noStrike" spc="-1" dirty="0" err="1">
                <a:latin typeface="Arial"/>
              </a:rPr>
              <a:t>холодні</a:t>
            </a:r>
            <a:r>
              <a:rPr lang="ru-RU" sz="1800" b="1" strike="noStrike" spc="-1" dirty="0">
                <a:latin typeface="Arial"/>
              </a:rPr>
              <a:t> води </a:t>
            </a:r>
            <a:r>
              <a:rPr lang="ru-RU" sz="1800" b="1" strike="noStrike" spc="-1" dirty="0" err="1">
                <a:latin typeface="Arial"/>
              </a:rPr>
              <a:t>з</a:t>
            </a:r>
            <a:r>
              <a:rPr lang="ru-RU" sz="1800" b="1" strike="noStrike" spc="-1" dirty="0">
                <a:latin typeface="Arial"/>
              </a:rPr>
              <a:t> </a:t>
            </a:r>
            <a:r>
              <a:rPr lang="ru-RU" sz="1800" b="1" strike="noStrike" spc="-1" dirty="0" err="1">
                <a:latin typeface="Arial"/>
              </a:rPr>
              <a:t>t</a:t>
            </a:r>
            <a:r>
              <a:rPr lang="ru-RU" sz="1800" b="1" strike="noStrike" spc="-1" dirty="0">
                <a:latin typeface="Arial"/>
              </a:rPr>
              <a:t> &lt; 20 °С</a:t>
            </a:r>
          </a:p>
          <a:p>
            <a:pPr algn="just"/>
            <a:r>
              <a:rPr lang="ru-RU" sz="1800" b="1" strike="noStrike" spc="-1" dirty="0">
                <a:latin typeface="Arial"/>
              </a:rPr>
              <a:t>- </a:t>
            </a:r>
            <a:r>
              <a:rPr lang="ru-RU" sz="1800" b="1" strike="noStrike" spc="-1" dirty="0" err="1">
                <a:latin typeface="Arial"/>
              </a:rPr>
              <a:t>теплі</a:t>
            </a:r>
            <a:r>
              <a:rPr lang="ru-RU" sz="1800" b="1" strike="noStrike" spc="-1" dirty="0">
                <a:latin typeface="Arial"/>
              </a:rPr>
              <a:t> води </a:t>
            </a:r>
            <a:r>
              <a:rPr lang="ru-RU" sz="1800" b="1" strike="noStrike" spc="-1" dirty="0" err="1">
                <a:latin typeface="Arial"/>
              </a:rPr>
              <a:t>з</a:t>
            </a:r>
            <a:r>
              <a:rPr lang="ru-RU" sz="1800" b="1" strike="noStrike" spc="-1" dirty="0">
                <a:latin typeface="Arial"/>
              </a:rPr>
              <a:t> </a:t>
            </a:r>
            <a:r>
              <a:rPr lang="ru-RU" sz="1800" b="1" strike="noStrike" spc="-1" dirty="0" err="1">
                <a:latin typeface="Arial"/>
              </a:rPr>
              <a:t>t</a:t>
            </a:r>
            <a:r>
              <a:rPr lang="ru-RU" sz="1800" b="1" strike="noStrike" spc="-1" dirty="0">
                <a:latin typeface="Arial"/>
              </a:rPr>
              <a:t> = </a:t>
            </a:r>
            <a:r>
              <a:rPr lang="ru-RU" sz="1800" b="1" strike="noStrike" spc="-1" dirty="0" smtClean="0">
                <a:latin typeface="Arial"/>
              </a:rPr>
              <a:t>20-36 </a:t>
            </a:r>
            <a:r>
              <a:rPr lang="ru-RU" sz="1800" b="1" strike="noStrike" spc="-1" dirty="0">
                <a:latin typeface="Arial"/>
              </a:rPr>
              <a:t>° С</a:t>
            </a:r>
          </a:p>
          <a:p>
            <a:pPr algn="just"/>
            <a:r>
              <a:rPr lang="ru-RU" sz="1800" b="1" strike="noStrike" spc="-1" dirty="0">
                <a:latin typeface="Arial"/>
              </a:rPr>
              <a:t>- </a:t>
            </a:r>
            <a:r>
              <a:rPr lang="ru-RU" sz="1800" b="1" strike="noStrike" spc="-1" dirty="0" err="1">
                <a:latin typeface="Arial"/>
              </a:rPr>
              <a:t>термальні</a:t>
            </a:r>
            <a:r>
              <a:rPr lang="ru-RU" sz="1800" b="1" strike="noStrike" spc="-1" dirty="0">
                <a:latin typeface="Arial"/>
              </a:rPr>
              <a:t> води </a:t>
            </a:r>
            <a:r>
              <a:rPr lang="ru-RU" sz="1800" b="1" strike="noStrike" spc="-1" dirty="0" err="1">
                <a:latin typeface="Arial"/>
              </a:rPr>
              <a:t>з</a:t>
            </a:r>
            <a:r>
              <a:rPr lang="ru-RU" sz="1800" b="1" strike="noStrike" spc="-1" dirty="0">
                <a:latin typeface="Arial"/>
              </a:rPr>
              <a:t> </a:t>
            </a:r>
            <a:r>
              <a:rPr lang="ru-RU" sz="1800" b="1" strike="noStrike" spc="-1" dirty="0" err="1">
                <a:latin typeface="Arial"/>
              </a:rPr>
              <a:t>t</a:t>
            </a:r>
            <a:r>
              <a:rPr lang="ru-RU" sz="1800" b="1" strike="noStrike" spc="-1" dirty="0">
                <a:latin typeface="Arial"/>
              </a:rPr>
              <a:t> = </a:t>
            </a:r>
            <a:r>
              <a:rPr lang="ru-RU" sz="1800" b="1" strike="noStrike" spc="-1" dirty="0" smtClean="0">
                <a:latin typeface="Arial"/>
              </a:rPr>
              <a:t>37-42 </a:t>
            </a:r>
            <a:r>
              <a:rPr lang="ru-RU" sz="1800" b="1" strike="noStrike" spc="-1" dirty="0">
                <a:latin typeface="Arial"/>
              </a:rPr>
              <a:t>° С</a:t>
            </a:r>
          </a:p>
          <a:p>
            <a:pPr algn="just"/>
            <a:r>
              <a:rPr lang="ru-RU" sz="1800" b="1" strike="noStrike" spc="-1" dirty="0">
                <a:latin typeface="Arial"/>
              </a:rPr>
              <a:t>- </a:t>
            </a:r>
            <a:r>
              <a:rPr lang="ru-RU" sz="1800" b="1" strike="noStrike" spc="-1" dirty="0" err="1">
                <a:latin typeface="Arial"/>
              </a:rPr>
              <a:t>високотермальні</a:t>
            </a:r>
            <a:r>
              <a:rPr lang="ru-RU" sz="1800" b="1" strike="noStrike" spc="-1" dirty="0">
                <a:latin typeface="Arial"/>
              </a:rPr>
              <a:t> води </a:t>
            </a:r>
            <a:r>
              <a:rPr lang="ru-RU" sz="1800" b="1" strike="noStrike" spc="-1" dirty="0" err="1">
                <a:latin typeface="Arial"/>
              </a:rPr>
              <a:t>з</a:t>
            </a:r>
            <a:r>
              <a:rPr lang="ru-RU" sz="1800" b="1" strike="noStrike" spc="-1" dirty="0">
                <a:latin typeface="Arial"/>
              </a:rPr>
              <a:t> </a:t>
            </a:r>
            <a:r>
              <a:rPr lang="ru-RU" sz="1800" b="1" strike="noStrike" spc="-1" dirty="0" err="1">
                <a:latin typeface="Arial"/>
              </a:rPr>
              <a:t>t</a:t>
            </a:r>
            <a:r>
              <a:rPr lang="ru-RU" sz="1800" b="1" strike="noStrike" spc="-1" dirty="0">
                <a:latin typeface="Arial"/>
              </a:rPr>
              <a:t> &gt; 42 ° С.</a:t>
            </a:r>
          </a:p>
          <a:p>
            <a:pPr algn="just"/>
            <a:r>
              <a:rPr lang="ru-RU" sz="1800" b="1" strike="noStrike" spc="-1" dirty="0">
                <a:latin typeface="Arial"/>
              </a:rPr>
              <a:t>Температура </a:t>
            </a:r>
            <a:r>
              <a:rPr lang="ru-RU" sz="1800" b="1" strike="noStrike" spc="-1" dirty="0" err="1">
                <a:latin typeface="Arial"/>
              </a:rPr>
              <a:t>мінеральних</a:t>
            </a:r>
            <a:r>
              <a:rPr lang="ru-RU" sz="1800" b="1" strike="noStrike" spc="-1" dirty="0">
                <a:latin typeface="Arial"/>
              </a:rPr>
              <a:t> вод </a:t>
            </a:r>
            <a:r>
              <a:rPr lang="ru-RU" sz="1800" b="1" strike="noStrike" spc="-1" dirty="0" err="1">
                <a:latin typeface="Arial"/>
              </a:rPr>
              <a:t>іноді</a:t>
            </a:r>
            <a:r>
              <a:rPr lang="ru-RU" sz="1800" b="1" strike="noStrike" spc="-1" dirty="0">
                <a:latin typeface="Arial"/>
              </a:rPr>
              <a:t> </a:t>
            </a:r>
            <a:r>
              <a:rPr lang="ru-RU" sz="1800" b="1" strike="noStrike" spc="-1" dirty="0" err="1">
                <a:latin typeface="Arial"/>
              </a:rPr>
              <a:t>може</a:t>
            </a:r>
            <a:r>
              <a:rPr lang="ru-RU" sz="1800" b="1" strike="noStrike" spc="-1" dirty="0">
                <a:latin typeface="Arial"/>
              </a:rPr>
              <a:t> </a:t>
            </a:r>
            <a:r>
              <a:rPr lang="ru-RU" sz="1800" b="1" strike="noStrike" spc="-1" dirty="0" err="1">
                <a:latin typeface="Arial"/>
              </a:rPr>
              <a:t>досягати</a:t>
            </a:r>
            <a:r>
              <a:rPr lang="ru-RU" sz="1800" b="1" strike="noStrike" spc="-1" dirty="0">
                <a:latin typeface="Arial"/>
              </a:rPr>
              <a:t> 90 °С </a:t>
            </a:r>
            <a:r>
              <a:rPr lang="ru-RU" sz="1800" b="1" strike="noStrike" spc="-1" dirty="0" err="1">
                <a:latin typeface="Arial"/>
              </a:rPr>
              <a:t>і</a:t>
            </a:r>
            <a:r>
              <a:rPr lang="ru-RU" sz="1800" b="1" strike="noStrike" spc="-1" dirty="0">
                <a:latin typeface="Arial"/>
              </a:rPr>
              <a:t> </a:t>
            </a:r>
            <a:r>
              <a:rPr lang="ru-RU" sz="1800" b="1" strike="noStrike" spc="-1" dirty="0" err="1">
                <a:latin typeface="Arial"/>
              </a:rPr>
              <a:t>навіть</a:t>
            </a:r>
            <a:r>
              <a:rPr lang="ru-RU" sz="1800" b="1" strike="noStrike" spc="-1" dirty="0">
                <a:latin typeface="Arial"/>
              </a:rPr>
              <a:t> </a:t>
            </a:r>
            <a:r>
              <a:rPr lang="ru-RU" sz="1800" b="1" strike="noStrike" spc="-1" dirty="0" err="1">
                <a:latin typeface="Arial"/>
              </a:rPr>
              <a:t>вище</a:t>
            </a:r>
            <a:r>
              <a:rPr lang="ru-RU" sz="1800" b="1" strike="noStrike" spc="-1" dirty="0">
                <a:latin typeface="Arial"/>
              </a:rPr>
              <a:t>.</a:t>
            </a:r>
          </a:p>
          <a:p>
            <a:pPr algn="just"/>
            <a:r>
              <a:rPr lang="ru-RU" sz="1800" b="1" strike="noStrike" spc="-1" dirty="0">
                <a:latin typeface="Arial"/>
              </a:rPr>
              <a:t>Але </a:t>
            </a:r>
            <a:r>
              <a:rPr lang="ru-RU" sz="1800" b="1" strike="noStrike" spc="-1" dirty="0" err="1">
                <a:latin typeface="Arial"/>
              </a:rPr>
              <a:t>слід</a:t>
            </a:r>
            <a:r>
              <a:rPr lang="ru-RU" sz="1800" b="1" strike="noStrike" spc="-1" dirty="0">
                <a:latin typeface="Arial"/>
              </a:rPr>
              <a:t> знати, </a:t>
            </a:r>
            <a:r>
              <a:rPr lang="ru-RU" sz="1800" b="1" strike="noStrike" spc="-1" dirty="0" err="1">
                <a:latin typeface="Arial"/>
              </a:rPr>
              <a:t>що</a:t>
            </a:r>
            <a:r>
              <a:rPr lang="ru-RU" sz="1800" b="1" strike="noStrike" spc="-1" dirty="0">
                <a:latin typeface="Arial"/>
              </a:rPr>
              <a:t> температура води в </a:t>
            </a:r>
            <a:r>
              <a:rPr lang="ru-RU" sz="1800" b="1" strike="noStrike" spc="-1" dirty="0" err="1">
                <a:latin typeface="Arial"/>
              </a:rPr>
              <a:t>мінеральних</a:t>
            </a:r>
            <a:r>
              <a:rPr lang="ru-RU" sz="1800" b="1" strike="noStrike" spc="-1" dirty="0">
                <a:latin typeface="Arial"/>
              </a:rPr>
              <a:t> ваннах не повинна бути </a:t>
            </a:r>
            <a:r>
              <a:rPr lang="ru-RU" sz="1800" b="1" strike="noStrike" spc="-1" dirty="0" err="1">
                <a:latin typeface="Arial"/>
              </a:rPr>
              <a:t>вище</a:t>
            </a:r>
            <a:r>
              <a:rPr lang="ru-RU" sz="1800" b="1" strike="noStrike" spc="-1" dirty="0">
                <a:latin typeface="Arial"/>
              </a:rPr>
              <a:t> 38 °С </a:t>
            </a:r>
            <a:r>
              <a:rPr lang="ru-RU" sz="1800" b="1" strike="noStrike" spc="-1" dirty="0" err="1">
                <a:latin typeface="Arial"/>
              </a:rPr>
              <a:t>і</a:t>
            </a:r>
            <a:r>
              <a:rPr lang="ru-RU" sz="1800" b="1" strike="noStrike" spc="-1" dirty="0">
                <a:latin typeface="Arial"/>
              </a:rPr>
              <a:t> </a:t>
            </a:r>
            <a:r>
              <a:rPr lang="ru-RU" sz="1800" b="1" strike="noStrike" spc="-1" dirty="0" err="1">
                <a:latin typeface="Arial"/>
              </a:rPr>
              <a:t>пам’ятати</a:t>
            </a:r>
            <a:r>
              <a:rPr lang="ru-RU" sz="1800" b="1" strike="noStrike" spc="-1" dirty="0">
                <a:latin typeface="Arial"/>
              </a:rPr>
              <a:t>, </a:t>
            </a:r>
            <a:r>
              <a:rPr lang="ru-RU" sz="1800" b="1" strike="noStrike" spc="-1" dirty="0" err="1">
                <a:latin typeface="Arial"/>
              </a:rPr>
              <a:t>що</a:t>
            </a:r>
            <a:r>
              <a:rPr lang="ru-RU" sz="1800" b="1" strike="noStrike" spc="-1" dirty="0">
                <a:latin typeface="Arial"/>
              </a:rPr>
              <a:t> </a:t>
            </a:r>
            <a:r>
              <a:rPr lang="ru-RU" sz="1800" b="1" strike="noStrike" spc="-1" dirty="0" err="1">
                <a:latin typeface="Arial"/>
              </a:rPr>
              <a:t>самолікування</a:t>
            </a:r>
            <a:r>
              <a:rPr lang="ru-RU" sz="1800" b="1" strike="noStrike" spc="-1" dirty="0">
                <a:latin typeface="Arial"/>
              </a:rPr>
              <a:t> у ваннах </a:t>
            </a:r>
            <a:r>
              <a:rPr lang="ru-RU" sz="1800" b="1" strike="noStrike" spc="-1" dirty="0" err="1">
                <a:latin typeface="Arial"/>
              </a:rPr>
              <a:t>неприпустимо</a:t>
            </a:r>
            <a:r>
              <a:rPr lang="ru-RU" sz="1800" b="1" strike="noStrike" spc="-1" dirty="0">
                <a:latin typeface="Arial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TextShape 1"/>
          <p:cNvSpPr txBox="1"/>
          <p:nvPr/>
        </p:nvSpPr>
        <p:spPr>
          <a:xfrm>
            <a:off x="881026" y="0"/>
            <a:ext cx="10858576" cy="8295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90000" tIns="45000" rIns="90000" bIns="45000">
            <a:spAutoFit/>
          </a:bodyPr>
          <a:lstStyle/>
          <a:p>
            <a:pPr algn="just"/>
            <a:r>
              <a:rPr lang="ru-RU" sz="2400" b="1" strike="noStrike" spc="-1" dirty="0">
                <a:solidFill>
                  <a:srgbClr val="FF0000"/>
                </a:solidFill>
                <a:latin typeface="Arial"/>
              </a:rPr>
              <a:t>4. </a:t>
            </a:r>
            <a:r>
              <a:rPr lang="ru-RU" sz="2400" b="1" strike="noStrike" spc="-1" dirty="0" err="1">
                <a:solidFill>
                  <a:srgbClr val="FF0000"/>
                </a:solidFill>
                <a:latin typeface="Arial"/>
              </a:rPr>
              <a:t>Скорочене</a:t>
            </a:r>
            <a:r>
              <a:rPr lang="ru-RU" sz="2400" b="1" strike="noStrike" spc="-1" dirty="0">
                <a:solidFill>
                  <a:srgbClr val="FF0000"/>
                </a:solidFill>
                <a:latin typeface="Arial"/>
              </a:rPr>
              <a:t> </a:t>
            </a:r>
            <a:r>
              <a:rPr lang="ru-RU" sz="2400" b="1" strike="noStrike" spc="-1" dirty="0" err="1">
                <a:solidFill>
                  <a:srgbClr val="FF0000"/>
                </a:solidFill>
                <a:latin typeface="Arial"/>
              </a:rPr>
              <a:t>позначення</a:t>
            </a:r>
            <a:r>
              <a:rPr lang="ru-RU" sz="2400" b="1" strike="noStrike" spc="-1" dirty="0">
                <a:solidFill>
                  <a:srgbClr val="FF0000"/>
                </a:solidFill>
                <a:latin typeface="Arial"/>
              </a:rPr>
              <a:t> </a:t>
            </a:r>
            <a:r>
              <a:rPr lang="ru-RU" sz="2400" b="1" strike="noStrike" spc="-1" dirty="0" err="1">
                <a:solidFill>
                  <a:srgbClr val="FF0000"/>
                </a:solidFill>
                <a:latin typeface="Arial"/>
              </a:rPr>
              <a:t>хімічного</a:t>
            </a:r>
            <a:r>
              <a:rPr lang="ru-RU" sz="2400" b="1" strike="noStrike" spc="-1" dirty="0">
                <a:solidFill>
                  <a:srgbClr val="FF0000"/>
                </a:solidFill>
                <a:latin typeface="Arial"/>
              </a:rPr>
              <a:t> складу, </a:t>
            </a:r>
            <a:r>
              <a:rPr lang="ru-RU" sz="2400" b="1" strike="noStrike" spc="-1" dirty="0" err="1">
                <a:solidFill>
                  <a:srgbClr val="FF0000"/>
                </a:solidFill>
                <a:latin typeface="Arial"/>
              </a:rPr>
              <a:t>деяких</a:t>
            </a:r>
            <a:r>
              <a:rPr lang="ru-RU" sz="2400" b="1" strike="noStrike" spc="-1" dirty="0">
                <a:solidFill>
                  <a:srgbClr val="FF0000"/>
                </a:solidFill>
                <a:latin typeface="Arial"/>
              </a:rPr>
              <a:t> </a:t>
            </a:r>
            <a:r>
              <a:rPr lang="ru-RU" sz="2400" b="1" strike="noStrike" spc="-1" dirty="0" err="1">
                <a:solidFill>
                  <a:srgbClr val="FF0000"/>
                </a:solidFill>
                <a:latin typeface="Arial"/>
              </a:rPr>
              <a:t>фізичних</a:t>
            </a:r>
            <a:r>
              <a:rPr lang="ru-RU" sz="2400" b="1" strike="noStrike" spc="-1" dirty="0">
                <a:solidFill>
                  <a:srgbClr val="FF0000"/>
                </a:solidFill>
                <a:latin typeface="Arial"/>
              </a:rPr>
              <a:t> </a:t>
            </a:r>
            <a:r>
              <a:rPr lang="ru-RU" sz="2400" b="1" strike="noStrike" spc="-1" dirty="0" err="1">
                <a:solidFill>
                  <a:srgbClr val="FF0000"/>
                </a:solidFill>
                <a:latin typeface="Arial"/>
              </a:rPr>
              <a:t>властивостей</a:t>
            </a:r>
            <a:r>
              <a:rPr lang="ru-RU" sz="2400" b="1" strike="noStrike" spc="-1" dirty="0">
                <a:solidFill>
                  <a:srgbClr val="FF0000"/>
                </a:solidFill>
                <a:latin typeface="Arial"/>
              </a:rPr>
              <a:t> </a:t>
            </a:r>
            <a:r>
              <a:rPr lang="ru-RU" sz="2400" b="1" strike="noStrike" spc="-1" dirty="0" err="1">
                <a:solidFill>
                  <a:srgbClr val="FF0000"/>
                </a:solidFill>
                <a:latin typeface="Arial"/>
              </a:rPr>
              <a:t>мінеральних</a:t>
            </a:r>
            <a:r>
              <a:rPr lang="ru-RU" sz="2400" b="1" strike="noStrike" spc="-1" dirty="0">
                <a:solidFill>
                  <a:srgbClr val="FF0000"/>
                </a:solidFill>
                <a:latin typeface="Arial"/>
              </a:rPr>
              <a:t> вод</a:t>
            </a:r>
            <a:r>
              <a:rPr lang="ru-RU" sz="1800" b="1" strike="noStrike" spc="-1" dirty="0">
                <a:solidFill>
                  <a:srgbClr val="FF0000"/>
                </a:solidFill>
                <a:latin typeface="Arial"/>
              </a:rPr>
              <a:t>.</a:t>
            </a:r>
          </a:p>
        </p:txBody>
      </p:sp>
      <p:sp>
        <p:nvSpPr>
          <p:cNvPr id="371" name="TextShape 2"/>
          <p:cNvSpPr txBox="1"/>
          <p:nvPr/>
        </p:nvSpPr>
        <p:spPr>
          <a:xfrm>
            <a:off x="595274" y="785794"/>
            <a:ext cx="11144328" cy="53538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90000" tIns="45000" rIns="90000" bIns="45000">
            <a:spAutoFit/>
          </a:bodyPr>
          <a:lstStyle/>
          <a:p>
            <a:pPr algn="just"/>
            <a:r>
              <a:rPr lang="ru-RU" sz="1800" b="1" strike="noStrike" spc="-1" dirty="0">
                <a:latin typeface="Arial"/>
              </a:rPr>
              <a:t>Для </a:t>
            </a:r>
            <a:r>
              <a:rPr lang="ru-RU" sz="1800" b="1" strike="noStrike" spc="-1" dirty="0" err="1">
                <a:latin typeface="Arial"/>
              </a:rPr>
              <a:t>скороченого</a:t>
            </a:r>
            <a:r>
              <a:rPr lang="ru-RU" sz="1800" b="1" strike="noStrike" spc="-1" dirty="0">
                <a:latin typeface="Arial"/>
              </a:rPr>
              <a:t> </a:t>
            </a:r>
            <a:r>
              <a:rPr lang="ru-RU" sz="1800" b="1" strike="noStrike" spc="-1" dirty="0" err="1">
                <a:latin typeface="Arial"/>
              </a:rPr>
              <a:t>позначення</a:t>
            </a:r>
            <a:r>
              <a:rPr lang="ru-RU" sz="1800" b="1" strike="noStrike" spc="-1" dirty="0">
                <a:latin typeface="Arial"/>
              </a:rPr>
              <a:t> </a:t>
            </a:r>
            <a:r>
              <a:rPr lang="ru-RU" sz="1800" b="1" strike="noStrike" spc="-1" dirty="0" err="1">
                <a:latin typeface="Arial"/>
              </a:rPr>
              <a:t>хімічного</a:t>
            </a:r>
            <a:r>
              <a:rPr lang="ru-RU" sz="1800" b="1" strike="noStrike" spc="-1" dirty="0">
                <a:latin typeface="Arial"/>
              </a:rPr>
              <a:t> складу, </a:t>
            </a:r>
            <a:r>
              <a:rPr lang="ru-RU" sz="1800" b="1" strike="noStrike" spc="-1" dirty="0" err="1">
                <a:latin typeface="Arial"/>
              </a:rPr>
              <a:t>деяких</a:t>
            </a:r>
            <a:r>
              <a:rPr lang="ru-RU" sz="1800" b="1" strike="noStrike" spc="-1" dirty="0">
                <a:latin typeface="Arial"/>
              </a:rPr>
              <a:t> </a:t>
            </a:r>
            <a:r>
              <a:rPr lang="ru-RU" sz="1800" b="1" strike="noStrike" spc="-1" dirty="0" err="1" smtClean="0">
                <a:latin typeface="Arial"/>
              </a:rPr>
              <a:t>фізичних</a:t>
            </a:r>
            <a:r>
              <a:rPr lang="ru-RU" b="1" spc="-1" dirty="0">
                <a:latin typeface="Arial"/>
              </a:rPr>
              <a:t> </a:t>
            </a:r>
            <a:r>
              <a:rPr lang="ru-RU" sz="1800" b="1" strike="noStrike" spc="-1" dirty="0" err="1" smtClean="0">
                <a:latin typeface="Arial"/>
              </a:rPr>
              <a:t>властивостей</a:t>
            </a:r>
            <a:r>
              <a:rPr lang="ru-RU" sz="1800" b="1" strike="noStrike" spc="-1" dirty="0" smtClean="0">
                <a:latin typeface="Arial"/>
              </a:rPr>
              <a:t> </a:t>
            </a:r>
            <a:r>
              <a:rPr lang="ru-RU" sz="1800" b="1" strike="noStrike" spc="-1" dirty="0" err="1">
                <a:latin typeface="Arial"/>
              </a:rPr>
              <a:t>мінеральних</a:t>
            </a:r>
            <a:r>
              <a:rPr lang="ru-RU" sz="1800" b="1" strike="noStrike" spc="-1" dirty="0">
                <a:latin typeface="Arial"/>
              </a:rPr>
              <a:t> вод </a:t>
            </a:r>
            <a:r>
              <a:rPr lang="ru-RU" sz="1800" b="1" strike="noStrike" spc="-1" dirty="0" err="1">
                <a:latin typeface="Arial"/>
              </a:rPr>
              <a:t>використовується</a:t>
            </a:r>
            <a:r>
              <a:rPr lang="ru-RU" sz="1800" b="1" strike="noStrike" spc="-1" dirty="0">
                <a:latin typeface="Arial"/>
              </a:rPr>
              <a:t> </a:t>
            </a:r>
            <a:r>
              <a:rPr lang="ru-RU" sz="1800" b="1" strike="noStrike" spc="-1" dirty="0">
                <a:solidFill>
                  <a:srgbClr val="FF0000"/>
                </a:solidFill>
                <a:latin typeface="Arial"/>
              </a:rPr>
              <a:t>формула </a:t>
            </a:r>
            <a:r>
              <a:rPr lang="ru-RU" sz="1800" b="1" strike="noStrike" spc="-1" dirty="0" err="1">
                <a:solidFill>
                  <a:srgbClr val="FF0000"/>
                </a:solidFill>
                <a:latin typeface="Arial"/>
              </a:rPr>
              <a:t>Курлова-Карстенса</a:t>
            </a:r>
            <a:r>
              <a:rPr lang="ru-RU" sz="1800" b="1" strike="noStrike" spc="-1" dirty="0">
                <a:latin typeface="Arial"/>
              </a:rPr>
              <a:t>.</a:t>
            </a:r>
          </a:p>
          <a:p>
            <a:pPr algn="just"/>
            <a:r>
              <a:rPr lang="ru-RU" sz="1800" b="1" strike="noStrike" spc="-1" dirty="0">
                <a:latin typeface="Arial"/>
              </a:rPr>
              <a:t>У </a:t>
            </a:r>
            <a:r>
              <a:rPr lang="ru-RU" sz="1800" b="1" strike="noStrike" spc="-1" dirty="0" err="1">
                <a:latin typeface="Arial"/>
              </a:rPr>
              <a:t>ній</a:t>
            </a:r>
            <a:r>
              <a:rPr lang="ru-RU" sz="1800" b="1" strike="noStrike" spc="-1" dirty="0">
                <a:latin typeface="Arial"/>
              </a:rPr>
              <a:t> </a:t>
            </a:r>
            <a:r>
              <a:rPr lang="ru-RU" sz="1800" b="1" strike="noStrike" spc="-1" dirty="0" err="1">
                <a:latin typeface="Arial"/>
              </a:rPr>
              <a:t>вказується</a:t>
            </a:r>
            <a:r>
              <a:rPr lang="ru-RU" sz="1800" b="1" strike="noStrike" spc="-1" dirty="0">
                <a:latin typeface="Arial"/>
              </a:rPr>
              <a:t> </a:t>
            </a:r>
            <a:r>
              <a:rPr lang="ru-RU" sz="1800" b="1" strike="noStrike" spc="-1" dirty="0" err="1">
                <a:latin typeface="Arial"/>
              </a:rPr>
              <a:t>вміст</a:t>
            </a:r>
            <a:r>
              <a:rPr lang="ru-RU" sz="1800" b="1" strike="noStrike" spc="-1" dirty="0">
                <a:latin typeface="Arial"/>
              </a:rPr>
              <a:t> </a:t>
            </a:r>
            <a:r>
              <a:rPr lang="ru-RU" sz="1800" b="1" strike="noStrike" spc="-1" dirty="0" err="1">
                <a:latin typeface="Arial"/>
              </a:rPr>
              <a:t>іонів</a:t>
            </a:r>
            <a:r>
              <a:rPr lang="ru-RU" sz="1800" b="1" strike="noStrike" spc="-1" dirty="0">
                <a:latin typeface="Arial"/>
              </a:rPr>
              <a:t> </a:t>
            </a:r>
            <a:r>
              <a:rPr lang="ru-RU" sz="1800" b="1" strike="noStrike" spc="-1" dirty="0" err="1">
                <a:latin typeface="Arial"/>
              </a:rPr>
              <a:t>і</a:t>
            </a:r>
            <a:r>
              <a:rPr lang="ru-RU" sz="1800" b="1" strike="noStrike" spc="-1" dirty="0">
                <a:latin typeface="Arial"/>
              </a:rPr>
              <a:t> газу, </a:t>
            </a:r>
            <a:r>
              <a:rPr lang="ru-RU" sz="1800" b="1" strike="noStrike" spc="-1" dirty="0" err="1">
                <a:latin typeface="Arial"/>
              </a:rPr>
              <a:t>мінералізація</a:t>
            </a:r>
            <a:r>
              <a:rPr lang="ru-RU" sz="1800" b="1" strike="noStrike" spc="-1" dirty="0">
                <a:latin typeface="Arial"/>
              </a:rPr>
              <a:t>, </a:t>
            </a:r>
            <a:r>
              <a:rPr lang="ru-RU" sz="1800" b="1" strike="noStrike" spc="-1" dirty="0" err="1">
                <a:latin typeface="Arial"/>
              </a:rPr>
              <a:t>співвідношення</a:t>
            </a:r>
            <a:r>
              <a:rPr lang="ru-RU" sz="1800" b="1" strike="noStrike" spc="-1" dirty="0">
                <a:latin typeface="Arial"/>
              </a:rPr>
              <a:t> </a:t>
            </a:r>
            <a:r>
              <a:rPr lang="ru-RU" sz="1800" b="1" strike="noStrike" spc="-1" dirty="0" err="1" smtClean="0">
                <a:latin typeface="Arial"/>
              </a:rPr>
              <a:t>основних</a:t>
            </a:r>
            <a:r>
              <a:rPr lang="ru-RU" b="1" spc="-1" dirty="0">
                <a:latin typeface="Arial"/>
              </a:rPr>
              <a:t> </a:t>
            </a:r>
            <a:r>
              <a:rPr lang="ru-RU" sz="1800" b="1" strike="noStrike" spc="-1" dirty="0" err="1" smtClean="0">
                <a:latin typeface="Arial"/>
              </a:rPr>
              <a:t>катіонів</a:t>
            </a:r>
            <a:r>
              <a:rPr lang="ru-RU" sz="1800" b="1" strike="noStrike" spc="-1" dirty="0" smtClean="0">
                <a:latin typeface="Arial"/>
              </a:rPr>
              <a:t> </a:t>
            </a:r>
            <a:r>
              <a:rPr lang="ru-RU" sz="1800" b="1" strike="noStrike" spc="-1" dirty="0">
                <a:latin typeface="Arial"/>
              </a:rPr>
              <a:t>та </a:t>
            </a:r>
            <a:r>
              <a:rPr lang="ru-RU" sz="1800" b="1" strike="noStrike" spc="-1" dirty="0" err="1">
                <a:latin typeface="Arial"/>
              </a:rPr>
              <a:t>аніонів</a:t>
            </a:r>
            <a:r>
              <a:rPr lang="ru-RU" sz="1800" b="1" strike="noStrike" spc="-1" dirty="0">
                <a:latin typeface="Arial"/>
              </a:rPr>
              <a:t> (у %), температура води при </a:t>
            </a:r>
            <a:r>
              <a:rPr lang="ru-RU" sz="1800" b="1" strike="noStrike" spc="-1" dirty="0" err="1">
                <a:latin typeface="Arial"/>
              </a:rPr>
              <a:t>виході</a:t>
            </a:r>
            <a:r>
              <a:rPr lang="ru-RU" sz="1800" b="1" strike="noStrike" spc="-1" dirty="0">
                <a:latin typeface="Arial"/>
              </a:rPr>
              <a:t>, </a:t>
            </a:r>
            <a:r>
              <a:rPr lang="ru-RU" sz="1800" b="1" strike="noStrike" spc="-1" dirty="0" err="1">
                <a:latin typeface="Arial"/>
              </a:rPr>
              <a:t>кислотність</a:t>
            </a:r>
            <a:r>
              <a:rPr lang="ru-RU" sz="1800" b="1" strike="noStrike" spc="-1" dirty="0">
                <a:latin typeface="Arial"/>
              </a:rPr>
              <a:t> (</a:t>
            </a:r>
            <a:r>
              <a:rPr lang="ru-RU" sz="1800" b="1" strike="noStrike" spc="-1" dirty="0" err="1">
                <a:latin typeface="Arial"/>
              </a:rPr>
              <a:t>лужність</a:t>
            </a:r>
            <a:r>
              <a:rPr lang="ru-RU" sz="1800" b="1" strike="noStrike" spc="-1" dirty="0" smtClean="0">
                <a:latin typeface="Arial"/>
              </a:rPr>
              <a:t>), </a:t>
            </a:r>
            <a:r>
              <a:rPr lang="ru-RU" sz="1800" b="1" strike="noStrike" spc="-1" dirty="0" err="1" smtClean="0">
                <a:latin typeface="Arial"/>
              </a:rPr>
              <a:t>радіоактивність</a:t>
            </a:r>
            <a:r>
              <a:rPr lang="ru-RU" sz="1800" b="1" strike="noStrike" spc="-1" dirty="0" smtClean="0">
                <a:latin typeface="Arial"/>
              </a:rPr>
              <a:t>.</a:t>
            </a:r>
          </a:p>
          <a:p>
            <a:pPr algn="just"/>
            <a:r>
              <a:rPr lang="ru-RU" b="1" dirty="0" smtClean="0"/>
              <a:t>У </a:t>
            </a:r>
            <a:r>
              <a:rPr lang="ru-RU" b="1" dirty="0" err="1"/>
              <a:t>чисельнику</a:t>
            </a:r>
            <a:r>
              <a:rPr lang="ru-RU" b="1" dirty="0"/>
              <a:t> </a:t>
            </a:r>
            <a:r>
              <a:rPr lang="ru-RU" b="1" dirty="0" err="1"/>
              <a:t>записують</a:t>
            </a:r>
            <a:r>
              <a:rPr lang="ru-RU" b="1" dirty="0"/>
              <a:t> склад </a:t>
            </a:r>
            <a:r>
              <a:rPr lang="ru-RU" b="1" dirty="0" err="1"/>
              <a:t>аніонів</a:t>
            </a:r>
            <a:r>
              <a:rPr lang="ru-RU" b="1" dirty="0"/>
              <a:t> (у %), </a:t>
            </a:r>
            <a:r>
              <a:rPr lang="ru-RU" b="1" dirty="0" err="1"/>
              <a:t>у</a:t>
            </a:r>
            <a:r>
              <a:rPr lang="ru-RU" b="1" dirty="0"/>
              <a:t> </a:t>
            </a:r>
            <a:r>
              <a:rPr lang="ru-RU" b="1" dirty="0" err="1"/>
              <a:t>знаменнику</a:t>
            </a:r>
            <a:r>
              <a:rPr lang="ru-RU" b="1" dirty="0"/>
              <a:t> – склад </a:t>
            </a:r>
            <a:r>
              <a:rPr lang="ru-RU" b="1" dirty="0" err="1"/>
              <a:t>катіонів</a:t>
            </a:r>
            <a:r>
              <a:rPr lang="ru-RU" b="1" dirty="0"/>
              <a:t>, </a:t>
            </a:r>
            <a:r>
              <a:rPr lang="ru-RU" b="1" dirty="0" err="1"/>
              <a:t>які</a:t>
            </a:r>
            <a:r>
              <a:rPr lang="ru-RU" b="1" dirty="0"/>
              <a:t> </a:t>
            </a:r>
            <a:r>
              <a:rPr lang="ru-RU" b="1" dirty="0" err="1"/>
              <a:t>присутні</a:t>
            </a:r>
            <a:r>
              <a:rPr lang="ru-RU" b="1" dirty="0"/>
              <a:t> у </a:t>
            </a:r>
            <a:r>
              <a:rPr lang="ru-RU" b="1" dirty="0" err="1"/>
              <a:t>воді</a:t>
            </a:r>
            <a:r>
              <a:rPr lang="ru-RU" b="1" dirty="0"/>
              <a:t> в </a:t>
            </a:r>
            <a:r>
              <a:rPr lang="ru-RU" b="1" dirty="0" err="1"/>
              <a:t>кількості</a:t>
            </a:r>
            <a:r>
              <a:rPr lang="ru-RU" b="1" dirty="0"/>
              <a:t> </a:t>
            </a:r>
            <a:r>
              <a:rPr lang="ru-RU" b="1" dirty="0" err="1"/>
              <a:t>понад</a:t>
            </a:r>
            <a:r>
              <a:rPr lang="ru-RU" b="1" dirty="0"/>
              <a:t> 5%-екв. Перед </a:t>
            </a:r>
            <a:r>
              <a:rPr lang="ru-RU" b="1" dirty="0" err="1"/>
              <a:t>дробом</a:t>
            </a:r>
            <a:r>
              <a:rPr lang="ru-RU" b="1" dirty="0"/>
              <a:t> </a:t>
            </a:r>
            <a:r>
              <a:rPr lang="ru-RU" b="1" dirty="0" err="1"/>
              <a:t>вказують</a:t>
            </a:r>
            <a:r>
              <a:rPr lang="ru-RU" b="1" dirty="0"/>
              <a:t> величину </a:t>
            </a:r>
            <a:r>
              <a:rPr lang="ru-RU" b="1" dirty="0" err="1"/>
              <a:t>мінералізації</a:t>
            </a:r>
            <a:r>
              <a:rPr lang="ru-RU" b="1" dirty="0"/>
              <a:t> </a:t>
            </a:r>
            <a:r>
              <a:rPr lang="ru-RU" b="1" i="1" dirty="0"/>
              <a:t>М</a:t>
            </a:r>
            <a:r>
              <a:rPr lang="ru-RU" b="1" dirty="0"/>
              <a:t>(в г/л), а </a:t>
            </a:r>
            <a:r>
              <a:rPr lang="ru-RU" b="1" dirty="0" err="1"/>
              <a:t>також</a:t>
            </a:r>
            <a:r>
              <a:rPr lang="ru-RU" b="1" dirty="0"/>
              <a:t> </a:t>
            </a:r>
            <a:r>
              <a:rPr lang="ru-RU" b="1" dirty="0" err="1"/>
              <a:t>недисоційовані</a:t>
            </a:r>
            <a:r>
              <a:rPr lang="ru-RU" b="1" dirty="0"/>
              <a:t> </a:t>
            </a:r>
            <a:r>
              <a:rPr lang="ru-RU" b="1" dirty="0" err="1"/>
              <a:t>складові</a:t>
            </a:r>
            <a:r>
              <a:rPr lang="ru-RU" b="1" dirty="0"/>
              <a:t>, </a:t>
            </a:r>
            <a:r>
              <a:rPr lang="ru-RU" b="1" dirty="0" err="1"/>
              <a:t>розчинні</a:t>
            </a:r>
            <a:r>
              <a:rPr lang="ru-RU" b="1" dirty="0"/>
              <a:t> гази (в мг/л) </a:t>
            </a:r>
            <a:r>
              <a:rPr lang="ru-RU" b="1" dirty="0" err="1"/>
              <a:t>і</a:t>
            </a:r>
            <a:r>
              <a:rPr lang="ru-RU" b="1" dirty="0"/>
              <a:t> </a:t>
            </a:r>
            <a:r>
              <a:rPr lang="ru-RU" b="1" dirty="0" err="1"/>
              <a:t>радіоактивність</a:t>
            </a:r>
            <a:r>
              <a:rPr lang="ru-RU" b="1" dirty="0"/>
              <a:t> (в </a:t>
            </a:r>
            <a:r>
              <a:rPr lang="ru-RU" b="1" dirty="0" err="1"/>
              <a:t>еманах</a:t>
            </a:r>
            <a:r>
              <a:rPr lang="ru-RU" b="1" dirty="0"/>
              <a:t>), </a:t>
            </a:r>
            <a:r>
              <a:rPr lang="ru-RU" b="1" dirty="0" err="1"/>
              <a:t>якщо</a:t>
            </a:r>
            <a:r>
              <a:rPr lang="ru-RU" b="1" dirty="0"/>
              <a:t> вони </a:t>
            </a:r>
            <a:r>
              <a:rPr lang="ru-RU" b="1" dirty="0" err="1"/>
              <a:t>надають</a:t>
            </a:r>
            <a:r>
              <a:rPr lang="ru-RU" b="1" dirty="0"/>
              <a:t> </a:t>
            </a:r>
            <a:r>
              <a:rPr lang="ru-RU" b="1" dirty="0" err="1"/>
              <a:t>воді</a:t>
            </a:r>
            <a:r>
              <a:rPr lang="ru-RU" b="1" dirty="0"/>
              <a:t> </a:t>
            </a:r>
            <a:r>
              <a:rPr lang="ru-RU" b="1" dirty="0" err="1"/>
              <a:t>специфічних</a:t>
            </a:r>
            <a:r>
              <a:rPr lang="ru-RU" b="1" dirty="0"/>
              <a:t> </a:t>
            </a:r>
            <a:r>
              <a:rPr lang="ru-RU" b="1" dirty="0" err="1"/>
              <a:t>ознак</a:t>
            </a:r>
            <a:r>
              <a:rPr lang="ru-RU" b="1" dirty="0"/>
              <a:t>. За </a:t>
            </a:r>
            <a:r>
              <a:rPr lang="ru-RU" b="1" dirty="0" err="1"/>
              <a:t>дробом</a:t>
            </a:r>
            <a:r>
              <a:rPr lang="ru-RU" b="1" dirty="0"/>
              <a:t> – </a:t>
            </a:r>
            <a:r>
              <a:rPr lang="ru-RU" b="1" i="1" dirty="0" err="1"/>
              <a:t>рН</a:t>
            </a:r>
            <a:r>
              <a:rPr lang="ru-RU" b="1" dirty="0"/>
              <a:t> </a:t>
            </a:r>
            <a:r>
              <a:rPr lang="ru-RU" b="1" dirty="0" err="1"/>
              <a:t>і</a:t>
            </a:r>
            <a:r>
              <a:rPr lang="ru-RU" b="1" dirty="0"/>
              <a:t> температуру </a:t>
            </a:r>
            <a:r>
              <a:rPr lang="en-US" b="1" i="1" dirty="0"/>
              <a:t>T </a:t>
            </a:r>
            <a:r>
              <a:rPr lang="en-US" b="1" dirty="0"/>
              <a:t>(</a:t>
            </a:r>
            <a:r>
              <a:rPr lang="ru-RU" b="1" dirty="0"/>
              <a:t>в </a:t>
            </a:r>
            <a:r>
              <a:rPr lang="ru-RU" b="1" baseline="30000" dirty="0"/>
              <a:t>0</a:t>
            </a:r>
            <a:r>
              <a:rPr lang="ru-RU" b="1" i="1" dirty="0"/>
              <a:t>С</a:t>
            </a:r>
            <a:r>
              <a:rPr lang="ru-RU" b="1" dirty="0"/>
              <a:t>) води, а </a:t>
            </a:r>
            <a:r>
              <a:rPr lang="ru-RU" b="1" dirty="0" err="1"/>
              <a:t>також</a:t>
            </a:r>
            <a:r>
              <a:rPr lang="ru-RU" b="1" dirty="0"/>
              <a:t> </a:t>
            </a:r>
            <a:r>
              <a:rPr lang="ru-RU" b="1" dirty="0" err="1"/>
              <a:t>дебіт</a:t>
            </a:r>
            <a:r>
              <a:rPr lang="ru-RU" b="1" dirty="0"/>
              <a:t> </a:t>
            </a:r>
            <a:r>
              <a:rPr lang="ru-RU" b="1" dirty="0" err="1"/>
              <a:t>свердловини</a:t>
            </a:r>
            <a:r>
              <a:rPr lang="ru-RU" b="1" dirty="0"/>
              <a:t> </a:t>
            </a:r>
            <a:r>
              <a:rPr lang="ru-RU" b="1" dirty="0" err="1"/>
              <a:t>чи</a:t>
            </a:r>
            <a:r>
              <a:rPr lang="ru-RU" b="1" dirty="0"/>
              <a:t> </a:t>
            </a:r>
            <a:r>
              <a:rPr lang="ru-RU" b="1" dirty="0" err="1"/>
              <a:t>джерела</a:t>
            </a:r>
            <a:r>
              <a:rPr lang="ru-RU" b="1" dirty="0"/>
              <a:t>. Широко </a:t>
            </a:r>
            <a:r>
              <a:rPr lang="ru-RU" b="1" dirty="0" err="1"/>
              <a:t>використовується</a:t>
            </a:r>
            <a:r>
              <a:rPr lang="ru-RU" b="1" dirty="0"/>
              <a:t> в </a:t>
            </a:r>
            <a:r>
              <a:rPr lang="ru-RU" b="1" i="1" dirty="0" err="1"/>
              <a:t>гідрогеохімії</a:t>
            </a:r>
            <a:r>
              <a:rPr lang="ru-RU" b="1" dirty="0"/>
              <a:t>. </a:t>
            </a:r>
            <a:endParaRPr lang="ru-RU" b="1" dirty="0" smtClean="0"/>
          </a:p>
          <a:p>
            <a:pPr algn="just"/>
            <a:r>
              <a:rPr lang="ru-RU" b="1" dirty="0" err="1" smtClean="0"/>
              <a:t>Наприклад</a:t>
            </a:r>
            <a:r>
              <a:rPr lang="ru-RU" b="1" dirty="0" smtClean="0"/>
              <a:t>:</a:t>
            </a:r>
            <a:br>
              <a:rPr lang="ru-RU" b="1" dirty="0" smtClean="0"/>
            </a:br>
            <a:endParaRPr lang="ru-RU" sz="1800" b="1" strike="noStrike" spc="-1" dirty="0" smtClean="0">
              <a:latin typeface="Arial"/>
            </a:endParaRPr>
          </a:p>
          <a:p>
            <a:pPr algn="just"/>
            <a:endParaRPr lang="ru-RU" sz="1800" b="1" strike="noStrike" spc="-1" dirty="0">
              <a:latin typeface="Arial"/>
            </a:endParaRPr>
          </a:p>
          <a:p>
            <a:pPr algn="just"/>
            <a:endParaRPr lang="ru-RU" b="1" spc="-1" dirty="0">
              <a:latin typeface="Arial"/>
            </a:endParaRPr>
          </a:p>
          <a:p>
            <a:pPr algn="just"/>
            <a:r>
              <a:rPr lang="ru-RU" sz="1800" b="1" strike="noStrike" spc="-1" dirty="0" smtClean="0">
                <a:latin typeface="Arial"/>
              </a:rPr>
              <a:t>СО – </a:t>
            </a:r>
            <a:r>
              <a:rPr lang="ru-RU" sz="1800" b="1" strike="noStrike" spc="-1" dirty="0" err="1">
                <a:latin typeface="Arial"/>
              </a:rPr>
              <a:t>вміст</a:t>
            </a:r>
            <a:r>
              <a:rPr lang="ru-RU" sz="1800" b="1" strike="noStrike" spc="-1" dirty="0">
                <a:latin typeface="Arial"/>
              </a:rPr>
              <a:t> </a:t>
            </a:r>
            <a:r>
              <a:rPr lang="ru-RU" sz="1800" b="1" strike="noStrike" spc="-1" dirty="0" err="1">
                <a:latin typeface="Arial"/>
              </a:rPr>
              <a:t>вуглекислого</a:t>
            </a:r>
            <a:r>
              <a:rPr lang="ru-RU" sz="1800" b="1" strike="noStrike" spc="-1" dirty="0">
                <a:latin typeface="Arial"/>
              </a:rPr>
              <a:t> газу в </a:t>
            </a:r>
            <a:r>
              <a:rPr lang="ru-RU" sz="1800" b="1" strike="noStrike" spc="-1" dirty="0" err="1">
                <a:latin typeface="Arial"/>
              </a:rPr>
              <a:t>грамах</a:t>
            </a:r>
            <a:r>
              <a:rPr lang="ru-RU" sz="1800" b="1" strike="noStrike" spc="-1" dirty="0">
                <a:latin typeface="Arial"/>
              </a:rPr>
              <a:t>;</a:t>
            </a:r>
          </a:p>
          <a:p>
            <a:pPr algn="just"/>
            <a:r>
              <a:rPr lang="ru-RU" sz="1800" b="1" strike="noStrike" spc="-1" dirty="0">
                <a:latin typeface="Arial"/>
              </a:rPr>
              <a:t>М </a:t>
            </a:r>
            <a:r>
              <a:rPr lang="ru-RU" sz="1800" b="1" strike="noStrike" spc="-1" dirty="0" smtClean="0">
                <a:latin typeface="Arial"/>
              </a:rPr>
              <a:t>– </a:t>
            </a:r>
            <a:r>
              <a:rPr lang="ru-RU" sz="1800" b="1" strike="noStrike" spc="-1" dirty="0" err="1">
                <a:latin typeface="Arial"/>
              </a:rPr>
              <a:t>ступінь</a:t>
            </a:r>
            <a:r>
              <a:rPr lang="ru-RU" sz="1800" b="1" strike="noStrike" spc="-1" dirty="0">
                <a:latin typeface="Arial"/>
              </a:rPr>
              <a:t> </a:t>
            </a:r>
            <a:r>
              <a:rPr lang="ru-RU" sz="1800" b="1" strike="noStrike" spc="-1" dirty="0" err="1">
                <a:latin typeface="Arial"/>
              </a:rPr>
              <a:t>мінералізації</a:t>
            </a:r>
            <a:r>
              <a:rPr lang="ru-RU" sz="1800" b="1" strike="noStrike" spc="-1" dirty="0">
                <a:latin typeface="Arial"/>
              </a:rPr>
              <a:t> в </a:t>
            </a:r>
            <a:r>
              <a:rPr lang="ru-RU" sz="1800" b="1" strike="noStrike" spc="-1" dirty="0" err="1">
                <a:latin typeface="Arial"/>
              </a:rPr>
              <a:t>грамах</a:t>
            </a:r>
            <a:r>
              <a:rPr lang="ru-RU" sz="1800" b="1" strike="noStrike" spc="-1" dirty="0">
                <a:latin typeface="Arial"/>
              </a:rPr>
              <a:t>;</a:t>
            </a:r>
          </a:p>
          <a:p>
            <a:pPr algn="just"/>
            <a:r>
              <a:rPr lang="ru-RU" sz="1800" b="1" strike="noStrike" spc="-1" dirty="0" err="1" smtClean="0">
                <a:latin typeface="Arial"/>
              </a:rPr>
              <a:t>чисельник</a:t>
            </a:r>
            <a:r>
              <a:rPr lang="ru-RU" sz="1800" b="1" strike="noStrike" spc="-1" dirty="0" smtClean="0">
                <a:latin typeface="Arial"/>
              </a:rPr>
              <a:t> </a:t>
            </a:r>
            <a:r>
              <a:rPr lang="ru-RU" sz="1800" b="1" strike="noStrike" spc="-1" dirty="0">
                <a:latin typeface="Arial"/>
              </a:rPr>
              <a:t>– </a:t>
            </a:r>
            <a:r>
              <a:rPr lang="ru-RU" sz="1800" b="1" strike="noStrike" spc="-1" dirty="0" err="1">
                <a:latin typeface="Arial"/>
              </a:rPr>
              <a:t>переважаючі</a:t>
            </a:r>
            <a:r>
              <a:rPr lang="ru-RU" sz="1800" b="1" strike="noStrike" spc="-1" dirty="0">
                <a:latin typeface="Arial"/>
              </a:rPr>
              <a:t> </a:t>
            </a:r>
            <a:r>
              <a:rPr lang="ru-RU" sz="1800" b="1" strike="noStrike" spc="-1" dirty="0" err="1">
                <a:latin typeface="Arial"/>
              </a:rPr>
              <a:t>аніони</a:t>
            </a:r>
            <a:r>
              <a:rPr lang="ru-RU" sz="1800" b="1" strike="noStrike" spc="-1" dirty="0">
                <a:latin typeface="Arial"/>
              </a:rPr>
              <a:t>;</a:t>
            </a:r>
          </a:p>
          <a:p>
            <a:pPr algn="just"/>
            <a:r>
              <a:rPr lang="ru-RU" sz="1800" b="1" strike="noStrike" spc="-1" dirty="0" err="1" smtClean="0">
                <a:latin typeface="Arial"/>
              </a:rPr>
              <a:t>знаменник</a:t>
            </a:r>
            <a:r>
              <a:rPr lang="ru-RU" sz="1800" b="1" strike="noStrike" spc="-1" dirty="0" smtClean="0">
                <a:latin typeface="Arial"/>
              </a:rPr>
              <a:t> </a:t>
            </a:r>
            <a:r>
              <a:rPr lang="ru-RU" sz="1800" b="1" strike="noStrike" spc="-1" dirty="0">
                <a:latin typeface="Arial"/>
              </a:rPr>
              <a:t>– </a:t>
            </a:r>
            <a:r>
              <a:rPr lang="ru-RU" sz="1800" b="1" strike="noStrike" spc="-1" dirty="0" err="1">
                <a:latin typeface="Arial"/>
              </a:rPr>
              <a:t>переважаючі</a:t>
            </a:r>
            <a:r>
              <a:rPr lang="ru-RU" sz="1800" b="1" strike="noStrike" spc="-1" dirty="0">
                <a:latin typeface="Arial"/>
              </a:rPr>
              <a:t> </a:t>
            </a:r>
            <a:r>
              <a:rPr lang="ru-RU" sz="1800" b="1" strike="noStrike" spc="-1" dirty="0" err="1">
                <a:latin typeface="Arial"/>
              </a:rPr>
              <a:t>катіони</a:t>
            </a:r>
            <a:r>
              <a:rPr lang="ru-RU" sz="1800" b="1" strike="noStrike" spc="-1" dirty="0">
                <a:latin typeface="Arial"/>
              </a:rPr>
              <a:t>;</a:t>
            </a:r>
          </a:p>
          <a:p>
            <a:pPr algn="just"/>
            <a:r>
              <a:rPr lang="ru-RU" sz="1800" b="1" strike="noStrike" spc="-1" dirty="0">
                <a:latin typeface="Arial"/>
              </a:rPr>
              <a:t>Т – температура </a:t>
            </a:r>
            <a:r>
              <a:rPr lang="ru-RU" sz="1800" b="1" strike="noStrike" spc="-1" dirty="0" err="1">
                <a:latin typeface="Arial"/>
              </a:rPr>
              <a:t>мінеральної</a:t>
            </a:r>
            <a:r>
              <a:rPr lang="ru-RU" sz="1800" b="1" strike="noStrike" spc="-1" dirty="0">
                <a:latin typeface="Arial"/>
              </a:rPr>
              <a:t> води;</a:t>
            </a:r>
          </a:p>
          <a:p>
            <a:pPr algn="just"/>
            <a:r>
              <a:rPr lang="ru-RU" sz="1800" b="1" strike="noStrike" spc="-1" dirty="0" err="1">
                <a:latin typeface="Arial"/>
              </a:rPr>
              <a:t>рН</a:t>
            </a:r>
            <a:r>
              <a:rPr lang="ru-RU" sz="1800" b="1" strike="noStrike" spc="-1" dirty="0">
                <a:latin typeface="Arial"/>
              </a:rPr>
              <a:t> – </a:t>
            </a:r>
            <a:r>
              <a:rPr lang="ru-RU" sz="1800" b="1" strike="noStrike" spc="-1" dirty="0" err="1" smtClean="0">
                <a:latin typeface="Arial"/>
              </a:rPr>
              <a:t>реакція</a:t>
            </a:r>
            <a:r>
              <a:rPr lang="ru-RU" b="1" spc="-1" dirty="0" smtClean="0">
                <a:latin typeface="Arial"/>
              </a:rPr>
              <a:t>, </a:t>
            </a:r>
            <a:r>
              <a:rPr lang="ru-RU" b="1" spc="-1" dirty="0" err="1" smtClean="0">
                <a:latin typeface="Arial"/>
              </a:rPr>
              <a:t>тощо</a:t>
            </a:r>
            <a:r>
              <a:rPr lang="ru-RU" b="1" spc="-1" dirty="0" smtClean="0">
                <a:latin typeface="Arial"/>
              </a:rPr>
              <a:t>.</a:t>
            </a:r>
            <a:endParaRPr lang="ru-RU" sz="1800" b="1" strike="noStrike" spc="-1" dirty="0">
              <a:latin typeface="Arial"/>
            </a:endParaRPr>
          </a:p>
        </p:txBody>
      </p:sp>
      <p:pic>
        <p:nvPicPr>
          <p:cNvPr id="16385" name="Picture 1"/>
          <p:cNvPicPr>
            <a:picLocks noChangeAspect="1" noChangeArrowheads="1"/>
          </p:cNvPicPr>
          <p:nvPr/>
        </p:nvPicPr>
        <p:blipFill>
          <a:blip r:embed="rId2"/>
          <a:srcRect l="7138" t="53222" r="62482" b="42384"/>
          <a:stretch>
            <a:fillRect/>
          </a:stretch>
        </p:blipFill>
        <p:spPr bwMode="auto">
          <a:xfrm>
            <a:off x="2381224" y="3714752"/>
            <a:ext cx="7905720" cy="642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Rectangle 1"/>
          <p:cNvSpPr>
            <a:spLocks noChangeArrowheads="1"/>
          </p:cNvSpPr>
          <p:nvPr/>
        </p:nvSpPr>
        <p:spPr bwMode="auto">
          <a:xfrm>
            <a:off x="1199456" y="1268760"/>
            <a:ext cx="10025090" cy="92333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b="1" dirty="0" smtClean="0">
                <a:solidFill>
                  <a:srgbClr val="404040"/>
                </a:solidFill>
                <a:latin typeface="Roboto"/>
                <a:cs typeface="Arial" pitchFamily="34" charset="0"/>
              </a:rPr>
              <a:t>Формула </a:t>
            </a:r>
            <a:r>
              <a:rPr lang="ru-RU" b="1" dirty="0" err="1" smtClean="0">
                <a:solidFill>
                  <a:srgbClr val="404040"/>
                </a:solidFill>
                <a:latin typeface="Roboto"/>
                <a:cs typeface="Arial" pitchFamily="34" charset="0"/>
              </a:rPr>
              <a:t>вуглекислої</a:t>
            </a:r>
            <a:r>
              <a:rPr lang="ru-RU" b="1" dirty="0" smtClean="0">
                <a:solidFill>
                  <a:srgbClr val="404040"/>
                </a:solidFill>
                <a:latin typeface="Roboto"/>
                <a:cs typeface="Arial" pitchFamily="34" charset="0"/>
              </a:rPr>
              <a:t>  </a:t>
            </a:r>
            <a:r>
              <a:rPr lang="ru-RU" b="1" dirty="0" err="1" smtClean="0">
                <a:solidFill>
                  <a:srgbClr val="404040"/>
                </a:solidFill>
                <a:latin typeface="Roboto"/>
                <a:cs typeface="Arial" pitchFamily="34" charset="0"/>
              </a:rPr>
              <a:t>мінеральної</a:t>
            </a:r>
            <a:r>
              <a:rPr lang="ru-RU" b="1" dirty="0" smtClean="0">
                <a:solidFill>
                  <a:srgbClr val="404040"/>
                </a:solidFill>
                <a:latin typeface="Roboto"/>
                <a:cs typeface="Arial" pitchFamily="34" charset="0"/>
              </a:rPr>
              <a:t> води </a:t>
            </a:r>
            <a:r>
              <a:rPr lang="ru-RU" b="1" dirty="0" err="1" smtClean="0">
                <a:solidFill>
                  <a:srgbClr val="404040"/>
                </a:solidFill>
                <a:latin typeface="Roboto"/>
                <a:cs typeface="Arial" pitchFamily="34" charset="0"/>
              </a:rPr>
              <a:t>Смірновського</a:t>
            </a:r>
            <a:r>
              <a:rPr lang="ru-RU" b="1" dirty="0" smtClean="0">
                <a:solidFill>
                  <a:srgbClr val="404040"/>
                </a:solidFill>
                <a:latin typeface="Roboto"/>
                <a:cs typeface="Arial" pitchFamily="34" charset="0"/>
              </a:rPr>
              <a:t> </a:t>
            </a:r>
            <a:r>
              <a:rPr lang="ru-RU" b="1" dirty="0" err="1" smtClean="0">
                <a:solidFill>
                  <a:srgbClr val="404040"/>
                </a:solidFill>
                <a:latin typeface="Roboto"/>
                <a:cs typeface="Arial" pitchFamily="34" charset="0"/>
              </a:rPr>
              <a:t>джерела</a:t>
            </a:r>
            <a:r>
              <a:rPr lang="ru-RU" b="1" dirty="0" smtClean="0">
                <a:solidFill>
                  <a:srgbClr val="404040"/>
                </a:solidFill>
                <a:latin typeface="Roboto"/>
                <a:cs typeface="Arial" pitchFamily="34" charset="0"/>
              </a:rPr>
              <a:t> </a:t>
            </a:r>
            <a:r>
              <a:rPr lang="ru-RU" b="1" dirty="0" err="1" smtClean="0">
                <a:solidFill>
                  <a:srgbClr val="404040"/>
                </a:solidFill>
                <a:latin typeface="Roboto"/>
                <a:cs typeface="Arial" pitchFamily="34" charset="0"/>
              </a:rPr>
              <a:t>пишеться</a:t>
            </a:r>
            <a:r>
              <a:rPr lang="ru-RU" b="1" dirty="0" smtClean="0">
                <a:solidFill>
                  <a:srgbClr val="404040"/>
                </a:solidFill>
                <a:latin typeface="Roboto"/>
                <a:cs typeface="Arial" pitchFamily="34" charset="0"/>
              </a:rPr>
              <a:t> </a:t>
            </a:r>
            <a:r>
              <a:rPr lang="ru-RU" b="1" dirty="0" err="1" smtClean="0">
                <a:solidFill>
                  <a:srgbClr val="404040"/>
                </a:solidFill>
                <a:latin typeface="Roboto"/>
                <a:cs typeface="Arial" pitchFamily="34" charset="0"/>
              </a:rPr>
              <a:t>наступним</a:t>
            </a:r>
            <a:r>
              <a:rPr lang="ru-RU" b="1" dirty="0" smtClean="0">
                <a:solidFill>
                  <a:srgbClr val="404040"/>
                </a:solidFill>
                <a:latin typeface="Roboto"/>
                <a:cs typeface="Arial" pitchFamily="34" charset="0"/>
              </a:rPr>
              <a:t> чином.  Вода </a:t>
            </a:r>
            <a:r>
              <a:rPr lang="ru-RU" b="1" dirty="0" err="1" smtClean="0">
                <a:solidFill>
                  <a:srgbClr val="404040"/>
                </a:solidFill>
                <a:latin typeface="Roboto"/>
                <a:cs typeface="Arial" pitchFamily="34" charset="0"/>
              </a:rPr>
              <a:t>є</a:t>
            </a:r>
            <a:r>
              <a:rPr lang="ru-RU" b="1" dirty="0" smtClean="0">
                <a:solidFill>
                  <a:srgbClr val="404040"/>
                </a:solidFill>
                <a:latin typeface="Roboto"/>
                <a:cs typeface="Arial" pitchFamily="34" charset="0"/>
              </a:rPr>
              <a:t> </a:t>
            </a:r>
            <a:r>
              <a:rPr lang="ru-RU" b="1" dirty="0" err="1" smtClean="0">
                <a:solidFill>
                  <a:srgbClr val="404040"/>
                </a:solidFill>
                <a:latin typeface="Roboto"/>
                <a:cs typeface="Arial" pitchFamily="34" charset="0"/>
              </a:rPr>
              <a:t>маломінералізованою</a:t>
            </a:r>
            <a:r>
              <a:rPr lang="ru-RU" b="1" dirty="0" smtClean="0">
                <a:solidFill>
                  <a:srgbClr val="404040"/>
                </a:solidFill>
                <a:latin typeface="Roboto"/>
                <a:cs typeface="Arial" pitchFamily="34" charset="0"/>
              </a:rPr>
              <a:t> </a:t>
            </a:r>
            <a:r>
              <a:rPr lang="ru-RU" b="1" dirty="0" err="1" smtClean="0">
                <a:solidFill>
                  <a:srgbClr val="404040"/>
                </a:solidFill>
                <a:latin typeface="Roboto"/>
                <a:cs typeface="Arial" pitchFamily="34" charset="0"/>
              </a:rPr>
              <a:t>вуглекислою</a:t>
            </a:r>
            <a:r>
              <a:rPr lang="ru-RU" b="1" dirty="0" smtClean="0">
                <a:solidFill>
                  <a:srgbClr val="404040"/>
                </a:solidFill>
                <a:latin typeface="Roboto"/>
                <a:cs typeface="Arial" pitchFamily="34" charset="0"/>
              </a:rPr>
              <a:t> </a:t>
            </a:r>
            <a:r>
              <a:rPr lang="ru-RU" b="1" dirty="0" err="1" smtClean="0">
                <a:solidFill>
                  <a:srgbClr val="404040"/>
                </a:solidFill>
                <a:latin typeface="Roboto"/>
                <a:cs typeface="Arial" pitchFamily="34" charset="0"/>
              </a:rPr>
              <a:t>гідрокарбонатно-сульфатно-натрієво-кальцієвою</a:t>
            </a:r>
            <a:r>
              <a:rPr lang="ru-RU" b="1" dirty="0" smtClean="0">
                <a:solidFill>
                  <a:srgbClr val="404040"/>
                </a:solidFill>
                <a:latin typeface="Roboto"/>
                <a:cs typeface="Arial" pitchFamily="34" charset="0"/>
              </a:rPr>
              <a:t>.</a:t>
            </a:r>
          </a:p>
        </p:txBody>
      </p:sp>
      <p:pic>
        <p:nvPicPr>
          <p:cNvPr id="113666" name="Picture 2" descr="http://www.prostovoda.net/wp-content/uploads/2008/12/image0381.gif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99498" y="2924944"/>
            <a:ext cx="6593003" cy="1143008"/>
          </a:xfrm>
          <a:prstGeom prst="rect">
            <a:avLst/>
          </a:prstGeom>
          <a:noFill/>
        </p:spPr>
      </p:pic>
      <p:sp>
        <p:nvSpPr>
          <p:cNvPr id="113667" name="Rectangle 3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smtClean="0">
                <a:ln>
                  <a:noFill/>
                </a:ln>
                <a:solidFill>
                  <a:srgbClr val="686868"/>
                </a:solidFill>
                <a:effectLst/>
                <a:latin typeface="opensans"/>
                <a:cs typeface="Arial" pitchFamily="34" charset="0"/>
              </a:rPr>
              <a:t>Формулы химического состава минеральных вод:</a:t>
            </a: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 </a:t>
            </a:r>
            <a:r>
              <a:rPr kumimoji="0" lang="ru-RU" sz="8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3669" name="Rectangle 5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smtClean="0">
                <a:ln>
                  <a:noFill/>
                </a:ln>
                <a:solidFill>
                  <a:srgbClr val="686868"/>
                </a:solidFill>
                <a:effectLst/>
                <a:latin typeface="opensans"/>
                <a:cs typeface="Arial" pitchFamily="34" charset="0"/>
              </a:rPr>
              <a:t>:</a:t>
            </a: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 </a:t>
            </a:r>
            <a:r>
              <a:rPr kumimoji="0" lang="ru-RU" sz="63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TextShape 1"/>
          <p:cNvSpPr txBox="1"/>
          <p:nvPr/>
        </p:nvSpPr>
        <p:spPr>
          <a:xfrm>
            <a:off x="666712" y="357166"/>
            <a:ext cx="11144328" cy="63892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90000" tIns="45000" rIns="90000" bIns="45000">
            <a:spAutoFit/>
          </a:bodyPr>
          <a:lstStyle/>
          <a:p>
            <a:pPr algn="just"/>
            <a:r>
              <a:rPr lang="ru-RU" sz="2000" b="1" strike="noStrike" spc="-1" dirty="0" err="1" smtClean="0">
                <a:latin typeface="Arial"/>
              </a:rPr>
              <a:t>Велику</a:t>
            </a:r>
            <a:r>
              <a:rPr lang="ru-RU" sz="2000" b="1" strike="noStrike" spc="-1" dirty="0" smtClean="0">
                <a:latin typeface="Arial"/>
              </a:rPr>
              <a:t> </a:t>
            </a:r>
            <a:r>
              <a:rPr lang="ru-RU" sz="2000" b="1" strike="noStrike" spc="-1" dirty="0">
                <a:latin typeface="Arial"/>
              </a:rPr>
              <a:t>роль в </a:t>
            </a:r>
            <a:r>
              <a:rPr lang="ru-RU" sz="2000" b="1" strike="noStrike" spc="-1" dirty="0" err="1">
                <a:latin typeface="Arial"/>
              </a:rPr>
              <a:t>комплексі</a:t>
            </a:r>
            <a:r>
              <a:rPr lang="ru-RU" sz="2000" b="1" strike="noStrike" spc="-1" dirty="0">
                <a:latin typeface="Arial"/>
              </a:rPr>
              <a:t> санаторно-курортного </a:t>
            </a:r>
            <a:r>
              <a:rPr lang="ru-RU" sz="2000" b="1" strike="noStrike" spc="-1" dirty="0" err="1">
                <a:latin typeface="Arial"/>
              </a:rPr>
              <a:t>лікування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err="1" smtClean="0">
                <a:latin typeface="Arial"/>
              </a:rPr>
              <a:t>відіграє</a:t>
            </a:r>
            <a:r>
              <a:rPr lang="ru-RU" sz="2000" b="1" spc="-1" dirty="0">
                <a:latin typeface="Arial"/>
              </a:rPr>
              <a:t> </a:t>
            </a:r>
            <a:r>
              <a:rPr lang="ru-RU" sz="2000" b="1" strike="noStrike" spc="-1" dirty="0" err="1" smtClean="0">
                <a:solidFill>
                  <a:srgbClr val="7030A0"/>
                </a:solidFill>
                <a:latin typeface="Arial"/>
              </a:rPr>
              <a:t>внутрішнє</a:t>
            </a:r>
            <a:r>
              <a:rPr lang="ru-RU" sz="2000" b="1" strike="noStrike" spc="-1" dirty="0" smtClean="0">
                <a:solidFill>
                  <a:srgbClr val="7030A0"/>
                </a:solidFill>
                <a:latin typeface="Arial"/>
              </a:rPr>
              <a:t> </a:t>
            </a:r>
            <a:r>
              <a:rPr lang="ru-RU" sz="2000" b="1" strike="noStrike" spc="-1" dirty="0" err="1">
                <a:solidFill>
                  <a:srgbClr val="7030A0"/>
                </a:solidFill>
                <a:latin typeface="Arial"/>
              </a:rPr>
              <a:t>застосування</a:t>
            </a:r>
            <a:r>
              <a:rPr lang="ru-RU" sz="2000" b="1" strike="noStrike" spc="-1" dirty="0">
                <a:solidFill>
                  <a:srgbClr val="7030A0"/>
                </a:solidFill>
                <a:latin typeface="Arial"/>
              </a:rPr>
              <a:t> </a:t>
            </a:r>
            <a:r>
              <a:rPr lang="ru-RU" sz="2000" b="1" strike="noStrike" spc="-1" dirty="0" err="1">
                <a:solidFill>
                  <a:srgbClr val="7030A0"/>
                </a:solidFill>
                <a:latin typeface="Arial"/>
              </a:rPr>
              <a:t>мінеральних</a:t>
            </a:r>
            <a:r>
              <a:rPr lang="ru-RU" sz="2000" b="1" strike="noStrike" spc="-1" dirty="0">
                <a:solidFill>
                  <a:srgbClr val="7030A0"/>
                </a:solidFill>
                <a:latin typeface="Arial"/>
              </a:rPr>
              <a:t> вод (</a:t>
            </a:r>
            <a:r>
              <a:rPr lang="ru-RU" sz="2000" b="1" strike="noStrike" spc="-1" dirty="0" err="1">
                <a:solidFill>
                  <a:srgbClr val="7030A0"/>
                </a:solidFill>
                <a:latin typeface="Arial"/>
              </a:rPr>
              <a:t>пиття</a:t>
            </a:r>
            <a:r>
              <a:rPr lang="ru-RU" sz="2000" b="1" strike="noStrike" spc="-1" dirty="0">
                <a:solidFill>
                  <a:srgbClr val="7030A0"/>
                </a:solidFill>
                <a:latin typeface="Arial"/>
              </a:rPr>
              <a:t>). </a:t>
            </a:r>
            <a:r>
              <a:rPr lang="ru-RU" sz="2000" b="1" strike="noStrike" spc="-1" dirty="0" err="1">
                <a:solidFill>
                  <a:srgbClr val="7030A0"/>
                </a:solidFill>
                <a:latin typeface="Arial"/>
              </a:rPr>
              <a:t>Разова</a:t>
            </a:r>
            <a:r>
              <a:rPr lang="ru-RU" sz="2000" b="1" strike="noStrike" spc="-1" dirty="0">
                <a:solidFill>
                  <a:srgbClr val="7030A0"/>
                </a:solidFill>
                <a:latin typeface="Arial"/>
              </a:rPr>
              <a:t> доза (50-300 </a:t>
            </a:r>
            <a:r>
              <a:rPr lang="ru-RU" sz="2000" b="1" strike="noStrike" spc="-1" dirty="0" smtClean="0">
                <a:solidFill>
                  <a:srgbClr val="7030A0"/>
                </a:solidFill>
                <a:latin typeface="Arial"/>
              </a:rPr>
              <a:t>г) </a:t>
            </a:r>
            <a:r>
              <a:rPr lang="ru-RU" sz="2000" b="1" strike="noStrike" spc="-1" dirty="0" err="1" smtClean="0">
                <a:latin typeface="Arial"/>
              </a:rPr>
              <a:t>визначається</a:t>
            </a:r>
            <a:r>
              <a:rPr lang="ru-RU" sz="2000" b="1" strike="noStrike" spc="-1" dirty="0" smtClean="0">
                <a:latin typeface="Arial"/>
              </a:rPr>
              <a:t> </a:t>
            </a:r>
            <a:r>
              <a:rPr lang="ru-RU" sz="2000" b="1" strike="noStrike" spc="-1" dirty="0" err="1">
                <a:latin typeface="Arial"/>
              </a:rPr>
              <a:t>лікарем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err="1">
                <a:latin typeface="Arial"/>
              </a:rPr>
              <a:t>і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err="1">
                <a:latin typeface="Arial"/>
              </a:rPr>
              <a:t>залежить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err="1">
                <a:latin typeface="Arial"/>
              </a:rPr>
              <a:t>від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err="1">
                <a:latin typeface="Arial"/>
              </a:rPr>
              <a:t>властивостей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err="1">
                <a:latin typeface="Arial"/>
              </a:rPr>
              <a:t>мінеральних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smtClean="0">
                <a:latin typeface="Arial"/>
              </a:rPr>
              <a:t>вод, </a:t>
            </a:r>
            <a:r>
              <a:rPr lang="ru-RU" sz="2000" b="1" strike="noStrike" spc="-1" dirty="0" err="1" smtClean="0">
                <a:latin typeface="Arial"/>
              </a:rPr>
              <a:t>особливостей</a:t>
            </a:r>
            <a:r>
              <a:rPr lang="ru-RU" sz="2000" b="1" strike="noStrike" spc="-1" dirty="0" smtClean="0">
                <a:latin typeface="Arial"/>
              </a:rPr>
              <a:t> </a:t>
            </a:r>
            <a:r>
              <a:rPr lang="ru-RU" sz="2000" b="1" strike="noStrike" spc="-1" dirty="0" err="1">
                <a:latin typeface="Arial"/>
              </a:rPr>
              <a:t>організму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err="1">
                <a:latin typeface="Arial"/>
              </a:rPr>
              <a:t>і</a:t>
            </a:r>
            <a:r>
              <a:rPr lang="ru-RU" sz="2000" b="1" strike="noStrike" spc="-1" dirty="0">
                <a:latin typeface="Arial"/>
              </a:rPr>
              <a:t> характеру </a:t>
            </a:r>
            <a:r>
              <a:rPr lang="ru-RU" sz="2000" b="1" strike="noStrike" spc="-1" dirty="0" err="1">
                <a:latin typeface="Arial"/>
              </a:rPr>
              <a:t>захворювань</a:t>
            </a:r>
            <a:r>
              <a:rPr lang="ru-RU" sz="2000" b="1" strike="noStrike" spc="-1" dirty="0">
                <a:latin typeface="Arial"/>
              </a:rPr>
              <a:t>. Воду </a:t>
            </a:r>
            <a:r>
              <a:rPr lang="ru-RU" sz="2000" b="1" strike="noStrike" spc="-1" dirty="0" err="1">
                <a:latin typeface="Arial"/>
              </a:rPr>
              <a:t>застосовують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err="1" smtClean="0">
                <a:latin typeface="Arial"/>
              </a:rPr>
              <a:t>або</a:t>
            </a:r>
            <a:r>
              <a:rPr lang="ru-RU" sz="2000" b="1" spc="-1" dirty="0">
                <a:latin typeface="Arial"/>
              </a:rPr>
              <a:t> </a:t>
            </a:r>
            <a:r>
              <a:rPr lang="ru-RU" sz="2000" b="1" strike="noStrike" spc="-1" dirty="0" smtClean="0">
                <a:latin typeface="Arial"/>
              </a:rPr>
              <a:t>холодною</a:t>
            </a:r>
            <a:r>
              <a:rPr lang="ru-RU" sz="2000" b="1" strike="noStrike" spc="-1" dirty="0">
                <a:latin typeface="Arial"/>
              </a:rPr>
              <a:t>, </a:t>
            </a:r>
            <a:r>
              <a:rPr lang="ru-RU" sz="2000" b="1" strike="noStrike" spc="-1" dirty="0" err="1">
                <a:latin typeface="Arial"/>
              </a:rPr>
              <a:t>або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err="1">
                <a:latin typeface="Arial"/>
              </a:rPr>
              <a:t>підігрітою</a:t>
            </a:r>
            <a:r>
              <a:rPr lang="ru-RU" sz="2000" b="1" strike="noStrike" spc="-1" dirty="0">
                <a:latin typeface="Arial"/>
              </a:rPr>
              <a:t>, </a:t>
            </a:r>
            <a:r>
              <a:rPr lang="ru-RU" sz="2000" b="1" strike="noStrike" spc="-1" dirty="0" err="1">
                <a:latin typeface="Arial"/>
              </a:rPr>
              <a:t>залежно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err="1">
                <a:latin typeface="Arial"/>
              </a:rPr>
              <a:t>від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err="1">
                <a:latin typeface="Arial"/>
              </a:rPr>
              <a:t>захворювання</a:t>
            </a:r>
            <a:r>
              <a:rPr lang="ru-RU" sz="2000" b="1" strike="noStrike" spc="-1" dirty="0">
                <a:latin typeface="Arial"/>
              </a:rPr>
              <a:t>. </a:t>
            </a:r>
            <a:r>
              <a:rPr lang="ru-RU" sz="2000" b="1" strike="noStrike" spc="-1" dirty="0" err="1">
                <a:latin typeface="Arial"/>
              </a:rPr>
              <a:t>Після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err="1">
                <a:latin typeface="Arial"/>
              </a:rPr>
              <a:t>закінчення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smtClean="0">
                <a:latin typeface="Arial"/>
              </a:rPr>
              <a:t>курсу </a:t>
            </a:r>
            <a:r>
              <a:rPr lang="ru-RU" sz="2000" b="1" strike="noStrike" spc="-1" dirty="0" err="1" smtClean="0">
                <a:latin typeface="Arial"/>
              </a:rPr>
              <a:t>лікування</a:t>
            </a:r>
            <a:r>
              <a:rPr lang="ru-RU" sz="2000" b="1" strike="noStrike" spc="-1" dirty="0" smtClean="0">
                <a:latin typeface="Arial"/>
              </a:rPr>
              <a:t> </a:t>
            </a:r>
            <a:r>
              <a:rPr lang="ru-RU" sz="2000" b="1" strike="noStrike" spc="-1" dirty="0" err="1">
                <a:latin typeface="Arial"/>
              </a:rPr>
              <a:t>зберігається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err="1">
                <a:latin typeface="Arial"/>
              </a:rPr>
              <a:t>тривала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err="1">
                <a:latin typeface="Arial"/>
              </a:rPr>
              <a:t>дія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err="1">
                <a:latin typeface="Arial"/>
              </a:rPr>
              <a:t>мінеральних</a:t>
            </a:r>
            <a:r>
              <a:rPr lang="ru-RU" sz="2000" b="1" strike="noStrike" spc="-1" dirty="0">
                <a:latin typeface="Arial"/>
              </a:rPr>
              <a:t> вод. У </a:t>
            </a:r>
            <a:r>
              <a:rPr lang="ru-RU" sz="2000" b="1" strike="noStrike" spc="-1" dirty="0" err="1">
                <a:latin typeface="Arial"/>
              </a:rPr>
              <a:t>позакурортних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err="1" smtClean="0">
                <a:latin typeface="Arial"/>
              </a:rPr>
              <a:t>умовах</a:t>
            </a:r>
            <a:r>
              <a:rPr lang="ru-RU" sz="2000" b="1" spc="-1" dirty="0">
                <a:latin typeface="Arial"/>
              </a:rPr>
              <a:t> </a:t>
            </a:r>
            <a:r>
              <a:rPr lang="ru-RU" sz="2000" b="1" strike="noStrike" spc="-1" dirty="0" smtClean="0">
                <a:latin typeface="Arial"/>
              </a:rPr>
              <a:t>широко </a:t>
            </a:r>
            <a:r>
              <a:rPr lang="ru-RU" sz="2000" b="1" strike="noStrike" spc="-1" dirty="0" err="1">
                <a:latin typeface="Arial"/>
              </a:rPr>
              <a:t>застосовуються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err="1">
                <a:latin typeface="Arial"/>
              </a:rPr>
              <a:t>природні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err="1">
                <a:latin typeface="Arial"/>
              </a:rPr>
              <a:t>мінеральні</a:t>
            </a:r>
            <a:r>
              <a:rPr lang="ru-RU" sz="2000" b="1" strike="noStrike" spc="-1" dirty="0">
                <a:latin typeface="Arial"/>
              </a:rPr>
              <a:t> води, </a:t>
            </a:r>
            <a:r>
              <a:rPr lang="ru-RU" sz="2000" b="1" strike="noStrike" spc="-1" dirty="0" err="1">
                <a:latin typeface="Arial"/>
              </a:rPr>
              <a:t>розлиті</a:t>
            </a:r>
            <a:r>
              <a:rPr lang="ru-RU" sz="2000" b="1" strike="noStrike" spc="-1" dirty="0">
                <a:latin typeface="Arial"/>
              </a:rPr>
              <a:t> в </a:t>
            </a:r>
            <a:r>
              <a:rPr lang="ru-RU" sz="2000" b="1" strike="noStrike" spc="-1" dirty="0" err="1">
                <a:latin typeface="Arial"/>
              </a:rPr>
              <a:t>пляшки</a:t>
            </a:r>
            <a:r>
              <a:rPr lang="ru-RU" sz="2000" b="1" strike="noStrike" spc="-1" dirty="0">
                <a:latin typeface="Arial"/>
              </a:rPr>
              <a:t>. </a:t>
            </a:r>
            <a:r>
              <a:rPr lang="ru-RU" sz="2000" b="1" strike="noStrike" spc="-1" dirty="0" err="1" smtClean="0">
                <a:latin typeface="Arial"/>
              </a:rPr>
              <a:t>Більшість</a:t>
            </a:r>
            <a:r>
              <a:rPr lang="ru-RU" sz="2000" b="1" spc="-1" dirty="0">
                <a:latin typeface="Arial"/>
              </a:rPr>
              <a:t> </a:t>
            </a:r>
            <a:r>
              <a:rPr lang="ru-RU" sz="2000" b="1" strike="noStrike" spc="-1" dirty="0" err="1" smtClean="0">
                <a:latin typeface="Arial"/>
              </a:rPr>
              <a:t>розливних</a:t>
            </a:r>
            <a:r>
              <a:rPr lang="ru-RU" sz="2000" b="1" strike="noStrike" spc="-1" dirty="0" smtClean="0">
                <a:latin typeface="Arial"/>
              </a:rPr>
              <a:t> </a:t>
            </a:r>
            <a:r>
              <a:rPr lang="ru-RU" sz="2000" b="1" strike="noStrike" spc="-1" dirty="0" err="1">
                <a:latin typeface="Arial"/>
              </a:rPr>
              <a:t>мінеральних</a:t>
            </a:r>
            <a:r>
              <a:rPr lang="ru-RU" sz="2000" b="1" strike="noStrike" spc="-1" dirty="0">
                <a:latin typeface="Arial"/>
              </a:rPr>
              <a:t> вод - </a:t>
            </a:r>
            <a:r>
              <a:rPr lang="ru-RU" sz="2000" b="1" strike="noStrike" spc="-1" dirty="0" err="1">
                <a:latin typeface="Arial"/>
              </a:rPr>
              <a:t>лікувально-столові</a:t>
            </a:r>
            <a:r>
              <a:rPr lang="ru-RU" sz="2000" b="1" strike="noStrike" spc="-1" dirty="0">
                <a:latin typeface="Arial"/>
              </a:rPr>
              <a:t>. </a:t>
            </a:r>
            <a:r>
              <a:rPr lang="ru-RU" sz="2000" b="1" strike="noStrike" spc="-1" dirty="0" err="1">
                <a:latin typeface="Arial"/>
              </a:rPr>
              <a:t>Деякі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err="1">
                <a:latin typeface="Arial"/>
              </a:rPr>
              <a:t>мінеральні</a:t>
            </a:r>
            <a:r>
              <a:rPr lang="ru-RU" sz="2000" b="1" strike="noStrike" spc="-1" dirty="0">
                <a:latin typeface="Arial"/>
              </a:rPr>
              <a:t> води </a:t>
            </a:r>
            <a:r>
              <a:rPr lang="ru-RU" sz="2000" b="1" strike="noStrike" spc="-1" dirty="0" err="1" smtClean="0">
                <a:latin typeface="Arial"/>
              </a:rPr>
              <a:t>тільки</a:t>
            </a:r>
            <a:r>
              <a:rPr lang="ru-RU" sz="2000" b="1" spc="-1" dirty="0">
                <a:latin typeface="Arial"/>
              </a:rPr>
              <a:t> </a:t>
            </a:r>
            <a:r>
              <a:rPr lang="ru-RU" sz="2000" b="1" strike="noStrike" spc="-1" dirty="0" err="1" smtClean="0">
                <a:latin typeface="Arial"/>
              </a:rPr>
              <a:t>лікувальні</a:t>
            </a:r>
            <a:r>
              <a:rPr lang="ru-RU" sz="2000" b="1" strike="noStrike" spc="-1" dirty="0">
                <a:latin typeface="Arial"/>
              </a:rPr>
              <a:t>. </a:t>
            </a:r>
            <a:r>
              <a:rPr lang="ru-RU" sz="2000" b="1" strike="noStrike" spc="-1" dirty="0" err="1">
                <a:latin typeface="Arial"/>
              </a:rPr>
              <a:t>Їх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err="1">
                <a:latin typeface="Arial"/>
              </a:rPr>
              <a:t>реалізують</a:t>
            </a:r>
            <a:r>
              <a:rPr lang="ru-RU" sz="2000" b="1" strike="noStrike" spc="-1" dirty="0">
                <a:latin typeface="Arial"/>
              </a:rPr>
              <a:t> через аптеки </a:t>
            </a:r>
            <a:r>
              <a:rPr lang="ru-RU" sz="2000" b="1" strike="noStrike" spc="-1" dirty="0" err="1">
                <a:latin typeface="Arial"/>
              </a:rPr>
              <a:t>і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err="1">
                <a:latin typeface="Arial"/>
              </a:rPr>
              <a:t>застосовують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err="1">
                <a:latin typeface="Arial"/>
              </a:rPr>
              <a:t>тільки</a:t>
            </a:r>
            <a:r>
              <a:rPr lang="ru-RU" sz="2000" b="1" strike="noStrike" spc="-1" dirty="0">
                <a:latin typeface="Arial"/>
              </a:rPr>
              <a:t> за </a:t>
            </a:r>
            <a:r>
              <a:rPr lang="ru-RU" sz="2000" b="1" strike="noStrike" spc="-1" dirty="0" err="1" smtClean="0">
                <a:latin typeface="Arial"/>
              </a:rPr>
              <a:t>призначенням</a:t>
            </a:r>
            <a:r>
              <a:rPr lang="ru-RU" sz="2000" b="1" spc="-1" dirty="0">
                <a:latin typeface="Arial"/>
              </a:rPr>
              <a:t> </a:t>
            </a:r>
            <a:r>
              <a:rPr lang="ru-RU" sz="2000" b="1" strike="noStrike" spc="-1" dirty="0" err="1" smtClean="0">
                <a:latin typeface="Arial"/>
              </a:rPr>
              <a:t>лікаря</a:t>
            </a:r>
            <a:r>
              <a:rPr lang="ru-RU" sz="2000" b="1" strike="noStrike" spc="-1" dirty="0">
                <a:latin typeface="Arial"/>
              </a:rPr>
              <a:t>. </a:t>
            </a:r>
            <a:r>
              <a:rPr lang="ru-RU" sz="2000" b="1" strike="noStrike" spc="-1" dirty="0" err="1">
                <a:latin typeface="Arial"/>
              </a:rPr>
              <a:t>Застосування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err="1">
                <a:latin typeface="Arial"/>
              </a:rPr>
              <a:t>мінеральних</a:t>
            </a:r>
            <a:r>
              <a:rPr lang="ru-RU" sz="2000" b="1" strike="noStrike" spc="-1" dirty="0">
                <a:latin typeface="Arial"/>
              </a:rPr>
              <a:t> вод </a:t>
            </a:r>
            <a:r>
              <a:rPr lang="ru-RU" sz="2000" b="1" strike="noStrike" spc="-1" dirty="0" err="1">
                <a:latin typeface="Arial"/>
              </a:rPr>
              <a:t>рекомендують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err="1">
                <a:latin typeface="Arial"/>
              </a:rPr>
              <a:t>також</a:t>
            </a:r>
            <a:r>
              <a:rPr lang="ru-RU" sz="2000" b="1" strike="noStrike" spc="-1" dirty="0">
                <a:latin typeface="Arial"/>
              </a:rPr>
              <a:t> як </a:t>
            </a:r>
            <a:r>
              <a:rPr lang="ru-RU" sz="2000" b="1" strike="noStrike" spc="-1" dirty="0" err="1">
                <a:solidFill>
                  <a:srgbClr val="7030A0"/>
                </a:solidFill>
                <a:latin typeface="Arial"/>
              </a:rPr>
              <a:t>повторний</a:t>
            </a:r>
            <a:r>
              <a:rPr lang="ru-RU" sz="2000" b="1" strike="noStrike" spc="-1" dirty="0">
                <a:solidFill>
                  <a:srgbClr val="7030A0"/>
                </a:solidFill>
                <a:latin typeface="Arial"/>
              </a:rPr>
              <a:t> </a:t>
            </a:r>
            <a:r>
              <a:rPr lang="ru-RU" sz="2000" b="1" strike="noStrike" spc="-1" dirty="0" smtClean="0">
                <a:solidFill>
                  <a:srgbClr val="7030A0"/>
                </a:solidFill>
                <a:latin typeface="Arial"/>
              </a:rPr>
              <a:t>курс </a:t>
            </a:r>
            <a:r>
              <a:rPr lang="ru-RU" sz="2000" b="1" strike="noStrike" spc="-1" dirty="0" err="1" smtClean="0">
                <a:solidFill>
                  <a:srgbClr val="7030A0"/>
                </a:solidFill>
                <a:latin typeface="Arial"/>
              </a:rPr>
              <a:t>лише</a:t>
            </a:r>
            <a:r>
              <a:rPr lang="ru-RU" sz="2000" b="1" strike="noStrike" spc="-1" dirty="0" smtClean="0">
                <a:solidFill>
                  <a:srgbClr val="7030A0"/>
                </a:solidFill>
                <a:latin typeface="Arial"/>
              </a:rPr>
              <a:t> </a:t>
            </a:r>
            <a:r>
              <a:rPr lang="ru-RU" sz="2000" b="1" strike="noStrike" spc="-1" dirty="0">
                <a:solidFill>
                  <a:srgbClr val="7030A0"/>
                </a:solidFill>
                <a:latin typeface="Arial"/>
              </a:rPr>
              <a:t>через 3—6 </a:t>
            </a:r>
            <a:r>
              <a:rPr lang="ru-RU" sz="2000" b="1" strike="noStrike" spc="-1" dirty="0" err="1">
                <a:solidFill>
                  <a:srgbClr val="7030A0"/>
                </a:solidFill>
                <a:latin typeface="Arial"/>
              </a:rPr>
              <a:t>місяців</a:t>
            </a:r>
            <a:r>
              <a:rPr lang="ru-RU" sz="2000" b="1" strike="noStrike" spc="-1" dirty="0">
                <a:solidFill>
                  <a:srgbClr val="7030A0"/>
                </a:solidFill>
                <a:latin typeface="Arial"/>
              </a:rPr>
              <a:t> </a:t>
            </a:r>
            <a:r>
              <a:rPr lang="ru-RU" sz="2000" b="1" strike="noStrike" spc="-1" dirty="0" err="1">
                <a:latin typeface="Arial"/>
              </a:rPr>
              <a:t>після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err="1">
                <a:latin typeface="Arial"/>
              </a:rPr>
              <a:t>перебування</a:t>
            </a:r>
            <a:r>
              <a:rPr lang="ru-RU" sz="2000" b="1" strike="noStrike" spc="-1" dirty="0">
                <a:latin typeface="Arial"/>
              </a:rPr>
              <a:t> на </a:t>
            </a:r>
            <a:r>
              <a:rPr lang="ru-RU" sz="2000" b="1" strike="noStrike" spc="-1" dirty="0" err="1">
                <a:latin typeface="Arial"/>
              </a:rPr>
              <a:t>курорті</a:t>
            </a:r>
            <a:r>
              <a:rPr lang="ru-RU" sz="2000" b="1" strike="noStrike" spc="-1" dirty="0">
                <a:latin typeface="Arial"/>
              </a:rPr>
              <a:t>.</a:t>
            </a:r>
          </a:p>
          <a:p>
            <a:pPr algn="just"/>
            <a:r>
              <a:rPr lang="ru-RU" sz="2000" b="1" strike="noStrike" spc="-1" dirty="0" err="1">
                <a:latin typeface="Arial"/>
              </a:rPr>
              <a:t>Штучні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err="1">
                <a:latin typeface="Arial"/>
              </a:rPr>
              <a:t>мінеральні</a:t>
            </a:r>
            <a:r>
              <a:rPr lang="ru-RU" sz="2000" b="1" strike="noStrike" spc="-1" dirty="0">
                <a:latin typeface="Arial"/>
              </a:rPr>
              <a:t> води </a:t>
            </a:r>
            <a:r>
              <a:rPr lang="ru-RU" sz="2000" b="1" strike="noStrike" spc="-1" dirty="0" err="1">
                <a:latin typeface="Arial"/>
              </a:rPr>
              <a:t>виготовляються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err="1">
                <a:latin typeface="Arial"/>
              </a:rPr>
              <a:t>з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err="1">
                <a:latin typeface="Arial"/>
              </a:rPr>
              <a:t>хімічно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err="1">
                <a:latin typeface="Arial"/>
              </a:rPr>
              <a:t>чистих</a:t>
            </a:r>
            <a:r>
              <a:rPr lang="ru-RU" sz="2000" b="1" strike="noStrike" spc="-1" dirty="0">
                <a:latin typeface="Arial"/>
              </a:rPr>
              <a:t> солей, </a:t>
            </a:r>
            <a:r>
              <a:rPr lang="ru-RU" sz="2000" b="1" strike="noStrike" spc="-1" dirty="0" err="1" smtClean="0">
                <a:latin typeface="Arial"/>
              </a:rPr>
              <a:t>але</a:t>
            </a:r>
            <a:r>
              <a:rPr lang="ru-RU" sz="2000" b="1" spc="-1" dirty="0">
                <a:latin typeface="Arial"/>
              </a:rPr>
              <a:t> </a:t>
            </a:r>
            <a:r>
              <a:rPr lang="ru-RU" sz="2000" b="1" strike="noStrike" spc="-1" dirty="0" err="1" smtClean="0">
                <a:latin typeface="Arial"/>
              </a:rPr>
              <a:t>тотожність</a:t>
            </a:r>
            <a:r>
              <a:rPr lang="ru-RU" sz="2000" b="1" strike="noStrike" spc="-1" dirty="0" smtClean="0">
                <a:latin typeface="Arial"/>
              </a:rPr>
              <a:t> </a:t>
            </a:r>
            <a:r>
              <a:rPr lang="ru-RU" sz="2000" b="1" strike="noStrike" spc="-1" dirty="0" err="1">
                <a:latin typeface="Arial"/>
              </a:rPr>
              <a:t>з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err="1">
                <a:latin typeface="Arial"/>
              </a:rPr>
              <a:t>природними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err="1">
                <a:latin typeface="Arial"/>
              </a:rPr>
              <a:t>мінеральними</a:t>
            </a:r>
            <a:r>
              <a:rPr lang="ru-RU" sz="2000" b="1" strike="noStrike" spc="-1" dirty="0">
                <a:latin typeface="Arial"/>
              </a:rPr>
              <a:t> водами все ж таки не </a:t>
            </a:r>
            <a:r>
              <a:rPr lang="ru-RU" sz="2000" b="1" strike="noStrike" spc="-1" dirty="0" err="1">
                <a:latin typeface="Arial"/>
              </a:rPr>
              <a:t>досягається</a:t>
            </a:r>
            <a:r>
              <a:rPr lang="ru-RU" sz="2000" b="1" strike="noStrike" spc="-1" dirty="0">
                <a:latin typeface="Arial"/>
              </a:rPr>
              <a:t>.</a:t>
            </a:r>
          </a:p>
          <a:p>
            <a:pPr algn="just"/>
            <a:r>
              <a:rPr lang="ru-RU" sz="2000" b="1" strike="noStrike" spc="-1" dirty="0" err="1">
                <a:latin typeface="Arial"/>
              </a:rPr>
              <a:t>Застосовують</a:t>
            </a:r>
            <a:r>
              <a:rPr lang="ru-RU" sz="2000" b="1" strike="noStrike" spc="-1" dirty="0">
                <a:latin typeface="Arial"/>
              </a:rPr>
              <a:t> в СНД </a:t>
            </a:r>
            <a:r>
              <a:rPr lang="ru-RU" sz="2000" b="1" strike="noStrike" spc="-1" dirty="0" err="1">
                <a:latin typeface="Arial"/>
              </a:rPr>
              <a:t>тільки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err="1">
                <a:latin typeface="Arial"/>
              </a:rPr>
              <a:t>вуглекислі</a:t>
            </a:r>
            <a:r>
              <a:rPr lang="ru-RU" sz="2000" b="1" strike="noStrike" spc="-1" dirty="0">
                <a:latin typeface="Arial"/>
              </a:rPr>
              <a:t>, </a:t>
            </a:r>
            <a:r>
              <a:rPr lang="ru-RU" sz="2000" b="1" strike="noStrike" spc="-1" dirty="0" err="1">
                <a:latin typeface="Arial"/>
              </a:rPr>
              <a:t>сульфідні</a:t>
            </a:r>
            <a:r>
              <a:rPr lang="ru-RU" sz="2000" b="1" strike="noStrike" spc="-1" dirty="0">
                <a:latin typeface="Arial"/>
              </a:rPr>
              <a:t> та </a:t>
            </a:r>
            <a:r>
              <a:rPr lang="ru-RU" sz="2000" b="1" strike="noStrike" spc="-1" dirty="0" err="1">
                <a:latin typeface="Arial"/>
              </a:rPr>
              <a:t>азотні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err="1">
                <a:latin typeface="Arial"/>
              </a:rPr>
              <a:t>штучні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err="1" smtClean="0">
                <a:latin typeface="Arial"/>
              </a:rPr>
              <a:t>мінеральні</a:t>
            </a:r>
            <a:r>
              <a:rPr lang="ru-RU" sz="2000" b="1" spc="-1" dirty="0">
                <a:latin typeface="Arial"/>
              </a:rPr>
              <a:t> </a:t>
            </a:r>
            <a:r>
              <a:rPr lang="ru-RU" sz="2000" b="1" strike="noStrike" spc="-1" dirty="0" smtClean="0">
                <a:latin typeface="Arial"/>
              </a:rPr>
              <a:t>води</a:t>
            </a:r>
            <a:r>
              <a:rPr lang="ru-RU" sz="2000" b="1" strike="noStrike" spc="-1" dirty="0">
                <a:latin typeface="Arial"/>
              </a:rPr>
              <a:t>.</a:t>
            </a:r>
          </a:p>
          <a:p>
            <a:pPr algn="just"/>
            <a:r>
              <a:rPr lang="ru-RU" sz="2000" b="1" strike="noStrike" spc="-1" dirty="0">
                <a:latin typeface="Arial"/>
              </a:rPr>
              <a:t>При </a:t>
            </a:r>
            <a:r>
              <a:rPr lang="ru-RU" sz="2000" b="1" strike="noStrike" spc="-1" dirty="0" err="1">
                <a:latin typeface="Arial"/>
              </a:rPr>
              <a:t>застосуванні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err="1">
                <a:solidFill>
                  <a:srgbClr val="7030A0"/>
                </a:solidFill>
                <a:latin typeface="Arial"/>
              </a:rPr>
              <a:t>мінеральних</a:t>
            </a:r>
            <a:r>
              <a:rPr lang="ru-RU" sz="2000" b="1" strike="noStrike" spc="-1" dirty="0">
                <a:solidFill>
                  <a:srgbClr val="7030A0"/>
                </a:solidFill>
                <a:latin typeface="Arial"/>
              </a:rPr>
              <a:t> ванн </a:t>
            </a:r>
            <a:r>
              <a:rPr lang="ru-RU" sz="2000" b="1" strike="noStrike" spc="-1" dirty="0">
                <a:latin typeface="Arial"/>
              </a:rPr>
              <a:t>на </a:t>
            </a:r>
            <a:r>
              <a:rPr lang="ru-RU" sz="2000" b="1" strike="noStrike" spc="-1" dirty="0" err="1">
                <a:latin typeface="Arial"/>
              </a:rPr>
              <a:t>організм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err="1">
                <a:latin typeface="Arial"/>
              </a:rPr>
              <a:t>людини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err="1">
                <a:latin typeface="Arial"/>
              </a:rPr>
              <a:t>діють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err="1" smtClean="0">
                <a:latin typeface="Arial"/>
              </a:rPr>
              <a:t>хімічний</a:t>
            </a:r>
            <a:r>
              <a:rPr lang="ru-RU" sz="2000" b="1" spc="-1" dirty="0">
                <a:latin typeface="Arial"/>
              </a:rPr>
              <a:t> </a:t>
            </a:r>
            <a:r>
              <a:rPr lang="ru-RU" sz="2000" b="1" strike="noStrike" spc="-1" dirty="0" smtClean="0">
                <a:latin typeface="Arial"/>
              </a:rPr>
              <a:t>склад </a:t>
            </a:r>
            <a:r>
              <a:rPr lang="ru-RU" sz="2000" b="1" strike="noStrike" spc="-1" dirty="0">
                <a:latin typeface="Arial"/>
              </a:rPr>
              <a:t>води, </a:t>
            </a:r>
            <a:r>
              <a:rPr lang="ru-RU" sz="2000" b="1" strike="noStrike" spc="-1" dirty="0" err="1">
                <a:latin typeface="Arial"/>
              </a:rPr>
              <a:t>її</a:t>
            </a:r>
            <a:r>
              <a:rPr lang="ru-RU" sz="2000" b="1" strike="noStrike" spc="-1" dirty="0">
                <a:latin typeface="Arial"/>
              </a:rPr>
              <a:t> температура, </a:t>
            </a:r>
            <a:r>
              <a:rPr lang="ru-RU" sz="2000" b="1" strike="noStrike" spc="-1" dirty="0" err="1">
                <a:latin typeface="Arial"/>
              </a:rPr>
              <a:t>механічний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err="1">
                <a:latin typeface="Arial"/>
              </a:rPr>
              <a:t>чинник</a:t>
            </a:r>
            <a:r>
              <a:rPr lang="ru-RU" sz="2000" b="1" strike="noStrike" spc="-1" dirty="0">
                <a:latin typeface="Arial"/>
              </a:rPr>
              <a:t> — </a:t>
            </a:r>
            <a:r>
              <a:rPr lang="ru-RU" sz="2000" b="1" strike="noStrike" spc="-1" dirty="0" err="1">
                <a:latin typeface="Arial"/>
              </a:rPr>
              <a:t>гідростатичний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err="1">
                <a:latin typeface="Arial"/>
              </a:rPr>
              <a:t>тиск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smtClean="0">
                <a:latin typeface="Arial"/>
              </a:rPr>
              <a:t>води, </a:t>
            </a:r>
            <a:r>
              <a:rPr lang="ru-RU" sz="2000" b="1" strike="noStrike" spc="-1" dirty="0" err="1" smtClean="0">
                <a:latin typeface="Arial"/>
              </a:rPr>
              <a:t>який</a:t>
            </a:r>
            <a:r>
              <a:rPr lang="ru-RU" sz="2000" b="1" strike="noStrike" spc="-1" dirty="0" smtClean="0">
                <a:latin typeface="Arial"/>
              </a:rPr>
              <a:t> </a:t>
            </a:r>
            <a:r>
              <a:rPr lang="ru-RU" sz="2000" b="1" strike="noStrike" spc="-1" dirty="0" err="1">
                <a:latin typeface="Arial"/>
              </a:rPr>
              <a:t>посилюється</a:t>
            </a:r>
            <a:r>
              <a:rPr lang="ru-RU" sz="2000" b="1" strike="noStrike" spc="-1" dirty="0">
                <a:latin typeface="Arial"/>
              </a:rPr>
              <a:t> душем, </a:t>
            </a:r>
            <a:r>
              <a:rPr lang="ru-RU" sz="2000" b="1" strike="noStrike" spc="-1" dirty="0" err="1">
                <a:latin typeface="Arial"/>
              </a:rPr>
              <a:t>гідромасажем</a:t>
            </a:r>
            <a:r>
              <a:rPr lang="ru-RU" sz="2000" b="1" strike="noStrike" spc="-1" dirty="0">
                <a:latin typeface="Arial"/>
              </a:rPr>
              <a:t>, каскадами. </a:t>
            </a:r>
            <a:endParaRPr lang="ru-RU" sz="2000" b="1" strike="noStrike" spc="-1" dirty="0" smtClean="0">
              <a:latin typeface="Arial"/>
            </a:endParaRPr>
          </a:p>
          <a:p>
            <a:pPr algn="just"/>
            <a:r>
              <a:rPr lang="ru-RU" sz="2000" b="1" strike="noStrike" spc="-1" dirty="0" err="1" smtClean="0">
                <a:latin typeface="Arial"/>
              </a:rPr>
              <a:t>Мінеральні</a:t>
            </a:r>
            <a:r>
              <a:rPr lang="ru-RU" sz="2000" b="1" strike="noStrike" spc="-1" dirty="0" smtClean="0">
                <a:latin typeface="Arial"/>
              </a:rPr>
              <a:t> </a:t>
            </a:r>
            <a:r>
              <a:rPr lang="ru-RU" sz="2000" b="1" strike="noStrike" spc="-1" dirty="0" err="1">
                <a:latin typeface="Arial"/>
              </a:rPr>
              <a:t>ванни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err="1" smtClean="0">
                <a:latin typeface="Arial"/>
              </a:rPr>
              <a:t>зазвичай</a:t>
            </a:r>
            <a:r>
              <a:rPr lang="ru-RU" sz="2000" b="1" spc="-1" dirty="0">
                <a:latin typeface="Arial"/>
              </a:rPr>
              <a:t> </a:t>
            </a:r>
            <a:r>
              <a:rPr lang="ru-RU" sz="2000" b="1" strike="noStrike" spc="-1" dirty="0" err="1" smtClean="0">
                <a:latin typeface="Arial"/>
              </a:rPr>
              <a:t>призначають</a:t>
            </a:r>
            <a:r>
              <a:rPr lang="ru-RU" sz="2000" b="1" strike="noStrike" spc="-1" dirty="0" smtClean="0">
                <a:latin typeface="Arial"/>
              </a:rPr>
              <a:t> </a:t>
            </a:r>
            <a:r>
              <a:rPr lang="ru-RU" sz="2000" b="1" strike="noStrike" spc="-1" dirty="0">
                <a:latin typeface="Arial"/>
              </a:rPr>
              <a:t>при </a:t>
            </a:r>
            <a:r>
              <a:rPr lang="ru-RU" sz="2000" b="1" strike="noStrike" spc="-1" dirty="0" err="1">
                <a:latin typeface="Arial"/>
              </a:rPr>
              <a:t>захворюваннях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err="1">
                <a:latin typeface="Arial"/>
              </a:rPr>
              <a:t>серцево-судинної</a:t>
            </a:r>
            <a:r>
              <a:rPr lang="ru-RU" sz="2000" b="1" strike="noStrike" spc="-1" dirty="0">
                <a:latin typeface="Arial"/>
              </a:rPr>
              <a:t>, </a:t>
            </a:r>
            <a:r>
              <a:rPr lang="ru-RU" sz="2000" b="1" strike="noStrike" spc="-1" dirty="0" err="1">
                <a:latin typeface="Arial"/>
              </a:rPr>
              <a:t>нервової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err="1">
                <a:latin typeface="Arial"/>
              </a:rPr>
              <a:t>системи</a:t>
            </a:r>
            <a:r>
              <a:rPr lang="ru-RU" sz="2000" b="1" strike="noStrike" spc="-1" dirty="0">
                <a:latin typeface="Arial"/>
              </a:rPr>
              <a:t>, </a:t>
            </a:r>
            <a:r>
              <a:rPr lang="ru-RU" sz="2000" b="1" strike="noStrike" spc="-1" dirty="0" err="1">
                <a:latin typeface="Arial"/>
              </a:rPr>
              <a:t>опорнорухового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err="1">
                <a:latin typeface="Arial"/>
              </a:rPr>
              <a:t>апарату</a:t>
            </a:r>
            <a:r>
              <a:rPr lang="ru-RU" sz="2000" b="1" strike="noStrike" spc="-1" dirty="0">
                <a:latin typeface="Arial"/>
              </a:rPr>
              <a:t>, </a:t>
            </a:r>
            <a:r>
              <a:rPr lang="ru-RU" sz="2000" b="1" strike="noStrike" spc="-1" dirty="0" err="1">
                <a:latin typeface="Arial"/>
              </a:rPr>
              <a:t>ендокринної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err="1">
                <a:latin typeface="Arial"/>
              </a:rPr>
              <a:t>системи</a:t>
            </a:r>
            <a:r>
              <a:rPr lang="ru-RU" sz="2000" b="1" strike="noStrike" spc="-1" dirty="0">
                <a:latin typeface="Arial"/>
              </a:rPr>
              <a:t>, </a:t>
            </a:r>
            <a:r>
              <a:rPr lang="ru-RU" sz="2000" b="1" strike="noStrike" spc="-1" dirty="0" err="1">
                <a:latin typeface="Arial"/>
              </a:rPr>
              <a:t>шкіри</a:t>
            </a:r>
            <a:r>
              <a:rPr lang="ru-RU" sz="2000" b="1" strike="noStrike" spc="-1" dirty="0">
                <a:latin typeface="Arial"/>
              </a:rPr>
              <a:t>, </a:t>
            </a:r>
            <a:r>
              <a:rPr lang="ru-RU" sz="2000" b="1" strike="noStrike" spc="-1" dirty="0" err="1">
                <a:latin typeface="Arial"/>
              </a:rPr>
              <a:t>гінекологічних</a:t>
            </a:r>
            <a:r>
              <a:rPr lang="ru-RU" sz="2000" b="1" strike="noStrike" spc="-1" dirty="0">
                <a:latin typeface="Arial"/>
              </a:rPr>
              <a:t> хворобах та </a:t>
            </a:r>
            <a:r>
              <a:rPr lang="ru-RU" sz="2000" b="1" strike="noStrike" spc="-1" dirty="0" err="1">
                <a:latin typeface="Arial"/>
              </a:rPr>
              <a:t>ін</a:t>
            </a:r>
            <a:r>
              <a:rPr lang="ru-RU" sz="2000" b="1" strike="noStrike" spc="-1" dirty="0">
                <a:latin typeface="Arial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66712" y="285728"/>
            <a:ext cx="11001452" cy="61247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2800" b="1" dirty="0" err="1" smtClean="0">
                <a:solidFill>
                  <a:srgbClr val="FF0000"/>
                </a:solidFill>
              </a:rPr>
              <a:t>Вимоги</a:t>
            </a:r>
            <a:r>
              <a:rPr lang="ru-RU" sz="2800" b="1" dirty="0" smtClean="0">
                <a:solidFill>
                  <a:srgbClr val="FF0000"/>
                </a:solidFill>
              </a:rPr>
              <a:t> до </a:t>
            </a:r>
            <a:r>
              <a:rPr lang="ru-RU" sz="2800" b="1" dirty="0" err="1" smtClean="0">
                <a:solidFill>
                  <a:srgbClr val="FF0000"/>
                </a:solidFill>
              </a:rPr>
              <a:t>мінеральних</a:t>
            </a:r>
            <a:r>
              <a:rPr lang="ru-RU" sz="2800" b="1" dirty="0" smtClean="0">
                <a:solidFill>
                  <a:srgbClr val="FF0000"/>
                </a:solidFill>
              </a:rPr>
              <a:t> вод </a:t>
            </a:r>
            <a:r>
              <a:rPr lang="ru-RU" sz="2800" b="1" dirty="0" err="1" smtClean="0">
                <a:solidFill>
                  <a:srgbClr val="FF0000"/>
                </a:solidFill>
              </a:rPr>
              <a:t>відповідно</a:t>
            </a:r>
            <a:r>
              <a:rPr lang="ru-RU" sz="2800" b="1" dirty="0" smtClean="0">
                <a:solidFill>
                  <a:srgbClr val="FF0000"/>
                </a:solidFill>
              </a:rPr>
              <a:t> до </a:t>
            </a:r>
            <a:r>
              <a:rPr lang="ru-RU" sz="2800" b="1" dirty="0" err="1" smtClean="0">
                <a:solidFill>
                  <a:srgbClr val="FF0000"/>
                </a:solidFill>
              </a:rPr>
              <a:t>міжнародних</a:t>
            </a:r>
            <a:r>
              <a:rPr lang="ru-RU" sz="2800" b="1" dirty="0" smtClean="0">
                <a:solidFill>
                  <a:srgbClr val="FF0000"/>
                </a:solidFill>
              </a:rPr>
              <a:t> </a:t>
            </a:r>
            <a:r>
              <a:rPr lang="ru-RU" sz="2800" b="1" dirty="0" err="1" smtClean="0">
                <a:solidFill>
                  <a:srgbClr val="FF0000"/>
                </a:solidFill>
              </a:rPr>
              <a:t>стандартів</a:t>
            </a:r>
            <a:r>
              <a:rPr lang="ru-RU" sz="2800" b="1" dirty="0" smtClean="0">
                <a:solidFill>
                  <a:srgbClr val="FF0000"/>
                </a:solidFill>
              </a:rPr>
              <a:t>: </a:t>
            </a:r>
          </a:p>
          <a:p>
            <a:pPr marL="342900" indent="-342900" algn="just">
              <a:buAutoNum type="arabicPeriod"/>
            </a:pPr>
            <a:r>
              <a:rPr lang="ru-RU" sz="2400" b="1" dirty="0" smtClean="0"/>
              <a:t>Вода </a:t>
            </a:r>
            <a:r>
              <a:rPr lang="ru-RU" sz="2400" b="1" dirty="0" err="1" smtClean="0"/>
              <a:t>має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походити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з</a:t>
            </a:r>
            <a:r>
              <a:rPr lang="ru-RU" sz="2400" b="1" dirty="0" smtClean="0"/>
              <a:t> природного </a:t>
            </a:r>
            <a:r>
              <a:rPr lang="ru-RU" sz="2400" b="1" dirty="0" err="1" smtClean="0"/>
              <a:t>джерела</a:t>
            </a:r>
            <a:r>
              <a:rPr lang="ru-RU" sz="2400" b="1" dirty="0" smtClean="0"/>
              <a:t>, </a:t>
            </a:r>
            <a:r>
              <a:rPr lang="ru-RU" sz="2400" b="1" dirty="0" err="1" smtClean="0"/>
              <a:t>захищеного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від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будь-якого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забруднення</a:t>
            </a:r>
            <a:r>
              <a:rPr lang="ru-RU" sz="2400" b="1" dirty="0" smtClean="0"/>
              <a:t>, а </a:t>
            </a:r>
            <a:r>
              <a:rPr lang="ru-RU" sz="2400" b="1" dirty="0" err="1" smtClean="0"/>
              <a:t>розливати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її</a:t>
            </a:r>
            <a:r>
              <a:rPr lang="ru-RU" sz="2400" b="1" dirty="0" smtClean="0"/>
              <a:t> у </a:t>
            </a:r>
            <a:r>
              <a:rPr lang="ru-RU" sz="2400" b="1" dirty="0" err="1" smtClean="0"/>
              <a:t>пляшки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необхідно</a:t>
            </a:r>
            <a:r>
              <a:rPr lang="ru-RU" sz="2400" b="1" dirty="0" smtClean="0"/>
              <a:t> на </a:t>
            </a:r>
            <a:r>
              <a:rPr lang="ru-RU" sz="2400" b="1" dirty="0" err="1" smtClean="0"/>
              <a:t>відстані</a:t>
            </a:r>
            <a:r>
              <a:rPr lang="ru-RU" sz="2400" b="1" dirty="0" smtClean="0"/>
              <a:t> не </a:t>
            </a:r>
            <a:r>
              <a:rPr lang="ru-RU" sz="2400" b="1" dirty="0" err="1" smtClean="0"/>
              <a:t>більше</a:t>
            </a:r>
            <a:r>
              <a:rPr lang="ru-RU" sz="2400" b="1" dirty="0" smtClean="0"/>
              <a:t> 50 </a:t>
            </a:r>
            <a:r>
              <a:rPr lang="ru-RU" sz="2400" b="1" dirty="0" err="1" smtClean="0"/>
              <a:t>метрів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від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джерела</a:t>
            </a:r>
            <a:r>
              <a:rPr lang="ru-RU" sz="2400" b="1" dirty="0" smtClean="0"/>
              <a:t>. </a:t>
            </a:r>
          </a:p>
          <a:p>
            <a:pPr marL="342900" indent="-342900" algn="just">
              <a:buAutoNum type="arabicPeriod"/>
            </a:pPr>
            <a:r>
              <a:rPr lang="ru-RU" sz="2400" b="1" dirty="0" smtClean="0"/>
              <a:t>Вода повинна бути </a:t>
            </a:r>
            <a:r>
              <a:rPr lang="ru-RU" sz="2400" b="1" dirty="0" err="1" smtClean="0"/>
              <a:t>природної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чистоти</a:t>
            </a:r>
            <a:r>
              <a:rPr lang="ru-RU" sz="2400" b="1" dirty="0" smtClean="0"/>
              <a:t>, </a:t>
            </a:r>
            <a:r>
              <a:rPr lang="ru-RU" sz="2400" b="1" dirty="0" err="1" smtClean="0"/>
              <a:t>неприпустиме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використання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будь-яких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методів</a:t>
            </a:r>
            <a:r>
              <a:rPr lang="ru-RU" sz="2400" b="1" dirty="0" smtClean="0"/>
              <a:t>, </a:t>
            </a:r>
            <a:r>
              <a:rPr lang="ru-RU" sz="2400" b="1" dirty="0" err="1" smtClean="0"/>
              <a:t>що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можуть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змінити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її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початкові</a:t>
            </a:r>
            <a:r>
              <a:rPr lang="ru-RU" sz="2400" b="1" dirty="0" smtClean="0"/>
              <a:t>, </a:t>
            </a:r>
            <a:r>
              <a:rPr lang="ru-RU" sz="2400" b="1" dirty="0" err="1" smtClean="0"/>
              <a:t>природні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властивості</a:t>
            </a:r>
            <a:r>
              <a:rPr lang="ru-RU" sz="2400" b="1" dirty="0" smtClean="0"/>
              <a:t>. </a:t>
            </a:r>
          </a:p>
          <a:p>
            <a:pPr marL="342900" indent="-342900" algn="just">
              <a:buAutoNum type="arabicPeriod"/>
            </a:pPr>
            <a:r>
              <a:rPr lang="ru-RU" sz="2400" b="1" dirty="0" smtClean="0"/>
              <a:t>Для </a:t>
            </a:r>
            <a:r>
              <a:rPr lang="ru-RU" sz="2400" b="1" dirty="0" err="1" smtClean="0"/>
              <a:t>очищення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від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механічних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домішок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можна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використати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фільтри</a:t>
            </a:r>
            <a:r>
              <a:rPr lang="ru-RU" sz="2400" b="1" dirty="0" smtClean="0"/>
              <a:t>. У </a:t>
            </a:r>
            <a:r>
              <a:rPr lang="ru-RU" sz="2400" b="1" dirty="0" err="1" smtClean="0"/>
              <a:t>деяких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випадках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допустиме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вилучення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певних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небажаних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речовин</a:t>
            </a:r>
            <a:r>
              <a:rPr lang="ru-RU" sz="2400" b="1" dirty="0" smtClean="0"/>
              <a:t> (</a:t>
            </a:r>
            <a:r>
              <a:rPr lang="ru-RU" sz="2400" b="1" dirty="0" err="1" smtClean="0"/>
              <a:t>сполуки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феруму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або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сульфуру</a:t>
            </a:r>
            <a:r>
              <a:rPr lang="ru-RU" sz="2400" b="1" dirty="0" smtClean="0"/>
              <a:t>). </a:t>
            </a:r>
          </a:p>
          <a:p>
            <a:pPr marL="342900" indent="-342900" algn="just">
              <a:buAutoNum type="arabicPeriod"/>
            </a:pPr>
            <a:r>
              <a:rPr lang="ru-RU" sz="2400" b="1" dirty="0" err="1" smtClean="0"/>
              <a:t>Якщо</a:t>
            </a:r>
            <a:r>
              <a:rPr lang="ru-RU" sz="2400" b="1" dirty="0" smtClean="0"/>
              <a:t> вода походить </a:t>
            </a:r>
            <a:r>
              <a:rPr lang="ru-RU" sz="2400" b="1" dirty="0" err="1" smtClean="0"/>
              <a:t>із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джерела</a:t>
            </a:r>
            <a:r>
              <a:rPr lang="ru-RU" sz="2400" b="1" dirty="0" smtClean="0"/>
              <a:t>, </a:t>
            </a:r>
            <a:r>
              <a:rPr lang="ru-RU" sz="2400" b="1" dirty="0" err="1" smtClean="0"/>
              <a:t>насиченого</a:t>
            </a:r>
            <a:r>
              <a:rPr lang="ru-RU" sz="2400" b="1" dirty="0" smtClean="0"/>
              <a:t> карбон </a:t>
            </a:r>
            <a:r>
              <a:rPr lang="ru-RU" sz="2400" b="1" dirty="0" err="1" smtClean="0"/>
              <a:t>діоксидом</a:t>
            </a:r>
            <a:r>
              <a:rPr lang="ru-RU" sz="2400" b="1" dirty="0" smtClean="0"/>
              <a:t>, то </a:t>
            </a:r>
            <a:r>
              <a:rPr lang="ru-RU" sz="2400" b="1" dirty="0" err="1" smtClean="0"/>
              <a:t>його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можуть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частково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або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повністю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видалити</a:t>
            </a:r>
            <a:r>
              <a:rPr lang="ru-RU" sz="2400" b="1" dirty="0" smtClean="0"/>
              <a:t>, </a:t>
            </a:r>
            <a:r>
              <a:rPr lang="ru-RU" sz="2400" b="1" dirty="0" err="1" smtClean="0"/>
              <a:t>оскільки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впливає</a:t>
            </a:r>
            <a:r>
              <a:rPr lang="ru-RU" sz="2400" b="1" dirty="0" smtClean="0"/>
              <a:t> на </a:t>
            </a:r>
            <a:r>
              <a:rPr lang="ru-RU" sz="2400" b="1" dirty="0" err="1" smtClean="0"/>
              <a:t>характерні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властивості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мінеральної</a:t>
            </a:r>
            <a:r>
              <a:rPr lang="ru-RU" sz="2400" b="1" dirty="0" smtClean="0"/>
              <a:t> води. </a:t>
            </a:r>
          </a:p>
          <a:p>
            <a:pPr marL="342900" indent="-342900" algn="just">
              <a:buAutoNum type="arabicPeriod"/>
            </a:pPr>
            <a:r>
              <a:rPr lang="ru-RU" sz="2400" b="1" dirty="0" err="1" smtClean="0"/>
              <a:t>Вміст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нітрату</a:t>
            </a:r>
            <a:r>
              <a:rPr lang="ru-RU" sz="2400" b="1" dirty="0" smtClean="0"/>
              <a:t> не </a:t>
            </a:r>
            <a:r>
              <a:rPr lang="ru-RU" sz="2400" b="1" dirty="0" err="1" smtClean="0"/>
              <a:t>має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перевищувати</a:t>
            </a:r>
            <a:r>
              <a:rPr lang="ru-RU" sz="2400" b="1" dirty="0" smtClean="0"/>
              <a:t> 30 мг в одному </a:t>
            </a:r>
            <a:r>
              <a:rPr lang="ru-RU" sz="2400" b="1" dirty="0" err="1" smtClean="0"/>
              <a:t>літрі</a:t>
            </a:r>
            <a:r>
              <a:rPr lang="ru-RU" sz="2400" b="1" dirty="0" smtClean="0"/>
              <a:t>. </a:t>
            </a:r>
            <a:r>
              <a:rPr lang="ru-RU" sz="2400" b="1" dirty="0" err="1" smtClean="0"/>
              <a:t>Верхніх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і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нижніх</a:t>
            </a:r>
            <a:r>
              <a:rPr lang="ru-RU" sz="2400" b="1" dirty="0" smtClean="0"/>
              <a:t> меж для </a:t>
            </a:r>
            <a:r>
              <a:rPr lang="ru-RU" sz="2400" b="1" dirty="0" err="1" smtClean="0"/>
              <a:t>вмісту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мінеральних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речовин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немає</a:t>
            </a:r>
            <a:r>
              <a:rPr lang="ru-RU" sz="2400" b="1" dirty="0"/>
              <a:t>.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8084" y="0"/>
            <a:ext cx="11644394" cy="313932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b="1" dirty="0" err="1" smtClean="0">
                <a:solidFill>
                  <a:srgbClr val="FF0000"/>
                </a:solidFill>
              </a:rPr>
              <a:t>Оцінка</a:t>
            </a:r>
            <a:r>
              <a:rPr lang="ru-RU" b="1" dirty="0" smtClean="0">
                <a:solidFill>
                  <a:srgbClr val="FF0000"/>
                </a:solidFill>
              </a:rPr>
              <a:t> </a:t>
            </a:r>
            <a:r>
              <a:rPr lang="ru-RU" b="1" dirty="0" err="1" smtClean="0">
                <a:solidFill>
                  <a:srgbClr val="FF0000"/>
                </a:solidFill>
              </a:rPr>
              <a:t>якості</a:t>
            </a:r>
            <a:r>
              <a:rPr lang="ru-RU" b="1" dirty="0" smtClean="0">
                <a:solidFill>
                  <a:srgbClr val="FF0000"/>
                </a:solidFill>
              </a:rPr>
              <a:t> </a:t>
            </a:r>
            <a:r>
              <a:rPr lang="ru-RU" b="1" dirty="0" err="1" smtClean="0">
                <a:solidFill>
                  <a:srgbClr val="FF0000"/>
                </a:solidFill>
              </a:rPr>
              <a:t>мінеральних</a:t>
            </a:r>
            <a:r>
              <a:rPr lang="ru-RU" b="1" dirty="0" smtClean="0">
                <a:solidFill>
                  <a:srgbClr val="FF0000"/>
                </a:solidFill>
              </a:rPr>
              <a:t> вод. </a:t>
            </a:r>
            <a:r>
              <a:rPr lang="ru-RU" b="1" dirty="0" smtClean="0"/>
              <a:t>За </a:t>
            </a:r>
            <a:r>
              <a:rPr lang="ru-RU" b="1" dirty="0" err="1" smtClean="0"/>
              <a:t>органолептичними</a:t>
            </a:r>
            <a:r>
              <a:rPr lang="ru-RU" b="1" dirty="0" smtClean="0"/>
              <a:t> </a:t>
            </a:r>
            <a:r>
              <a:rPr lang="ru-RU" b="1" dirty="0" err="1" smtClean="0"/>
              <a:t>показниками</a:t>
            </a:r>
            <a:r>
              <a:rPr lang="ru-RU" b="1" dirty="0" smtClean="0"/>
              <a:t> </a:t>
            </a:r>
            <a:r>
              <a:rPr lang="ru-RU" b="1" dirty="0" err="1" smtClean="0"/>
              <a:t>якості</a:t>
            </a:r>
            <a:r>
              <a:rPr lang="ru-RU" b="1" dirty="0" smtClean="0"/>
              <a:t> </a:t>
            </a:r>
            <a:r>
              <a:rPr lang="ru-RU" b="1" dirty="0" err="1" smtClean="0"/>
              <a:t>природні</a:t>
            </a:r>
            <a:r>
              <a:rPr lang="ru-RU" b="1" dirty="0" smtClean="0"/>
              <a:t> та </a:t>
            </a:r>
            <a:r>
              <a:rPr lang="ru-RU" b="1" dirty="0" err="1" smtClean="0"/>
              <a:t>штучні</a:t>
            </a:r>
            <a:r>
              <a:rPr lang="ru-RU" b="1" dirty="0" smtClean="0"/>
              <a:t> </a:t>
            </a:r>
            <a:r>
              <a:rPr lang="ru-RU" b="1" dirty="0" err="1" smtClean="0"/>
              <a:t>мінеральні</a:t>
            </a:r>
            <a:r>
              <a:rPr lang="ru-RU" b="1" dirty="0" smtClean="0"/>
              <a:t> води </a:t>
            </a:r>
            <a:r>
              <a:rPr lang="ru-RU" b="1" dirty="0" err="1" smtClean="0"/>
              <a:t>мають</a:t>
            </a:r>
            <a:r>
              <a:rPr lang="ru-RU" b="1" dirty="0" smtClean="0"/>
              <a:t> бути </a:t>
            </a:r>
            <a:r>
              <a:rPr lang="ru-RU" b="1" dirty="0" err="1" smtClean="0"/>
              <a:t>прозорими</a:t>
            </a:r>
            <a:r>
              <a:rPr lang="ru-RU" b="1" dirty="0" smtClean="0"/>
              <a:t>, </a:t>
            </a:r>
            <a:r>
              <a:rPr lang="ru-RU" b="1" dirty="0" err="1" smtClean="0"/>
              <a:t>безбарвними</a:t>
            </a:r>
            <a:r>
              <a:rPr lang="ru-RU" b="1" dirty="0" smtClean="0"/>
              <a:t>, </a:t>
            </a:r>
            <a:r>
              <a:rPr lang="ru-RU" b="1" dirty="0" err="1" smtClean="0"/>
              <a:t>мати</a:t>
            </a:r>
            <a:r>
              <a:rPr lang="ru-RU" b="1" dirty="0" smtClean="0"/>
              <a:t> смак </a:t>
            </a:r>
            <a:r>
              <a:rPr lang="ru-RU" b="1" dirty="0" err="1" smtClean="0"/>
              <a:t>і</a:t>
            </a:r>
            <a:r>
              <a:rPr lang="ru-RU" b="1" dirty="0" smtClean="0"/>
              <a:t> запах, </a:t>
            </a:r>
            <a:r>
              <a:rPr lang="ru-RU" b="1" dirty="0" err="1" smtClean="0"/>
              <a:t>характерний</a:t>
            </a:r>
            <a:r>
              <a:rPr lang="ru-RU" b="1" dirty="0" smtClean="0"/>
              <a:t> для </a:t>
            </a:r>
            <a:r>
              <a:rPr lang="ru-RU" b="1" dirty="0" err="1" smtClean="0"/>
              <a:t>вмісту</a:t>
            </a:r>
            <a:r>
              <a:rPr lang="ru-RU" b="1" dirty="0" smtClean="0"/>
              <a:t> </a:t>
            </a:r>
            <a:r>
              <a:rPr lang="ru-RU" b="1" dirty="0" err="1" smtClean="0"/>
              <a:t>розчинених</a:t>
            </a:r>
            <a:r>
              <a:rPr lang="ru-RU" b="1" dirty="0" smtClean="0"/>
              <a:t> солей, </a:t>
            </a:r>
            <a:r>
              <a:rPr lang="ru-RU" b="1" dirty="0" err="1" smtClean="0"/>
              <a:t>відповідати</a:t>
            </a:r>
            <a:r>
              <a:rPr lang="ru-RU" b="1" dirty="0" smtClean="0"/>
              <a:t> </a:t>
            </a:r>
            <a:r>
              <a:rPr lang="ru-RU" b="1" dirty="0" err="1" smtClean="0"/>
              <a:t>санітарно-бактеріологічним</a:t>
            </a:r>
            <a:r>
              <a:rPr lang="ru-RU" b="1" dirty="0" smtClean="0"/>
              <a:t> </a:t>
            </a:r>
            <a:r>
              <a:rPr lang="ru-RU" b="1" dirty="0" err="1" smtClean="0"/>
              <a:t>вимогам</a:t>
            </a:r>
            <a:r>
              <a:rPr lang="ru-RU" b="1" dirty="0" smtClean="0"/>
              <a:t>. </a:t>
            </a:r>
            <a:r>
              <a:rPr lang="ru-RU" b="1" dirty="0" err="1" smtClean="0"/>
              <a:t>Під</a:t>
            </a:r>
            <a:r>
              <a:rPr lang="ru-RU" b="1" dirty="0" smtClean="0"/>
              <a:t> час </a:t>
            </a:r>
            <a:r>
              <a:rPr lang="ru-RU" b="1" dirty="0" err="1" smtClean="0"/>
              <a:t>зберігання</a:t>
            </a:r>
            <a:r>
              <a:rPr lang="ru-RU" b="1" dirty="0" smtClean="0"/>
              <a:t> </a:t>
            </a:r>
            <a:r>
              <a:rPr lang="ru-RU" b="1" dirty="0" err="1" smtClean="0"/>
              <a:t>допускається</a:t>
            </a:r>
            <a:r>
              <a:rPr lang="ru-RU" b="1" dirty="0" smtClean="0"/>
              <a:t> </a:t>
            </a:r>
            <a:r>
              <a:rPr lang="ru-RU" b="1" dirty="0" err="1" smtClean="0"/>
              <a:t>незначне</a:t>
            </a:r>
            <a:r>
              <a:rPr lang="ru-RU" b="1" dirty="0" smtClean="0"/>
              <a:t> </a:t>
            </a:r>
            <a:r>
              <a:rPr lang="ru-RU" b="1" dirty="0" err="1" smtClean="0"/>
              <a:t>випадіння</a:t>
            </a:r>
            <a:r>
              <a:rPr lang="ru-RU" b="1" dirty="0" smtClean="0"/>
              <a:t> осаду </a:t>
            </a:r>
            <a:r>
              <a:rPr lang="ru-RU" b="1" dirty="0" err="1" smtClean="0"/>
              <a:t>мінеральних</a:t>
            </a:r>
            <a:r>
              <a:rPr lang="ru-RU" b="1" dirty="0" smtClean="0"/>
              <a:t> солей. При </a:t>
            </a:r>
            <a:r>
              <a:rPr lang="ru-RU" b="1" dirty="0" err="1" smtClean="0"/>
              <a:t>визначенні</a:t>
            </a:r>
            <a:r>
              <a:rPr lang="ru-RU" b="1" dirty="0" smtClean="0"/>
              <a:t> </a:t>
            </a:r>
            <a:r>
              <a:rPr lang="ru-RU" b="1" dirty="0" err="1" smtClean="0"/>
              <a:t>якості</a:t>
            </a:r>
            <a:r>
              <a:rPr lang="ru-RU" b="1" dirty="0" smtClean="0"/>
              <a:t> </a:t>
            </a:r>
            <a:r>
              <a:rPr lang="ru-RU" b="1" dirty="0" err="1" smtClean="0"/>
              <a:t>мінеральних</a:t>
            </a:r>
            <a:r>
              <a:rPr lang="ru-RU" b="1" dirty="0" smtClean="0"/>
              <a:t> вод </a:t>
            </a:r>
            <a:r>
              <a:rPr lang="ru-RU" b="1" dirty="0" err="1" smtClean="0"/>
              <a:t>експрес-методом</a:t>
            </a:r>
            <a:r>
              <a:rPr lang="ru-RU" b="1" dirty="0" smtClean="0"/>
              <a:t> </a:t>
            </a:r>
            <a:r>
              <a:rPr lang="ru-RU" b="1" dirty="0" err="1" smtClean="0"/>
              <a:t>або</a:t>
            </a:r>
            <a:r>
              <a:rPr lang="ru-RU" b="1" dirty="0" smtClean="0"/>
              <a:t> </a:t>
            </a:r>
            <a:r>
              <a:rPr lang="ru-RU" b="1" dirty="0" err="1" smtClean="0"/>
              <a:t>ваговим</a:t>
            </a:r>
            <a:r>
              <a:rPr lang="ru-RU" b="1" dirty="0" smtClean="0"/>
              <a:t> методом </a:t>
            </a:r>
            <a:r>
              <a:rPr lang="ru-RU" b="1" dirty="0" err="1" smtClean="0"/>
              <a:t>визначають</a:t>
            </a:r>
            <a:r>
              <a:rPr lang="ru-RU" b="1" dirty="0" smtClean="0"/>
              <a:t> </a:t>
            </a:r>
            <a:r>
              <a:rPr lang="ru-RU" b="1" dirty="0" err="1" smtClean="0"/>
              <a:t>загальну</a:t>
            </a:r>
            <a:r>
              <a:rPr lang="ru-RU" b="1" dirty="0" smtClean="0"/>
              <a:t> </a:t>
            </a:r>
            <a:r>
              <a:rPr lang="ru-RU" b="1" dirty="0" err="1" smtClean="0"/>
              <a:t>мінералізацію</a:t>
            </a:r>
            <a:r>
              <a:rPr lang="ru-RU" b="1" dirty="0" smtClean="0"/>
              <a:t>. До </a:t>
            </a:r>
            <a:r>
              <a:rPr lang="ru-RU" b="1" dirty="0" err="1" smtClean="0"/>
              <a:t>основних</a:t>
            </a:r>
            <a:r>
              <a:rPr lang="ru-RU" b="1" dirty="0" smtClean="0"/>
              <a:t> </a:t>
            </a:r>
            <a:r>
              <a:rPr lang="ru-RU" b="1" dirty="0" err="1" smtClean="0"/>
              <a:t>факторів</a:t>
            </a:r>
            <a:r>
              <a:rPr lang="ru-RU" b="1" dirty="0" smtClean="0"/>
              <a:t>, </a:t>
            </a:r>
            <a:r>
              <a:rPr lang="ru-RU" b="1" dirty="0" err="1" smtClean="0"/>
              <a:t>що</a:t>
            </a:r>
            <a:r>
              <a:rPr lang="ru-RU" b="1" dirty="0" smtClean="0"/>
              <a:t> </a:t>
            </a:r>
            <a:r>
              <a:rPr lang="ru-RU" b="1" dirty="0" err="1" smtClean="0"/>
              <a:t>формують</a:t>
            </a:r>
            <a:r>
              <a:rPr lang="ru-RU" b="1" dirty="0" smtClean="0"/>
              <a:t> </a:t>
            </a:r>
            <a:r>
              <a:rPr lang="ru-RU" b="1" dirty="0" err="1" smtClean="0"/>
              <a:t>якість</a:t>
            </a:r>
            <a:r>
              <a:rPr lang="ru-RU" b="1" dirty="0" smtClean="0"/>
              <a:t>, </a:t>
            </a:r>
            <a:r>
              <a:rPr lang="ru-RU" b="1" dirty="0" err="1" smtClean="0"/>
              <a:t>належить</a:t>
            </a:r>
            <a:r>
              <a:rPr lang="ru-RU" b="1" dirty="0" smtClean="0"/>
              <a:t> </a:t>
            </a:r>
            <a:r>
              <a:rPr lang="ru-RU" b="1" dirty="0" err="1" smtClean="0"/>
              <a:t>сировина</a:t>
            </a:r>
            <a:r>
              <a:rPr lang="ru-RU" b="1" dirty="0" smtClean="0"/>
              <a:t>: </a:t>
            </a:r>
            <a:r>
              <a:rPr lang="ru-RU" b="1" dirty="0" err="1" smtClean="0"/>
              <a:t>питна</a:t>
            </a:r>
            <a:r>
              <a:rPr lang="ru-RU" b="1" dirty="0" smtClean="0"/>
              <a:t> вода та </a:t>
            </a:r>
            <a:r>
              <a:rPr lang="ru-RU" b="1" dirty="0" err="1" smtClean="0"/>
              <a:t>мінеральні</a:t>
            </a:r>
            <a:r>
              <a:rPr lang="ru-RU" b="1" dirty="0" smtClean="0"/>
              <a:t> </a:t>
            </a:r>
            <a:r>
              <a:rPr lang="ru-RU" b="1" dirty="0" err="1" smtClean="0"/>
              <a:t>збагачуючі</a:t>
            </a:r>
            <a:r>
              <a:rPr lang="ru-RU" b="1" dirty="0" smtClean="0"/>
              <a:t> добавки, а </a:t>
            </a:r>
            <a:r>
              <a:rPr lang="ru-RU" b="1" dirty="0" err="1" smtClean="0"/>
              <a:t>також</a:t>
            </a:r>
            <a:r>
              <a:rPr lang="ru-RU" b="1" dirty="0" smtClean="0"/>
              <a:t> рецептура. </a:t>
            </a:r>
          </a:p>
          <a:p>
            <a:pPr algn="just"/>
            <a:r>
              <a:rPr lang="ru-RU" b="1" dirty="0" err="1" smtClean="0">
                <a:solidFill>
                  <a:srgbClr val="FF0000"/>
                </a:solidFill>
              </a:rPr>
              <a:t>Мікробіологічні</a:t>
            </a:r>
            <a:r>
              <a:rPr lang="ru-RU" b="1" dirty="0" smtClean="0">
                <a:solidFill>
                  <a:srgbClr val="FF0000"/>
                </a:solidFill>
              </a:rPr>
              <a:t> </a:t>
            </a:r>
            <a:r>
              <a:rPr lang="ru-RU" b="1" dirty="0" err="1" smtClean="0">
                <a:solidFill>
                  <a:srgbClr val="FF0000"/>
                </a:solidFill>
              </a:rPr>
              <a:t>вимоги</a:t>
            </a:r>
            <a:r>
              <a:rPr lang="ru-RU" b="1" dirty="0" smtClean="0">
                <a:solidFill>
                  <a:srgbClr val="FF0000"/>
                </a:solidFill>
              </a:rPr>
              <a:t> до </a:t>
            </a:r>
            <a:r>
              <a:rPr lang="ru-RU" b="1" dirty="0" err="1" smtClean="0">
                <a:solidFill>
                  <a:srgbClr val="FF0000"/>
                </a:solidFill>
              </a:rPr>
              <a:t>якості</a:t>
            </a:r>
            <a:r>
              <a:rPr lang="ru-RU" b="1" dirty="0" smtClean="0">
                <a:solidFill>
                  <a:srgbClr val="FF0000"/>
                </a:solidFill>
              </a:rPr>
              <a:t> </a:t>
            </a:r>
            <a:r>
              <a:rPr lang="ru-RU" b="1" dirty="0" err="1" smtClean="0">
                <a:solidFill>
                  <a:srgbClr val="FF0000"/>
                </a:solidFill>
              </a:rPr>
              <a:t>мінеральних</a:t>
            </a:r>
            <a:r>
              <a:rPr lang="ru-RU" b="1" dirty="0" smtClean="0">
                <a:solidFill>
                  <a:srgbClr val="FF0000"/>
                </a:solidFill>
              </a:rPr>
              <a:t> вод. </a:t>
            </a:r>
            <a:r>
              <a:rPr lang="ru-RU" b="1" dirty="0" smtClean="0"/>
              <a:t>У </a:t>
            </a:r>
            <a:r>
              <a:rPr lang="ru-RU" b="1" dirty="0" err="1" smtClean="0"/>
              <a:t>процесі</a:t>
            </a:r>
            <a:r>
              <a:rPr lang="ru-RU" b="1" dirty="0" smtClean="0"/>
              <a:t> </a:t>
            </a:r>
            <a:r>
              <a:rPr lang="ru-RU" b="1" dirty="0" err="1" smtClean="0"/>
              <a:t>реалізації</a:t>
            </a:r>
            <a:r>
              <a:rPr lang="ru-RU" b="1" dirty="0" smtClean="0"/>
              <a:t> </a:t>
            </a:r>
            <a:r>
              <a:rPr lang="ru-RU" b="1" dirty="0" err="1" smtClean="0"/>
              <a:t>природна</a:t>
            </a:r>
            <a:r>
              <a:rPr lang="ru-RU" b="1" dirty="0" smtClean="0"/>
              <a:t> </a:t>
            </a:r>
            <a:r>
              <a:rPr lang="ru-RU" b="1" dirty="0" err="1" smtClean="0"/>
              <a:t>мінеральна</a:t>
            </a:r>
            <a:r>
              <a:rPr lang="ru-RU" b="1" dirty="0" smtClean="0"/>
              <a:t> вода </a:t>
            </a:r>
            <a:r>
              <a:rPr lang="ru-RU" b="1" dirty="0" err="1" smtClean="0"/>
              <a:t>має</a:t>
            </a:r>
            <a:r>
              <a:rPr lang="ru-RU" b="1" dirty="0" smtClean="0"/>
              <a:t> бути </a:t>
            </a:r>
            <a:r>
              <a:rPr lang="ru-RU" b="1" dirty="0" err="1" smtClean="0"/>
              <a:t>такої</a:t>
            </a:r>
            <a:r>
              <a:rPr lang="ru-RU" b="1" dirty="0" smtClean="0"/>
              <a:t> </a:t>
            </a:r>
            <a:r>
              <a:rPr lang="ru-RU" b="1" dirty="0" err="1" smtClean="0"/>
              <a:t>якості</a:t>
            </a:r>
            <a:r>
              <a:rPr lang="ru-RU" b="1" dirty="0" smtClean="0"/>
              <a:t>, </a:t>
            </a:r>
            <a:r>
              <a:rPr lang="ru-RU" b="1" dirty="0" err="1" smtClean="0"/>
              <a:t>щоб</a:t>
            </a:r>
            <a:r>
              <a:rPr lang="ru-RU" b="1" dirty="0" smtClean="0"/>
              <a:t> не </a:t>
            </a:r>
            <a:r>
              <a:rPr lang="ru-RU" b="1" dirty="0" err="1" smtClean="0"/>
              <a:t>становити</a:t>
            </a:r>
            <a:r>
              <a:rPr lang="ru-RU" b="1" dirty="0" smtClean="0"/>
              <a:t> </a:t>
            </a:r>
            <a:r>
              <a:rPr lang="ru-RU" b="1" dirty="0" err="1" smtClean="0"/>
              <a:t>небезпеки</a:t>
            </a:r>
            <a:r>
              <a:rPr lang="ru-RU" b="1" dirty="0" smtClean="0"/>
              <a:t> для </a:t>
            </a:r>
            <a:r>
              <a:rPr lang="ru-RU" b="1" dirty="0" err="1" smtClean="0"/>
              <a:t>здоров’я</a:t>
            </a:r>
            <a:r>
              <a:rPr lang="ru-RU" b="1" dirty="0" smtClean="0"/>
              <a:t> </a:t>
            </a:r>
            <a:r>
              <a:rPr lang="ru-RU" b="1" dirty="0" err="1" smtClean="0"/>
              <a:t>споживачів</a:t>
            </a:r>
            <a:r>
              <a:rPr lang="ru-RU" b="1" dirty="0" smtClean="0"/>
              <a:t> (не </a:t>
            </a:r>
            <a:r>
              <a:rPr lang="ru-RU" b="1" dirty="0" err="1" smtClean="0"/>
              <a:t>має</a:t>
            </a:r>
            <a:r>
              <a:rPr lang="ru-RU" b="1" dirty="0" smtClean="0"/>
              <a:t> бути </a:t>
            </a:r>
            <a:r>
              <a:rPr lang="ru-RU" b="1" dirty="0" err="1" smtClean="0"/>
              <a:t>патогенних</a:t>
            </a:r>
            <a:r>
              <a:rPr lang="ru-RU" b="1" dirty="0" smtClean="0"/>
              <a:t> </a:t>
            </a:r>
            <a:r>
              <a:rPr lang="ru-RU" b="1" dirty="0" err="1" smtClean="0"/>
              <a:t>мікроорганізмів</a:t>
            </a:r>
            <a:r>
              <a:rPr lang="ru-RU" b="1" dirty="0" smtClean="0"/>
              <a:t>), а </a:t>
            </a:r>
            <a:r>
              <a:rPr lang="ru-RU" b="1" dirty="0" err="1" smtClean="0"/>
              <a:t>також</a:t>
            </a:r>
            <a:r>
              <a:rPr lang="ru-RU" b="1" dirty="0" smtClean="0"/>
              <a:t> вона </a:t>
            </a:r>
            <a:r>
              <a:rPr lang="ru-RU" b="1" dirty="0" err="1" smtClean="0"/>
              <a:t>має</a:t>
            </a:r>
            <a:r>
              <a:rPr lang="ru-RU" b="1" dirty="0" smtClean="0"/>
              <a:t> </a:t>
            </a:r>
            <a:r>
              <a:rPr lang="ru-RU" b="1" dirty="0" err="1" smtClean="0"/>
              <a:t>відповідати</a:t>
            </a:r>
            <a:r>
              <a:rPr lang="ru-RU" b="1" dirty="0" smtClean="0"/>
              <a:t> </a:t>
            </a:r>
            <a:r>
              <a:rPr lang="ru-RU" b="1" dirty="0" err="1" smtClean="0"/>
              <a:t>наступним</a:t>
            </a:r>
            <a:r>
              <a:rPr lang="ru-RU" b="1" dirty="0" smtClean="0"/>
              <a:t> </a:t>
            </a:r>
            <a:r>
              <a:rPr lang="ru-RU" b="1" dirty="0" err="1" smtClean="0"/>
              <a:t>мікробіологічним</a:t>
            </a:r>
            <a:r>
              <a:rPr lang="ru-RU" b="1" dirty="0" smtClean="0"/>
              <a:t> </a:t>
            </a:r>
            <a:r>
              <a:rPr lang="ru-RU" b="1" dirty="0" err="1" smtClean="0"/>
              <a:t>специфікаціям</a:t>
            </a:r>
            <a:r>
              <a:rPr lang="ru-RU" b="1" dirty="0" smtClean="0"/>
              <a:t> за </a:t>
            </a:r>
            <a:r>
              <a:rPr lang="ru-RU" b="1" dirty="0" err="1" smtClean="0"/>
              <a:t>якістю</a:t>
            </a:r>
            <a:r>
              <a:rPr lang="ru-RU" b="1" dirty="0" smtClean="0"/>
              <a:t>. </a:t>
            </a:r>
            <a:endParaRPr lang="ru-RU" b="1" dirty="0"/>
          </a:p>
        </p:txBody>
      </p:sp>
      <p:pic>
        <p:nvPicPr>
          <p:cNvPr id="137218" name="Picture 2"/>
          <p:cNvPicPr>
            <a:picLocks noChangeAspect="1" noChangeArrowheads="1"/>
          </p:cNvPicPr>
          <p:nvPr/>
        </p:nvPicPr>
        <p:blipFill>
          <a:blip r:embed="rId2"/>
          <a:srcRect l="50146" t="45898" r="14165" b="15039"/>
          <a:stretch>
            <a:fillRect/>
          </a:stretch>
        </p:blipFill>
        <p:spPr bwMode="auto">
          <a:xfrm>
            <a:off x="380960" y="3429000"/>
            <a:ext cx="5643602" cy="3209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7219" name="Picture 3"/>
          <p:cNvPicPr>
            <a:picLocks noChangeAspect="1" noChangeArrowheads="1"/>
          </p:cNvPicPr>
          <p:nvPr/>
        </p:nvPicPr>
        <p:blipFill>
          <a:blip r:embed="rId3"/>
          <a:srcRect l="14312" t="44141" r="50549" b="7031"/>
          <a:stretch>
            <a:fillRect/>
          </a:stretch>
        </p:blipFill>
        <p:spPr bwMode="auto">
          <a:xfrm>
            <a:off x="6381752" y="3007045"/>
            <a:ext cx="5500726" cy="3850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52398" y="214290"/>
            <a:ext cx="10501386" cy="541686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solidFill>
                  <a:srgbClr val="FF0000"/>
                </a:solidFill>
              </a:rPr>
              <a:t>Розлив </a:t>
            </a:r>
          </a:p>
          <a:p>
            <a:pPr algn="just"/>
            <a:r>
              <a:rPr lang="ru-RU" b="1" dirty="0" err="1" smtClean="0"/>
              <a:t>Мінеральну</a:t>
            </a:r>
            <a:r>
              <a:rPr lang="ru-RU" b="1" dirty="0" smtClean="0"/>
              <a:t> воду </a:t>
            </a:r>
            <a:r>
              <a:rPr lang="ru-RU" b="1" dirty="0" err="1" smtClean="0"/>
              <a:t>розливають</a:t>
            </a:r>
            <a:r>
              <a:rPr lang="ru-RU" b="1" dirty="0" smtClean="0"/>
              <a:t> у </a:t>
            </a:r>
            <a:r>
              <a:rPr lang="ru-RU" b="1" dirty="0" err="1" smtClean="0"/>
              <a:t>пляшки</a:t>
            </a:r>
            <a:r>
              <a:rPr lang="ru-RU" b="1" dirty="0" smtClean="0"/>
              <a:t> </a:t>
            </a:r>
            <a:r>
              <a:rPr lang="ru-RU" b="1" dirty="0" err="1" smtClean="0"/>
              <a:t>і</a:t>
            </a:r>
            <a:r>
              <a:rPr lang="ru-RU" b="1" dirty="0" smtClean="0"/>
              <a:t> </a:t>
            </a:r>
            <a:r>
              <a:rPr lang="ru-RU" b="1" dirty="0" err="1" smtClean="0"/>
              <a:t>закупорюють</a:t>
            </a:r>
            <a:r>
              <a:rPr lang="ru-RU" b="1" dirty="0" smtClean="0"/>
              <a:t>. </a:t>
            </a:r>
            <a:r>
              <a:rPr lang="ru-RU" b="1" dirty="0" err="1" smtClean="0"/>
              <a:t>Потім</a:t>
            </a:r>
            <a:r>
              <a:rPr lang="ru-RU" b="1" dirty="0" smtClean="0"/>
              <a:t> </a:t>
            </a:r>
            <a:r>
              <a:rPr lang="ru-RU" b="1" dirty="0" err="1" smtClean="0"/>
              <a:t>їх</a:t>
            </a:r>
            <a:r>
              <a:rPr lang="ru-RU" b="1" dirty="0" smtClean="0"/>
              <a:t> </a:t>
            </a:r>
            <a:r>
              <a:rPr lang="ru-RU" b="1" dirty="0" err="1" smtClean="0"/>
              <a:t>перевіряють</a:t>
            </a:r>
            <a:r>
              <a:rPr lang="ru-RU" b="1" dirty="0" smtClean="0"/>
              <a:t> на </a:t>
            </a:r>
            <a:r>
              <a:rPr lang="ru-RU" b="1" dirty="0" err="1" smtClean="0"/>
              <a:t>відповідність</a:t>
            </a:r>
            <a:r>
              <a:rPr lang="ru-RU" b="1" dirty="0" smtClean="0"/>
              <a:t> готового продукту </a:t>
            </a:r>
            <a:r>
              <a:rPr lang="ru-RU" b="1" dirty="0" err="1" smtClean="0"/>
              <a:t>всім</a:t>
            </a:r>
            <a:r>
              <a:rPr lang="ru-RU" b="1" dirty="0" smtClean="0"/>
              <a:t> </a:t>
            </a:r>
            <a:r>
              <a:rPr lang="ru-RU" b="1" dirty="0" err="1" smtClean="0"/>
              <a:t>вимогам</a:t>
            </a:r>
            <a:r>
              <a:rPr lang="ru-RU" b="1" dirty="0" smtClean="0"/>
              <a:t>. </a:t>
            </a:r>
            <a:r>
              <a:rPr lang="ru-RU" b="1" dirty="0" err="1" smtClean="0"/>
              <a:t>Зразки</a:t>
            </a:r>
            <a:r>
              <a:rPr lang="ru-RU" b="1" dirty="0" smtClean="0"/>
              <a:t> води </a:t>
            </a:r>
            <a:r>
              <a:rPr lang="ru-RU" b="1" dirty="0" err="1" smtClean="0"/>
              <a:t>перевіряються</a:t>
            </a:r>
            <a:r>
              <a:rPr lang="ru-RU" b="1" dirty="0" smtClean="0"/>
              <a:t> на </a:t>
            </a:r>
            <a:r>
              <a:rPr lang="ru-RU" b="1" dirty="0" err="1" smtClean="0"/>
              <a:t>якість</a:t>
            </a:r>
            <a:r>
              <a:rPr lang="ru-RU" b="1" dirty="0" smtClean="0"/>
              <a:t> </a:t>
            </a:r>
            <a:r>
              <a:rPr lang="ru-RU" b="1" dirty="0" err="1" smtClean="0"/>
              <a:t>і</a:t>
            </a:r>
            <a:r>
              <a:rPr lang="ru-RU" b="1" dirty="0" smtClean="0"/>
              <a:t> </a:t>
            </a:r>
            <a:r>
              <a:rPr lang="ru-RU" b="1" dirty="0" err="1" smtClean="0"/>
              <a:t>свіжість</a:t>
            </a:r>
            <a:r>
              <a:rPr lang="ru-RU" b="1" dirty="0" smtClean="0"/>
              <a:t> (</a:t>
            </a:r>
            <a:r>
              <a:rPr lang="ru-RU" b="1" dirty="0" err="1" smtClean="0"/>
              <a:t>органолептичні</a:t>
            </a:r>
            <a:r>
              <a:rPr lang="ru-RU" b="1" dirty="0" smtClean="0"/>
              <a:t> </a:t>
            </a:r>
            <a:r>
              <a:rPr lang="ru-RU" b="1" dirty="0" err="1" smtClean="0"/>
              <a:t>показники</a:t>
            </a:r>
            <a:r>
              <a:rPr lang="ru-RU" b="1" dirty="0" smtClean="0"/>
              <a:t>), </a:t>
            </a:r>
            <a:r>
              <a:rPr lang="ru-RU" b="1" dirty="0" err="1" smtClean="0"/>
              <a:t>на</a:t>
            </a:r>
            <a:r>
              <a:rPr lang="ru-RU" b="1" dirty="0" smtClean="0"/>
              <a:t> </a:t>
            </a:r>
            <a:r>
              <a:rPr lang="ru-RU" b="1" dirty="0" err="1" smtClean="0"/>
              <a:t>мікробіологічну</a:t>
            </a:r>
            <a:r>
              <a:rPr lang="ru-RU" b="1" dirty="0" smtClean="0"/>
              <a:t> </a:t>
            </a:r>
            <a:r>
              <a:rPr lang="ru-RU" b="1" dirty="0" err="1" smtClean="0"/>
              <a:t>й</a:t>
            </a:r>
            <a:r>
              <a:rPr lang="ru-RU" b="1" dirty="0" smtClean="0"/>
              <a:t> </a:t>
            </a:r>
            <a:r>
              <a:rPr lang="ru-RU" b="1" dirty="0" err="1" smtClean="0"/>
              <a:t>радіологічну</a:t>
            </a:r>
            <a:r>
              <a:rPr lang="ru-RU" b="1" dirty="0" smtClean="0"/>
              <a:t> </a:t>
            </a:r>
            <a:r>
              <a:rPr lang="ru-RU" b="1" dirty="0" err="1" smtClean="0"/>
              <a:t>безпечність</a:t>
            </a:r>
            <a:r>
              <a:rPr lang="ru-RU" b="1" dirty="0" smtClean="0"/>
              <a:t>, </a:t>
            </a:r>
            <a:r>
              <a:rPr lang="ru-RU" b="1" dirty="0" err="1" smtClean="0"/>
              <a:t>дають</a:t>
            </a:r>
            <a:r>
              <a:rPr lang="ru-RU" b="1" dirty="0" smtClean="0"/>
              <a:t> </a:t>
            </a:r>
            <a:r>
              <a:rPr lang="ru-RU" b="1" dirty="0" err="1" smtClean="0"/>
              <a:t>оцінку</a:t>
            </a:r>
            <a:r>
              <a:rPr lang="ru-RU" b="1" dirty="0" smtClean="0"/>
              <a:t> </a:t>
            </a:r>
            <a:r>
              <a:rPr lang="ru-RU" b="1" dirty="0" err="1" smtClean="0"/>
              <a:t>нешкідливості</a:t>
            </a:r>
            <a:r>
              <a:rPr lang="ru-RU" b="1" dirty="0" smtClean="0"/>
              <a:t> </a:t>
            </a:r>
            <a:r>
              <a:rPr lang="ru-RU" b="1" dirty="0" err="1" smtClean="0"/>
              <a:t>хімічного</a:t>
            </a:r>
            <a:r>
              <a:rPr lang="ru-RU" b="1" dirty="0" smtClean="0"/>
              <a:t> складу та </a:t>
            </a:r>
            <a:r>
              <a:rPr lang="ru-RU" b="1" dirty="0" err="1" smtClean="0"/>
              <a:t>фізіологічної</a:t>
            </a:r>
            <a:r>
              <a:rPr lang="ru-RU" b="1" dirty="0" smtClean="0"/>
              <a:t> </a:t>
            </a:r>
            <a:r>
              <a:rPr lang="ru-RU" b="1" dirty="0" err="1" smtClean="0"/>
              <a:t>повноцінності</a:t>
            </a:r>
            <a:r>
              <a:rPr lang="ru-RU" b="1" dirty="0" smtClean="0"/>
              <a:t> макро- </a:t>
            </a:r>
            <a:r>
              <a:rPr lang="ru-RU" b="1" dirty="0" err="1" smtClean="0"/>
              <a:t>і</a:t>
            </a:r>
            <a:r>
              <a:rPr lang="ru-RU" b="1" dirty="0" smtClean="0"/>
              <a:t> </a:t>
            </a:r>
            <a:r>
              <a:rPr lang="ru-RU" b="1" dirty="0" err="1" smtClean="0"/>
              <a:t>мікроелементного</a:t>
            </a:r>
            <a:r>
              <a:rPr lang="ru-RU" b="1" dirty="0" smtClean="0"/>
              <a:t> складу. </a:t>
            </a:r>
            <a:r>
              <a:rPr lang="ru-RU" b="1" dirty="0" err="1" smtClean="0"/>
              <a:t>Слід</a:t>
            </a:r>
            <a:r>
              <a:rPr lang="ru-RU" b="1" dirty="0" smtClean="0"/>
              <a:t> </a:t>
            </a:r>
            <a:r>
              <a:rPr lang="ru-RU" b="1" dirty="0" err="1" smtClean="0"/>
              <a:t>зазначити</a:t>
            </a:r>
            <a:r>
              <a:rPr lang="ru-RU" b="1" dirty="0" smtClean="0"/>
              <a:t>, </a:t>
            </a:r>
            <a:r>
              <a:rPr lang="ru-RU" b="1" dirty="0" err="1" smtClean="0"/>
              <a:t>що</a:t>
            </a:r>
            <a:r>
              <a:rPr lang="ru-RU" b="1" dirty="0" smtClean="0"/>
              <a:t>, на жаль, не </a:t>
            </a:r>
            <a:r>
              <a:rPr lang="ru-RU" b="1" dirty="0" err="1" smtClean="0"/>
              <a:t>завжди</a:t>
            </a:r>
            <a:r>
              <a:rPr lang="ru-RU" b="1" dirty="0" smtClean="0"/>
              <a:t> </a:t>
            </a:r>
            <a:r>
              <a:rPr lang="ru-RU" b="1" dirty="0" err="1" smtClean="0"/>
              <a:t>мінеральна</a:t>
            </a:r>
            <a:r>
              <a:rPr lang="ru-RU" b="1" dirty="0" smtClean="0"/>
              <a:t> вода, </a:t>
            </a:r>
            <a:r>
              <a:rPr lang="ru-RU" b="1" dirty="0" err="1" smtClean="0"/>
              <a:t>що</a:t>
            </a:r>
            <a:r>
              <a:rPr lang="ru-RU" b="1" dirty="0" smtClean="0"/>
              <a:t> </a:t>
            </a:r>
            <a:r>
              <a:rPr lang="ru-RU" b="1" dirty="0" err="1" smtClean="0"/>
              <a:t>надходить</a:t>
            </a:r>
            <a:r>
              <a:rPr lang="ru-RU" b="1" dirty="0" smtClean="0"/>
              <a:t> у продаж, </a:t>
            </a:r>
            <a:r>
              <a:rPr lang="ru-RU" b="1" dirty="0" err="1" smtClean="0"/>
              <a:t>відповідає</a:t>
            </a:r>
            <a:r>
              <a:rPr lang="ru-RU" b="1" dirty="0" smtClean="0"/>
              <a:t> </a:t>
            </a:r>
            <a:r>
              <a:rPr lang="ru-RU" b="1" dirty="0" err="1" smtClean="0"/>
              <a:t>санітарним</a:t>
            </a:r>
            <a:r>
              <a:rPr lang="ru-RU" b="1" dirty="0" smtClean="0"/>
              <a:t> </a:t>
            </a:r>
            <a:r>
              <a:rPr lang="ru-RU" b="1" dirty="0" err="1" smtClean="0"/>
              <a:t>вимогам</a:t>
            </a:r>
            <a:r>
              <a:rPr lang="ru-RU" b="1" dirty="0" smtClean="0"/>
              <a:t>. </a:t>
            </a:r>
          </a:p>
          <a:p>
            <a:pPr algn="just"/>
            <a:endParaRPr lang="ru-RU" b="1" dirty="0"/>
          </a:p>
          <a:p>
            <a:pPr algn="just"/>
            <a:r>
              <a:rPr lang="ru-RU" sz="2000" b="1" dirty="0" err="1" smtClean="0">
                <a:solidFill>
                  <a:srgbClr val="FF0000"/>
                </a:solidFill>
              </a:rPr>
              <a:t>Пакування</a:t>
            </a:r>
            <a:r>
              <a:rPr lang="ru-RU" sz="2000" b="1" dirty="0" smtClean="0">
                <a:solidFill>
                  <a:srgbClr val="FF0000"/>
                </a:solidFill>
              </a:rPr>
              <a:t> та </a:t>
            </a:r>
            <a:r>
              <a:rPr lang="ru-RU" sz="2000" b="1" dirty="0" err="1" smtClean="0">
                <a:solidFill>
                  <a:srgbClr val="FF0000"/>
                </a:solidFill>
              </a:rPr>
              <a:t>маркування</a:t>
            </a:r>
            <a:r>
              <a:rPr lang="ru-RU" sz="2000" b="1" dirty="0" smtClean="0">
                <a:solidFill>
                  <a:srgbClr val="FF0000"/>
                </a:solidFill>
              </a:rPr>
              <a:t> </a:t>
            </a:r>
          </a:p>
          <a:p>
            <a:pPr algn="just"/>
            <a:r>
              <a:rPr lang="ru-RU" b="1" dirty="0" err="1" smtClean="0"/>
              <a:t>Питну</a:t>
            </a:r>
            <a:r>
              <a:rPr lang="ru-RU" b="1" dirty="0" smtClean="0"/>
              <a:t> воду </a:t>
            </a:r>
            <a:r>
              <a:rPr lang="ru-RU" b="1" dirty="0" err="1" smtClean="0"/>
              <a:t>фасують</a:t>
            </a:r>
            <a:r>
              <a:rPr lang="ru-RU" b="1" dirty="0" smtClean="0"/>
              <a:t> у тару </a:t>
            </a:r>
            <a:r>
              <a:rPr lang="ru-RU" b="1" dirty="0" err="1" smtClean="0"/>
              <a:t>місткістю</a:t>
            </a:r>
            <a:r>
              <a:rPr lang="ru-RU" b="1" dirty="0" smtClean="0"/>
              <a:t> не </a:t>
            </a:r>
            <a:r>
              <a:rPr lang="ru-RU" b="1" dirty="0" err="1" smtClean="0"/>
              <a:t>більше</a:t>
            </a:r>
            <a:r>
              <a:rPr lang="ru-RU" b="1" dirty="0" smtClean="0"/>
              <a:t> 11,0 дм3, </a:t>
            </a:r>
            <a:r>
              <a:rPr lang="ru-RU" b="1" dirty="0" err="1" smtClean="0"/>
              <a:t>зокрема</a:t>
            </a:r>
            <a:r>
              <a:rPr lang="ru-RU" b="1" dirty="0" smtClean="0"/>
              <a:t>: </a:t>
            </a:r>
          </a:p>
          <a:p>
            <a:pPr algn="just"/>
            <a:r>
              <a:rPr lang="ru-RU" b="1" dirty="0" smtClean="0"/>
              <a:t>– </a:t>
            </a:r>
            <a:r>
              <a:rPr lang="ru-RU" b="1" dirty="0" err="1" smtClean="0"/>
              <a:t>скляні</a:t>
            </a:r>
            <a:r>
              <a:rPr lang="ru-RU" b="1" dirty="0" smtClean="0"/>
              <a:t> </a:t>
            </a:r>
            <a:r>
              <a:rPr lang="ru-RU" b="1" dirty="0" err="1" smtClean="0"/>
              <a:t>пляшки</a:t>
            </a:r>
            <a:r>
              <a:rPr lang="ru-RU" b="1" dirty="0" smtClean="0"/>
              <a:t> (</a:t>
            </a:r>
            <a:r>
              <a:rPr lang="ru-RU" b="1" dirty="0" err="1" smtClean="0"/>
              <a:t>згідно</a:t>
            </a:r>
            <a:r>
              <a:rPr lang="ru-RU" b="1" dirty="0" smtClean="0"/>
              <a:t> </a:t>
            </a:r>
            <a:r>
              <a:rPr lang="ru-RU" b="1" dirty="0" err="1" smtClean="0"/>
              <a:t>з</a:t>
            </a:r>
            <a:r>
              <a:rPr lang="ru-RU" b="1" dirty="0" smtClean="0"/>
              <a:t> ДСТУ ГОСТ 10117.1) та </a:t>
            </a:r>
            <a:r>
              <a:rPr lang="ru-RU" b="1" dirty="0" err="1" smtClean="0"/>
              <a:t>інші</a:t>
            </a:r>
            <a:r>
              <a:rPr lang="ru-RU" b="1" dirty="0" smtClean="0"/>
              <a:t> </a:t>
            </a:r>
            <a:r>
              <a:rPr lang="ru-RU" b="1" dirty="0" err="1" smtClean="0"/>
              <a:t>скляні</a:t>
            </a:r>
            <a:r>
              <a:rPr lang="ru-RU" b="1" dirty="0" smtClean="0"/>
              <a:t> </a:t>
            </a:r>
            <a:r>
              <a:rPr lang="ru-RU" b="1" dirty="0" err="1" smtClean="0"/>
              <a:t>пляшки</a:t>
            </a:r>
            <a:r>
              <a:rPr lang="ru-RU" b="1" dirty="0" smtClean="0"/>
              <a:t>, </a:t>
            </a:r>
            <a:r>
              <a:rPr lang="ru-RU" b="1" dirty="0" err="1" smtClean="0"/>
              <a:t>скляні</a:t>
            </a:r>
            <a:r>
              <a:rPr lang="ru-RU" b="1" dirty="0" smtClean="0"/>
              <a:t> банки; </a:t>
            </a:r>
          </a:p>
          <a:p>
            <a:pPr algn="just"/>
            <a:r>
              <a:rPr lang="ru-RU" b="1" dirty="0" smtClean="0"/>
              <a:t>– посуд одноразового </a:t>
            </a:r>
            <a:r>
              <a:rPr lang="ru-RU" b="1" dirty="0" err="1" smtClean="0"/>
              <a:t>використання</a:t>
            </a:r>
            <a:r>
              <a:rPr lang="ru-RU" b="1" dirty="0" smtClean="0"/>
              <a:t> (</a:t>
            </a:r>
            <a:r>
              <a:rPr lang="ru-RU" b="1" dirty="0" err="1" smtClean="0"/>
              <a:t>пляшки</a:t>
            </a:r>
            <a:r>
              <a:rPr lang="ru-RU" b="1" dirty="0" smtClean="0"/>
              <a:t> ПЕТ(Ф)), </a:t>
            </a:r>
            <a:r>
              <a:rPr lang="ru-RU" b="1" dirty="0" err="1" smtClean="0"/>
              <a:t>сифони</a:t>
            </a:r>
            <a:r>
              <a:rPr lang="ru-RU" b="1" dirty="0" smtClean="0"/>
              <a:t> </a:t>
            </a:r>
            <a:r>
              <a:rPr lang="ru-RU" b="1" dirty="0" err="1" smtClean="0"/>
              <a:t>з</a:t>
            </a:r>
            <a:r>
              <a:rPr lang="ru-RU" b="1" dirty="0" smtClean="0"/>
              <a:t> </a:t>
            </a:r>
            <a:r>
              <a:rPr lang="ru-RU" b="1" dirty="0" err="1" smtClean="0"/>
              <a:t>полімерних</a:t>
            </a:r>
            <a:r>
              <a:rPr lang="ru-RU" b="1" dirty="0" smtClean="0"/>
              <a:t> </a:t>
            </a:r>
            <a:r>
              <a:rPr lang="ru-RU" b="1" dirty="0" err="1" smtClean="0"/>
              <a:t>матеріалів</a:t>
            </a:r>
            <a:r>
              <a:rPr lang="ru-RU" b="1" dirty="0" smtClean="0"/>
              <a:t> </a:t>
            </a:r>
            <a:r>
              <a:rPr lang="ru-RU" b="1" dirty="0" err="1" smtClean="0"/>
              <a:t>вітчизняного</a:t>
            </a:r>
            <a:r>
              <a:rPr lang="ru-RU" b="1" dirty="0" smtClean="0"/>
              <a:t> </a:t>
            </a:r>
            <a:r>
              <a:rPr lang="ru-RU" b="1" dirty="0" err="1" smtClean="0"/>
              <a:t>чи</a:t>
            </a:r>
            <a:r>
              <a:rPr lang="ru-RU" b="1" dirty="0" smtClean="0"/>
              <a:t> </a:t>
            </a:r>
            <a:r>
              <a:rPr lang="ru-RU" b="1" dirty="0" err="1" smtClean="0"/>
              <a:t>імпортного</a:t>
            </a:r>
            <a:r>
              <a:rPr lang="ru-RU" b="1" dirty="0" smtClean="0"/>
              <a:t> </a:t>
            </a:r>
            <a:r>
              <a:rPr lang="ru-RU" b="1" dirty="0" err="1" smtClean="0"/>
              <a:t>виробництва</a:t>
            </a:r>
            <a:r>
              <a:rPr lang="ru-RU" b="1" dirty="0" smtClean="0"/>
              <a:t>, </a:t>
            </a:r>
            <a:r>
              <a:rPr lang="ru-RU" b="1" dirty="0" err="1" smtClean="0"/>
              <a:t>металеві</a:t>
            </a:r>
            <a:r>
              <a:rPr lang="ru-RU" b="1" dirty="0" smtClean="0"/>
              <a:t> банки, </a:t>
            </a:r>
            <a:r>
              <a:rPr lang="ru-RU" b="1" dirty="0" err="1" smtClean="0"/>
              <a:t>пакети</a:t>
            </a:r>
            <a:r>
              <a:rPr lang="ru-RU" b="1" dirty="0" smtClean="0"/>
              <a:t> </a:t>
            </a:r>
            <a:r>
              <a:rPr lang="ru-RU" b="1" dirty="0" err="1" smtClean="0"/>
              <a:t>з</a:t>
            </a:r>
            <a:r>
              <a:rPr lang="ru-RU" b="1" dirty="0" smtClean="0"/>
              <a:t> </a:t>
            </a:r>
            <a:r>
              <a:rPr lang="ru-RU" b="1" dirty="0" err="1" smtClean="0"/>
              <a:t>полімерних</a:t>
            </a:r>
            <a:r>
              <a:rPr lang="ru-RU" b="1" dirty="0" smtClean="0"/>
              <a:t> </a:t>
            </a:r>
            <a:r>
              <a:rPr lang="ru-RU" b="1" dirty="0" err="1" smtClean="0"/>
              <a:t>і</a:t>
            </a:r>
            <a:r>
              <a:rPr lang="ru-RU" b="1" dirty="0" smtClean="0"/>
              <a:t> </a:t>
            </a:r>
            <a:r>
              <a:rPr lang="ru-RU" b="1" dirty="0" err="1" smtClean="0"/>
              <a:t>змішаних</a:t>
            </a:r>
            <a:r>
              <a:rPr lang="ru-RU" b="1" dirty="0" smtClean="0"/>
              <a:t> (</a:t>
            </a:r>
            <a:r>
              <a:rPr lang="ru-RU" b="1" dirty="0" err="1" smtClean="0"/>
              <a:t>полімерно-картонних</a:t>
            </a:r>
            <a:r>
              <a:rPr lang="ru-RU" b="1" dirty="0" smtClean="0"/>
              <a:t>) </a:t>
            </a:r>
            <a:r>
              <a:rPr lang="ru-RU" b="1" dirty="0" err="1" smtClean="0"/>
              <a:t>матеріалів</a:t>
            </a:r>
            <a:r>
              <a:rPr lang="ru-RU" b="1" dirty="0" smtClean="0"/>
              <a:t>; </a:t>
            </a:r>
          </a:p>
          <a:p>
            <a:pPr algn="just"/>
            <a:r>
              <a:rPr lang="ru-RU" b="1" dirty="0" smtClean="0"/>
              <a:t>– посуд </a:t>
            </a:r>
            <a:r>
              <a:rPr lang="ru-RU" b="1" dirty="0" err="1" smtClean="0"/>
              <a:t>багаторазового</a:t>
            </a:r>
            <a:r>
              <a:rPr lang="ru-RU" b="1" dirty="0" smtClean="0"/>
              <a:t> </a:t>
            </a:r>
            <a:r>
              <a:rPr lang="ru-RU" b="1" dirty="0" err="1" smtClean="0"/>
              <a:t>використання</a:t>
            </a:r>
            <a:r>
              <a:rPr lang="ru-RU" b="1" dirty="0" smtClean="0"/>
              <a:t>, </a:t>
            </a:r>
            <a:r>
              <a:rPr lang="ru-RU" b="1" dirty="0" err="1" smtClean="0"/>
              <a:t>що</a:t>
            </a:r>
            <a:r>
              <a:rPr lang="ru-RU" b="1" dirty="0" smtClean="0"/>
              <a:t> </a:t>
            </a:r>
            <a:r>
              <a:rPr lang="ru-RU" b="1" dirty="0" err="1" smtClean="0"/>
              <a:t>має</a:t>
            </a:r>
            <a:r>
              <a:rPr lang="ru-RU" b="1" dirty="0" smtClean="0"/>
              <a:t> </a:t>
            </a:r>
            <a:r>
              <a:rPr lang="ru-RU" b="1" dirty="0" err="1" smtClean="0"/>
              <a:t>висновок</a:t>
            </a:r>
            <a:r>
              <a:rPr lang="ru-RU" b="1" dirty="0" smtClean="0"/>
              <a:t> </a:t>
            </a:r>
            <a:r>
              <a:rPr lang="ru-RU" b="1" dirty="0" err="1" smtClean="0"/>
              <a:t>державної</a:t>
            </a:r>
            <a:r>
              <a:rPr lang="ru-RU" b="1" dirty="0" smtClean="0"/>
              <a:t> </a:t>
            </a:r>
            <a:r>
              <a:rPr lang="ru-RU" b="1" dirty="0" err="1" smtClean="0"/>
              <a:t>санітарно-епідеміологічної</a:t>
            </a:r>
            <a:r>
              <a:rPr lang="ru-RU" b="1" dirty="0" smtClean="0"/>
              <a:t> </a:t>
            </a:r>
            <a:r>
              <a:rPr lang="ru-RU" b="1" dirty="0" err="1" smtClean="0"/>
              <a:t>експертизи</a:t>
            </a:r>
            <a:r>
              <a:rPr lang="ru-RU" b="1" dirty="0" smtClean="0"/>
              <a:t> </a:t>
            </a:r>
            <a:r>
              <a:rPr lang="ru-RU" b="1" dirty="0" err="1" smtClean="0"/>
              <a:t>щодо</a:t>
            </a:r>
            <a:r>
              <a:rPr lang="ru-RU" b="1" dirty="0" smtClean="0"/>
              <a:t> </a:t>
            </a:r>
            <a:r>
              <a:rPr lang="ru-RU" b="1" dirty="0" err="1" smtClean="0"/>
              <a:t>безпеки</a:t>
            </a:r>
            <a:r>
              <a:rPr lang="ru-RU" b="1" dirty="0" smtClean="0"/>
              <a:t>, </a:t>
            </a:r>
            <a:r>
              <a:rPr lang="ru-RU" b="1" dirty="0" err="1" smtClean="0"/>
              <a:t>з</a:t>
            </a:r>
            <a:r>
              <a:rPr lang="ru-RU" b="1" dirty="0" smtClean="0"/>
              <a:t> </a:t>
            </a:r>
            <a:r>
              <a:rPr lang="ru-RU" b="1" dirty="0" err="1" smtClean="0"/>
              <a:t>урахуванням</a:t>
            </a:r>
            <a:r>
              <a:rPr lang="ru-RU" b="1" dirty="0" smtClean="0"/>
              <a:t> </a:t>
            </a:r>
            <a:r>
              <a:rPr lang="ru-RU" b="1" dirty="0" err="1" smtClean="0"/>
              <a:t>максимальних</a:t>
            </a:r>
            <a:r>
              <a:rPr lang="ru-RU" b="1" dirty="0" smtClean="0"/>
              <a:t> </a:t>
            </a:r>
            <a:r>
              <a:rPr lang="ru-RU" b="1" dirty="0" err="1" smtClean="0"/>
              <a:t>строків</a:t>
            </a:r>
            <a:r>
              <a:rPr lang="ru-RU" b="1" dirty="0" smtClean="0"/>
              <a:t> </a:t>
            </a:r>
            <a:r>
              <a:rPr lang="ru-RU" b="1" dirty="0" err="1" smtClean="0"/>
              <a:t>зберігання</a:t>
            </a:r>
            <a:r>
              <a:rPr lang="ru-RU" b="1" dirty="0" smtClean="0"/>
              <a:t> </a:t>
            </a:r>
            <a:r>
              <a:rPr lang="ru-RU" b="1" dirty="0" err="1" smtClean="0"/>
              <a:t>продукції</a:t>
            </a:r>
            <a:r>
              <a:rPr lang="ru-RU" b="1" dirty="0" smtClean="0"/>
              <a:t>. </a:t>
            </a:r>
          </a:p>
          <a:p>
            <a:pPr algn="just"/>
            <a:r>
              <a:rPr lang="ru-RU" b="1" dirty="0" smtClean="0"/>
              <a:t>За </a:t>
            </a:r>
            <a:r>
              <a:rPr lang="ru-RU" b="1" dirty="0" err="1" smtClean="0"/>
              <a:t>умовами</a:t>
            </a:r>
            <a:r>
              <a:rPr lang="ru-RU" b="1" dirty="0" smtClean="0"/>
              <a:t> договору </a:t>
            </a:r>
            <a:r>
              <a:rPr lang="ru-RU" b="1" dirty="0" err="1" smtClean="0"/>
              <a:t>з</a:t>
            </a:r>
            <a:r>
              <a:rPr lang="ru-RU" b="1" dirty="0" smtClean="0"/>
              <a:t> </a:t>
            </a:r>
            <a:r>
              <a:rPr lang="ru-RU" b="1" dirty="0" err="1" smtClean="0"/>
              <a:t>замовником</a:t>
            </a:r>
            <a:r>
              <a:rPr lang="ru-RU" b="1" dirty="0" smtClean="0"/>
              <a:t> дозволено </a:t>
            </a:r>
            <a:r>
              <a:rPr lang="ru-RU" b="1" dirty="0" err="1" smtClean="0"/>
              <a:t>фасувати</a:t>
            </a:r>
            <a:r>
              <a:rPr lang="ru-RU" b="1" dirty="0" smtClean="0"/>
              <a:t> </a:t>
            </a:r>
            <a:r>
              <a:rPr lang="ru-RU" b="1" dirty="0" err="1" smtClean="0"/>
              <a:t>питну</a:t>
            </a:r>
            <a:r>
              <a:rPr lang="ru-RU" b="1" dirty="0" smtClean="0"/>
              <a:t> воду у тару </a:t>
            </a:r>
            <a:r>
              <a:rPr lang="ru-RU" b="1" dirty="0" err="1" smtClean="0"/>
              <a:t>місткістю</a:t>
            </a:r>
            <a:r>
              <a:rPr lang="ru-RU" b="1" dirty="0" smtClean="0"/>
              <a:t> до 20,0 дм3. </a:t>
            </a:r>
            <a:endParaRPr lang="ru-RU" b="1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9522" y="357166"/>
            <a:ext cx="11501518" cy="621708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b="1" dirty="0" err="1" smtClean="0">
                <a:solidFill>
                  <a:srgbClr val="FF0000"/>
                </a:solidFill>
              </a:rPr>
              <a:t>Згідно</a:t>
            </a:r>
            <a:r>
              <a:rPr lang="ru-RU" b="1" dirty="0" smtClean="0">
                <a:solidFill>
                  <a:srgbClr val="FF0000"/>
                </a:solidFill>
              </a:rPr>
              <a:t> </a:t>
            </a:r>
            <a:r>
              <a:rPr lang="ru-RU" b="1" dirty="0" err="1" smtClean="0">
                <a:solidFill>
                  <a:srgbClr val="FF0000"/>
                </a:solidFill>
              </a:rPr>
              <a:t>з</a:t>
            </a:r>
            <a:r>
              <a:rPr lang="ru-RU" b="1" dirty="0" smtClean="0">
                <a:solidFill>
                  <a:srgbClr val="FF0000"/>
                </a:solidFill>
              </a:rPr>
              <a:t> </a:t>
            </a:r>
            <a:r>
              <a:rPr lang="ru-RU" b="1" dirty="0" err="1" smtClean="0">
                <a:solidFill>
                  <a:srgbClr val="FF0000"/>
                </a:solidFill>
              </a:rPr>
              <a:t>чинними</a:t>
            </a:r>
            <a:r>
              <a:rPr lang="ru-RU" b="1" dirty="0" smtClean="0">
                <a:solidFill>
                  <a:srgbClr val="FF0000"/>
                </a:solidFill>
              </a:rPr>
              <a:t> </a:t>
            </a:r>
            <a:r>
              <a:rPr lang="ru-RU" b="1" dirty="0" err="1" smtClean="0">
                <a:solidFill>
                  <a:srgbClr val="FF0000"/>
                </a:solidFill>
              </a:rPr>
              <a:t>нормативними</a:t>
            </a:r>
            <a:r>
              <a:rPr lang="ru-RU" b="1" dirty="0" smtClean="0">
                <a:solidFill>
                  <a:srgbClr val="FF0000"/>
                </a:solidFill>
              </a:rPr>
              <a:t> документами, </a:t>
            </a:r>
            <a:r>
              <a:rPr lang="ru-RU" b="1" dirty="0" err="1" smtClean="0">
                <a:solidFill>
                  <a:srgbClr val="FF0000"/>
                </a:solidFill>
              </a:rPr>
              <a:t>кожну</a:t>
            </a:r>
            <a:r>
              <a:rPr lang="ru-RU" b="1" dirty="0" smtClean="0">
                <a:solidFill>
                  <a:srgbClr val="FF0000"/>
                </a:solidFill>
              </a:rPr>
              <a:t> </a:t>
            </a:r>
            <a:r>
              <a:rPr lang="ru-RU" b="1" dirty="0" err="1" smtClean="0">
                <a:solidFill>
                  <a:srgbClr val="FF0000"/>
                </a:solidFill>
              </a:rPr>
              <a:t>одиницю</a:t>
            </a:r>
            <a:r>
              <a:rPr lang="ru-RU" b="1" dirty="0" smtClean="0">
                <a:solidFill>
                  <a:srgbClr val="FF0000"/>
                </a:solidFill>
              </a:rPr>
              <a:t> </a:t>
            </a:r>
            <a:r>
              <a:rPr lang="ru-RU" b="1" dirty="0" err="1" smtClean="0">
                <a:solidFill>
                  <a:srgbClr val="FF0000"/>
                </a:solidFill>
              </a:rPr>
              <a:t>тари</a:t>
            </a:r>
            <a:r>
              <a:rPr lang="ru-RU" b="1" dirty="0" smtClean="0">
                <a:solidFill>
                  <a:srgbClr val="FF0000"/>
                </a:solidFill>
              </a:rPr>
              <a:t> </a:t>
            </a:r>
            <a:r>
              <a:rPr lang="ru-RU" b="1" dirty="0" err="1" smtClean="0">
                <a:solidFill>
                  <a:srgbClr val="FF0000"/>
                </a:solidFill>
              </a:rPr>
              <a:t>з</a:t>
            </a:r>
            <a:r>
              <a:rPr lang="ru-RU" b="1" dirty="0" smtClean="0">
                <a:solidFill>
                  <a:srgbClr val="FF0000"/>
                </a:solidFill>
              </a:rPr>
              <a:t> водою </a:t>
            </a:r>
            <a:r>
              <a:rPr lang="ru-RU" b="1" dirty="0" err="1" smtClean="0">
                <a:solidFill>
                  <a:srgbClr val="FF0000"/>
                </a:solidFill>
              </a:rPr>
              <a:t>маркують</a:t>
            </a:r>
            <a:r>
              <a:rPr lang="ru-RU" b="1" dirty="0" smtClean="0">
                <a:solidFill>
                  <a:srgbClr val="FF0000"/>
                </a:solidFill>
              </a:rPr>
              <a:t> </a:t>
            </a:r>
            <a:r>
              <a:rPr lang="ru-RU" b="1" dirty="0" err="1" smtClean="0">
                <a:solidFill>
                  <a:srgbClr val="FF0000"/>
                </a:solidFill>
              </a:rPr>
              <a:t>етикетками</a:t>
            </a:r>
            <a:r>
              <a:rPr lang="ru-RU" b="1" dirty="0" smtClean="0">
                <a:solidFill>
                  <a:srgbClr val="FF0000"/>
                </a:solidFill>
              </a:rPr>
              <a:t>, </a:t>
            </a:r>
            <a:r>
              <a:rPr lang="ru-RU" b="1" dirty="0" err="1" smtClean="0">
                <a:solidFill>
                  <a:srgbClr val="FF0000"/>
                </a:solidFill>
              </a:rPr>
              <a:t>що</a:t>
            </a:r>
            <a:r>
              <a:rPr lang="ru-RU" b="1" dirty="0" smtClean="0">
                <a:solidFill>
                  <a:srgbClr val="FF0000"/>
                </a:solidFill>
              </a:rPr>
              <a:t> </a:t>
            </a:r>
            <a:r>
              <a:rPr lang="ru-RU" b="1" dirty="0" err="1" smtClean="0">
                <a:solidFill>
                  <a:srgbClr val="FF0000"/>
                </a:solidFill>
              </a:rPr>
              <a:t>містять</a:t>
            </a:r>
            <a:r>
              <a:rPr lang="ru-RU" b="1" dirty="0" smtClean="0">
                <a:solidFill>
                  <a:srgbClr val="FF0000"/>
                </a:solidFill>
              </a:rPr>
              <a:t> </a:t>
            </a:r>
            <a:r>
              <a:rPr lang="ru-RU" b="1" dirty="0" err="1" smtClean="0">
                <a:solidFill>
                  <a:srgbClr val="FF0000"/>
                </a:solidFill>
              </a:rPr>
              <a:t>викладену</a:t>
            </a:r>
            <a:r>
              <a:rPr lang="ru-RU" b="1" dirty="0" smtClean="0">
                <a:solidFill>
                  <a:srgbClr val="FF0000"/>
                </a:solidFill>
              </a:rPr>
              <a:t> державною </a:t>
            </a:r>
            <a:r>
              <a:rPr lang="ru-RU" b="1" dirty="0" err="1" smtClean="0">
                <a:solidFill>
                  <a:srgbClr val="FF0000"/>
                </a:solidFill>
              </a:rPr>
              <a:t>мовою</a:t>
            </a:r>
            <a:r>
              <a:rPr lang="ru-RU" b="1" dirty="0" smtClean="0">
                <a:solidFill>
                  <a:srgbClr val="FF0000"/>
                </a:solidFill>
              </a:rPr>
              <a:t> </a:t>
            </a:r>
            <a:r>
              <a:rPr lang="ru-RU" b="1" dirty="0" err="1" smtClean="0">
                <a:solidFill>
                  <a:srgbClr val="FF0000"/>
                </a:solidFill>
              </a:rPr>
              <a:t>інформацію</a:t>
            </a:r>
            <a:r>
              <a:rPr lang="ru-RU" b="1" dirty="0" smtClean="0">
                <a:solidFill>
                  <a:srgbClr val="FF0000"/>
                </a:solidFill>
              </a:rPr>
              <a:t> </a:t>
            </a:r>
            <a:r>
              <a:rPr lang="ru-RU" b="1" dirty="0" err="1" smtClean="0">
                <a:solidFill>
                  <a:srgbClr val="FF0000"/>
                </a:solidFill>
              </a:rPr>
              <a:t>щодо</a:t>
            </a:r>
            <a:r>
              <a:rPr lang="ru-RU" b="1" dirty="0" smtClean="0">
                <a:solidFill>
                  <a:srgbClr val="FF0000"/>
                </a:solidFill>
              </a:rPr>
              <a:t>: </a:t>
            </a:r>
          </a:p>
          <a:p>
            <a:pPr algn="just"/>
            <a:r>
              <a:rPr lang="ru-RU" sz="1600" b="1" dirty="0" smtClean="0"/>
              <a:t>– </a:t>
            </a:r>
            <a:r>
              <a:rPr lang="ru-RU" sz="1600" b="1" dirty="0" err="1" smtClean="0"/>
              <a:t>назви</a:t>
            </a:r>
            <a:r>
              <a:rPr lang="ru-RU" sz="1600" b="1" dirty="0" smtClean="0"/>
              <a:t> </a:t>
            </a:r>
            <a:r>
              <a:rPr lang="ru-RU" sz="1600" b="1" dirty="0" err="1" smtClean="0"/>
              <a:t>фасованої</a:t>
            </a:r>
            <a:r>
              <a:rPr lang="ru-RU" sz="1600" b="1" dirty="0" smtClean="0"/>
              <a:t> води; </a:t>
            </a:r>
          </a:p>
          <a:p>
            <a:pPr algn="just"/>
            <a:r>
              <a:rPr lang="ru-RU" sz="1600" b="1" dirty="0" smtClean="0"/>
              <a:t>– </a:t>
            </a:r>
            <a:r>
              <a:rPr lang="ru-RU" sz="1600" b="1" dirty="0" err="1" smtClean="0"/>
              <a:t>місткості</a:t>
            </a:r>
            <a:r>
              <a:rPr lang="ru-RU" sz="1600" b="1" dirty="0" smtClean="0"/>
              <a:t>; </a:t>
            </a:r>
          </a:p>
          <a:p>
            <a:pPr algn="just"/>
            <a:r>
              <a:rPr lang="ru-RU" sz="1600" b="1" dirty="0" smtClean="0"/>
              <a:t>– характеристик </a:t>
            </a:r>
            <a:r>
              <a:rPr lang="ru-RU" sz="1600" b="1" dirty="0" err="1" smtClean="0"/>
              <a:t>якості</a:t>
            </a:r>
            <a:r>
              <a:rPr lang="ru-RU" sz="1600" b="1" dirty="0" smtClean="0"/>
              <a:t> (</a:t>
            </a:r>
            <a:r>
              <a:rPr lang="ru-RU" sz="1600" b="1" dirty="0" err="1" smtClean="0"/>
              <a:t>загальної</a:t>
            </a:r>
            <a:r>
              <a:rPr lang="ru-RU" sz="1600" b="1" dirty="0" smtClean="0"/>
              <a:t> </a:t>
            </a:r>
            <a:r>
              <a:rPr lang="ru-RU" sz="1600" b="1" dirty="0" err="1" smtClean="0"/>
              <a:t>мінералізації</a:t>
            </a:r>
            <a:r>
              <a:rPr lang="ru-RU" sz="1600" b="1" dirty="0" smtClean="0"/>
              <a:t> </a:t>
            </a:r>
            <a:r>
              <a:rPr lang="ru-RU" sz="1600" b="1" dirty="0" err="1" smtClean="0"/>
              <a:t>або</a:t>
            </a:r>
            <a:r>
              <a:rPr lang="ru-RU" sz="1600" b="1" dirty="0" smtClean="0"/>
              <a:t> сухого </a:t>
            </a:r>
            <a:r>
              <a:rPr lang="ru-RU" sz="1600" b="1" dirty="0" err="1" smtClean="0"/>
              <a:t>залишку</a:t>
            </a:r>
            <a:r>
              <a:rPr lang="ru-RU" sz="1600" b="1" dirty="0" smtClean="0"/>
              <a:t>, г/дм3, </a:t>
            </a:r>
            <a:r>
              <a:rPr lang="ru-RU" sz="1600" b="1" dirty="0" err="1" smtClean="0"/>
              <a:t>загальної</a:t>
            </a:r>
            <a:r>
              <a:rPr lang="ru-RU" sz="1600" b="1" dirty="0" smtClean="0"/>
              <a:t> </a:t>
            </a:r>
            <a:r>
              <a:rPr lang="ru-RU" sz="1600" b="1" dirty="0" err="1" smtClean="0"/>
              <a:t>твердості</a:t>
            </a:r>
            <a:r>
              <a:rPr lang="ru-RU" sz="1600" b="1" dirty="0" smtClean="0"/>
              <a:t>, моль/м3 та </a:t>
            </a:r>
            <a:r>
              <a:rPr lang="ru-RU" sz="1600" b="1" dirty="0" err="1" smtClean="0"/>
              <a:t>вмісту</a:t>
            </a:r>
            <a:r>
              <a:rPr lang="ru-RU" sz="1600" b="1" dirty="0" smtClean="0"/>
              <a:t> фтору, г/дм3). При штучному </a:t>
            </a:r>
            <a:r>
              <a:rPr lang="ru-RU" sz="1600" b="1" dirty="0" err="1" smtClean="0"/>
              <a:t>фторуванні</a:t>
            </a:r>
            <a:r>
              <a:rPr lang="ru-RU" sz="1600" b="1" dirty="0" smtClean="0"/>
              <a:t> </a:t>
            </a:r>
            <a:r>
              <a:rPr lang="ru-RU" sz="1600" b="1" dirty="0" err="1" smtClean="0"/>
              <a:t>зазначають</a:t>
            </a:r>
            <a:r>
              <a:rPr lang="ru-RU" sz="1600" b="1" dirty="0" smtClean="0"/>
              <a:t>: «Штучно </a:t>
            </a:r>
            <a:r>
              <a:rPr lang="ru-RU" sz="1600" b="1" dirty="0" err="1" smtClean="0"/>
              <a:t>фторована</a:t>
            </a:r>
            <a:r>
              <a:rPr lang="ru-RU" sz="1600" b="1" dirty="0" smtClean="0"/>
              <a:t> </a:t>
            </a:r>
            <a:r>
              <a:rPr lang="ru-RU" sz="1600" b="1" dirty="0" err="1" smtClean="0"/>
              <a:t>питна</a:t>
            </a:r>
            <a:r>
              <a:rPr lang="ru-RU" sz="1600" b="1" dirty="0" smtClean="0"/>
              <a:t> вода». </a:t>
            </a:r>
            <a:r>
              <a:rPr lang="ru-RU" sz="1600" b="1" dirty="0" err="1" smtClean="0"/>
              <a:t>Вміст</a:t>
            </a:r>
            <a:r>
              <a:rPr lang="ru-RU" sz="1600" b="1" dirty="0" smtClean="0"/>
              <a:t> йоду (</a:t>
            </a:r>
            <a:r>
              <a:rPr lang="ru-RU" sz="1600" b="1" dirty="0" err="1" smtClean="0"/>
              <a:t>природний</a:t>
            </a:r>
            <a:r>
              <a:rPr lang="ru-RU" sz="1600" b="1" dirty="0" smtClean="0"/>
              <a:t>/ </a:t>
            </a:r>
            <a:r>
              <a:rPr lang="ru-RU" sz="1600" b="1" dirty="0" err="1" smtClean="0"/>
              <a:t>штучний</a:t>
            </a:r>
            <a:r>
              <a:rPr lang="ru-RU" sz="1600" b="1" dirty="0" smtClean="0"/>
              <a:t>), </a:t>
            </a:r>
            <a:r>
              <a:rPr lang="ru-RU" sz="1600" b="1" dirty="0" err="1" smtClean="0"/>
              <a:t>якщо</a:t>
            </a:r>
            <a:r>
              <a:rPr lang="ru-RU" sz="1600" b="1" dirty="0" smtClean="0"/>
              <a:t> </a:t>
            </a:r>
            <a:r>
              <a:rPr lang="ru-RU" sz="1600" b="1" dirty="0" err="1" smtClean="0"/>
              <a:t>його</a:t>
            </a:r>
            <a:r>
              <a:rPr lang="ru-RU" sz="1600" b="1" dirty="0" smtClean="0"/>
              <a:t> </a:t>
            </a:r>
            <a:r>
              <a:rPr lang="ru-RU" sz="1600" b="1" dirty="0" err="1" smtClean="0"/>
              <a:t>вміст</a:t>
            </a:r>
            <a:r>
              <a:rPr lang="ru-RU" sz="1600" b="1" dirty="0" smtClean="0"/>
              <a:t> у </a:t>
            </a:r>
            <a:r>
              <a:rPr lang="ru-RU" sz="1600" b="1" dirty="0" err="1" smtClean="0"/>
              <a:t>воді</a:t>
            </a:r>
            <a:r>
              <a:rPr lang="ru-RU" sz="1600" b="1" dirty="0" smtClean="0"/>
              <a:t> становить </a:t>
            </a:r>
            <a:r>
              <a:rPr lang="ru-RU" sz="1600" b="1" dirty="0" err="1" smtClean="0"/>
              <a:t>більше</a:t>
            </a:r>
            <a:r>
              <a:rPr lang="ru-RU" sz="1600" b="1" dirty="0" smtClean="0"/>
              <a:t> 50 мкг/дм3; </a:t>
            </a:r>
          </a:p>
          <a:p>
            <a:pPr algn="just"/>
            <a:r>
              <a:rPr lang="ru-RU" sz="1600" b="1" dirty="0" smtClean="0"/>
              <a:t>– </a:t>
            </a:r>
            <a:r>
              <a:rPr lang="ru-RU" sz="1600" b="1" dirty="0" err="1" smtClean="0"/>
              <a:t>ступеня</a:t>
            </a:r>
            <a:r>
              <a:rPr lang="ru-RU" sz="1600" b="1" dirty="0" smtClean="0"/>
              <a:t> </a:t>
            </a:r>
            <a:r>
              <a:rPr lang="ru-RU" sz="1600" b="1" dirty="0" err="1" smtClean="0"/>
              <a:t>насиченості</a:t>
            </a:r>
            <a:r>
              <a:rPr lang="ru-RU" sz="1600" b="1" dirty="0" smtClean="0"/>
              <a:t> </a:t>
            </a:r>
            <a:r>
              <a:rPr lang="ru-RU" sz="1600" b="1" dirty="0" err="1" smtClean="0"/>
              <a:t>фасованої</a:t>
            </a:r>
            <a:r>
              <a:rPr lang="ru-RU" sz="1600" b="1" dirty="0" smtClean="0"/>
              <a:t> води карбон </a:t>
            </a:r>
            <a:r>
              <a:rPr lang="ru-RU" sz="1600" b="1" dirty="0" err="1" smtClean="0"/>
              <a:t>діоксином</a:t>
            </a:r>
            <a:r>
              <a:rPr lang="ru-RU" sz="1600" b="1" dirty="0" smtClean="0"/>
              <a:t> (</a:t>
            </a:r>
            <a:r>
              <a:rPr lang="ru-RU" sz="1600" b="1" dirty="0" err="1" smtClean="0"/>
              <a:t>негазована</a:t>
            </a:r>
            <a:r>
              <a:rPr lang="ru-RU" sz="1600" b="1" dirty="0" smtClean="0"/>
              <a:t>, </a:t>
            </a:r>
            <a:r>
              <a:rPr lang="ru-RU" sz="1600" b="1" dirty="0" err="1" smtClean="0"/>
              <a:t>слабкогазована</a:t>
            </a:r>
            <a:r>
              <a:rPr lang="ru-RU" sz="1600" b="1" dirty="0" smtClean="0"/>
              <a:t>, </a:t>
            </a:r>
            <a:r>
              <a:rPr lang="ru-RU" sz="1600" b="1" dirty="0" err="1" smtClean="0"/>
              <a:t>середньогазована</a:t>
            </a:r>
            <a:r>
              <a:rPr lang="ru-RU" sz="1600" b="1" dirty="0" smtClean="0"/>
              <a:t>, </a:t>
            </a:r>
            <a:r>
              <a:rPr lang="ru-RU" sz="1600" b="1" dirty="0" err="1" smtClean="0"/>
              <a:t>сильногазована</a:t>
            </a:r>
            <a:r>
              <a:rPr lang="ru-RU" sz="1600" b="1" dirty="0" smtClean="0"/>
              <a:t>); </a:t>
            </a:r>
          </a:p>
          <a:p>
            <a:pPr algn="just"/>
            <a:r>
              <a:rPr lang="ru-RU" sz="1600" b="1" dirty="0" smtClean="0"/>
              <a:t>– </a:t>
            </a:r>
            <a:r>
              <a:rPr lang="ru-RU" sz="1600" b="1" dirty="0" err="1" smtClean="0"/>
              <a:t>кінцевої</a:t>
            </a:r>
            <a:r>
              <a:rPr lang="ru-RU" sz="1600" b="1" dirty="0" smtClean="0"/>
              <a:t> </a:t>
            </a:r>
            <a:r>
              <a:rPr lang="ru-RU" sz="1600" b="1" dirty="0" err="1" smtClean="0"/>
              <a:t>дати</a:t>
            </a:r>
            <a:r>
              <a:rPr lang="ru-RU" sz="1600" b="1" dirty="0" smtClean="0"/>
              <a:t> </a:t>
            </a:r>
            <a:r>
              <a:rPr lang="ru-RU" sz="1600" b="1" dirty="0" err="1" smtClean="0"/>
              <a:t>споживання</a:t>
            </a:r>
            <a:r>
              <a:rPr lang="ru-RU" sz="1600" b="1" dirty="0" smtClean="0"/>
              <a:t> («</a:t>
            </a:r>
            <a:r>
              <a:rPr lang="ru-RU" sz="1600" b="1" dirty="0" err="1" smtClean="0"/>
              <a:t>Вжити</a:t>
            </a:r>
            <a:r>
              <a:rPr lang="ru-RU" sz="1600" b="1" dirty="0" smtClean="0"/>
              <a:t> до») </a:t>
            </a:r>
            <a:r>
              <a:rPr lang="ru-RU" sz="1600" b="1" dirty="0" err="1" smtClean="0"/>
              <a:t>або</a:t>
            </a:r>
            <a:r>
              <a:rPr lang="ru-RU" sz="1600" b="1" dirty="0" smtClean="0"/>
              <a:t> </a:t>
            </a:r>
            <a:r>
              <a:rPr lang="ru-RU" sz="1600" b="1" dirty="0" err="1" smtClean="0"/>
              <a:t>дати</a:t>
            </a:r>
            <a:r>
              <a:rPr lang="ru-RU" sz="1600" b="1" dirty="0" smtClean="0"/>
              <a:t> </a:t>
            </a:r>
            <a:r>
              <a:rPr lang="ru-RU" sz="1600" b="1" dirty="0" err="1" smtClean="0"/>
              <a:t>фасування</a:t>
            </a:r>
            <a:r>
              <a:rPr lang="ru-RU" sz="1600" b="1" dirty="0" smtClean="0"/>
              <a:t> та </a:t>
            </a:r>
            <a:r>
              <a:rPr lang="ru-RU" sz="1600" b="1" dirty="0" err="1" smtClean="0"/>
              <a:t>терміну</a:t>
            </a:r>
            <a:r>
              <a:rPr lang="ru-RU" sz="1600" b="1" dirty="0" smtClean="0"/>
              <a:t> </a:t>
            </a:r>
            <a:r>
              <a:rPr lang="ru-RU" sz="1600" b="1" dirty="0" err="1" smtClean="0"/>
              <a:t>придатності</a:t>
            </a:r>
            <a:r>
              <a:rPr lang="ru-RU" sz="1600" b="1" dirty="0" smtClean="0"/>
              <a:t> до </a:t>
            </a:r>
            <a:r>
              <a:rPr lang="ru-RU" sz="1600" b="1" dirty="0" err="1" smtClean="0"/>
              <a:t>споживання</a:t>
            </a:r>
            <a:r>
              <a:rPr lang="ru-RU" sz="1600" b="1" dirty="0" smtClean="0"/>
              <a:t> (число, </a:t>
            </a:r>
            <a:r>
              <a:rPr lang="ru-RU" sz="1600" b="1" dirty="0" err="1" smtClean="0"/>
              <a:t>місяць</a:t>
            </a:r>
            <a:r>
              <a:rPr lang="ru-RU" sz="1600" b="1" dirty="0" smtClean="0"/>
              <a:t>, </a:t>
            </a:r>
            <a:r>
              <a:rPr lang="ru-RU" sz="1600" b="1" dirty="0" err="1" smtClean="0"/>
              <a:t>рік</a:t>
            </a:r>
            <a:r>
              <a:rPr lang="ru-RU" sz="1600" b="1" dirty="0" smtClean="0"/>
              <a:t>); </a:t>
            </a:r>
          </a:p>
          <a:p>
            <a:pPr algn="just"/>
            <a:r>
              <a:rPr lang="ru-RU" sz="1600" b="1" dirty="0" smtClean="0"/>
              <a:t>– стану води за </a:t>
            </a:r>
            <a:r>
              <a:rPr lang="ru-RU" sz="1600" b="1" dirty="0" err="1" smtClean="0"/>
              <a:t>ступенем</a:t>
            </a:r>
            <a:r>
              <a:rPr lang="ru-RU" sz="1600" b="1" dirty="0" smtClean="0"/>
              <a:t> </a:t>
            </a:r>
            <a:r>
              <a:rPr lang="ru-RU" sz="1600" b="1" dirty="0" err="1" smtClean="0"/>
              <a:t>насиченості</a:t>
            </a:r>
            <a:r>
              <a:rPr lang="ru-RU" sz="1600" b="1" dirty="0" smtClean="0"/>
              <a:t> карбон </a:t>
            </a:r>
            <a:r>
              <a:rPr lang="ru-RU" sz="1600" b="1" dirty="0" err="1" smtClean="0"/>
              <a:t>діоксидом</a:t>
            </a:r>
            <a:r>
              <a:rPr lang="ru-RU" sz="1600" b="1" dirty="0" smtClean="0"/>
              <a:t> (</a:t>
            </a:r>
            <a:r>
              <a:rPr lang="ru-RU" sz="1600" b="1" dirty="0" err="1" smtClean="0"/>
              <a:t>негазована</a:t>
            </a:r>
            <a:r>
              <a:rPr lang="ru-RU" sz="1600" b="1" dirty="0" smtClean="0"/>
              <a:t>, </a:t>
            </a:r>
            <a:r>
              <a:rPr lang="ru-RU" sz="1600" b="1" dirty="0" err="1" smtClean="0"/>
              <a:t>слабкогазована</a:t>
            </a:r>
            <a:r>
              <a:rPr lang="ru-RU" sz="1600" b="1" dirty="0" smtClean="0"/>
              <a:t>, </a:t>
            </a:r>
            <a:r>
              <a:rPr lang="ru-RU" sz="1600" b="1" dirty="0" err="1" smtClean="0"/>
              <a:t>сильногазована</a:t>
            </a:r>
            <a:r>
              <a:rPr lang="ru-RU" sz="1600" b="1" dirty="0" smtClean="0"/>
              <a:t>), за </a:t>
            </a:r>
            <a:r>
              <a:rPr lang="ru-RU" sz="1600" b="1" dirty="0" err="1" smtClean="0"/>
              <a:t>походженням</a:t>
            </a:r>
            <a:r>
              <a:rPr lang="ru-RU" sz="1600" b="1" dirty="0" smtClean="0"/>
              <a:t> карбон </a:t>
            </a:r>
            <a:r>
              <a:rPr lang="ru-RU" sz="1600" b="1" dirty="0" err="1" smtClean="0"/>
              <a:t>діоксиду</a:t>
            </a:r>
            <a:r>
              <a:rPr lang="ru-RU" sz="1600" b="1" dirty="0" smtClean="0"/>
              <a:t> (</a:t>
            </a:r>
            <a:r>
              <a:rPr lang="ru-RU" sz="1600" b="1" dirty="0" err="1" smtClean="0"/>
              <a:t>природно</a:t>
            </a:r>
            <a:r>
              <a:rPr lang="ru-RU" sz="1600" b="1" dirty="0" smtClean="0"/>
              <a:t> </a:t>
            </a:r>
            <a:r>
              <a:rPr lang="ru-RU" sz="1600" b="1" dirty="0" err="1" smtClean="0"/>
              <a:t>газована</a:t>
            </a:r>
            <a:r>
              <a:rPr lang="ru-RU" sz="1600" b="1" dirty="0" smtClean="0"/>
              <a:t>, штучно </a:t>
            </a:r>
            <a:r>
              <a:rPr lang="ru-RU" sz="1600" b="1" dirty="0" err="1" smtClean="0"/>
              <a:t>газована</a:t>
            </a:r>
            <a:r>
              <a:rPr lang="ru-RU" sz="1600" b="1" dirty="0" smtClean="0"/>
              <a:t>); </a:t>
            </a:r>
          </a:p>
          <a:p>
            <a:pPr algn="just"/>
            <a:r>
              <a:rPr lang="ru-RU" sz="1600" b="1" dirty="0" smtClean="0"/>
              <a:t>– </a:t>
            </a:r>
            <a:r>
              <a:rPr lang="ru-RU" sz="1600" b="1" dirty="0" err="1" smtClean="0"/>
              <a:t>походження</a:t>
            </a:r>
            <a:r>
              <a:rPr lang="ru-RU" sz="1600" b="1" dirty="0" smtClean="0"/>
              <a:t> (</a:t>
            </a:r>
            <a:r>
              <a:rPr lang="ru-RU" sz="1600" b="1" dirty="0" err="1" smtClean="0"/>
              <a:t>мінеральна</a:t>
            </a:r>
            <a:r>
              <a:rPr lang="ru-RU" sz="1600" b="1" dirty="0" smtClean="0"/>
              <a:t> </a:t>
            </a:r>
            <a:r>
              <a:rPr lang="ru-RU" sz="1600" b="1" dirty="0" err="1" smtClean="0"/>
              <a:t>природна</a:t>
            </a:r>
            <a:r>
              <a:rPr lang="ru-RU" sz="1600" b="1" dirty="0" smtClean="0"/>
              <a:t>, </a:t>
            </a:r>
            <a:r>
              <a:rPr lang="ru-RU" sz="1600" b="1" dirty="0" err="1" smtClean="0"/>
              <a:t>мінеральна</a:t>
            </a:r>
            <a:r>
              <a:rPr lang="ru-RU" sz="1600" b="1" dirty="0" smtClean="0"/>
              <a:t> </a:t>
            </a:r>
            <a:r>
              <a:rPr lang="ru-RU" sz="1600" b="1" dirty="0" err="1" smtClean="0"/>
              <a:t>розведена</a:t>
            </a:r>
            <a:r>
              <a:rPr lang="ru-RU" sz="1600" b="1" dirty="0" smtClean="0"/>
              <a:t>); </a:t>
            </a:r>
          </a:p>
          <a:p>
            <a:pPr algn="just"/>
            <a:r>
              <a:rPr lang="ru-RU" sz="1600" b="1" dirty="0" smtClean="0"/>
              <a:t>– </a:t>
            </a:r>
            <a:r>
              <a:rPr lang="ru-RU" sz="1600" b="1" dirty="0" err="1" smtClean="0"/>
              <a:t>застосування</a:t>
            </a:r>
            <a:r>
              <a:rPr lang="ru-RU" sz="1600" b="1" dirty="0" smtClean="0"/>
              <a:t> води (</a:t>
            </a:r>
            <a:r>
              <a:rPr lang="ru-RU" sz="1600" b="1" dirty="0" err="1" smtClean="0"/>
              <a:t>столова</a:t>
            </a:r>
            <a:r>
              <a:rPr lang="ru-RU" sz="1600" b="1" dirty="0" smtClean="0"/>
              <a:t>, </a:t>
            </a:r>
            <a:r>
              <a:rPr lang="ru-RU" sz="1600" b="1" dirty="0" err="1" smtClean="0"/>
              <a:t>лікувально-столова</a:t>
            </a:r>
            <a:r>
              <a:rPr lang="ru-RU" sz="1600" b="1" dirty="0" smtClean="0"/>
              <a:t>, </a:t>
            </a:r>
            <a:r>
              <a:rPr lang="ru-RU" sz="1600" b="1" dirty="0" err="1" smtClean="0"/>
              <a:t>лікувальна</a:t>
            </a:r>
            <a:r>
              <a:rPr lang="ru-RU" sz="1600" b="1" dirty="0" smtClean="0"/>
              <a:t>); </a:t>
            </a:r>
          </a:p>
          <a:p>
            <a:pPr algn="just"/>
            <a:r>
              <a:rPr lang="ru-RU" sz="1600" b="1" dirty="0" smtClean="0"/>
              <a:t>– </a:t>
            </a:r>
            <a:r>
              <a:rPr lang="ru-RU" sz="1600" b="1" dirty="0" err="1" smtClean="0"/>
              <a:t>рекомендацій</a:t>
            </a:r>
            <a:r>
              <a:rPr lang="ru-RU" sz="1600" b="1" dirty="0" smtClean="0"/>
              <a:t> </a:t>
            </a:r>
            <a:r>
              <a:rPr lang="ru-RU" sz="1600" b="1" dirty="0" err="1" smtClean="0"/>
              <a:t>щодо</a:t>
            </a:r>
            <a:r>
              <a:rPr lang="ru-RU" sz="1600" b="1" dirty="0" smtClean="0"/>
              <a:t> </a:t>
            </a:r>
            <a:r>
              <a:rPr lang="ru-RU" sz="1600" b="1" dirty="0" err="1" smtClean="0"/>
              <a:t>лікувального</a:t>
            </a:r>
            <a:r>
              <a:rPr lang="ru-RU" sz="1600" b="1" dirty="0" smtClean="0"/>
              <a:t> </a:t>
            </a:r>
            <a:r>
              <a:rPr lang="ru-RU" sz="1600" b="1" dirty="0" err="1" smtClean="0"/>
              <a:t>застосування</a:t>
            </a:r>
            <a:r>
              <a:rPr lang="ru-RU" sz="1600" b="1" dirty="0" smtClean="0"/>
              <a:t> </a:t>
            </a:r>
            <a:r>
              <a:rPr lang="ru-RU" sz="1600" b="1" dirty="0" err="1" smtClean="0"/>
              <a:t>з</a:t>
            </a:r>
            <a:r>
              <a:rPr lang="ru-RU" sz="1600" b="1" dirty="0" smtClean="0"/>
              <a:t> </a:t>
            </a:r>
            <a:r>
              <a:rPr lang="ru-RU" sz="1600" b="1" dirty="0" err="1" smtClean="0"/>
              <a:t>приміткою</a:t>
            </a:r>
            <a:r>
              <a:rPr lang="ru-RU" sz="1600" b="1" dirty="0" smtClean="0"/>
              <a:t> для </a:t>
            </a:r>
            <a:r>
              <a:rPr lang="ru-RU" sz="1600" b="1" dirty="0" err="1" smtClean="0"/>
              <a:t>лікувально-столових</a:t>
            </a:r>
            <a:r>
              <a:rPr lang="ru-RU" sz="1600" b="1" dirty="0" smtClean="0"/>
              <a:t> вод: «</a:t>
            </a:r>
            <a:r>
              <a:rPr lang="ru-RU" sz="1600" b="1" dirty="0" err="1" smtClean="0"/>
              <a:t>Застосовуються</a:t>
            </a:r>
            <a:r>
              <a:rPr lang="ru-RU" sz="1600" b="1" dirty="0" smtClean="0"/>
              <a:t> як </a:t>
            </a:r>
            <a:r>
              <a:rPr lang="ru-RU" sz="1600" b="1" dirty="0" err="1" smtClean="0"/>
              <a:t>лікувальні</a:t>
            </a:r>
            <a:r>
              <a:rPr lang="ru-RU" sz="1600" b="1" dirty="0" smtClean="0"/>
              <a:t> за </a:t>
            </a:r>
            <a:r>
              <a:rPr lang="ru-RU" sz="1600" b="1" dirty="0" err="1" smtClean="0"/>
              <a:t>призначенням</a:t>
            </a:r>
            <a:r>
              <a:rPr lang="ru-RU" sz="1600" b="1" dirty="0" smtClean="0"/>
              <a:t> </a:t>
            </a:r>
            <a:r>
              <a:rPr lang="ru-RU" sz="1600" b="1" dirty="0" err="1" smtClean="0"/>
              <a:t>лікаря</a:t>
            </a:r>
            <a:r>
              <a:rPr lang="ru-RU" sz="1600" b="1" dirty="0" smtClean="0"/>
              <a:t> </a:t>
            </a:r>
            <a:r>
              <a:rPr lang="ru-RU" sz="1600" b="1" dirty="0" err="1" smtClean="0"/>
              <a:t>і</a:t>
            </a:r>
            <a:r>
              <a:rPr lang="ru-RU" sz="1600" b="1" dirty="0" smtClean="0"/>
              <a:t> як </a:t>
            </a:r>
            <a:r>
              <a:rPr lang="ru-RU" sz="1600" b="1" dirty="0" err="1" smtClean="0"/>
              <a:t>столові</a:t>
            </a:r>
            <a:r>
              <a:rPr lang="ru-RU" sz="1600" b="1" dirty="0" smtClean="0"/>
              <a:t> </a:t>
            </a:r>
            <a:r>
              <a:rPr lang="ru-RU" sz="1600" b="1" dirty="0" err="1" smtClean="0"/>
              <a:t>напої</a:t>
            </a:r>
            <a:r>
              <a:rPr lang="ru-RU" sz="1600" b="1" dirty="0" smtClean="0"/>
              <a:t> при несистематичному </a:t>
            </a:r>
            <a:r>
              <a:rPr lang="ru-RU" sz="1600" b="1" dirty="0" err="1" smtClean="0"/>
              <a:t>вживанні</a:t>
            </a:r>
            <a:r>
              <a:rPr lang="ru-RU" sz="1600" b="1" dirty="0" smtClean="0"/>
              <a:t> </a:t>
            </a:r>
            <a:r>
              <a:rPr lang="ru-RU" sz="1600" b="1" dirty="0" err="1" smtClean="0"/>
              <a:t>протягом</a:t>
            </a:r>
            <a:r>
              <a:rPr lang="ru-RU" sz="1600" b="1" dirty="0" smtClean="0"/>
              <a:t> не </a:t>
            </a:r>
            <a:r>
              <a:rPr lang="ru-RU" sz="1600" b="1" dirty="0" err="1" smtClean="0"/>
              <a:t>більше</a:t>
            </a:r>
            <a:r>
              <a:rPr lang="ru-RU" sz="1600" b="1" dirty="0" smtClean="0"/>
              <a:t> 30 </a:t>
            </a:r>
            <a:r>
              <a:rPr lang="ru-RU" sz="1600" b="1" dirty="0" err="1" smtClean="0"/>
              <a:t>днів</a:t>
            </a:r>
            <a:r>
              <a:rPr lang="ru-RU" sz="1600" b="1" dirty="0" smtClean="0"/>
              <a:t> </a:t>
            </a:r>
            <a:r>
              <a:rPr lang="ru-RU" sz="1600" b="1" dirty="0" err="1" smtClean="0"/>
              <a:t>з</a:t>
            </a:r>
            <a:r>
              <a:rPr lang="ru-RU" sz="1600" b="1" dirty="0" smtClean="0"/>
              <a:t> </a:t>
            </a:r>
            <a:r>
              <a:rPr lang="ru-RU" sz="1600" b="1" dirty="0" err="1" smtClean="0"/>
              <a:t>інтервалом</a:t>
            </a:r>
            <a:r>
              <a:rPr lang="ru-RU" sz="1600" b="1" dirty="0" smtClean="0"/>
              <a:t> 3–6 </a:t>
            </a:r>
            <a:r>
              <a:rPr lang="ru-RU" sz="1600" b="1" dirty="0" err="1" smtClean="0"/>
              <a:t>місяців</a:t>
            </a:r>
            <a:r>
              <a:rPr lang="ru-RU" sz="1600" b="1" dirty="0" smtClean="0"/>
              <a:t>»; для </a:t>
            </a:r>
            <a:r>
              <a:rPr lang="ru-RU" sz="1600" b="1" dirty="0" err="1" smtClean="0"/>
              <a:t>лікувальних</a:t>
            </a:r>
            <a:r>
              <a:rPr lang="ru-RU" sz="1600" b="1" dirty="0" smtClean="0"/>
              <a:t> вод: «</a:t>
            </a:r>
            <a:r>
              <a:rPr lang="ru-RU" sz="1600" b="1" dirty="0" err="1" smtClean="0"/>
              <a:t>Використовуються</a:t>
            </a:r>
            <a:r>
              <a:rPr lang="ru-RU" sz="1600" b="1" dirty="0" smtClean="0"/>
              <a:t> </a:t>
            </a:r>
            <a:r>
              <a:rPr lang="ru-RU" sz="1600" b="1" dirty="0" err="1" smtClean="0"/>
              <a:t>тільки</a:t>
            </a:r>
            <a:r>
              <a:rPr lang="ru-RU" sz="1600" b="1" dirty="0" smtClean="0"/>
              <a:t> </a:t>
            </a:r>
            <a:r>
              <a:rPr lang="ru-RU" sz="1600" b="1" dirty="0" err="1" smtClean="0"/>
              <a:t>з</a:t>
            </a:r>
            <a:r>
              <a:rPr lang="ru-RU" sz="1600" b="1" dirty="0" smtClean="0"/>
              <a:t> </a:t>
            </a:r>
            <a:r>
              <a:rPr lang="ru-RU" sz="1600" b="1" dirty="0" err="1" smtClean="0"/>
              <a:t>лікувальною</a:t>
            </a:r>
            <a:r>
              <a:rPr lang="ru-RU" sz="1600" b="1" dirty="0" smtClean="0"/>
              <a:t> метою за </a:t>
            </a:r>
            <a:r>
              <a:rPr lang="ru-RU" sz="1600" b="1" dirty="0" err="1" smtClean="0"/>
              <a:t>призначенням</a:t>
            </a:r>
            <a:r>
              <a:rPr lang="ru-RU" sz="1600" b="1" dirty="0" smtClean="0"/>
              <a:t> </a:t>
            </a:r>
            <a:r>
              <a:rPr lang="ru-RU" sz="1600" b="1" dirty="0" err="1" smtClean="0"/>
              <a:t>лікаря</a:t>
            </a:r>
            <a:r>
              <a:rPr lang="ru-RU" sz="1600" b="1" dirty="0" smtClean="0"/>
              <a:t> </a:t>
            </a:r>
            <a:r>
              <a:rPr lang="ru-RU" sz="1600" b="1" dirty="0" err="1" smtClean="0"/>
              <a:t>відповідно</a:t>
            </a:r>
            <a:r>
              <a:rPr lang="ru-RU" sz="1600" b="1" dirty="0" smtClean="0"/>
              <a:t> до </a:t>
            </a:r>
            <a:r>
              <a:rPr lang="ru-RU" sz="1600" b="1" dirty="0" err="1" smtClean="0"/>
              <a:t>медичних</a:t>
            </a:r>
            <a:r>
              <a:rPr lang="ru-RU" sz="1600" b="1" dirty="0" smtClean="0"/>
              <a:t> </a:t>
            </a:r>
            <a:r>
              <a:rPr lang="ru-RU" sz="1600" b="1" dirty="0" err="1" smtClean="0"/>
              <a:t>показань</a:t>
            </a:r>
            <a:r>
              <a:rPr lang="ru-RU" sz="1600" b="1" dirty="0" smtClean="0"/>
              <a:t>»; </a:t>
            </a:r>
          </a:p>
          <a:p>
            <a:pPr algn="just"/>
            <a:r>
              <a:rPr lang="ru-RU" sz="1600" b="1" dirty="0" smtClean="0"/>
              <a:t>– </a:t>
            </a:r>
            <a:r>
              <a:rPr lang="ru-RU" sz="1600" b="1" dirty="0" err="1" smtClean="0"/>
              <a:t>основних</a:t>
            </a:r>
            <a:r>
              <a:rPr lang="ru-RU" sz="1600" b="1" dirty="0" smtClean="0"/>
              <a:t> </a:t>
            </a:r>
            <a:r>
              <a:rPr lang="ru-RU" sz="1600" b="1" dirty="0" err="1" smtClean="0"/>
              <a:t>протипоказань</a:t>
            </a:r>
            <a:r>
              <a:rPr lang="ru-RU" sz="1600" b="1" dirty="0" smtClean="0"/>
              <a:t> (для </a:t>
            </a:r>
            <a:r>
              <a:rPr lang="ru-RU" sz="1600" b="1" dirty="0" err="1" smtClean="0"/>
              <a:t>лікувально-столових</a:t>
            </a:r>
            <a:r>
              <a:rPr lang="ru-RU" sz="1600" b="1" dirty="0" smtClean="0"/>
              <a:t> </a:t>
            </a:r>
            <a:r>
              <a:rPr lang="ru-RU" sz="1600" b="1" dirty="0" err="1" smtClean="0"/>
              <a:t>і</a:t>
            </a:r>
            <a:r>
              <a:rPr lang="ru-RU" sz="1600" b="1" dirty="0" smtClean="0"/>
              <a:t> </a:t>
            </a:r>
            <a:r>
              <a:rPr lang="ru-RU" sz="1600" b="1" dirty="0" err="1" smtClean="0"/>
              <a:t>лікувальних</a:t>
            </a:r>
            <a:r>
              <a:rPr lang="ru-RU" sz="1600" b="1" dirty="0" smtClean="0"/>
              <a:t> вод); </a:t>
            </a:r>
          </a:p>
          <a:p>
            <a:pPr algn="just"/>
            <a:r>
              <a:rPr lang="ru-RU" sz="1600" b="1" dirty="0" smtClean="0"/>
              <a:t>– номера </a:t>
            </a:r>
            <a:r>
              <a:rPr lang="ru-RU" sz="1600" b="1" dirty="0" err="1" smtClean="0"/>
              <a:t>партії</a:t>
            </a:r>
            <a:r>
              <a:rPr lang="ru-RU" sz="1600" b="1" dirty="0" smtClean="0"/>
              <a:t> (номером </a:t>
            </a:r>
            <a:r>
              <a:rPr lang="ru-RU" sz="1600" b="1" dirty="0" err="1" smtClean="0"/>
              <a:t>партії</a:t>
            </a:r>
            <a:r>
              <a:rPr lang="ru-RU" sz="1600" b="1" dirty="0" smtClean="0"/>
              <a:t> </a:t>
            </a:r>
            <a:r>
              <a:rPr lang="ru-RU" sz="1600" b="1" dirty="0" err="1" smtClean="0"/>
              <a:t>вважати</a:t>
            </a:r>
            <a:r>
              <a:rPr lang="ru-RU" sz="1600" b="1" dirty="0" smtClean="0"/>
              <a:t> дату </a:t>
            </a:r>
            <a:r>
              <a:rPr lang="ru-RU" sz="1600" b="1" dirty="0" err="1" smtClean="0"/>
              <a:t>фасування</a:t>
            </a:r>
            <a:r>
              <a:rPr lang="ru-RU" sz="1600" b="1" dirty="0" smtClean="0"/>
              <a:t>); </a:t>
            </a:r>
          </a:p>
          <a:p>
            <a:pPr algn="just"/>
            <a:r>
              <a:rPr lang="ru-RU" sz="1600" b="1" dirty="0" smtClean="0"/>
              <a:t>– умов </a:t>
            </a:r>
            <a:r>
              <a:rPr lang="ru-RU" sz="1600" b="1" dirty="0" err="1" smtClean="0"/>
              <a:t>зберігання</a:t>
            </a:r>
            <a:r>
              <a:rPr lang="ru-RU" sz="1600" b="1" dirty="0" smtClean="0"/>
              <a:t>; </a:t>
            </a:r>
          </a:p>
          <a:p>
            <a:pPr algn="just"/>
            <a:r>
              <a:rPr lang="ru-RU" sz="1600" b="1" dirty="0" smtClean="0"/>
              <a:t>– </a:t>
            </a:r>
            <a:r>
              <a:rPr lang="ru-RU" sz="1600" b="1" dirty="0" err="1" smtClean="0"/>
              <a:t>назви</a:t>
            </a:r>
            <a:r>
              <a:rPr lang="ru-RU" sz="1600" b="1" dirty="0" smtClean="0"/>
              <a:t>, </a:t>
            </a:r>
            <a:r>
              <a:rPr lang="ru-RU" sz="1600" b="1" dirty="0" err="1" smtClean="0"/>
              <a:t>повної</a:t>
            </a:r>
            <a:r>
              <a:rPr lang="ru-RU" sz="1600" b="1" dirty="0" smtClean="0"/>
              <a:t> </a:t>
            </a:r>
            <a:r>
              <a:rPr lang="ru-RU" sz="1600" b="1" dirty="0" err="1" smtClean="0"/>
              <a:t>адреси</a:t>
            </a:r>
            <a:r>
              <a:rPr lang="ru-RU" sz="1600" b="1" dirty="0" smtClean="0"/>
              <a:t> </a:t>
            </a:r>
            <a:r>
              <a:rPr lang="ru-RU" sz="1600" b="1" dirty="0" err="1" smtClean="0"/>
              <a:t>і</a:t>
            </a:r>
            <a:r>
              <a:rPr lang="ru-RU" sz="1600" b="1" dirty="0" smtClean="0"/>
              <a:t> телефону </a:t>
            </a:r>
            <a:r>
              <a:rPr lang="ru-RU" sz="1600" b="1" dirty="0" err="1" smtClean="0"/>
              <a:t>виробника</a:t>
            </a:r>
            <a:r>
              <a:rPr lang="ru-RU" sz="1600" b="1" dirty="0" smtClean="0"/>
              <a:t>, </a:t>
            </a:r>
            <a:r>
              <a:rPr lang="ru-RU" sz="1600" b="1" dirty="0" err="1" smtClean="0"/>
              <a:t>адреси</a:t>
            </a:r>
            <a:r>
              <a:rPr lang="ru-RU" sz="1600" b="1" dirty="0" smtClean="0"/>
              <a:t> </a:t>
            </a:r>
            <a:r>
              <a:rPr lang="ru-RU" sz="1600" b="1" dirty="0" err="1" smtClean="0"/>
              <a:t>потужностей</a:t>
            </a:r>
            <a:r>
              <a:rPr lang="ru-RU" sz="1600" b="1" dirty="0" smtClean="0"/>
              <a:t> (</a:t>
            </a:r>
            <a:r>
              <a:rPr lang="ru-RU" sz="1600" b="1" dirty="0" err="1" smtClean="0"/>
              <a:t>об’єкта</a:t>
            </a:r>
            <a:r>
              <a:rPr lang="ru-RU" sz="1600" b="1" dirty="0" smtClean="0"/>
              <a:t>) </a:t>
            </a:r>
            <a:r>
              <a:rPr lang="ru-RU" sz="1600" b="1" dirty="0" err="1" smtClean="0"/>
              <a:t>виробництва</a:t>
            </a:r>
            <a:r>
              <a:rPr lang="ru-RU" sz="1600" b="1" dirty="0" smtClean="0"/>
              <a:t>. На </a:t>
            </a:r>
            <a:r>
              <a:rPr lang="ru-RU" sz="1600" b="1" dirty="0" err="1" smtClean="0"/>
              <a:t>етикетці</a:t>
            </a:r>
            <a:r>
              <a:rPr lang="ru-RU" sz="1600" b="1" dirty="0" smtClean="0"/>
              <a:t> </a:t>
            </a:r>
            <a:r>
              <a:rPr lang="ru-RU" sz="1600" b="1" dirty="0" err="1" smtClean="0"/>
              <a:t>середньогазованої</a:t>
            </a:r>
            <a:r>
              <a:rPr lang="ru-RU" sz="1600" b="1" dirty="0" smtClean="0"/>
              <a:t> та </a:t>
            </a:r>
            <a:r>
              <a:rPr lang="ru-RU" sz="1600" b="1" dirty="0" err="1" smtClean="0"/>
              <a:t>сильногазованої</a:t>
            </a:r>
            <a:r>
              <a:rPr lang="ru-RU" sz="1600" b="1" dirty="0" smtClean="0"/>
              <a:t> води </a:t>
            </a:r>
            <a:r>
              <a:rPr lang="ru-RU" sz="1600" b="1" dirty="0" err="1" smtClean="0"/>
              <a:t>зазначають</a:t>
            </a:r>
            <a:r>
              <a:rPr lang="ru-RU" sz="1600" b="1" dirty="0" smtClean="0"/>
              <a:t>: «Не </a:t>
            </a:r>
            <a:r>
              <a:rPr lang="ru-RU" sz="1600" b="1" dirty="0" err="1" smtClean="0"/>
              <a:t>рекомендується</a:t>
            </a:r>
            <a:r>
              <a:rPr lang="ru-RU" sz="1600" b="1" dirty="0" smtClean="0"/>
              <a:t> для </a:t>
            </a:r>
            <a:r>
              <a:rPr lang="ru-RU" sz="1600" b="1" dirty="0" err="1" smtClean="0"/>
              <a:t>дітей</a:t>
            </a:r>
            <a:r>
              <a:rPr lang="ru-RU" sz="1600" b="1" dirty="0" smtClean="0"/>
              <a:t> </a:t>
            </a:r>
            <a:r>
              <a:rPr lang="ru-RU" sz="1600" b="1" dirty="0" err="1" smtClean="0"/>
              <a:t>і</a:t>
            </a:r>
            <a:r>
              <a:rPr lang="ru-RU" sz="1600" b="1" dirty="0" smtClean="0"/>
              <a:t> </a:t>
            </a:r>
            <a:r>
              <a:rPr lang="ru-RU" sz="1600" b="1" dirty="0" err="1" smtClean="0"/>
              <a:t>хворих</a:t>
            </a:r>
            <a:r>
              <a:rPr lang="ru-RU" sz="1600" b="1" dirty="0" smtClean="0"/>
              <a:t>».</a:t>
            </a:r>
            <a:endParaRPr lang="ru-RU" b="1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TextShape 1"/>
          <p:cNvSpPr txBox="1"/>
          <p:nvPr/>
        </p:nvSpPr>
        <p:spPr>
          <a:xfrm>
            <a:off x="2095472" y="214290"/>
            <a:ext cx="7136670" cy="460211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>
            <a:spAutoFit/>
          </a:bodyPr>
          <a:lstStyle/>
          <a:p>
            <a:r>
              <a:rPr lang="ru-RU" sz="2400" b="1" strike="noStrike" spc="-1" dirty="0">
                <a:solidFill>
                  <a:srgbClr val="FF0000"/>
                </a:solidFill>
                <a:latin typeface="Arial"/>
              </a:rPr>
              <a:t>5. </a:t>
            </a:r>
            <a:r>
              <a:rPr lang="ru-RU" sz="2400" b="1" strike="noStrike" spc="-1" dirty="0" err="1">
                <a:solidFill>
                  <a:srgbClr val="FF0000"/>
                </a:solidFill>
                <a:latin typeface="Arial"/>
              </a:rPr>
              <a:t>Основні</a:t>
            </a:r>
            <a:r>
              <a:rPr lang="ru-RU" sz="2400" b="1" strike="noStrike" spc="-1" dirty="0">
                <a:solidFill>
                  <a:srgbClr val="FF0000"/>
                </a:solidFill>
                <a:latin typeface="Arial"/>
              </a:rPr>
              <a:t> </a:t>
            </a:r>
            <a:r>
              <a:rPr lang="ru-RU" sz="2400" b="1" strike="noStrike" spc="-1" dirty="0" err="1">
                <a:solidFill>
                  <a:srgbClr val="FF0000"/>
                </a:solidFill>
                <a:latin typeface="Arial"/>
              </a:rPr>
              <a:t>типи</a:t>
            </a:r>
            <a:r>
              <a:rPr lang="ru-RU" sz="2400" b="1" strike="noStrike" spc="-1" dirty="0">
                <a:solidFill>
                  <a:srgbClr val="FF0000"/>
                </a:solidFill>
                <a:latin typeface="Arial"/>
              </a:rPr>
              <a:t> </a:t>
            </a:r>
            <a:r>
              <a:rPr lang="ru-RU" sz="2400" b="1" strike="noStrike" spc="-1" dirty="0" err="1">
                <a:solidFill>
                  <a:srgbClr val="FF0000"/>
                </a:solidFill>
                <a:latin typeface="Arial"/>
              </a:rPr>
              <a:t>мінеральних</a:t>
            </a:r>
            <a:r>
              <a:rPr lang="ru-RU" sz="2400" b="1" strike="noStrike" spc="-1" dirty="0">
                <a:solidFill>
                  <a:srgbClr val="FF0000"/>
                </a:solidFill>
                <a:latin typeface="Arial"/>
              </a:rPr>
              <a:t> вод.</a:t>
            </a:r>
          </a:p>
        </p:txBody>
      </p:sp>
      <p:sp>
        <p:nvSpPr>
          <p:cNvPr id="375" name="TextShape 2"/>
          <p:cNvSpPr txBox="1"/>
          <p:nvPr/>
        </p:nvSpPr>
        <p:spPr>
          <a:xfrm>
            <a:off x="452398" y="928670"/>
            <a:ext cx="11287204" cy="54154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90000" tIns="45000" rIns="90000" bIns="45000">
            <a:spAutoFit/>
          </a:bodyPr>
          <a:lstStyle/>
          <a:p>
            <a:pPr algn="just"/>
            <a:r>
              <a:rPr lang="ru-RU" sz="2000" b="1" strike="noStrike" spc="-1" dirty="0">
                <a:solidFill>
                  <a:srgbClr val="FF0000"/>
                </a:solidFill>
                <a:latin typeface="Arial"/>
              </a:rPr>
              <a:t>1) </a:t>
            </a:r>
            <a:r>
              <a:rPr lang="ru-RU" sz="2000" b="1" strike="noStrike" spc="-1" dirty="0" err="1">
                <a:solidFill>
                  <a:srgbClr val="FF0000"/>
                </a:solidFill>
                <a:latin typeface="Arial"/>
              </a:rPr>
              <a:t>Хлоридно-натрієві</a:t>
            </a:r>
            <a:r>
              <a:rPr lang="ru-RU" sz="2000" b="1" strike="noStrike" spc="-1" dirty="0">
                <a:solidFill>
                  <a:srgbClr val="FF0000"/>
                </a:solidFill>
                <a:latin typeface="Arial"/>
              </a:rPr>
              <a:t> води</a:t>
            </a:r>
            <a:r>
              <a:rPr lang="ru-RU" sz="1800" b="1" strike="noStrike" spc="-1" dirty="0">
                <a:latin typeface="Arial"/>
              </a:rPr>
              <a:t> — </a:t>
            </a:r>
            <a:r>
              <a:rPr lang="ru-RU" sz="1800" b="1" strike="noStrike" spc="-1" dirty="0" err="1">
                <a:latin typeface="Arial"/>
              </a:rPr>
              <a:t>найбільш</a:t>
            </a:r>
            <a:r>
              <a:rPr lang="ru-RU" sz="1800" b="1" strike="noStrike" spc="-1" dirty="0">
                <a:latin typeface="Arial"/>
              </a:rPr>
              <a:t> </a:t>
            </a:r>
            <a:r>
              <a:rPr lang="ru-RU" sz="1800" b="1" strike="noStrike" spc="-1" dirty="0" err="1">
                <a:latin typeface="Arial"/>
              </a:rPr>
              <a:t>поширений</a:t>
            </a:r>
            <a:r>
              <a:rPr lang="ru-RU" sz="1800" b="1" strike="noStrike" spc="-1" dirty="0">
                <a:latin typeface="Arial"/>
              </a:rPr>
              <a:t> тип </a:t>
            </a:r>
            <a:r>
              <a:rPr lang="ru-RU" sz="1800" b="1" strike="noStrike" spc="-1" dirty="0" err="1">
                <a:latin typeface="Arial"/>
              </a:rPr>
              <a:t>підземних</a:t>
            </a:r>
            <a:r>
              <a:rPr lang="ru-RU" sz="1800" b="1" strike="noStrike" spc="-1" dirty="0">
                <a:latin typeface="Arial"/>
              </a:rPr>
              <a:t> вод.</a:t>
            </a:r>
          </a:p>
          <a:p>
            <a:pPr algn="just"/>
            <a:r>
              <a:rPr lang="ru-RU" sz="1800" b="1" strike="noStrike" spc="-1" dirty="0">
                <a:latin typeface="Arial"/>
              </a:rPr>
              <a:t>Вони </a:t>
            </a:r>
            <a:r>
              <a:rPr lang="ru-RU" sz="1800" b="1" strike="noStrike" spc="-1" dirty="0" err="1">
                <a:latin typeface="Arial"/>
              </a:rPr>
              <a:t>мають</a:t>
            </a:r>
            <a:r>
              <a:rPr lang="ru-RU" sz="1800" b="1" strike="noStrike" spc="-1" dirty="0">
                <a:latin typeface="Arial"/>
              </a:rPr>
              <a:t> </a:t>
            </a:r>
            <a:r>
              <a:rPr lang="ru-RU" sz="1800" b="1" strike="noStrike" spc="-1" dirty="0" err="1">
                <a:latin typeface="Arial"/>
              </a:rPr>
              <a:t>різний</a:t>
            </a:r>
            <a:r>
              <a:rPr lang="ru-RU" sz="1800" b="1" strike="noStrike" spc="-1" dirty="0">
                <a:latin typeface="Arial"/>
              </a:rPr>
              <a:t> </a:t>
            </a:r>
            <a:r>
              <a:rPr lang="ru-RU" sz="1800" b="1" strike="noStrike" spc="-1" dirty="0" err="1">
                <a:latin typeface="Arial"/>
              </a:rPr>
              <a:t>іонний</a:t>
            </a:r>
            <a:r>
              <a:rPr lang="ru-RU" sz="1800" b="1" strike="noStrike" spc="-1" dirty="0">
                <a:latin typeface="Arial"/>
              </a:rPr>
              <a:t> склад, </a:t>
            </a:r>
            <a:r>
              <a:rPr lang="ru-RU" sz="1800" b="1" strike="noStrike" spc="-1" dirty="0" err="1">
                <a:latin typeface="Arial"/>
              </a:rPr>
              <a:t>мінералізація</a:t>
            </a:r>
            <a:r>
              <a:rPr lang="ru-RU" sz="1800" b="1" strike="noStrike" spc="-1" dirty="0">
                <a:latin typeface="Arial"/>
              </a:rPr>
              <a:t> </a:t>
            </a:r>
            <a:r>
              <a:rPr lang="ru-RU" sz="1800" b="1" strike="noStrike" spc="-1" dirty="0" err="1">
                <a:latin typeface="Arial"/>
              </a:rPr>
              <a:t>коливається</a:t>
            </a:r>
            <a:r>
              <a:rPr lang="ru-RU" sz="1800" b="1" strike="noStrike" spc="-1" dirty="0">
                <a:latin typeface="Arial"/>
              </a:rPr>
              <a:t> </a:t>
            </a:r>
            <a:r>
              <a:rPr lang="ru-RU" sz="1800" b="1" strike="noStrike" spc="-1" dirty="0" err="1">
                <a:latin typeface="Arial"/>
              </a:rPr>
              <a:t>від</a:t>
            </a:r>
            <a:r>
              <a:rPr lang="ru-RU" sz="1800" b="1" strike="noStrike" spc="-1" dirty="0">
                <a:latin typeface="Arial"/>
              </a:rPr>
              <a:t> 2 до 35—40 г/л </a:t>
            </a:r>
            <a:r>
              <a:rPr lang="ru-RU" sz="1800" b="1" strike="noStrike" spc="-1" dirty="0" err="1" smtClean="0">
                <a:latin typeface="Arial"/>
              </a:rPr>
              <a:t>вище</a:t>
            </a:r>
            <a:r>
              <a:rPr lang="ru-RU" sz="1800" b="1" strike="noStrike" spc="-1" dirty="0">
                <a:latin typeface="Arial"/>
              </a:rPr>
              <a:t>. При </a:t>
            </a:r>
            <a:r>
              <a:rPr lang="ru-RU" sz="1800" b="1" strike="noStrike" spc="-1" dirty="0" err="1">
                <a:latin typeface="Arial"/>
              </a:rPr>
              <a:t>виході</a:t>
            </a:r>
            <a:r>
              <a:rPr lang="ru-RU" sz="1800" b="1" strike="noStrike" spc="-1" dirty="0">
                <a:latin typeface="Arial"/>
              </a:rPr>
              <a:t> на </a:t>
            </a:r>
            <a:r>
              <a:rPr lang="ru-RU" sz="1800" b="1" strike="noStrike" spc="-1" dirty="0" err="1">
                <a:latin typeface="Arial"/>
              </a:rPr>
              <a:t>поверхню</a:t>
            </a:r>
            <a:r>
              <a:rPr lang="ru-RU" sz="1800" b="1" strike="noStrike" spc="-1" dirty="0">
                <a:latin typeface="Arial"/>
              </a:rPr>
              <a:t> </a:t>
            </a:r>
            <a:r>
              <a:rPr lang="ru-RU" sz="1800" b="1" strike="noStrike" spc="-1" dirty="0" err="1">
                <a:latin typeface="Arial"/>
              </a:rPr>
              <a:t>Землі</a:t>
            </a:r>
            <a:r>
              <a:rPr lang="ru-RU" sz="1800" b="1" strike="noStrike" spc="-1" dirty="0">
                <a:latin typeface="Arial"/>
              </a:rPr>
              <a:t> </a:t>
            </a:r>
            <a:r>
              <a:rPr lang="ru-RU" sz="1800" b="1" strike="noStrike" spc="-1" dirty="0" err="1">
                <a:latin typeface="Arial"/>
              </a:rPr>
              <a:t>хлоридно-натрієві</a:t>
            </a:r>
            <a:r>
              <a:rPr lang="ru-RU" sz="1800" b="1" strike="noStrike" spc="-1" dirty="0">
                <a:latin typeface="Arial"/>
              </a:rPr>
              <a:t> води </a:t>
            </a:r>
            <a:r>
              <a:rPr lang="ru-RU" sz="1800" b="1" strike="noStrike" spc="-1" dirty="0" err="1">
                <a:latin typeface="Arial"/>
              </a:rPr>
              <a:t>можуть</a:t>
            </a:r>
            <a:r>
              <a:rPr lang="ru-RU" sz="1800" b="1" strike="noStrike" spc="-1" dirty="0">
                <a:latin typeface="Arial"/>
              </a:rPr>
              <a:t> </a:t>
            </a:r>
            <a:r>
              <a:rPr lang="ru-RU" sz="1800" b="1" strike="noStrike" spc="-1" dirty="0" err="1">
                <a:latin typeface="Arial"/>
              </a:rPr>
              <a:t>мати</a:t>
            </a:r>
            <a:r>
              <a:rPr lang="ru-RU" sz="1800" b="1" strike="noStrike" spc="-1" dirty="0">
                <a:latin typeface="Arial"/>
              </a:rPr>
              <a:t> </a:t>
            </a:r>
            <a:r>
              <a:rPr lang="ru-RU" sz="1800" b="1" strike="noStrike" spc="-1" dirty="0" err="1" smtClean="0">
                <a:latin typeface="Arial"/>
              </a:rPr>
              <a:t>різну</a:t>
            </a:r>
            <a:r>
              <a:rPr lang="ru-RU" b="1" spc="-1" dirty="0">
                <a:latin typeface="Arial"/>
              </a:rPr>
              <a:t> </a:t>
            </a:r>
            <a:r>
              <a:rPr lang="ru-RU" sz="1800" b="1" strike="noStrike" spc="-1" dirty="0" smtClean="0">
                <a:latin typeface="Arial"/>
              </a:rPr>
              <a:t>температуру</a:t>
            </a:r>
            <a:r>
              <a:rPr lang="ru-RU" sz="1800" b="1" strike="noStrike" spc="-1" dirty="0">
                <a:latin typeface="Arial"/>
              </a:rPr>
              <a:t>. </a:t>
            </a:r>
            <a:r>
              <a:rPr lang="ru-RU" sz="1800" b="1" strike="noStrike" spc="-1" dirty="0" err="1">
                <a:latin typeface="Arial"/>
              </a:rPr>
              <a:t>Найбільші</a:t>
            </a:r>
            <a:r>
              <a:rPr lang="ru-RU" sz="1800" b="1" strike="noStrike" spc="-1" dirty="0">
                <a:latin typeface="Arial"/>
              </a:rPr>
              <a:t> </a:t>
            </a:r>
            <a:r>
              <a:rPr lang="ru-RU" sz="1800" b="1" strike="noStrike" spc="-1" dirty="0" err="1">
                <a:latin typeface="Arial"/>
              </a:rPr>
              <a:t>їх</a:t>
            </a:r>
            <a:r>
              <a:rPr lang="ru-RU" sz="1800" b="1" strike="noStrike" spc="-1" dirty="0">
                <a:latin typeface="Arial"/>
              </a:rPr>
              <a:t> </a:t>
            </a:r>
            <a:r>
              <a:rPr lang="ru-RU" sz="1800" b="1" strike="noStrike" spc="-1" dirty="0" err="1">
                <a:latin typeface="Arial"/>
              </a:rPr>
              <a:t>зони</a:t>
            </a:r>
            <a:r>
              <a:rPr lang="ru-RU" sz="1800" b="1" strike="noStrike" spc="-1" dirty="0">
                <a:latin typeface="Arial"/>
              </a:rPr>
              <a:t> </a:t>
            </a:r>
            <a:r>
              <a:rPr lang="ru-RU" sz="1800" b="1" strike="noStrike" spc="-1" dirty="0" err="1">
                <a:latin typeface="Arial"/>
              </a:rPr>
              <a:t>утворюються</a:t>
            </a:r>
            <a:r>
              <a:rPr lang="ru-RU" sz="1800" b="1" strike="noStrike" spc="-1" dirty="0">
                <a:latin typeface="Arial"/>
              </a:rPr>
              <a:t> в </a:t>
            </a:r>
            <a:r>
              <a:rPr lang="ru-RU" sz="1800" b="1" strike="noStrike" spc="-1" dirty="0" err="1">
                <a:latin typeface="Arial"/>
              </a:rPr>
              <a:t>осадових</a:t>
            </a:r>
            <a:r>
              <a:rPr lang="ru-RU" sz="1800" b="1" strike="noStrike" spc="-1" dirty="0">
                <a:latin typeface="Arial"/>
              </a:rPr>
              <a:t> </a:t>
            </a:r>
            <a:r>
              <a:rPr lang="ru-RU" sz="1800" b="1" strike="noStrike" spc="-1" dirty="0" err="1">
                <a:latin typeface="Arial"/>
              </a:rPr>
              <a:t>товщах</a:t>
            </a:r>
            <a:r>
              <a:rPr lang="ru-RU" sz="1800" b="1" strike="noStrike" spc="-1" dirty="0">
                <a:latin typeface="Arial"/>
              </a:rPr>
              <a:t> </a:t>
            </a:r>
            <a:r>
              <a:rPr lang="ru-RU" sz="1800" b="1" strike="noStrike" spc="-1" dirty="0" err="1" smtClean="0">
                <a:latin typeface="Arial"/>
              </a:rPr>
              <a:t>артезіанських</a:t>
            </a:r>
            <a:r>
              <a:rPr lang="ru-RU" b="1" spc="-1" dirty="0">
                <a:latin typeface="Arial"/>
              </a:rPr>
              <a:t> </a:t>
            </a:r>
            <a:r>
              <a:rPr lang="ru-RU" sz="1800" b="1" strike="noStrike" spc="-1" dirty="0" err="1" smtClean="0">
                <a:latin typeface="Arial"/>
              </a:rPr>
              <a:t>басейнів</a:t>
            </a:r>
            <a:r>
              <a:rPr lang="ru-RU" sz="1800" b="1" strike="noStrike" spc="-1" dirty="0">
                <a:latin typeface="Arial"/>
              </a:rPr>
              <a:t>.</a:t>
            </a:r>
          </a:p>
          <a:p>
            <a:pPr algn="just"/>
            <a:r>
              <a:rPr lang="ru-RU" sz="1800" b="1" strike="noStrike" spc="-1" dirty="0" err="1">
                <a:latin typeface="Arial"/>
              </a:rPr>
              <a:t>Хлоридно-натрієві</a:t>
            </a:r>
            <a:r>
              <a:rPr lang="ru-RU" sz="1800" b="1" strike="noStrike" spc="-1" dirty="0">
                <a:latin typeface="Arial"/>
              </a:rPr>
              <a:t> води </a:t>
            </a:r>
            <a:r>
              <a:rPr lang="ru-RU" sz="1800" b="1" strike="noStrike" spc="-1" dirty="0" err="1">
                <a:latin typeface="Arial"/>
              </a:rPr>
              <a:t>застосовують</a:t>
            </a:r>
            <a:r>
              <a:rPr lang="ru-RU" sz="1800" b="1" strike="noStrike" spc="-1" dirty="0">
                <a:latin typeface="Arial"/>
              </a:rPr>
              <a:t> для </a:t>
            </a:r>
            <a:r>
              <a:rPr lang="ru-RU" sz="1800" b="1" strike="noStrike" spc="-1" dirty="0" err="1">
                <a:latin typeface="Arial"/>
              </a:rPr>
              <a:t>питного</a:t>
            </a:r>
            <a:r>
              <a:rPr lang="ru-RU" sz="1800" b="1" strike="noStrike" spc="-1" dirty="0">
                <a:latin typeface="Arial"/>
              </a:rPr>
              <a:t> </a:t>
            </a:r>
            <a:r>
              <a:rPr lang="ru-RU" sz="1800" b="1" strike="noStrike" spc="-1" dirty="0" err="1">
                <a:latin typeface="Arial"/>
              </a:rPr>
              <a:t>лікування</a:t>
            </a:r>
            <a:r>
              <a:rPr lang="ru-RU" sz="1800" b="1" strike="noStrike" spc="-1" dirty="0">
                <a:latin typeface="Arial"/>
              </a:rPr>
              <a:t>, </a:t>
            </a:r>
            <a:r>
              <a:rPr lang="ru-RU" sz="1800" b="1" strike="noStrike" spc="-1" dirty="0" smtClean="0">
                <a:latin typeface="Arial"/>
              </a:rPr>
              <a:t>ванн, </a:t>
            </a:r>
            <a:r>
              <a:rPr lang="ru-RU" sz="1800" b="1" strike="noStrike" spc="-1" dirty="0" err="1" smtClean="0">
                <a:latin typeface="Arial"/>
              </a:rPr>
              <a:t>зрошувань</a:t>
            </a:r>
            <a:r>
              <a:rPr lang="ru-RU" sz="1800" b="1" strike="noStrike" spc="-1" dirty="0">
                <a:latin typeface="Arial"/>
              </a:rPr>
              <a:t>, </a:t>
            </a:r>
            <a:r>
              <a:rPr lang="ru-RU" sz="1800" b="1" strike="noStrike" spc="-1" dirty="0" err="1">
                <a:latin typeface="Arial"/>
              </a:rPr>
              <a:t>інгаляцій</a:t>
            </a:r>
            <a:r>
              <a:rPr lang="ru-RU" sz="1800" b="1" strike="noStrike" spc="-1" dirty="0">
                <a:latin typeface="Arial"/>
              </a:rPr>
              <a:t>, </a:t>
            </a:r>
            <a:r>
              <a:rPr lang="ru-RU" sz="1800" b="1" strike="noStrike" spc="-1" dirty="0" err="1">
                <a:latin typeface="Arial"/>
              </a:rPr>
              <a:t>промивань</a:t>
            </a:r>
            <a:r>
              <a:rPr lang="ru-RU" sz="1800" b="1" strike="noStrike" spc="-1" dirty="0">
                <a:latin typeface="Arial"/>
              </a:rPr>
              <a:t> та </a:t>
            </a:r>
            <a:r>
              <a:rPr lang="ru-RU" sz="1800" b="1" strike="noStrike" spc="-1" dirty="0" err="1">
                <a:latin typeface="Arial"/>
              </a:rPr>
              <a:t>інших</a:t>
            </a:r>
            <a:r>
              <a:rPr lang="ru-RU" sz="1800" b="1" strike="noStrike" spc="-1" dirty="0">
                <a:latin typeface="Arial"/>
              </a:rPr>
              <a:t> процедур. </a:t>
            </a:r>
            <a:r>
              <a:rPr lang="ru-RU" sz="1800" b="1" strike="noStrike" spc="-1" dirty="0" err="1">
                <a:latin typeface="Arial"/>
              </a:rPr>
              <a:t>Виготовляють</a:t>
            </a:r>
            <a:r>
              <a:rPr lang="ru-RU" sz="1800" b="1" strike="noStrike" spc="-1" dirty="0">
                <a:latin typeface="Arial"/>
              </a:rPr>
              <a:t> </a:t>
            </a:r>
            <a:r>
              <a:rPr lang="ru-RU" sz="1800" b="1" strike="noStrike" spc="-1" dirty="0" err="1">
                <a:latin typeface="Arial"/>
              </a:rPr>
              <a:t>і</a:t>
            </a:r>
            <a:r>
              <a:rPr lang="ru-RU" sz="1800" b="1" strike="noStrike" spc="-1" dirty="0">
                <a:latin typeface="Arial"/>
              </a:rPr>
              <a:t> </a:t>
            </a:r>
            <a:r>
              <a:rPr lang="ru-RU" sz="1800" b="1" strike="noStrike" spc="-1" dirty="0" err="1" smtClean="0">
                <a:latin typeface="Arial"/>
              </a:rPr>
              <a:t>штучну</a:t>
            </a:r>
            <a:r>
              <a:rPr lang="ru-RU" b="1" spc="-1" dirty="0">
                <a:latin typeface="Arial"/>
              </a:rPr>
              <a:t> </a:t>
            </a:r>
            <a:r>
              <a:rPr lang="ru-RU" sz="1800" b="1" strike="noStrike" spc="-1" dirty="0" smtClean="0">
                <a:latin typeface="Arial"/>
              </a:rPr>
              <a:t>воду</a:t>
            </a:r>
            <a:r>
              <a:rPr lang="ru-RU" sz="1800" b="1" strike="noStrike" spc="-1" dirty="0">
                <a:latin typeface="Arial"/>
              </a:rPr>
              <a:t>. </a:t>
            </a:r>
            <a:r>
              <a:rPr lang="ru-RU" sz="1800" b="1" strike="noStrike" spc="-1" dirty="0" err="1">
                <a:latin typeface="Arial"/>
              </a:rPr>
              <a:t>Лікувальна</a:t>
            </a:r>
            <a:r>
              <a:rPr lang="ru-RU" sz="1800" b="1" strike="noStrike" spc="-1" dirty="0">
                <a:latin typeface="Arial"/>
              </a:rPr>
              <a:t> </a:t>
            </a:r>
            <a:r>
              <a:rPr lang="ru-RU" sz="1800" b="1" strike="noStrike" spc="-1" dirty="0" err="1">
                <a:latin typeface="Arial"/>
              </a:rPr>
              <a:t>дія</a:t>
            </a:r>
            <a:r>
              <a:rPr lang="ru-RU" sz="1800" b="1" strike="noStrike" spc="-1" dirty="0">
                <a:latin typeface="Arial"/>
              </a:rPr>
              <a:t> </a:t>
            </a:r>
            <a:r>
              <a:rPr lang="ru-RU" sz="1800" b="1" strike="noStrike" spc="-1" dirty="0" err="1">
                <a:latin typeface="Arial"/>
              </a:rPr>
              <a:t>виражається</a:t>
            </a:r>
            <a:r>
              <a:rPr lang="ru-RU" sz="1800" b="1" strike="noStrike" spc="-1" dirty="0">
                <a:latin typeface="Arial"/>
              </a:rPr>
              <a:t> в </a:t>
            </a:r>
            <a:r>
              <a:rPr lang="ru-RU" sz="1800" b="1" strike="noStrike" spc="-1" dirty="0" err="1">
                <a:latin typeface="Arial"/>
              </a:rPr>
              <a:t>нормалізації</a:t>
            </a:r>
            <a:r>
              <a:rPr lang="ru-RU" sz="1800" b="1" strike="noStrike" spc="-1" dirty="0">
                <a:latin typeface="Arial"/>
              </a:rPr>
              <a:t> </a:t>
            </a:r>
            <a:r>
              <a:rPr lang="ru-RU" sz="1800" b="1" strike="noStrike" spc="-1" dirty="0" err="1">
                <a:latin typeface="Arial"/>
              </a:rPr>
              <a:t>обміну</a:t>
            </a:r>
            <a:r>
              <a:rPr lang="ru-RU" sz="1800" b="1" strike="noStrike" spc="-1" dirty="0">
                <a:latin typeface="Arial"/>
              </a:rPr>
              <a:t> </a:t>
            </a:r>
            <a:r>
              <a:rPr lang="ru-RU" sz="1800" b="1" strike="noStrike" spc="-1" dirty="0" err="1">
                <a:latin typeface="Arial"/>
              </a:rPr>
              <a:t>речовин</a:t>
            </a:r>
            <a:r>
              <a:rPr lang="ru-RU" sz="1800" b="1" strike="noStrike" spc="-1" dirty="0">
                <a:latin typeface="Arial"/>
              </a:rPr>
              <a:t> </a:t>
            </a:r>
            <a:r>
              <a:rPr lang="ru-RU" sz="1800" b="1" strike="noStrike" spc="-1" dirty="0" err="1">
                <a:latin typeface="Arial"/>
              </a:rPr>
              <a:t>і</a:t>
            </a:r>
            <a:r>
              <a:rPr lang="ru-RU" sz="1800" b="1" strike="noStrike" spc="-1" dirty="0">
                <a:latin typeface="Arial"/>
              </a:rPr>
              <a:t> </a:t>
            </a:r>
            <a:r>
              <a:rPr lang="ru-RU" sz="1800" b="1" strike="noStrike" spc="-1" dirty="0" err="1" smtClean="0">
                <a:latin typeface="Arial"/>
              </a:rPr>
              <a:t>діяльності</a:t>
            </a:r>
            <a:r>
              <a:rPr lang="ru-RU" b="1" spc="-1" dirty="0">
                <a:latin typeface="Arial"/>
              </a:rPr>
              <a:t> </a:t>
            </a:r>
            <a:r>
              <a:rPr lang="ru-RU" sz="1800" b="1" strike="noStrike" spc="-1" dirty="0" smtClean="0">
                <a:latin typeface="Arial"/>
              </a:rPr>
              <a:t>ЦНС</a:t>
            </a:r>
            <a:r>
              <a:rPr lang="ru-RU" sz="1800" b="1" strike="noStrike" spc="-1" dirty="0">
                <a:latin typeface="Arial"/>
              </a:rPr>
              <a:t>. </a:t>
            </a:r>
            <a:r>
              <a:rPr lang="ru-RU" sz="1800" b="1" strike="noStrike" spc="-1" dirty="0" err="1">
                <a:latin typeface="Arial"/>
              </a:rPr>
              <a:t>Основні</a:t>
            </a:r>
            <a:r>
              <a:rPr lang="ru-RU" sz="1800" b="1" strike="noStrike" spc="-1" dirty="0">
                <a:latin typeface="Arial"/>
              </a:rPr>
              <a:t> </a:t>
            </a:r>
            <a:r>
              <a:rPr lang="ru-RU" sz="1800" b="1" strike="noStrike" spc="-1" dirty="0" err="1">
                <a:latin typeface="Arial"/>
              </a:rPr>
              <a:t>показання</a:t>
            </a:r>
            <a:r>
              <a:rPr lang="ru-RU" sz="1800" b="1" strike="noStrike" spc="-1" dirty="0">
                <a:latin typeface="Arial"/>
              </a:rPr>
              <a:t>: </a:t>
            </a:r>
            <a:r>
              <a:rPr lang="ru-RU" sz="1800" b="1" strike="noStrike" spc="-1" dirty="0" err="1">
                <a:latin typeface="Arial"/>
              </a:rPr>
              <a:t>захворювання</a:t>
            </a:r>
            <a:r>
              <a:rPr lang="ru-RU" sz="1800" b="1" strike="noStrike" spc="-1" dirty="0">
                <a:latin typeface="Arial"/>
              </a:rPr>
              <a:t> </a:t>
            </a:r>
            <a:r>
              <a:rPr lang="ru-RU" sz="1800" b="1" strike="noStrike" spc="-1" dirty="0" err="1">
                <a:latin typeface="Arial"/>
              </a:rPr>
              <a:t>суглобів</a:t>
            </a:r>
            <a:r>
              <a:rPr lang="ru-RU" sz="1800" b="1" strike="noStrike" spc="-1" dirty="0">
                <a:latin typeface="Arial"/>
              </a:rPr>
              <a:t>, </a:t>
            </a:r>
            <a:r>
              <a:rPr lang="ru-RU" sz="1800" b="1" strike="noStrike" spc="-1" dirty="0" err="1">
                <a:latin typeface="Arial"/>
              </a:rPr>
              <a:t>шлунково-кишкового</a:t>
            </a:r>
            <a:r>
              <a:rPr lang="ru-RU" sz="1800" b="1" strike="noStrike" spc="-1" dirty="0">
                <a:latin typeface="Arial"/>
              </a:rPr>
              <a:t> </a:t>
            </a:r>
            <a:r>
              <a:rPr lang="ru-RU" sz="1800" b="1" strike="noStrike" spc="-1" dirty="0" smtClean="0">
                <a:latin typeface="Arial"/>
              </a:rPr>
              <a:t>тракту, </a:t>
            </a:r>
            <a:r>
              <a:rPr lang="ru-RU" sz="1800" b="1" strike="noStrike" spc="-1" dirty="0" err="1" smtClean="0">
                <a:latin typeface="Arial"/>
              </a:rPr>
              <a:t>остеохондрози</a:t>
            </a:r>
            <a:r>
              <a:rPr lang="ru-RU" sz="1800" b="1" strike="noStrike" spc="-1" dirty="0">
                <a:latin typeface="Arial"/>
              </a:rPr>
              <a:t>, </a:t>
            </a:r>
            <a:r>
              <a:rPr lang="ru-RU" sz="1800" b="1" strike="noStrike" spc="-1" dirty="0" err="1">
                <a:latin typeface="Arial"/>
              </a:rPr>
              <a:t>хронічна</a:t>
            </a:r>
            <a:r>
              <a:rPr lang="ru-RU" sz="1800" b="1" strike="noStrike" spc="-1" dirty="0">
                <a:latin typeface="Arial"/>
              </a:rPr>
              <a:t> </a:t>
            </a:r>
            <a:r>
              <a:rPr lang="ru-RU" sz="1800" b="1" strike="noStrike" spc="-1" dirty="0" err="1">
                <a:latin typeface="Arial"/>
              </a:rPr>
              <a:t>венозна</a:t>
            </a:r>
            <a:r>
              <a:rPr lang="ru-RU" sz="1800" b="1" strike="noStrike" spc="-1" dirty="0">
                <a:latin typeface="Arial"/>
              </a:rPr>
              <a:t> </a:t>
            </a:r>
            <a:r>
              <a:rPr lang="ru-RU" sz="1800" b="1" strike="noStrike" spc="-1" dirty="0" err="1">
                <a:latin typeface="Arial"/>
              </a:rPr>
              <a:t>недостатність</a:t>
            </a:r>
            <a:r>
              <a:rPr lang="ru-RU" sz="1800" b="1" strike="noStrike" spc="-1" dirty="0">
                <a:latin typeface="Arial"/>
              </a:rPr>
              <a:t>, </a:t>
            </a:r>
            <a:r>
              <a:rPr lang="ru-RU" sz="1800" b="1" strike="noStrike" spc="-1" dirty="0" err="1">
                <a:latin typeface="Arial"/>
              </a:rPr>
              <a:t>захворювання</a:t>
            </a:r>
            <a:r>
              <a:rPr lang="ru-RU" sz="1800" b="1" strike="noStrike" spc="-1" dirty="0">
                <a:latin typeface="Arial"/>
              </a:rPr>
              <a:t> </a:t>
            </a:r>
            <a:r>
              <a:rPr lang="ru-RU" sz="1800" b="1" strike="noStrike" spc="-1" dirty="0" err="1">
                <a:latin typeface="Arial"/>
              </a:rPr>
              <a:t>органів</a:t>
            </a:r>
            <a:r>
              <a:rPr lang="ru-RU" sz="1800" b="1" strike="noStrike" spc="-1" dirty="0">
                <a:latin typeface="Arial"/>
              </a:rPr>
              <a:t> </a:t>
            </a:r>
            <a:r>
              <a:rPr lang="ru-RU" sz="1800" b="1" strike="noStrike" spc="-1" dirty="0" err="1">
                <a:latin typeface="Arial"/>
              </a:rPr>
              <a:t>дихання</a:t>
            </a:r>
            <a:r>
              <a:rPr lang="ru-RU" sz="1800" b="1" strike="noStrike" spc="-1" dirty="0" smtClean="0">
                <a:latin typeface="Arial"/>
              </a:rPr>
              <a:t>.</a:t>
            </a:r>
          </a:p>
          <a:p>
            <a:pPr algn="just"/>
            <a:endParaRPr lang="ru-RU" sz="1800" b="1" strike="noStrike" spc="-1" dirty="0">
              <a:latin typeface="Arial"/>
            </a:endParaRPr>
          </a:p>
          <a:p>
            <a:pPr algn="just"/>
            <a:r>
              <a:rPr lang="ru-RU" sz="2000" b="1" strike="noStrike" spc="-1" dirty="0">
                <a:solidFill>
                  <a:srgbClr val="FF0000"/>
                </a:solidFill>
                <a:latin typeface="Arial"/>
              </a:rPr>
              <a:t>2) </a:t>
            </a:r>
            <a:r>
              <a:rPr lang="ru-RU" sz="2000" b="1" strike="noStrike" spc="-1" dirty="0" err="1">
                <a:solidFill>
                  <a:srgbClr val="FF0000"/>
                </a:solidFill>
                <a:latin typeface="Arial"/>
              </a:rPr>
              <a:t>Сульфідні</a:t>
            </a:r>
            <a:r>
              <a:rPr lang="ru-RU" sz="2000" b="1" strike="noStrike" spc="-1" dirty="0">
                <a:solidFill>
                  <a:srgbClr val="FF0000"/>
                </a:solidFill>
                <a:latin typeface="Arial"/>
              </a:rPr>
              <a:t> води </a:t>
            </a:r>
            <a:r>
              <a:rPr lang="ru-RU" sz="1800" b="1" strike="noStrike" spc="-1" dirty="0">
                <a:latin typeface="Arial"/>
              </a:rPr>
              <a:t>— </a:t>
            </a:r>
            <a:r>
              <a:rPr lang="ru-RU" sz="1800" b="1" strike="noStrike" spc="-1" dirty="0" err="1">
                <a:latin typeface="Arial"/>
              </a:rPr>
              <a:t>природні</a:t>
            </a:r>
            <a:r>
              <a:rPr lang="ru-RU" sz="1800" b="1" strike="noStrike" spc="-1" dirty="0">
                <a:latin typeface="Arial"/>
              </a:rPr>
              <a:t> </a:t>
            </a:r>
            <a:r>
              <a:rPr lang="ru-RU" sz="1800" b="1" strike="noStrike" spc="-1" dirty="0" err="1">
                <a:latin typeface="Arial"/>
              </a:rPr>
              <a:t>води</a:t>
            </a:r>
            <a:r>
              <a:rPr lang="ru-RU" sz="1800" b="1" strike="noStrike" spc="-1" dirty="0">
                <a:latin typeface="Arial"/>
              </a:rPr>
              <a:t> </a:t>
            </a:r>
            <a:r>
              <a:rPr lang="ru-RU" sz="1800" b="1" strike="noStrike" spc="-1" dirty="0" err="1">
                <a:latin typeface="Arial"/>
              </a:rPr>
              <a:t>різної</a:t>
            </a:r>
            <a:r>
              <a:rPr lang="ru-RU" sz="1800" b="1" strike="noStrike" spc="-1" dirty="0">
                <a:latin typeface="Arial"/>
              </a:rPr>
              <a:t> </a:t>
            </a:r>
            <a:r>
              <a:rPr lang="ru-RU" sz="1800" b="1" strike="noStrike" spc="-1" dirty="0" err="1">
                <a:latin typeface="Arial"/>
              </a:rPr>
              <a:t>мінералізації</a:t>
            </a:r>
            <a:r>
              <a:rPr lang="ru-RU" sz="1800" b="1" strike="noStrike" spc="-1" dirty="0">
                <a:latin typeface="Arial"/>
              </a:rPr>
              <a:t> та </a:t>
            </a:r>
            <a:r>
              <a:rPr lang="ru-RU" sz="1800" b="1" strike="noStrike" spc="-1" dirty="0" err="1" smtClean="0">
                <a:latin typeface="Arial"/>
              </a:rPr>
              <a:t>іонного</a:t>
            </a:r>
            <a:r>
              <a:rPr lang="ru-RU" b="1" spc="-1" dirty="0">
                <a:latin typeface="Arial"/>
              </a:rPr>
              <a:t> </a:t>
            </a:r>
            <a:r>
              <a:rPr lang="ru-RU" sz="1800" b="1" strike="noStrike" spc="-1" dirty="0" smtClean="0">
                <a:latin typeface="Arial"/>
              </a:rPr>
              <a:t>складу</a:t>
            </a:r>
            <a:r>
              <a:rPr lang="ru-RU" sz="1800" b="1" strike="noStrike" spc="-1" dirty="0">
                <a:latin typeface="Arial"/>
              </a:rPr>
              <a:t>, таких, </a:t>
            </a:r>
            <a:r>
              <a:rPr lang="ru-RU" sz="1800" b="1" strike="noStrike" spc="-1" dirty="0" err="1">
                <a:latin typeface="Arial"/>
              </a:rPr>
              <a:t>які</a:t>
            </a:r>
            <a:r>
              <a:rPr lang="ru-RU" sz="1800" b="1" strike="noStrike" spc="-1" dirty="0">
                <a:latin typeface="Arial"/>
              </a:rPr>
              <a:t> </a:t>
            </a:r>
            <a:r>
              <a:rPr lang="ru-RU" sz="1800" b="1" strike="noStrike" spc="-1" dirty="0" err="1">
                <a:latin typeface="Arial"/>
              </a:rPr>
              <a:t>містять</a:t>
            </a:r>
            <a:r>
              <a:rPr lang="ru-RU" sz="1800" b="1" strike="noStrike" spc="-1" dirty="0">
                <a:latin typeface="Arial"/>
              </a:rPr>
              <a:t> </a:t>
            </a:r>
            <a:r>
              <a:rPr lang="ru-RU" sz="1800" b="1" strike="noStrike" spc="-1" dirty="0" err="1">
                <a:latin typeface="Arial"/>
              </a:rPr>
              <a:t>більше</a:t>
            </a:r>
            <a:r>
              <a:rPr lang="ru-RU" sz="1800" b="1" strike="noStrike" spc="-1" dirty="0">
                <a:latin typeface="Arial"/>
              </a:rPr>
              <a:t> 10 </a:t>
            </a:r>
            <a:r>
              <a:rPr lang="ru-RU" sz="1800" b="1" strike="noStrike" spc="-1" dirty="0" err="1">
                <a:latin typeface="Arial"/>
              </a:rPr>
              <a:t>міліграм</a:t>
            </a:r>
            <a:r>
              <a:rPr lang="ru-RU" sz="1800" b="1" strike="noStrike" spc="-1" dirty="0">
                <a:latin typeface="Arial"/>
              </a:rPr>
              <a:t>/л </a:t>
            </a:r>
            <a:r>
              <a:rPr lang="ru-RU" sz="1800" b="1" strike="noStrike" spc="-1" dirty="0" err="1">
                <a:latin typeface="Arial"/>
              </a:rPr>
              <a:t>загального</a:t>
            </a:r>
            <a:r>
              <a:rPr lang="ru-RU" sz="1800" b="1" strike="noStrike" spc="-1" dirty="0">
                <a:latin typeface="Arial"/>
              </a:rPr>
              <a:t> </a:t>
            </a:r>
            <a:r>
              <a:rPr lang="ru-RU" sz="1800" b="1" strike="noStrike" spc="-1" dirty="0" err="1">
                <a:latin typeface="Arial"/>
              </a:rPr>
              <a:t>сірководню</a:t>
            </a:r>
            <a:r>
              <a:rPr lang="ru-RU" sz="1800" b="1" strike="noStrike" spc="-1" dirty="0">
                <a:latin typeface="Arial"/>
              </a:rPr>
              <a:t>. </a:t>
            </a:r>
            <a:r>
              <a:rPr lang="ru-RU" sz="1800" b="1" strike="noStrike" spc="-1" dirty="0" smtClean="0">
                <a:latin typeface="Arial"/>
              </a:rPr>
              <a:t>До </a:t>
            </a:r>
            <a:r>
              <a:rPr lang="ru-RU" sz="1800" b="1" strike="noStrike" spc="-1" dirty="0" err="1" smtClean="0">
                <a:latin typeface="Arial"/>
              </a:rPr>
              <a:t>основних</a:t>
            </a:r>
            <a:r>
              <a:rPr lang="ru-RU" sz="1800" b="1" strike="noStrike" spc="-1" dirty="0" smtClean="0">
                <a:latin typeface="Arial"/>
              </a:rPr>
              <a:t> </a:t>
            </a:r>
            <a:r>
              <a:rPr lang="ru-RU" sz="1800" b="1" strike="noStrike" spc="-1" dirty="0" err="1">
                <a:latin typeface="Arial"/>
              </a:rPr>
              <a:t>типів</a:t>
            </a:r>
            <a:r>
              <a:rPr lang="ru-RU" sz="1800" b="1" strike="noStrike" spc="-1" dirty="0">
                <a:latin typeface="Arial"/>
              </a:rPr>
              <a:t> </a:t>
            </a:r>
            <a:r>
              <a:rPr lang="ru-RU" sz="1800" b="1" strike="noStrike" spc="-1" dirty="0" err="1">
                <a:latin typeface="Arial"/>
              </a:rPr>
              <a:t>сульфідних</a:t>
            </a:r>
            <a:r>
              <a:rPr lang="ru-RU" sz="1800" b="1" strike="noStrike" spc="-1" dirty="0">
                <a:latin typeface="Arial"/>
              </a:rPr>
              <a:t> вод </a:t>
            </a:r>
            <a:r>
              <a:rPr lang="ru-RU" sz="1800" b="1" strike="noStrike" spc="-1" dirty="0" err="1">
                <a:latin typeface="Arial"/>
              </a:rPr>
              <a:t>відносяться</a:t>
            </a:r>
            <a:r>
              <a:rPr lang="ru-RU" sz="1800" b="1" strike="noStrike" spc="-1" dirty="0">
                <a:latin typeface="Arial"/>
              </a:rPr>
              <a:t> </a:t>
            </a:r>
            <a:r>
              <a:rPr lang="ru-RU" sz="1800" b="1" strike="noStrike" spc="-1" dirty="0" err="1">
                <a:latin typeface="Arial"/>
              </a:rPr>
              <a:t>гідрокарбонатні</a:t>
            </a:r>
            <a:r>
              <a:rPr lang="ru-RU" sz="1800" b="1" strike="noStrike" spc="-1" dirty="0">
                <a:latin typeface="Arial"/>
              </a:rPr>
              <a:t>, </a:t>
            </a:r>
            <a:r>
              <a:rPr lang="ru-RU" sz="1800" b="1" strike="noStrike" spc="-1" dirty="0" err="1">
                <a:latin typeface="Arial"/>
              </a:rPr>
              <a:t>сульфатні</a:t>
            </a:r>
            <a:r>
              <a:rPr lang="ru-RU" sz="1800" b="1" strike="noStrike" spc="-1" dirty="0">
                <a:latin typeface="Arial"/>
              </a:rPr>
              <a:t> </a:t>
            </a:r>
            <a:r>
              <a:rPr lang="ru-RU" sz="1800" b="1" strike="noStrike" spc="-1" dirty="0" smtClean="0">
                <a:latin typeface="Arial"/>
              </a:rPr>
              <a:t>та </a:t>
            </a:r>
            <a:r>
              <a:rPr lang="ru-RU" sz="1800" b="1" strike="noStrike" spc="-1" dirty="0" err="1" smtClean="0">
                <a:latin typeface="Arial"/>
              </a:rPr>
              <a:t>хлоридні</a:t>
            </a:r>
            <a:r>
              <a:rPr lang="ru-RU" sz="1800" b="1" strike="noStrike" spc="-1" dirty="0" smtClean="0">
                <a:latin typeface="Arial"/>
              </a:rPr>
              <a:t> </a:t>
            </a:r>
            <a:r>
              <a:rPr lang="ru-RU" sz="1800" b="1" strike="noStrike" spc="-1" dirty="0">
                <a:latin typeface="Arial"/>
              </a:rPr>
              <a:t>води. Температура </a:t>
            </a:r>
            <a:r>
              <a:rPr lang="ru-RU" sz="1800" b="1" strike="noStrike" spc="-1" dirty="0" err="1">
                <a:latin typeface="Arial"/>
              </a:rPr>
              <a:t>сульфідних</a:t>
            </a:r>
            <a:r>
              <a:rPr lang="ru-RU" sz="1800" b="1" strike="noStrike" spc="-1" dirty="0">
                <a:latin typeface="Arial"/>
              </a:rPr>
              <a:t> вод </a:t>
            </a:r>
            <a:r>
              <a:rPr lang="ru-RU" sz="1800" b="1" strike="noStrike" spc="-1" dirty="0" err="1">
                <a:latin typeface="Arial"/>
              </a:rPr>
              <a:t>коливається</a:t>
            </a:r>
            <a:r>
              <a:rPr lang="ru-RU" sz="1800" b="1" strike="noStrike" spc="-1" dirty="0">
                <a:latin typeface="Arial"/>
              </a:rPr>
              <a:t> в </a:t>
            </a:r>
            <a:r>
              <a:rPr lang="ru-RU" sz="1800" b="1" strike="noStrike" spc="-1" dirty="0" err="1">
                <a:latin typeface="Arial"/>
              </a:rPr>
              <a:t>значних</a:t>
            </a:r>
            <a:r>
              <a:rPr lang="ru-RU" sz="1800" b="1" strike="noStrike" spc="-1" dirty="0">
                <a:latin typeface="Arial"/>
              </a:rPr>
              <a:t> межах.</a:t>
            </a:r>
          </a:p>
          <a:p>
            <a:pPr algn="just"/>
            <a:r>
              <a:rPr lang="ru-RU" sz="1800" b="1" strike="noStrike" spc="-1" dirty="0" err="1">
                <a:latin typeface="Arial"/>
              </a:rPr>
              <a:t>Сульфідні</a:t>
            </a:r>
            <a:r>
              <a:rPr lang="ru-RU" sz="1800" b="1" strike="noStrike" spc="-1" dirty="0">
                <a:latin typeface="Arial"/>
              </a:rPr>
              <a:t> води </a:t>
            </a:r>
            <a:r>
              <a:rPr lang="ru-RU" sz="1800" b="1" strike="noStrike" spc="-1" dirty="0" err="1">
                <a:latin typeface="Arial"/>
              </a:rPr>
              <a:t>можуть</a:t>
            </a:r>
            <a:r>
              <a:rPr lang="ru-RU" sz="1800" b="1" strike="noStrike" spc="-1" dirty="0">
                <a:latin typeface="Arial"/>
              </a:rPr>
              <a:t> </a:t>
            </a:r>
            <a:r>
              <a:rPr lang="ru-RU" sz="1800" b="1" strike="noStrike" spc="-1" dirty="0" err="1">
                <a:latin typeface="Arial"/>
              </a:rPr>
              <a:t>містити</a:t>
            </a:r>
            <a:r>
              <a:rPr lang="ru-RU" sz="1800" b="1" strike="noStrike" spc="-1" dirty="0">
                <a:latin typeface="Arial"/>
              </a:rPr>
              <a:t> </a:t>
            </a:r>
            <a:r>
              <a:rPr lang="ru-RU" sz="1800" b="1" strike="noStrike" spc="-1" dirty="0" err="1">
                <a:latin typeface="Arial"/>
              </a:rPr>
              <a:t>інші</a:t>
            </a:r>
            <a:r>
              <a:rPr lang="ru-RU" sz="1800" b="1" strike="noStrike" spc="-1" dirty="0">
                <a:latin typeface="Arial"/>
              </a:rPr>
              <a:t> гази (метан, азот), а </a:t>
            </a:r>
            <a:r>
              <a:rPr lang="ru-RU" sz="1800" b="1" strike="noStrike" spc="-1" dirty="0" err="1">
                <a:latin typeface="Arial"/>
              </a:rPr>
              <a:t>також</a:t>
            </a:r>
            <a:r>
              <a:rPr lang="ru-RU" sz="1800" b="1" strike="noStrike" spc="-1" dirty="0">
                <a:latin typeface="Arial"/>
              </a:rPr>
              <a:t> </a:t>
            </a:r>
            <a:r>
              <a:rPr lang="ru-RU" sz="1800" b="1" strike="noStrike" spc="-1" dirty="0" err="1" smtClean="0">
                <a:latin typeface="Arial"/>
              </a:rPr>
              <a:t>мікроелементи</a:t>
            </a:r>
            <a:r>
              <a:rPr lang="ru-RU" b="1" spc="-1" dirty="0">
                <a:latin typeface="Arial"/>
              </a:rPr>
              <a:t> </a:t>
            </a:r>
            <a:r>
              <a:rPr lang="ru-RU" sz="1800" b="1" strike="noStrike" spc="-1" dirty="0" smtClean="0">
                <a:latin typeface="Arial"/>
              </a:rPr>
              <a:t>(йод</a:t>
            </a:r>
            <a:r>
              <a:rPr lang="ru-RU" sz="1800" b="1" strike="noStrike" spc="-1" dirty="0">
                <a:latin typeface="Arial"/>
              </a:rPr>
              <a:t>, бром, </a:t>
            </a:r>
            <a:r>
              <a:rPr lang="ru-RU" sz="1800" b="1" strike="noStrike" spc="-1" dirty="0" err="1">
                <a:latin typeface="Arial"/>
              </a:rPr>
              <a:t>магній</a:t>
            </a:r>
            <a:r>
              <a:rPr lang="ru-RU" sz="1800" b="1" strike="noStrike" spc="-1" dirty="0">
                <a:latin typeface="Arial"/>
              </a:rPr>
              <a:t> та </a:t>
            </a:r>
            <a:r>
              <a:rPr lang="ru-RU" sz="1800" b="1" strike="noStrike" spc="-1" dirty="0" err="1">
                <a:latin typeface="Arial"/>
              </a:rPr>
              <a:t>ін</a:t>
            </a:r>
            <a:r>
              <a:rPr lang="ru-RU" sz="1800" b="1" strike="noStrike" spc="-1" dirty="0">
                <a:latin typeface="Arial"/>
              </a:rPr>
              <a:t>.). </a:t>
            </a:r>
            <a:r>
              <a:rPr lang="ru-RU" sz="1800" b="1" strike="noStrike" spc="-1" dirty="0" err="1">
                <a:latin typeface="Arial"/>
              </a:rPr>
              <a:t>Сульфідні</a:t>
            </a:r>
            <a:r>
              <a:rPr lang="ru-RU" sz="1800" b="1" strike="noStrike" spc="-1" dirty="0">
                <a:latin typeface="Arial"/>
              </a:rPr>
              <a:t> води </a:t>
            </a:r>
            <a:r>
              <a:rPr lang="ru-RU" sz="1800" b="1" strike="noStrike" spc="-1" dirty="0" err="1">
                <a:latin typeface="Arial"/>
              </a:rPr>
              <a:t>відносяться</a:t>
            </a:r>
            <a:r>
              <a:rPr lang="ru-RU" sz="1800" b="1" strike="noStrike" spc="-1" dirty="0">
                <a:latin typeface="Arial"/>
              </a:rPr>
              <a:t>, в основному, </a:t>
            </a:r>
            <a:r>
              <a:rPr lang="ru-RU" sz="1800" b="1" strike="noStrike" spc="-1" dirty="0" smtClean="0">
                <a:latin typeface="Arial"/>
              </a:rPr>
              <a:t>до </a:t>
            </a:r>
            <a:r>
              <a:rPr lang="ru-RU" sz="1800" b="1" strike="noStrike" spc="-1" dirty="0" err="1" smtClean="0">
                <a:latin typeface="Arial"/>
              </a:rPr>
              <a:t>артезіанських</a:t>
            </a:r>
            <a:r>
              <a:rPr lang="ru-RU" sz="1800" b="1" strike="noStrike" spc="-1" dirty="0" smtClean="0">
                <a:latin typeface="Arial"/>
              </a:rPr>
              <a:t> </a:t>
            </a:r>
            <a:r>
              <a:rPr lang="ru-RU" sz="1800" b="1" strike="noStrike" spc="-1" dirty="0" err="1">
                <a:latin typeface="Arial"/>
              </a:rPr>
              <a:t>і</a:t>
            </a:r>
            <a:r>
              <a:rPr lang="ru-RU" sz="1800" b="1" strike="noStrike" spc="-1" dirty="0">
                <a:latin typeface="Arial"/>
              </a:rPr>
              <a:t> </a:t>
            </a:r>
            <a:r>
              <a:rPr lang="ru-RU" sz="1800" b="1" strike="noStrike" spc="-1" dirty="0" err="1">
                <a:latin typeface="Arial"/>
              </a:rPr>
              <a:t>формуються</a:t>
            </a:r>
            <a:r>
              <a:rPr lang="ru-RU" sz="1800" b="1" strike="noStrike" spc="-1" dirty="0">
                <a:latin typeface="Arial"/>
              </a:rPr>
              <a:t> </a:t>
            </a:r>
            <a:r>
              <a:rPr lang="ru-RU" sz="1800" b="1" strike="noStrike" spc="-1" dirty="0" err="1">
                <a:latin typeface="Arial"/>
              </a:rPr>
              <a:t>зазвичай</a:t>
            </a:r>
            <a:r>
              <a:rPr lang="ru-RU" sz="1800" b="1" strike="noStrike" spc="-1" dirty="0">
                <a:latin typeface="Arial"/>
              </a:rPr>
              <a:t> в </a:t>
            </a:r>
            <a:r>
              <a:rPr lang="ru-RU" sz="1800" b="1" strike="noStrike" spc="-1" dirty="0" err="1">
                <a:latin typeface="Arial"/>
              </a:rPr>
              <a:t>басейнах</a:t>
            </a:r>
            <a:r>
              <a:rPr lang="ru-RU" sz="1800" b="1" strike="noStrike" spc="-1" dirty="0">
                <a:latin typeface="Arial"/>
              </a:rPr>
              <a:t>, </a:t>
            </a:r>
            <a:r>
              <a:rPr lang="ru-RU" sz="1800" b="1" strike="noStrike" spc="-1" dirty="0" err="1">
                <a:latin typeface="Arial"/>
              </a:rPr>
              <a:t>що</a:t>
            </a:r>
            <a:r>
              <a:rPr lang="ru-RU" sz="1800" b="1" strike="noStrike" spc="-1" dirty="0">
                <a:latin typeface="Arial"/>
              </a:rPr>
              <a:t> </a:t>
            </a:r>
            <a:r>
              <a:rPr lang="ru-RU" sz="1800" b="1" strike="noStrike" spc="-1" dirty="0" err="1">
                <a:latin typeface="Arial"/>
              </a:rPr>
              <a:t>містять</a:t>
            </a:r>
            <a:r>
              <a:rPr lang="ru-RU" sz="1800" b="1" strike="noStrike" spc="-1" dirty="0">
                <a:latin typeface="Arial"/>
              </a:rPr>
              <a:t> </a:t>
            </a:r>
            <a:r>
              <a:rPr lang="ru-RU" sz="1800" b="1" strike="noStrike" spc="-1" dirty="0" err="1">
                <a:latin typeface="Arial"/>
              </a:rPr>
              <a:t>пласти</a:t>
            </a:r>
            <a:r>
              <a:rPr lang="ru-RU" sz="1800" b="1" strike="noStrike" spc="-1" dirty="0">
                <a:latin typeface="Arial"/>
              </a:rPr>
              <a:t> </a:t>
            </a:r>
            <a:r>
              <a:rPr lang="ru-RU" sz="1800" b="1" strike="noStrike" spc="-1" dirty="0" err="1" smtClean="0">
                <a:latin typeface="Arial"/>
              </a:rPr>
              <a:t>гіпсу</a:t>
            </a:r>
            <a:r>
              <a:rPr lang="ru-RU" sz="1800" b="1" strike="noStrike" spc="-1" dirty="0" smtClean="0">
                <a:latin typeface="Arial"/>
              </a:rPr>
              <a:t>, </a:t>
            </a:r>
            <a:r>
              <a:rPr lang="ru-RU" sz="1800" b="1" strike="noStrike" spc="-1" dirty="0" err="1" smtClean="0">
                <a:latin typeface="Arial"/>
              </a:rPr>
              <a:t>ангідриду</a:t>
            </a:r>
            <a:r>
              <a:rPr lang="ru-RU" sz="1800" b="1" strike="noStrike" spc="-1" dirty="0" smtClean="0">
                <a:latin typeface="Arial"/>
              </a:rPr>
              <a:t> </a:t>
            </a:r>
            <a:r>
              <a:rPr lang="ru-RU" sz="1800" b="1" strike="noStrike" spc="-1" dirty="0" err="1">
                <a:latin typeface="Arial"/>
              </a:rPr>
              <a:t>і</a:t>
            </a:r>
            <a:r>
              <a:rPr lang="ru-RU" sz="1800" b="1" strike="noStrike" spc="-1" dirty="0">
                <a:latin typeface="Arial"/>
              </a:rPr>
              <a:t> </a:t>
            </a:r>
            <a:r>
              <a:rPr lang="ru-RU" sz="1800" b="1" strike="noStrike" spc="-1" dirty="0" err="1">
                <a:latin typeface="Arial"/>
              </a:rPr>
              <a:t>багатих</a:t>
            </a:r>
            <a:r>
              <a:rPr lang="ru-RU" sz="1800" b="1" strike="noStrike" spc="-1" dirty="0">
                <a:latin typeface="Arial"/>
              </a:rPr>
              <a:t> </a:t>
            </a:r>
            <a:r>
              <a:rPr lang="ru-RU" sz="1800" b="1" strike="noStrike" spc="-1" dirty="0" err="1">
                <a:latin typeface="Arial"/>
              </a:rPr>
              <a:t>органічними</a:t>
            </a:r>
            <a:r>
              <a:rPr lang="ru-RU" sz="1800" b="1" strike="noStrike" spc="-1" dirty="0">
                <a:latin typeface="Arial"/>
              </a:rPr>
              <a:t> породами, </a:t>
            </a:r>
            <a:r>
              <a:rPr lang="ru-RU" sz="1800" b="1" strike="noStrike" spc="-1" dirty="0" err="1">
                <a:latin typeface="Arial"/>
              </a:rPr>
              <a:t>тобто</a:t>
            </a:r>
            <a:r>
              <a:rPr lang="ru-RU" sz="1800" b="1" strike="noStrike" spc="-1" dirty="0">
                <a:latin typeface="Arial"/>
              </a:rPr>
              <a:t> </a:t>
            </a:r>
            <a:r>
              <a:rPr lang="ru-RU" sz="1800" b="1" strike="noStrike" spc="-1" dirty="0" err="1">
                <a:latin typeface="Arial"/>
              </a:rPr>
              <a:t>сульфідні</a:t>
            </a:r>
            <a:r>
              <a:rPr lang="ru-RU" sz="1800" b="1" strike="noStrike" spc="-1" dirty="0">
                <a:latin typeface="Arial"/>
              </a:rPr>
              <a:t> води </a:t>
            </a:r>
            <a:r>
              <a:rPr lang="ru-RU" sz="1800" b="1" strike="noStrike" spc="-1" dirty="0" err="1" smtClean="0">
                <a:latin typeface="Arial"/>
              </a:rPr>
              <a:t>зустрічаються</a:t>
            </a:r>
            <a:r>
              <a:rPr lang="ru-RU" b="1" spc="-1" dirty="0">
                <a:latin typeface="Arial"/>
              </a:rPr>
              <a:t> </a:t>
            </a:r>
            <a:r>
              <a:rPr lang="ru-RU" sz="1800" b="1" strike="noStrike" spc="-1" dirty="0" err="1" smtClean="0">
                <a:latin typeface="Arial"/>
              </a:rPr>
              <a:t>переважно</a:t>
            </a:r>
            <a:r>
              <a:rPr lang="ru-RU" sz="1800" b="1" strike="noStrike" spc="-1" dirty="0" smtClean="0">
                <a:latin typeface="Arial"/>
              </a:rPr>
              <a:t> </a:t>
            </a:r>
            <a:r>
              <a:rPr lang="ru-RU" sz="1800" b="1" strike="noStrike" spc="-1" dirty="0">
                <a:latin typeface="Arial"/>
              </a:rPr>
              <a:t>в </a:t>
            </a:r>
            <a:r>
              <a:rPr lang="ru-RU" sz="1800" b="1" strike="noStrike" spc="-1" dirty="0" err="1">
                <a:latin typeface="Arial"/>
              </a:rPr>
              <a:t>нафтоносних</a:t>
            </a:r>
            <a:r>
              <a:rPr lang="ru-RU" sz="1800" b="1" strike="noStrike" spc="-1" dirty="0">
                <a:latin typeface="Arial"/>
              </a:rPr>
              <a:t> районах, а </a:t>
            </a:r>
            <a:r>
              <a:rPr lang="ru-RU" sz="1800" b="1" strike="noStrike" spc="-1" dirty="0" err="1">
                <a:latin typeface="Arial"/>
              </a:rPr>
              <a:t>також</a:t>
            </a:r>
            <a:r>
              <a:rPr lang="ru-RU" sz="1800" b="1" strike="noStrike" spc="-1" dirty="0">
                <a:latin typeface="Arial"/>
              </a:rPr>
              <a:t> в районах, де </a:t>
            </a:r>
            <a:r>
              <a:rPr lang="ru-RU" sz="1800" b="1" strike="noStrike" spc="-1" dirty="0" err="1">
                <a:latin typeface="Arial"/>
              </a:rPr>
              <a:t>є</a:t>
            </a:r>
            <a:r>
              <a:rPr lang="ru-RU" sz="1800" b="1" strike="noStrike" spc="-1" dirty="0">
                <a:latin typeface="Arial"/>
              </a:rPr>
              <a:t> </a:t>
            </a:r>
            <a:r>
              <a:rPr lang="ru-RU" sz="1800" b="1" strike="noStrike" spc="-1" dirty="0" err="1">
                <a:latin typeface="Arial"/>
              </a:rPr>
              <a:t>умови</a:t>
            </a:r>
            <a:r>
              <a:rPr lang="ru-RU" sz="1800" b="1" strike="noStrike" spc="-1" dirty="0">
                <a:latin typeface="Arial"/>
              </a:rPr>
              <a:t> для </a:t>
            </a:r>
            <a:r>
              <a:rPr lang="ru-RU" sz="1800" b="1" strike="noStrike" spc="-1" dirty="0" smtClean="0">
                <a:latin typeface="Arial"/>
              </a:rPr>
              <a:t>контакту </a:t>
            </a:r>
            <a:r>
              <a:rPr lang="ru-RU" sz="1800" b="1" strike="noStrike" spc="-1" dirty="0" err="1" smtClean="0">
                <a:latin typeface="Arial"/>
              </a:rPr>
              <a:t>сульфатвмісних</a:t>
            </a:r>
            <a:r>
              <a:rPr lang="ru-RU" sz="1800" b="1" strike="noStrike" spc="-1" dirty="0" smtClean="0">
                <a:latin typeface="Arial"/>
              </a:rPr>
              <a:t> </a:t>
            </a:r>
            <a:r>
              <a:rPr lang="ru-RU" sz="1800" b="1" strike="noStrike" spc="-1" dirty="0">
                <a:latin typeface="Arial"/>
              </a:rPr>
              <a:t>вод </a:t>
            </a:r>
            <a:r>
              <a:rPr lang="ru-RU" sz="1800" b="1" strike="noStrike" spc="-1" dirty="0" err="1">
                <a:latin typeface="Arial"/>
              </a:rPr>
              <a:t>з</a:t>
            </a:r>
            <a:r>
              <a:rPr lang="ru-RU" sz="1800" b="1" strike="noStrike" spc="-1" dirty="0">
                <a:latin typeface="Arial"/>
              </a:rPr>
              <a:t> </a:t>
            </a:r>
            <a:r>
              <a:rPr lang="ru-RU" sz="1800" b="1" strike="noStrike" spc="-1" dirty="0" err="1">
                <a:latin typeface="Arial"/>
              </a:rPr>
              <a:t>органічними</a:t>
            </a:r>
            <a:r>
              <a:rPr lang="ru-RU" sz="1800" b="1" strike="noStrike" spc="-1" dirty="0">
                <a:latin typeface="Arial"/>
              </a:rPr>
              <a:t> </a:t>
            </a:r>
            <a:r>
              <a:rPr lang="ru-RU" sz="1800" b="1" strike="noStrike" spc="-1" dirty="0" err="1">
                <a:latin typeface="Arial"/>
              </a:rPr>
              <a:t>речовинами</a:t>
            </a:r>
            <a:r>
              <a:rPr lang="ru-RU" sz="1800" b="1" strike="noStrike" spc="-1" dirty="0">
                <a:latin typeface="Arial"/>
              </a:rPr>
              <a:t>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TextShape 1"/>
          <p:cNvSpPr txBox="1"/>
          <p:nvPr/>
        </p:nvSpPr>
        <p:spPr>
          <a:xfrm>
            <a:off x="738150" y="357166"/>
            <a:ext cx="10930014" cy="56924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90000" tIns="45000" rIns="90000" bIns="45000">
            <a:spAutoFit/>
          </a:bodyPr>
          <a:lstStyle/>
          <a:p>
            <a:pPr algn="just"/>
            <a:r>
              <a:rPr lang="ru-RU" sz="2000" b="1" strike="noStrike" spc="-1" dirty="0" err="1">
                <a:latin typeface="Arial"/>
              </a:rPr>
              <a:t>Лікувальна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err="1">
                <a:latin typeface="Arial"/>
              </a:rPr>
              <a:t>дія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err="1">
                <a:latin typeface="Arial"/>
              </a:rPr>
              <a:t>сульфідних</a:t>
            </a:r>
            <a:r>
              <a:rPr lang="ru-RU" sz="2000" b="1" strike="noStrike" spc="-1" dirty="0">
                <a:latin typeface="Arial"/>
              </a:rPr>
              <a:t> вод </a:t>
            </a:r>
            <a:r>
              <a:rPr lang="ru-RU" sz="2000" b="1" strike="noStrike" spc="-1" dirty="0" err="1">
                <a:latin typeface="Arial"/>
              </a:rPr>
              <a:t>проявляється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err="1">
                <a:latin typeface="Arial"/>
              </a:rPr>
              <a:t>регулюючим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err="1">
                <a:latin typeface="Arial"/>
              </a:rPr>
              <a:t>впливом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smtClean="0">
                <a:latin typeface="Arial"/>
              </a:rPr>
              <a:t>на </a:t>
            </a:r>
            <a:r>
              <a:rPr lang="ru-RU" sz="2000" b="1" strike="noStrike" spc="-1" dirty="0" err="1" smtClean="0">
                <a:latin typeface="Arial"/>
              </a:rPr>
              <a:t>кровообіг</a:t>
            </a:r>
            <a:r>
              <a:rPr lang="ru-RU" sz="2000" b="1" strike="noStrike" spc="-1" dirty="0">
                <a:latin typeface="Arial"/>
              </a:rPr>
              <a:t>, </a:t>
            </a:r>
            <a:r>
              <a:rPr lang="ru-RU" sz="2000" b="1" strike="noStrike" spc="-1" dirty="0" err="1">
                <a:latin typeface="Arial"/>
              </a:rPr>
              <a:t>функціональний</a:t>
            </a:r>
            <a:r>
              <a:rPr lang="ru-RU" sz="2000" b="1" strike="noStrike" spc="-1" dirty="0">
                <a:latin typeface="Arial"/>
              </a:rPr>
              <a:t> стан </a:t>
            </a:r>
            <a:r>
              <a:rPr lang="ru-RU" sz="2000" b="1" strike="noStrike" spc="-1" dirty="0" err="1">
                <a:latin typeface="Arial"/>
              </a:rPr>
              <a:t>нервової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err="1">
                <a:latin typeface="Arial"/>
              </a:rPr>
              <a:t>системи</a:t>
            </a:r>
            <a:r>
              <a:rPr lang="ru-RU" sz="2000" b="1" strike="noStrike" spc="-1" dirty="0">
                <a:latin typeface="Arial"/>
              </a:rPr>
              <a:t>, </a:t>
            </a:r>
            <a:r>
              <a:rPr lang="ru-RU" sz="2000" b="1" strike="noStrike" spc="-1" dirty="0" err="1">
                <a:latin typeface="Arial"/>
              </a:rPr>
              <a:t>діяльність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err="1" smtClean="0">
                <a:latin typeface="Arial"/>
              </a:rPr>
              <a:t>ендокринних</a:t>
            </a:r>
            <a:r>
              <a:rPr lang="ru-RU" sz="2000" b="1" spc="-1" dirty="0">
                <a:latin typeface="Arial"/>
              </a:rPr>
              <a:t> </a:t>
            </a:r>
            <a:r>
              <a:rPr lang="ru-RU" sz="2000" b="1" strike="noStrike" spc="-1" dirty="0" err="1" smtClean="0">
                <a:latin typeface="Arial"/>
              </a:rPr>
              <a:t>залоз</a:t>
            </a:r>
            <a:r>
              <a:rPr lang="ru-RU" sz="2000" b="1" strike="noStrike" spc="-1" dirty="0" smtClean="0">
                <a:latin typeface="Arial"/>
              </a:rPr>
              <a:t> </a:t>
            </a:r>
            <a:r>
              <a:rPr lang="ru-RU" sz="2000" b="1" strike="noStrike" spc="-1" dirty="0" err="1">
                <a:latin typeface="Arial"/>
              </a:rPr>
              <a:t>і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err="1">
                <a:latin typeface="Arial"/>
              </a:rPr>
              <a:t>реактивність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err="1">
                <a:latin typeface="Arial"/>
              </a:rPr>
              <a:t>всього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err="1">
                <a:latin typeface="Arial"/>
              </a:rPr>
              <a:t>організму</a:t>
            </a:r>
            <a:r>
              <a:rPr lang="ru-RU" sz="2000" b="1" strike="noStrike" spc="-1" dirty="0">
                <a:latin typeface="Arial"/>
              </a:rPr>
              <a:t>, </a:t>
            </a:r>
            <a:r>
              <a:rPr lang="ru-RU" sz="2000" b="1" strike="noStrike" spc="-1" dirty="0" err="1">
                <a:latin typeface="Arial"/>
              </a:rPr>
              <a:t>відбувається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err="1">
                <a:latin typeface="Arial"/>
              </a:rPr>
              <a:t>нормалізація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err="1" smtClean="0">
                <a:latin typeface="Arial"/>
              </a:rPr>
              <a:t>діяльності</a:t>
            </a:r>
            <a:r>
              <a:rPr lang="ru-RU" sz="2000" b="1" spc="-1" dirty="0">
                <a:latin typeface="Arial"/>
              </a:rPr>
              <a:t> </a:t>
            </a:r>
            <a:r>
              <a:rPr lang="ru-RU" sz="2000" b="1" strike="noStrike" spc="-1" dirty="0" smtClean="0">
                <a:latin typeface="Arial"/>
              </a:rPr>
              <a:t>ЦНС</a:t>
            </a:r>
            <a:r>
              <a:rPr lang="ru-RU" sz="2000" b="1" strike="noStrike" spc="-1" dirty="0">
                <a:latin typeface="Arial"/>
              </a:rPr>
              <a:t>, </a:t>
            </a:r>
            <a:r>
              <a:rPr lang="ru-RU" sz="2000" b="1" strike="noStrike" spc="-1" dirty="0" err="1">
                <a:latin typeface="Arial"/>
              </a:rPr>
              <a:t>серцево-судинної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err="1">
                <a:latin typeface="Arial"/>
              </a:rPr>
              <a:t>системи</a:t>
            </a:r>
            <a:r>
              <a:rPr lang="ru-RU" sz="2000" b="1" strike="noStrike" spc="-1" dirty="0">
                <a:latin typeface="Arial"/>
              </a:rPr>
              <a:t>, </a:t>
            </a:r>
            <a:r>
              <a:rPr lang="ru-RU" sz="2000" b="1" strike="noStrike" spc="-1" dirty="0" err="1">
                <a:latin typeface="Arial"/>
              </a:rPr>
              <a:t>обміну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err="1">
                <a:latin typeface="Arial"/>
              </a:rPr>
              <a:t>речовин</a:t>
            </a:r>
            <a:r>
              <a:rPr lang="ru-RU" sz="2000" b="1" strike="noStrike" spc="-1" dirty="0">
                <a:latin typeface="Arial"/>
              </a:rPr>
              <a:t>.</a:t>
            </a:r>
          </a:p>
          <a:p>
            <a:pPr algn="just"/>
            <a:r>
              <a:rPr lang="ru-RU" sz="2000" b="1" strike="noStrike" spc="-1" dirty="0" err="1">
                <a:latin typeface="Arial"/>
              </a:rPr>
              <a:t>Застосування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err="1">
                <a:latin typeface="Arial"/>
              </a:rPr>
              <a:t>сульфідних</a:t>
            </a:r>
            <a:r>
              <a:rPr lang="ru-RU" sz="2000" b="1" strike="noStrike" spc="-1" dirty="0">
                <a:latin typeface="Arial"/>
              </a:rPr>
              <a:t> вод </a:t>
            </a:r>
            <a:r>
              <a:rPr lang="ru-RU" sz="2000" b="1" strike="noStrike" spc="-1" dirty="0" err="1">
                <a:latin typeface="Arial"/>
              </a:rPr>
              <a:t>надає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err="1">
                <a:latin typeface="Arial"/>
              </a:rPr>
              <a:t>розсмоктуючу</a:t>
            </a:r>
            <a:r>
              <a:rPr lang="ru-RU" sz="2000" b="1" strike="noStrike" spc="-1" dirty="0">
                <a:latin typeface="Arial"/>
              </a:rPr>
              <a:t> та </a:t>
            </a:r>
            <a:r>
              <a:rPr lang="ru-RU" sz="2000" b="1" strike="noStrike" spc="-1" dirty="0" err="1" smtClean="0">
                <a:latin typeface="Arial"/>
              </a:rPr>
              <a:t>десенсибілізуючу</a:t>
            </a:r>
            <a:r>
              <a:rPr lang="ru-RU" sz="2000" b="1" spc="-1" dirty="0">
                <a:latin typeface="Arial"/>
              </a:rPr>
              <a:t> </a:t>
            </a:r>
            <a:r>
              <a:rPr lang="ru-RU" sz="2000" b="1" strike="noStrike" spc="-1" dirty="0" err="1" smtClean="0">
                <a:latin typeface="Arial"/>
              </a:rPr>
              <a:t>дію</a:t>
            </a:r>
            <a:r>
              <a:rPr lang="ru-RU" sz="2000" b="1" strike="noStrike" spc="-1" dirty="0" smtClean="0">
                <a:latin typeface="Arial"/>
              </a:rPr>
              <a:t> </a:t>
            </a:r>
            <a:r>
              <a:rPr lang="ru-RU" sz="2000" b="1" strike="noStrike" spc="-1" dirty="0">
                <a:latin typeface="Arial"/>
              </a:rPr>
              <a:t>при </a:t>
            </a:r>
            <a:r>
              <a:rPr lang="ru-RU" sz="2000" b="1" strike="noStrike" spc="-1" dirty="0" err="1">
                <a:latin typeface="Arial"/>
              </a:rPr>
              <a:t>запальних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err="1">
                <a:latin typeface="Arial"/>
              </a:rPr>
              <a:t>захворюваннях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err="1">
                <a:latin typeface="Arial"/>
              </a:rPr>
              <a:t>органів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err="1">
                <a:latin typeface="Arial"/>
              </a:rPr>
              <a:t>руху</a:t>
            </a:r>
            <a:r>
              <a:rPr lang="ru-RU" sz="2000" b="1" strike="noStrike" spc="-1" dirty="0">
                <a:latin typeface="Arial"/>
              </a:rPr>
              <a:t>, </a:t>
            </a:r>
            <a:r>
              <a:rPr lang="ru-RU" sz="2000" b="1" strike="noStrike" spc="-1" dirty="0" err="1">
                <a:latin typeface="Arial"/>
              </a:rPr>
              <a:t>гінекологічних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err="1">
                <a:latin typeface="Arial"/>
              </a:rPr>
              <a:t>захворюваннях</a:t>
            </a:r>
            <a:r>
              <a:rPr lang="ru-RU" sz="2000" b="1" strike="noStrike" spc="-1" dirty="0">
                <a:latin typeface="Arial"/>
              </a:rPr>
              <a:t>.</a:t>
            </a:r>
          </a:p>
          <a:p>
            <a:pPr algn="just"/>
            <a:r>
              <a:rPr lang="ru-RU" sz="2000" b="1" strike="noStrike" spc="-1" dirty="0">
                <a:latin typeface="Arial"/>
              </a:rPr>
              <a:t>Особливо </a:t>
            </a:r>
            <a:r>
              <a:rPr lang="ru-RU" sz="2000" b="1" strike="noStrike" spc="-1" dirty="0" err="1">
                <a:latin typeface="Arial"/>
              </a:rPr>
              <a:t>ефективні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err="1">
                <a:latin typeface="Arial"/>
              </a:rPr>
              <a:t>сульфідні</a:t>
            </a:r>
            <a:r>
              <a:rPr lang="ru-RU" sz="2000" b="1" strike="noStrike" spc="-1" dirty="0">
                <a:latin typeface="Arial"/>
              </a:rPr>
              <a:t> води при </a:t>
            </a:r>
            <a:r>
              <a:rPr lang="ru-RU" sz="2000" b="1" strike="noStrike" spc="-1" dirty="0" err="1">
                <a:latin typeface="Arial"/>
              </a:rPr>
              <a:t>захворюваннях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err="1" smtClean="0">
                <a:latin typeface="Arial"/>
              </a:rPr>
              <a:t>серцево-судинної</a:t>
            </a:r>
            <a:r>
              <a:rPr lang="ru-RU" sz="2000" b="1" spc="-1" dirty="0">
                <a:latin typeface="Arial"/>
              </a:rPr>
              <a:t> </a:t>
            </a:r>
            <a:r>
              <a:rPr lang="ru-RU" sz="2000" b="1" strike="noStrike" spc="-1" dirty="0" err="1" smtClean="0">
                <a:latin typeface="Arial"/>
              </a:rPr>
              <a:t>системи</a:t>
            </a:r>
            <a:r>
              <a:rPr lang="ru-RU" sz="2000" b="1" strike="noStrike" spc="-1" dirty="0" smtClean="0">
                <a:latin typeface="Arial"/>
              </a:rPr>
              <a:t> </a:t>
            </a:r>
            <a:r>
              <a:rPr lang="ru-RU" sz="2000" b="1" strike="noStrike" spc="-1" dirty="0" err="1">
                <a:latin typeface="Arial"/>
              </a:rPr>
              <a:t>і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err="1">
                <a:latin typeface="Arial"/>
              </a:rPr>
              <a:t>шкіри</a:t>
            </a:r>
            <a:r>
              <a:rPr lang="ru-RU" sz="2000" b="1" strike="noStrike" spc="-1" dirty="0">
                <a:latin typeface="Arial"/>
              </a:rPr>
              <a:t> (</a:t>
            </a:r>
            <a:r>
              <a:rPr lang="ru-RU" sz="2000" b="1" strike="noStrike" spc="-1" dirty="0" err="1">
                <a:latin typeface="Arial"/>
              </a:rPr>
              <a:t>псоріаз</a:t>
            </a:r>
            <a:r>
              <a:rPr lang="ru-RU" sz="2000" b="1" strike="noStrike" spc="-1" dirty="0">
                <a:latin typeface="Arial"/>
              </a:rPr>
              <a:t>, </a:t>
            </a:r>
            <a:r>
              <a:rPr lang="ru-RU" sz="2000" b="1" strike="noStrike" spc="-1" dirty="0" err="1">
                <a:latin typeface="Arial"/>
              </a:rPr>
              <a:t>екзема</a:t>
            </a:r>
            <a:r>
              <a:rPr lang="ru-RU" sz="2000" b="1" strike="noStrike" spc="-1" dirty="0">
                <a:latin typeface="Arial"/>
              </a:rPr>
              <a:t>, </a:t>
            </a:r>
            <a:r>
              <a:rPr lang="ru-RU" sz="2000" b="1" strike="noStrike" spc="-1" dirty="0" err="1">
                <a:latin typeface="Arial"/>
              </a:rPr>
              <a:t>нейродерміт</a:t>
            </a:r>
            <a:r>
              <a:rPr lang="ru-RU" sz="2000" b="1" strike="noStrike" spc="-1" dirty="0">
                <a:latin typeface="Arial"/>
              </a:rPr>
              <a:t>). </a:t>
            </a:r>
            <a:r>
              <a:rPr lang="ru-RU" sz="2000" b="1" strike="noStrike" spc="-1" dirty="0" err="1">
                <a:latin typeface="Arial"/>
              </a:rPr>
              <a:t>Сульфідні</a:t>
            </a:r>
            <a:r>
              <a:rPr lang="ru-RU" sz="2000" b="1" strike="noStrike" spc="-1" dirty="0">
                <a:latin typeface="Arial"/>
              </a:rPr>
              <a:t> води </a:t>
            </a:r>
            <a:r>
              <a:rPr lang="ru-RU" sz="2000" b="1" strike="noStrike" spc="-1" dirty="0" err="1">
                <a:latin typeface="Arial"/>
              </a:rPr>
              <a:t>застосовують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smtClean="0">
                <a:latin typeface="Arial"/>
              </a:rPr>
              <a:t>у </a:t>
            </a:r>
            <a:r>
              <a:rPr lang="ru-RU" sz="2000" b="1" strike="noStrike" spc="-1" dirty="0" err="1" smtClean="0">
                <a:latin typeface="Arial"/>
              </a:rPr>
              <a:t>вигляді</a:t>
            </a:r>
            <a:r>
              <a:rPr lang="ru-RU" sz="2000" b="1" strike="noStrike" spc="-1" dirty="0" smtClean="0">
                <a:latin typeface="Arial"/>
              </a:rPr>
              <a:t> </a:t>
            </a:r>
            <a:r>
              <a:rPr lang="ru-RU" sz="2000" b="1" strike="noStrike" spc="-1" dirty="0">
                <a:latin typeface="Arial"/>
              </a:rPr>
              <a:t>ванн, </a:t>
            </a:r>
            <a:r>
              <a:rPr lang="ru-RU" sz="2000" b="1" strike="noStrike" spc="-1" dirty="0" err="1">
                <a:latin typeface="Arial"/>
              </a:rPr>
              <a:t>інгаляцій</a:t>
            </a:r>
            <a:r>
              <a:rPr lang="ru-RU" sz="2000" b="1" strike="noStrike" spc="-1" dirty="0">
                <a:latin typeface="Arial"/>
              </a:rPr>
              <a:t>, </a:t>
            </a:r>
            <a:r>
              <a:rPr lang="ru-RU" sz="2000" b="1" strike="noStrike" spc="-1" dirty="0" err="1">
                <a:latin typeface="Arial"/>
              </a:rPr>
              <a:t>зрошувань</a:t>
            </a:r>
            <a:r>
              <a:rPr lang="ru-RU" sz="2000" b="1" strike="noStrike" spc="-1" dirty="0">
                <a:latin typeface="Arial"/>
              </a:rPr>
              <a:t> та </a:t>
            </a:r>
            <a:r>
              <a:rPr lang="ru-RU" sz="2000" b="1" strike="noStrike" spc="-1" dirty="0" err="1">
                <a:latin typeface="Arial"/>
              </a:rPr>
              <a:t>ін</a:t>
            </a:r>
            <a:r>
              <a:rPr lang="ru-RU" sz="2000" b="1" strike="noStrike" spc="-1" dirty="0">
                <a:latin typeface="Arial"/>
              </a:rPr>
              <a:t>. Для </a:t>
            </a:r>
            <a:r>
              <a:rPr lang="ru-RU" sz="2000" b="1" strike="noStrike" spc="-1" dirty="0" err="1">
                <a:latin typeface="Arial"/>
              </a:rPr>
              <a:t>питного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err="1">
                <a:latin typeface="Arial"/>
              </a:rPr>
              <a:t>лікування</a:t>
            </a:r>
            <a:r>
              <a:rPr lang="ru-RU" sz="2000" b="1" strike="noStrike" spc="-1" dirty="0">
                <a:latin typeface="Arial"/>
              </a:rPr>
              <a:t> води </a:t>
            </a:r>
            <a:r>
              <a:rPr lang="ru-RU" sz="2000" b="1" strike="noStrike" spc="-1" dirty="0" err="1" smtClean="0">
                <a:latin typeface="Arial"/>
              </a:rPr>
              <a:t>цього</a:t>
            </a:r>
            <a:r>
              <a:rPr lang="ru-RU" sz="2000" b="1" spc="-1" dirty="0">
                <a:latin typeface="Arial"/>
              </a:rPr>
              <a:t> </a:t>
            </a:r>
            <a:r>
              <a:rPr lang="ru-RU" sz="2000" b="1" strike="noStrike" spc="-1" dirty="0" smtClean="0">
                <a:latin typeface="Arial"/>
              </a:rPr>
              <a:t>типу </a:t>
            </a:r>
            <a:r>
              <a:rPr lang="ru-RU" sz="2000" b="1" strike="noStrike" spc="-1" dirty="0">
                <a:latin typeface="Arial"/>
              </a:rPr>
              <a:t>не </a:t>
            </a:r>
            <a:r>
              <a:rPr lang="ru-RU" sz="2000" b="1" strike="noStrike" spc="-1" dirty="0" err="1">
                <a:latin typeface="Arial"/>
              </a:rPr>
              <a:t>використовуються</a:t>
            </a:r>
            <a:r>
              <a:rPr lang="ru-RU" sz="2000" b="1" strike="noStrike" spc="-1" dirty="0">
                <a:latin typeface="Arial"/>
              </a:rPr>
              <a:t>.</a:t>
            </a:r>
          </a:p>
          <a:p>
            <a:pPr algn="just"/>
            <a:endParaRPr lang="ru-RU" sz="2000" b="1" strike="noStrike" spc="-1" dirty="0" smtClean="0">
              <a:latin typeface="Arial"/>
            </a:endParaRPr>
          </a:p>
          <a:p>
            <a:pPr algn="just"/>
            <a:r>
              <a:rPr lang="ru-RU" sz="2400" b="1" strike="noStrike" spc="-1" dirty="0" smtClean="0">
                <a:solidFill>
                  <a:srgbClr val="FF0000"/>
                </a:solidFill>
                <a:latin typeface="Arial"/>
              </a:rPr>
              <a:t>3</a:t>
            </a:r>
            <a:r>
              <a:rPr lang="ru-RU" sz="2400" b="1" strike="noStrike" spc="-1" dirty="0">
                <a:solidFill>
                  <a:srgbClr val="FF0000"/>
                </a:solidFill>
                <a:latin typeface="Arial"/>
              </a:rPr>
              <a:t>) </a:t>
            </a:r>
            <a:r>
              <a:rPr lang="ru-RU" sz="2400" b="1" strike="noStrike" spc="-1" dirty="0" err="1">
                <a:solidFill>
                  <a:srgbClr val="FF0000"/>
                </a:solidFill>
                <a:latin typeface="Arial"/>
              </a:rPr>
              <a:t>Вуглекислі</a:t>
            </a:r>
            <a:r>
              <a:rPr lang="ru-RU" sz="2400" b="1" strike="noStrike" spc="-1" dirty="0">
                <a:solidFill>
                  <a:srgbClr val="FF0000"/>
                </a:solidFill>
                <a:latin typeface="Arial"/>
              </a:rPr>
              <a:t> води </a:t>
            </a:r>
            <a:r>
              <a:rPr lang="ru-RU" sz="2000" b="1" strike="noStrike" spc="-1" dirty="0">
                <a:latin typeface="Arial"/>
              </a:rPr>
              <a:t>— </a:t>
            </a:r>
            <a:r>
              <a:rPr lang="ru-RU" sz="2000" b="1" strike="noStrike" spc="-1" dirty="0" err="1">
                <a:latin typeface="Arial"/>
              </a:rPr>
              <a:t>природні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err="1">
                <a:latin typeface="Arial"/>
              </a:rPr>
              <a:t>води</a:t>
            </a:r>
            <a:r>
              <a:rPr lang="ru-RU" sz="2000" b="1" strike="noStrike" spc="-1" dirty="0">
                <a:latin typeface="Arial"/>
              </a:rPr>
              <a:t>, </a:t>
            </a:r>
            <a:r>
              <a:rPr lang="ru-RU" sz="2000" b="1" strike="noStrike" spc="-1" dirty="0" err="1">
                <a:latin typeface="Arial"/>
              </a:rPr>
              <a:t>які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err="1">
                <a:latin typeface="Arial"/>
              </a:rPr>
              <a:t>мають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err="1">
                <a:latin typeface="Arial"/>
              </a:rPr>
              <a:t>різний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err="1">
                <a:latin typeface="Arial"/>
              </a:rPr>
              <a:t>іонний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smtClean="0">
                <a:latin typeface="Arial"/>
              </a:rPr>
              <a:t>склад, </a:t>
            </a:r>
            <a:r>
              <a:rPr lang="ru-RU" sz="2000" b="1" strike="noStrike" spc="-1" dirty="0" err="1" smtClean="0">
                <a:latin typeface="Arial"/>
              </a:rPr>
              <a:t>мінералізацію</a:t>
            </a:r>
            <a:r>
              <a:rPr lang="ru-RU" sz="2000" b="1" strike="noStrike" spc="-1" dirty="0">
                <a:latin typeface="Arial"/>
              </a:rPr>
              <a:t>, температуру та </a:t>
            </a:r>
            <a:r>
              <a:rPr lang="ru-RU" sz="2000" b="1" strike="noStrike" spc="-1" dirty="0" err="1">
                <a:latin typeface="Arial"/>
              </a:rPr>
              <a:t>містять</a:t>
            </a:r>
            <a:r>
              <a:rPr lang="ru-RU" sz="2000" b="1" strike="noStrike" spc="-1" dirty="0">
                <a:latin typeface="Arial"/>
              </a:rPr>
              <a:t> не </a:t>
            </a:r>
            <a:r>
              <a:rPr lang="ru-RU" sz="2000" b="1" strike="noStrike" spc="-1" dirty="0" err="1">
                <a:latin typeface="Arial"/>
              </a:rPr>
              <a:t>менше</a:t>
            </a:r>
            <a:r>
              <a:rPr lang="ru-RU" sz="2000" b="1" strike="noStrike" spc="-1" dirty="0">
                <a:latin typeface="Arial"/>
              </a:rPr>
              <a:t> 0,75 г/л </a:t>
            </a:r>
            <a:r>
              <a:rPr lang="ru-RU" sz="2000" b="1" strike="noStrike" spc="-1" dirty="0" err="1">
                <a:latin typeface="Arial"/>
              </a:rPr>
              <a:t>вуглекислого</a:t>
            </a:r>
            <a:r>
              <a:rPr lang="ru-RU" sz="2000" b="1" strike="noStrike" spc="-1" dirty="0">
                <a:latin typeface="Arial"/>
              </a:rPr>
              <a:t> газу.</a:t>
            </a:r>
          </a:p>
          <a:p>
            <a:pPr algn="just"/>
            <a:r>
              <a:rPr lang="ru-RU" sz="2000" b="1" strike="noStrike" spc="-1" dirty="0" err="1">
                <a:latin typeface="Arial"/>
              </a:rPr>
              <a:t>Вуглекислі</a:t>
            </a:r>
            <a:r>
              <a:rPr lang="ru-RU" sz="2000" b="1" strike="noStrike" spc="-1" dirty="0">
                <a:latin typeface="Arial"/>
              </a:rPr>
              <a:t> води — широко </a:t>
            </a:r>
            <a:r>
              <a:rPr lang="ru-RU" sz="2000" b="1" strike="noStrike" spc="-1" dirty="0" err="1">
                <a:latin typeface="Arial"/>
              </a:rPr>
              <a:t>поширені</a:t>
            </a:r>
            <a:r>
              <a:rPr lang="ru-RU" sz="2000" b="1" strike="noStrike" spc="-1" dirty="0">
                <a:latin typeface="Arial"/>
              </a:rPr>
              <a:t> та </a:t>
            </a:r>
            <a:r>
              <a:rPr lang="ru-RU" sz="2000" b="1" strike="noStrike" spc="-1" dirty="0" err="1">
                <a:latin typeface="Arial"/>
              </a:rPr>
              <a:t>цінні</a:t>
            </a:r>
            <a:r>
              <a:rPr lang="ru-RU" sz="2000" b="1" strike="noStrike" spc="-1" dirty="0">
                <a:latin typeface="Arial"/>
              </a:rPr>
              <a:t> в </a:t>
            </a:r>
            <a:r>
              <a:rPr lang="ru-RU" sz="2000" b="1" strike="noStrike" spc="-1" dirty="0" err="1">
                <a:latin typeface="Arial"/>
              </a:rPr>
              <a:t>терапевтичному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err="1" smtClean="0">
                <a:latin typeface="Arial"/>
              </a:rPr>
              <a:t>відношенні</a:t>
            </a:r>
            <a:r>
              <a:rPr lang="ru-RU" sz="2000" b="1" spc="-1" dirty="0">
                <a:latin typeface="Arial"/>
              </a:rPr>
              <a:t> </a:t>
            </a:r>
            <a:r>
              <a:rPr lang="ru-RU" sz="2000" b="1" strike="noStrike" spc="-1" dirty="0" err="1" smtClean="0">
                <a:latin typeface="Arial"/>
              </a:rPr>
              <a:t>мінеральні</a:t>
            </a:r>
            <a:r>
              <a:rPr lang="ru-RU" sz="2000" b="1" strike="noStrike" spc="-1" dirty="0" smtClean="0">
                <a:latin typeface="Arial"/>
              </a:rPr>
              <a:t> </a:t>
            </a:r>
            <a:r>
              <a:rPr lang="ru-RU" sz="2000" b="1" strike="noStrike" spc="-1" dirty="0">
                <a:latin typeface="Arial"/>
              </a:rPr>
              <a:t>води. </a:t>
            </a:r>
            <a:r>
              <a:rPr lang="ru-RU" sz="2000" b="1" strike="noStrike" spc="-1" dirty="0" err="1">
                <a:latin typeface="Arial"/>
              </a:rPr>
              <a:t>Серед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err="1">
                <a:latin typeface="Arial"/>
              </a:rPr>
              <a:t>катіонів</a:t>
            </a:r>
            <a:r>
              <a:rPr lang="ru-RU" sz="2000" b="1" strike="noStrike" spc="-1" dirty="0">
                <a:latin typeface="Arial"/>
              </a:rPr>
              <a:t> в </a:t>
            </a:r>
            <a:r>
              <a:rPr lang="ru-RU" sz="2000" b="1" strike="noStrike" spc="-1" dirty="0" err="1">
                <a:latin typeface="Arial"/>
              </a:rPr>
              <a:t>цих</a:t>
            </a:r>
            <a:r>
              <a:rPr lang="ru-RU" sz="2000" b="1" strike="noStrike" spc="-1" dirty="0">
                <a:latin typeface="Arial"/>
              </a:rPr>
              <a:t> водах </a:t>
            </a:r>
            <a:r>
              <a:rPr lang="ru-RU" sz="2000" b="1" strike="noStrike" spc="-1" dirty="0" err="1">
                <a:latin typeface="Arial"/>
              </a:rPr>
              <a:t>переважають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err="1">
                <a:latin typeface="Arial"/>
              </a:rPr>
              <a:t>Са</a:t>
            </a:r>
            <a:r>
              <a:rPr lang="ru-RU" sz="2000" b="1" strike="noStrike" spc="-1" dirty="0">
                <a:latin typeface="Arial"/>
              </a:rPr>
              <a:t>, </a:t>
            </a:r>
            <a:r>
              <a:rPr lang="ru-RU" sz="2000" b="1" strike="noStrike" spc="-1" dirty="0" err="1">
                <a:latin typeface="Arial"/>
              </a:rPr>
              <a:t>Mg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err="1">
                <a:latin typeface="Arial"/>
              </a:rPr>
              <a:t>і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err="1">
                <a:latin typeface="Arial"/>
              </a:rPr>
              <a:t>Na</a:t>
            </a:r>
            <a:r>
              <a:rPr lang="ru-RU" sz="2000" b="1" strike="noStrike" spc="-1" dirty="0">
                <a:latin typeface="Arial"/>
              </a:rPr>
              <a:t>. За </a:t>
            </a:r>
            <a:r>
              <a:rPr lang="ru-RU" sz="2000" b="1" strike="noStrike" spc="-1" dirty="0" err="1">
                <a:latin typeface="Arial"/>
              </a:rPr>
              <a:t>переважаючими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err="1">
                <a:latin typeface="Arial"/>
              </a:rPr>
              <a:t>аніонами</a:t>
            </a:r>
            <a:r>
              <a:rPr lang="ru-RU" sz="2000" b="1" strike="noStrike" spc="-1" dirty="0">
                <a:latin typeface="Arial"/>
              </a:rPr>
              <a:t> вони </a:t>
            </a:r>
            <a:r>
              <a:rPr lang="ru-RU" sz="2000" b="1" strike="noStrike" spc="-1" dirty="0" err="1">
                <a:latin typeface="Arial"/>
              </a:rPr>
              <a:t>частіше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err="1">
                <a:latin typeface="Arial"/>
              </a:rPr>
              <a:t>є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err="1">
                <a:latin typeface="Arial"/>
              </a:rPr>
              <a:t>гідрокарбонатними</a:t>
            </a:r>
            <a:r>
              <a:rPr lang="ru-RU" sz="2000" b="1" strike="noStrike" spc="-1" dirty="0">
                <a:latin typeface="Arial"/>
              </a:rPr>
              <a:t>, </a:t>
            </a:r>
            <a:r>
              <a:rPr lang="ru-RU" sz="2000" b="1" strike="noStrike" spc="-1" dirty="0" err="1">
                <a:latin typeface="Arial"/>
              </a:rPr>
              <a:t>сульфатногідрокарбонатними</a:t>
            </a:r>
            <a:r>
              <a:rPr lang="ru-RU" sz="2000" b="1" strike="noStrike" spc="-1" dirty="0">
                <a:latin typeface="Arial"/>
              </a:rPr>
              <a:t>, </a:t>
            </a:r>
            <a:r>
              <a:rPr lang="ru-RU" sz="2000" b="1" strike="noStrike" spc="-1" dirty="0" err="1">
                <a:latin typeface="Arial"/>
              </a:rPr>
              <a:t>гідрокарбонатно-сульфатно-хлоридними</a:t>
            </a:r>
            <a:r>
              <a:rPr lang="ru-RU" sz="2000" b="1" strike="noStrike" spc="-1" dirty="0">
                <a:latin typeface="Arial"/>
              </a:rPr>
              <a:t>, </a:t>
            </a:r>
            <a:r>
              <a:rPr lang="ru-RU" sz="2000" b="1" strike="noStrike" spc="-1" dirty="0" err="1">
                <a:latin typeface="Arial"/>
              </a:rPr>
              <a:t>гідрокарбонатнохлоридними</a:t>
            </a:r>
            <a:r>
              <a:rPr lang="ru-RU" sz="2000" b="1" strike="noStrike" spc="-1" dirty="0">
                <a:latin typeface="Arial"/>
              </a:rPr>
              <a:t>, </a:t>
            </a:r>
            <a:r>
              <a:rPr lang="ru-RU" sz="2000" b="1" strike="noStrike" spc="-1" dirty="0" err="1">
                <a:latin typeface="Arial"/>
              </a:rPr>
              <a:t>хлоридно-гідрокарбонатними</a:t>
            </a:r>
            <a:r>
              <a:rPr lang="ru-RU" sz="2000" b="1" strike="noStrike" spc="-1" dirty="0">
                <a:latin typeface="Arial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" name="Рисунок 336"/>
          <p:cNvPicPr/>
          <p:nvPr/>
        </p:nvPicPr>
        <p:blipFill>
          <a:blip r:embed="rId2"/>
          <a:srcRect l="24465" t="22997" r="25926" b="16850"/>
          <a:stretch/>
        </p:blipFill>
        <p:spPr>
          <a:xfrm>
            <a:off x="166646" y="214290"/>
            <a:ext cx="8143932" cy="5496322"/>
          </a:xfrm>
          <a:prstGeom prst="rect">
            <a:avLst/>
          </a:prstGeom>
          <a:ln>
            <a:noFill/>
          </a:ln>
        </p:spPr>
      </p:pic>
      <p:pic>
        <p:nvPicPr>
          <p:cNvPr id="34824" name="Picture 8" descr="https://vidviday.ua/UserFiles/Image/novyny/termaly/007_veliatyn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47056" y="49447"/>
            <a:ext cx="3844944" cy="2214554"/>
          </a:xfrm>
          <a:prstGeom prst="rect">
            <a:avLst/>
          </a:prstGeom>
          <a:noFill/>
        </p:spPr>
      </p:pic>
      <p:pic>
        <p:nvPicPr>
          <p:cNvPr id="34826" name="Picture 10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40622" y="2337210"/>
            <a:ext cx="3851378" cy="2103873"/>
          </a:xfrm>
          <a:prstGeom prst="rect">
            <a:avLst/>
          </a:prstGeom>
          <a:noFill/>
        </p:spPr>
      </p:pic>
      <p:pic>
        <p:nvPicPr>
          <p:cNvPr id="34828" name="Picture 12" descr="ÐÐ°ÑÑÐ¸Ð½ÐºÐ¸ Ð¿Ð¾ Ð·Ð°Ð¿ÑÐ¾ÑÑ Ð¼ÑÐ½ÐµÑÐ°Ð»ÑÐ½Ñ Ð²Ð¾Ð´Ð¸ Ð³Ð°Ð»ÐµÑÐµÑ Ð¿Ð¸ÑÐ½Ð°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306082" y="4503634"/>
            <a:ext cx="3885917" cy="2354366"/>
          </a:xfrm>
          <a:prstGeom prst="rect">
            <a:avLst/>
          </a:prstGeom>
          <a:noFill/>
        </p:spPr>
      </p:pic>
      <p:pic>
        <p:nvPicPr>
          <p:cNvPr id="9" name="Рисунок 8"/>
          <p:cNvPicPr/>
          <p:nvPr/>
        </p:nvPicPr>
        <p:blipFill>
          <a:blip r:embed="rId6"/>
          <a:srcRect l="31754" t="23090" r="32943" b="69138"/>
          <a:stretch/>
        </p:blipFill>
        <p:spPr>
          <a:xfrm>
            <a:off x="380960" y="5643578"/>
            <a:ext cx="7858180" cy="928694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TextShape 1"/>
          <p:cNvSpPr txBox="1"/>
          <p:nvPr/>
        </p:nvSpPr>
        <p:spPr>
          <a:xfrm>
            <a:off x="309522" y="214290"/>
            <a:ext cx="11501518" cy="63079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90000" tIns="45000" rIns="90000" bIns="45000">
            <a:spAutoFit/>
          </a:bodyPr>
          <a:lstStyle/>
          <a:p>
            <a:pPr algn="just"/>
            <a:r>
              <a:rPr lang="ru-RU" sz="2000" b="1" strike="noStrike" spc="-1" dirty="0" err="1">
                <a:latin typeface="Arial"/>
              </a:rPr>
              <a:t>Вуглекислі</a:t>
            </a:r>
            <a:r>
              <a:rPr lang="ru-RU" sz="2000" b="1" strike="noStrike" spc="-1" dirty="0">
                <a:latin typeface="Arial"/>
              </a:rPr>
              <a:t> води </a:t>
            </a:r>
            <a:r>
              <a:rPr lang="ru-RU" sz="2000" b="1" strike="noStrike" spc="-1" dirty="0" err="1">
                <a:latin typeface="Arial"/>
              </a:rPr>
              <a:t>застосовують</a:t>
            </a:r>
            <a:r>
              <a:rPr lang="ru-RU" sz="2000" b="1" strike="noStrike" spc="-1" dirty="0">
                <a:latin typeface="Arial"/>
              </a:rPr>
              <a:t> для </a:t>
            </a:r>
            <a:r>
              <a:rPr lang="ru-RU" sz="2000" b="1" strike="noStrike" spc="-1" dirty="0" err="1">
                <a:latin typeface="Arial"/>
              </a:rPr>
              <a:t>питного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err="1">
                <a:latin typeface="Arial"/>
              </a:rPr>
              <a:t>лікування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err="1">
                <a:latin typeface="Arial"/>
              </a:rPr>
              <a:t>і</a:t>
            </a:r>
            <a:r>
              <a:rPr lang="ru-RU" sz="2000" b="1" strike="noStrike" spc="-1" dirty="0">
                <a:latin typeface="Arial"/>
              </a:rPr>
              <a:t> у </a:t>
            </a:r>
            <a:r>
              <a:rPr lang="ru-RU" sz="2000" b="1" strike="noStrike" spc="-1" dirty="0" err="1">
                <a:latin typeface="Arial"/>
              </a:rPr>
              <a:t>вигляді</a:t>
            </a:r>
            <a:r>
              <a:rPr lang="ru-RU" sz="2000" b="1" strike="noStrike" spc="-1" dirty="0">
                <a:latin typeface="Arial"/>
              </a:rPr>
              <a:t> ванн.</a:t>
            </a:r>
          </a:p>
          <a:p>
            <a:pPr algn="just"/>
            <a:r>
              <a:rPr lang="ru-RU" sz="2000" b="1" strike="noStrike" spc="-1" dirty="0">
                <a:latin typeface="Arial"/>
              </a:rPr>
              <a:t>Вони </a:t>
            </a:r>
            <a:r>
              <a:rPr lang="ru-RU" sz="2000" b="1" strike="noStrike" spc="-1" dirty="0" err="1">
                <a:latin typeface="Arial"/>
              </a:rPr>
              <a:t>мають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err="1">
                <a:latin typeface="Arial"/>
              </a:rPr>
              <a:t>нервово-рефлекторний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err="1">
                <a:latin typeface="Arial"/>
              </a:rPr>
              <a:t>і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err="1">
                <a:latin typeface="Arial"/>
              </a:rPr>
              <a:t>гуморальний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err="1">
                <a:latin typeface="Arial"/>
              </a:rPr>
              <a:t>вплив</a:t>
            </a:r>
            <a:r>
              <a:rPr lang="ru-RU" sz="2000" b="1" strike="noStrike" spc="-1" dirty="0">
                <a:latin typeface="Arial"/>
              </a:rPr>
              <a:t> на </a:t>
            </a:r>
            <a:r>
              <a:rPr lang="ru-RU" sz="2000" b="1" strike="noStrike" spc="-1" dirty="0" err="1">
                <a:latin typeface="Arial"/>
              </a:rPr>
              <a:t>функції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err="1" smtClean="0">
                <a:latin typeface="Arial"/>
              </a:rPr>
              <a:t>органів</a:t>
            </a:r>
            <a:r>
              <a:rPr lang="ru-RU" sz="2000" b="1" spc="-1" dirty="0">
                <a:latin typeface="Arial"/>
              </a:rPr>
              <a:t> </a:t>
            </a:r>
            <a:r>
              <a:rPr lang="ru-RU" sz="2000" b="1" strike="noStrike" spc="-1" dirty="0" err="1" smtClean="0">
                <a:latin typeface="Arial"/>
              </a:rPr>
              <a:t>травлення</a:t>
            </a:r>
            <a:r>
              <a:rPr lang="ru-RU" sz="2000" b="1" strike="noStrike" spc="-1" dirty="0" smtClean="0">
                <a:latin typeface="Arial"/>
              </a:rPr>
              <a:t> </a:t>
            </a:r>
            <a:r>
              <a:rPr lang="ru-RU" sz="2000" b="1" strike="noStrike" spc="-1" dirty="0">
                <a:latin typeface="Arial"/>
              </a:rPr>
              <a:t>(</a:t>
            </a:r>
            <a:r>
              <a:rPr lang="ru-RU" sz="2000" b="1" strike="noStrike" spc="-1" dirty="0" err="1">
                <a:latin typeface="Arial"/>
              </a:rPr>
              <a:t>шлунку</a:t>
            </a:r>
            <a:r>
              <a:rPr lang="ru-RU" sz="2000" b="1" strike="noStrike" spc="-1" dirty="0">
                <a:latin typeface="Arial"/>
              </a:rPr>
              <a:t>, </a:t>
            </a:r>
            <a:r>
              <a:rPr lang="ru-RU" sz="2000" b="1" strike="noStrike" spc="-1" dirty="0" err="1">
                <a:latin typeface="Arial"/>
              </a:rPr>
              <a:t>підшлункової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err="1">
                <a:latin typeface="Arial"/>
              </a:rPr>
              <a:t>залози</a:t>
            </a:r>
            <a:r>
              <a:rPr lang="ru-RU" sz="2000" b="1" strike="noStrike" spc="-1" dirty="0">
                <a:latin typeface="Arial"/>
              </a:rPr>
              <a:t>, </a:t>
            </a:r>
            <a:r>
              <a:rPr lang="ru-RU" sz="2000" b="1" strike="noStrike" spc="-1" dirty="0" err="1">
                <a:latin typeface="Arial"/>
              </a:rPr>
              <a:t>печінки</a:t>
            </a:r>
            <a:r>
              <a:rPr lang="ru-RU" sz="2000" b="1" strike="noStrike" spc="-1" dirty="0">
                <a:latin typeface="Arial"/>
              </a:rPr>
              <a:t>, кишечнику), </a:t>
            </a:r>
            <a:r>
              <a:rPr lang="ru-RU" sz="2000" b="1" strike="noStrike" spc="-1" dirty="0" err="1" smtClean="0">
                <a:latin typeface="Arial"/>
              </a:rPr>
              <a:t>міняється</a:t>
            </a:r>
            <a:r>
              <a:rPr lang="ru-RU" sz="2000" b="1" spc="-1" dirty="0">
                <a:latin typeface="Arial"/>
              </a:rPr>
              <a:t> </a:t>
            </a:r>
            <a:r>
              <a:rPr lang="ru-RU" sz="2000" b="1" strike="noStrike" spc="-1" dirty="0" err="1" smtClean="0">
                <a:latin typeface="Arial"/>
              </a:rPr>
              <a:t>водно-електролітний</a:t>
            </a:r>
            <a:r>
              <a:rPr lang="ru-RU" sz="2000" b="1" strike="noStrike" spc="-1" dirty="0" smtClean="0">
                <a:latin typeface="Arial"/>
              </a:rPr>
              <a:t> </a:t>
            </a:r>
            <a:r>
              <a:rPr lang="ru-RU" sz="2000" b="1" strike="noStrike" spc="-1" dirty="0">
                <a:latin typeface="Arial"/>
              </a:rPr>
              <a:t>склад </a:t>
            </a:r>
            <a:r>
              <a:rPr lang="ru-RU" sz="2000" b="1" strike="noStrike" spc="-1" dirty="0" err="1">
                <a:latin typeface="Arial"/>
              </a:rPr>
              <a:t>крові</a:t>
            </a:r>
            <a:r>
              <a:rPr lang="ru-RU" sz="2000" b="1" strike="noStrike" spc="-1" dirty="0">
                <a:latin typeface="Arial"/>
              </a:rPr>
              <a:t>. </a:t>
            </a:r>
            <a:r>
              <a:rPr lang="ru-RU" sz="2000" b="1" strike="noStrike" spc="-1" dirty="0" err="1">
                <a:latin typeface="Arial"/>
              </a:rPr>
              <a:t>Питне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err="1">
                <a:latin typeface="Arial"/>
              </a:rPr>
              <a:t>лікування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err="1">
                <a:latin typeface="Arial"/>
              </a:rPr>
              <a:t>проводять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smtClean="0">
                <a:latin typeface="Arial"/>
              </a:rPr>
              <a:t>при </a:t>
            </a:r>
            <a:r>
              <a:rPr lang="ru-RU" sz="2000" b="1" strike="noStrike" spc="-1" dirty="0" err="1" smtClean="0">
                <a:latin typeface="Arial"/>
              </a:rPr>
              <a:t>захворюваннях</a:t>
            </a:r>
            <a:r>
              <a:rPr lang="ru-RU" sz="2000" b="1" strike="noStrike" spc="-1" dirty="0" smtClean="0">
                <a:latin typeface="Arial"/>
              </a:rPr>
              <a:t> </a:t>
            </a:r>
            <a:r>
              <a:rPr lang="ru-RU" sz="2000" b="1" strike="noStrike" spc="-1" dirty="0" err="1">
                <a:latin typeface="Arial"/>
              </a:rPr>
              <a:t>органів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err="1">
                <a:latin typeface="Arial"/>
              </a:rPr>
              <a:t>травлення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err="1">
                <a:latin typeface="Arial"/>
              </a:rPr>
              <a:t>і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err="1">
                <a:latin typeface="Arial"/>
              </a:rPr>
              <a:t>нирок</a:t>
            </a:r>
            <a:r>
              <a:rPr lang="ru-RU" sz="2000" b="1" strike="noStrike" spc="-1" dirty="0">
                <a:latin typeface="Arial"/>
              </a:rPr>
              <a:t>. </a:t>
            </a:r>
            <a:r>
              <a:rPr lang="ru-RU" sz="2000" b="1" strike="noStrike" spc="-1" dirty="0" err="1">
                <a:latin typeface="Arial"/>
              </a:rPr>
              <a:t>Вуглекислі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err="1">
                <a:latin typeface="Arial"/>
              </a:rPr>
              <a:t>ванни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err="1" smtClean="0">
                <a:latin typeface="Arial"/>
              </a:rPr>
              <a:t>нормалізують</a:t>
            </a:r>
            <a:r>
              <a:rPr lang="ru-RU" sz="2000" b="1" spc="-1" dirty="0">
                <a:latin typeface="Arial"/>
              </a:rPr>
              <a:t> </a:t>
            </a:r>
            <a:r>
              <a:rPr lang="ru-RU" sz="2000" b="1" strike="noStrike" spc="-1" dirty="0" err="1" smtClean="0">
                <a:latin typeface="Arial"/>
              </a:rPr>
              <a:t>діяльність</a:t>
            </a:r>
            <a:r>
              <a:rPr lang="ru-RU" sz="2000" b="1" strike="noStrike" spc="-1" dirty="0" smtClean="0">
                <a:latin typeface="Arial"/>
              </a:rPr>
              <a:t> </a:t>
            </a:r>
            <a:r>
              <a:rPr lang="ru-RU" sz="2000" b="1" strike="noStrike" spc="-1" dirty="0" err="1">
                <a:latin typeface="Arial"/>
              </a:rPr>
              <a:t>серцево-судинної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err="1">
                <a:latin typeface="Arial"/>
              </a:rPr>
              <a:t>системи</a:t>
            </a:r>
            <a:r>
              <a:rPr lang="ru-RU" sz="2000" b="1" strike="noStrike" spc="-1" dirty="0">
                <a:latin typeface="Arial"/>
              </a:rPr>
              <a:t>, </a:t>
            </a:r>
            <a:r>
              <a:rPr lang="ru-RU" sz="2000" b="1" strike="noStrike" spc="-1" dirty="0" err="1">
                <a:latin typeface="Arial"/>
              </a:rPr>
              <a:t>зменшують</a:t>
            </a:r>
            <a:r>
              <a:rPr lang="ru-RU" sz="2000" b="1" strike="noStrike" spc="-1" dirty="0">
                <a:latin typeface="Arial"/>
              </a:rPr>
              <a:t> частоту </a:t>
            </a:r>
            <a:r>
              <a:rPr lang="ru-RU" sz="2000" b="1" strike="noStrike" spc="-1" dirty="0" err="1">
                <a:latin typeface="Arial"/>
              </a:rPr>
              <a:t>і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err="1" smtClean="0">
                <a:latin typeface="Arial"/>
              </a:rPr>
              <a:t>поглиблюють</a:t>
            </a:r>
            <a:r>
              <a:rPr lang="ru-RU" sz="2000" b="1" spc="-1" dirty="0">
                <a:latin typeface="Arial"/>
              </a:rPr>
              <a:t> </a:t>
            </a:r>
            <a:r>
              <a:rPr lang="ru-RU" sz="2000" b="1" strike="noStrike" spc="-1" dirty="0" err="1" smtClean="0">
                <a:latin typeface="Arial"/>
              </a:rPr>
              <a:t>дихання</a:t>
            </a:r>
            <a:r>
              <a:rPr lang="ru-RU" sz="2000" b="1" strike="noStrike" spc="-1" dirty="0">
                <a:latin typeface="Arial"/>
              </a:rPr>
              <a:t>, </a:t>
            </a:r>
            <a:r>
              <a:rPr lang="ru-RU" sz="2000" b="1" strike="noStrike" spc="-1" dirty="0" err="1">
                <a:latin typeface="Arial"/>
              </a:rPr>
              <a:t>знижують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err="1">
                <a:latin typeface="Arial"/>
              </a:rPr>
              <a:t>артеріальний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err="1">
                <a:latin typeface="Arial"/>
              </a:rPr>
              <a:t>тиск</a:t>
            </a:r>
            <a:r>
              <a:rPr lang="ru-RU" sz="2000" b="1" strike="noStrike" spc="-1" dirty="0">
                <a:latin typeface="Arial"/>
              </a:rPr>
              <a:t>, </a:t>
            </a:r>
            <a:r>
              <a:rPr lang="ru-RU" sz="2000" b="1" strike="noStrike" spc="-1" dirty="0" err="1">
                <a:latin typeface="Arial"/>
              </a:rPr>
              <a:t>підсилюють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err="1">
                <a:latin typeface="Arial"/>
              </a:rPr>
              <a:t>скоротливу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err="1" smtClean="0">
                <a:latin typeface="Arial"/>
              </a:rPr>
              <a:t>здатність</a:t>
            </a:r>
            <a:r>
              <a:rPr lang="ru-RU" sz="2000" b="1" spc="-1" dirty="0">
                <a:latin typeface="Arial"/>
              </a:rPr>
              <a:t> </a:t>
            </a:r>
            <a:r>
              <a:rPr lang="ru-RU" sz="2000" b="1" strike="noStrike" spc="-1" dirty="0" err="1" smtClean="0">
                <a:latin typeface="Arial"/>
              </a:rPr>
              <a:t>серцевого</a:t>
            </a:r>
            <a:r>
              <a:rPr lang="ru-RU" sz="2000" b="1" strike="noStrike" spc="-1" dirty="0" smtClean="0">
                <a:latin typeface="Arial"/>
              </a:rPr>
              <a:t> </a:t>
            </a:r>
            <a:r>
              <a:rPr lang="ru-RU" sz="2000" b="1" strike="noStrike" spc="-1" dirty="0" err="1">
                <a:latin typeface="Arial"/>
              </a:rPr>
              <a:t>м’язу</a:t>
            </a:r>
            <a:r>
              <a:rPr lang="ru-RU" sz="2000" b="1" strike="noStrike" spc="-1" dirty="0">
                <a:latin typeface="Arial"/>
              </a:rPr>
              <a:t>, </a:t>
            </a:r>
            <a:r>
              <a:rPr lang="ru-RU" sz="2000" b="1" strike="noStrike" spc="-1" dirty="0" err="1">
                <a:latin typeface="Arial"/>
              </a:rPr>
              <a:t>зменшують</a:t>
            </a:r>
            <a:r>
              <a:rPr lang="ru-RU" sz="2000" b="1" strike="noStrike" spc="-1" dirty="0">
                <a:latin typeface="Arial"/>
              </a:rPr>
              <a:t> частоту </a:t>
            </a:r>
            <a:r>
              <a:rPr lang="ru-RU" sz="2000" b="1" strike="noStrike" spc="-1" dirty="0" err="1">
                <a:latin typeface="Arial"/>
              </a:rPr>
              <a:t>серцевих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err="1">
                <a:latin typeface="Arial"/>
              </a:rPr>
              <a:t>скорочень</a:t>
            </a:r>
            <a:r>
              <a:rPr lang="ru-RU" sz="2000" b="1" strike="noStrike" spc="-1" dirty="0">
                <a:latin typeface="Arial"/>
              </a:rPr>
              <a:t>. Таким </a:t>
            </a:r>
            <a:r>
              <a:rPr lang="ru-RU" sz="2000" b="1" strike="noStrike" spc="-1" dirty="0" smtClean="0">
                <a:latin typeface="Arial"/>
              </a:rPr>
              <a:t>чином, </a:t>
            </a:r>
            <a:r>
              <a:rPr lang="ru-RU" sz="2000" b="1" strike="noStrike" spc="-1" dirty="0" err="1" smtClean="0">
                <a:latin typeface="Arial"/>
              </a:rPr>
              <a:t>вуглекислі</a:t>
            </a:r>
            <a:r>
              <a:rPr lang="ru-RU" sz="2000" b="1" strike="noStrike" spc="-1" dirty="0" smtClean="0">
                <a:latin typeface="Arial"/>
              </a:rPr>
              <a:t> </a:t>
            </a:r>
            <a:r>
              <a:rPr lang="ru-RU" sz="2000" b="1" strike="noStrike" spc="-1" dirty="0" err="1">
                <a:latin typeface="Arial"/>
              </a:rPr>
              <a:t>ванни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err="1">
                <a:latin typeface="Arial"/>
              </a:rPr>
              <a:t>створюють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err="1">
                <a:latin typeface="Arial"/>
              </a:rPr>
              <a:t>серцю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err="1">
                <a:latin typeface="Arial"/>
              </a:rPr>
              <a:t>полегшені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err="1">
                <a:latin typeface="Arial"/>
              </a:rPr>
              <a:t>умови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err="1">
                <a:latin typeface="Arial"/>
              </a:rPr>
              <a:t>діяльності</a:t>
            </a:r>
            <a:r>
              <a:rPr lang="ru-RU" sz="2000" b="1" strike="noStrike" spc="-1" dirty="0">
                <a:latin typeface="Arial"/>
              </a:rPr>
              <a:t>.</a:t>
            </a:r>
          </a:p>
          <a:p>
            <a:pPr algn="just"/>
            <a:endParaRPr lang="ru-RU" sz="2000" b="1" strike="noStrike" spc="-1" dirty="0" smtClean="0">
              <a:latin typeface="Arial"/>
            </a:endParaRPr>
          </a:p>
          <a:p>
            <a:pPr algn="just"/>
            <a:r>
              <a:rPr lang="ru-RU" sz="2400" b="1" strike="noStrike" spc="-1" dirty="0" smtClean="0">
                <a:solidFill>
                  <a:srgbClr val="FF0000"/>
                </a:solidFill>
                <a:latin typeface="Arial"/>
              </a:rPr>
              <a:t>4</a:t>
            </a:r>
            <a:r>
              <a:rPr lang="ru-RU" sz="2400" b="1" strike="noStrike" spc="-1" dirty="0">
                <a:solidFill>
                  <a:srgbClr val="FF0000"/>
                </a:solidFill>
                <a:latin typeface="Arial"/>
              </a:rPr>
              <a:t>) </a:t>
            </a:r>
            <a:r>
              <a:rPr lang="ru-RU" sz="2400" b="1" strike="noStrike" spc="-1" dirty="0" err="1">
                <a:solidFill>
                  <a:srgbClr val="FF0000"/>
                </a:solidFill>
                <a:latin typeface="Arial"/>
              </a:rPr>
              <a:t>Радонові</a:t>
            </a:r>
            <a:r>
              <a:rPr lang="ru-RU" sz="2400" b="1" strike="noStrike" spc="-1" dirty="0">
                <a:solidFill>
                  <a:srgbClr val="FF0000"/>
                </a:solidFill>
                <a:latin typeface="Arial"/>
              </a:rPr>
              <a:t> води </a:t>
            </a:r>
            <a:r>
              <a:rPr lang="ru-RU" sz="2000" b="1" strike="noStrike" spc="-1" dirty="0">
                <a:latin typeface="Arial"/>
              </a:rPr>
              <a:t>— </a:t>
            </a:r>
            <a:r>
              <a:rPr lang="ru-RU" sz="2000" b="1" strike="noStrike" spc="-1" dirty="0" err="1">
                <a:latin typeface="Arial"/>
              </a:rPr>
              <a:t>природні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err="1">
                <a:latin typeface="Arial"/>
              </a:rPr>
              <a:t>або</a:t>
            </a:r>
            <a:r>
              <a:rPr lang="ru-RU" sz="2000" b="1" strike="noStrike" spc="-1" dirty="0">
                <a:latin typeface="Arial"/>
              </a:rPr>
              <a:t> штучно </a:t>
            </a:r>
            <a:r>
              <a:rPr lang="ru-RU" sz="2000" b="1" strike="noStrike" spc="-1" dirty="0" err="1">
                <a:latin typeface="Arial"/>
              </a:rPr>
              <a:t>приготовлені</a:t>
            </a:r>
            <a:r>
              <a:rPr lang="ru-RU" sz="2000" b="1" strike="noStrike" spc="-1" dirty="0">
                <a:latin typeface="Arial"/>
              </a:rPr>
              <a:t> води, </a:t>
            </a:r>
            <a:r>
              <a:rPr lang="ru-RU" sz="2000" b="1" strike="noStrike" spc="-1" dirty="0" err="1">
                <a:latin typeface="Arial"/>
              </a:rPr>
              <a:t>які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err="1" smtClean="0">
                <a:latin typeface="Arial"/>
              </a:rPr>
              <a:t>містять</a:t>
            </a:r>
            <a:r>
              <a:rPr lang="ru-RU" sz="2000" b="1" spc="-1" dirty="0">
                <a:latin typeface="Arial"/>
              </a:rPr>
              <a:t> </a:t>
            </a:r>
            <a:r>
              <a:rPr lang="ru-RU" sz="2000" b="1" strike="noStrike" spc="-1" dirty="0" err="1" smtClean="0">
                <a:latin typeface="Arial"/>
              </a:rPr>
              <a:t>радіоактивний</a:t>
            </a:r>
            <a:r>
              <a:rPr lang="ru-RU" sz="2000" b="1" strike="noStrike" spc="-1" dirty="0" smtClean="0">
                <a:latin typeface="Arial"/>
              </a:rPr>
              <a:t> </a:t>
            </a:r>
            <a:r>
              <a:rPr lang="ru-RU" sz="2000" b="1" strike="noStrike" spc="-1" dirty="0" err="1">
                <a:latin typeface="Arial"/>
              </a:rPr>
              <a:t>хімічний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err="1">
                <a:latin typeface="Arial"/>
              </a:rPr>
              <a:t>елемент</a:t>
            </a:r>
            <a:r>
              <a:rPr lang="ru-RU" sz="2000" b="1" strike="noStrike" spc="-1" dirty="0">
                <a:latin typeface="Arial"/>
              </a:rPr>
              <a:t> радон. </a:t>
            </a:r>
            <a:r>
              <a:rPr lang="ru-RU" sz="2000" b="1" strike="noStrike" spc="-1" dirty="0" err="1">
                <a:latin typeface="Arial"/>
              </a:rPr>
              <a:t>Природні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err="1">
                <a:latin typeface="Arial"/>
              </a:rPr>
              <a:t>радонові</a:t>
            </a:r>
            <a:r>
              <a:rPr lang="ru-RU" sz="2000" b="1" strike="noStrike" spc="-1" dirty="0">
                <a:latin typeface="Arial"/>
              </a:rPr>
              <a:t> води </a:t>
            </a:r>
            <a:r>
              <a:rPr lang="ru-RU" sz="2000" b="1" strike="noStrike" spc="-1" dirty="0" err="1" smtClean="0">
                <a:latin typeface="Arial"/>
              </a:rPr>
              <a:t>поширені</a:t>
            </a:r>
            <a:r>
              <a:rPr lang="ru-RU" sz="2000" b="1" spc="-1" dirty="0">
                <a:latin typeface="Arial"/>
              </a:rPr>
              <a:t> </a:t>
            </a:r>
            <a:r>
              <a:rPr lang="ru-RU" sz="2000" b="1" strike="noStrike" spc="-1" dirty="0" smtClean="0">
                <a:latin typeface="Arial"/>
              </a:rPr>
              <a:t>локально </a:t>
            </a:r>
            <a:r>
              <a:rPr lang="ru-RU" sz="2000" b="1" strike="noStrike" spc="-1" dirty="0">
                <a:latin typeface="Arial"/>
              </a:rPr>
              <a:t>в </a:t>
            </a:r>
            <a:r>
              <a:rPr lang="ru-RU" sz="2000" b="1" strike="noStrike" spc="-1" dirty="0" err="1">
                <a:latin typeface="Arial"/>
              </a:rPr>
              <a:t>місцях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err="1">
                <a:latin typeface="Arial"/>
              </a:rPr>
              <a:t>розлому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err="1">
                <a:latin typeface="Arial"/>
              </a:rPr>
              <a:t>кристалічного</a:t>
            </a:r>
            <a:r>
              <a:rPr lang="ru-RU" sz="2000" b="1" strike="noStrike" spc="-1" dirty="0">
                <a:latin typeface="Arial"/>
              </a:rPr>
              <a:t> фундаменту. Вони </a:t>
            </a:r>
            <a:r>
              <a:rPr lang="ru-RU" sz="2000" b="1" strike="noStrike" spc="-1" dirty="0" err="1">
                <a:latin typeface="Arial"/>
              </a:rPr>
              <a:t>можуть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smtClean="0">
                <a:latin typeface="Arial"/>
              </a:rPr>
              <a:t>бути </a:t>
            </a:r>
            <a:r>
              <a:rPr lang="ru-RU" sz="2000" b="1" strike="noStrike" spc="-1" dirty="0" err="1" smtClean="0">
                <a:latin typeface="Arial"/>
              </a:rPr>
              <a:t>прісними</a:t>
            </a:r>
            <a:r>
              <a:rPr lang="ru-RU" sz="2000" b="1" strike="noStrike" spc="-1" dirty="0">
                <a:latin typeface="Arial"/>
              </a:rPr>
              <a:t>, </a:t>
            </a:r>
            <a:r>
              <a:rPr lang="ru-RU" sz="2000" b="1" strike="noStrike" spc="-1" dirty="0" err="1">
                <a:latin typeface="Arial"/>
              </a:rPr>
              <a:t>різного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err="1">
                <a:latin typeface="Arial"/>
              </a:rPr>
              <a:t>іонного</a:t>
            </a:r>
            <a:r>
              <a:rPr lang="ru-RU" sz="2000" b="1" strike="noStrike" spc="-1" dirty="0">
                <a:latin typeface="Arial"/>
              </a:rPr>
              <a:t> складу. </a:t>
            </a:r>
            <a:r>
              <a:rPr lang="ru-RU" sz="2000" b="1" strike="noStrike" spc="-1" dirty="0" err="1">
                <a:latin typeface="Arial"/>
              </a:rPr>
              <a:t>Існують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err="1">
                <a:latin typeface="Arial"/>
              </a:rPr>
              <a:t>вуглекислі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err="1">
                <a:latin typeface="Arial"/>
              </a:rPr>
              <a:t>радонові</a:t>
            </a:r>
            <a:r>
              <a:rPr lang="ru-RU" sz="2000" b="1" strike="noStrike" spc="-1" dirty="0">
                <a:latin typeface="Arial"/>
              </a:rPr>
              <a:t> води, </a:t>
            </a:r>
            <a:r>
              <a:rPr lang="ru-RU" sz="2000" b="1" strike="noStrike" spc="-1" dirty="0" err="1" smtClean="0">
                <a:latin typeface="Arial"/>
              </a:rPr>
              <a:t>радонові</a:t>
            </a:r>
            <a:r>
              <a:rPr lang="ru-RU" sz="2000" b="1" spc="-1" dirty="0">
                <a:latin typeface="Arial"/>
              </a:rPr>
              <a:t> </a:t>
            </a:r>
            <a:r>
              <a:rPr lang="ru-RU" sz="2000" b="1" strike="noStrike" spc="-1" dirty="0" smtClean="0">
                <a:latin typeface="Arial"/>
              </a:rPr>
              <a:t>води </a:t>
            </a:r>
            <a:r>
              <a:rPr lang="ru-RU" sz="2000" b="1" strike="noStrike" spc="-1" dirty="0" err="1">
                <a:latin typeface="Arial"/>
              </a:rPr>
              <a:t>з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err="1">
                <a:latin typeface="Arial"/>
              </a:rPr>
              <a:t>підвищеним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err="1">
                <a:latin typeface="Arial"/>
              </a:rPr>
              <a:t>вмістом</a:t>
            </a:r>
            <a:r>
              <a:rPr lang="ru-RU" sz="2000" b="1" strike="noStrike" spc="-1" dirty="0">
                <a:latin typeface="Arial"/>
              </a:rPr>
              <a:t> азоту, </a:t>
            </a:r>
            <a:r>
              <a:rPr lang="ru-RU" sz="2000" b="1" strike="noStrike" spc="-1" dirty="0" err="1">
                <a:latin typeface="Arial"/>
              </a:rPr>
              <a:t>холодні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err="1">
                <a:latin typeface="Arial"/>
              </a:rPr>
              <a:t>хлоридні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err="1">
                <a:latin typeface="Arial"/>
              </a:rPr>
              <a:t>натрієві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err="1">
                <a:latin typeface="Arial"/>
              </a:rPr>
              <a:t>радонові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err="1">
                <a:latin typeface="Arial"/>
              </a:rPr>
              <a:t>розсоли</a:t>
            </a:r>
            <a:r>
              <a:rPr lang="ru-RU" sz="2000" b="1" strike="noStrike" spc="-1" dirty="0">
                <a:latin typeface="Arial"/>
              </a:rPr>
              <a:t>.</a:t>
            </a:r>
          </a:p>
          <a:p>
            <a:pPr algn="just"/>
            <a:r>
              <a:rPr lang="ru-RU" sz="2000" b="1" strike="noStrike" spc="-1" dirty="0" err="1">
                <a:latin typeface="Arial"/>
              </a:rPr>
              <a:t>Проте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err="1">
                <a:latin typeface="Arial"/>
              </a:rPr>
              <a:t>більшість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err="1">
                <a:latin typeface="Arial"/>
              </a:rPr>
              <a:t>природних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err="1">
                <a:latin typeface="Arial"/>
              </a:rPr>
              <a:t>радонових</a:t>
            </a:r>
            <a:r>
              <a:rPr lang="ru-RU" sz="2000" b="1" strike="noStrike" spc="-1" dirty="0">
                <a:latin typeface="Arial"/>
              </a:rPr>
              <a:t> вод </a:t>
            </a:r>
            <a:r>
              <a:rPr lang="ru-RU" sz="2000" b="1" strike="noStrike" spc="-1" dirty="0" err="1">
                <a:latin typeface="Arial"/>
              </a:rPr>
              <a:t>відносяться</a:t>
            </a:r>
            <a:r>
              <a:rPr lang="ru-RU" sz="2000" b="1" strike="noStrike" spc="-1" dirty="0">
                <a:latin typeface="Arial"/>
              </a:rPr>
              <a:t> до </a:t>
            </a:r>
            <a:r>
              <a:rPr lang="ru-RU" sz="2000" b="1" strike="noStrike" spc="-1" dirty="0" err="1" smtClean="0">
                <a:latin typeface="Arial"/>
              </a:rPr>
              <a:t>маломінералізованих</a:t>
            </a:r>
            <a:r>
              <a:rPr lang="ru-RU" sz="2000" b="1" spc="-1" dirty="0">
                <a:latin typeface="Arial"/>
              </a:rPr>
              <a:t> </a:t>
            </a:r>
            <a:r>
              <a:rPr lang="ru-RU" sz="2000" b="1" strike="noStrike" spc="-1" dirty="0" err="1" smtClean="0">
                <a:latin typeface="Arial"/>
              </a:rPr>
              <a:t>і</a:t>
            </a:r>
            <a:r>
              <a:rPr lang="ru-RU" sz="2000" b="1" strike="noStrike" spc="-1" dirty="0" smtClean="0">
                <a:latin typeface="Arial"/>
              </a:rPr>
              <a:t> </a:t>
            </a:r>
            <a:r>
              <a:rPr lang="ru-RU" sz="2000" b="1" strike="noStrike" spc="-1" dirty="0" err="1">
                <a:latin typeface="Arial"/>
              </a:rPr>
              <a:t>холодних</a:t>
            </a:r>
            <a:r>
              <a:rPr lang="ru-RU" sz="2000" b="1" strike="noStrike" spc="-1" dirty="0">
                <a:latin typeface="Arial"/>
              </a:rPr>
              <a:t>. Радон </a:t>
            </a:r>
            <a:r>
              <a:rPr lang="ru-RU" sz="2000" b="1" strike="noStrike" spc="-1" dirty="0" err="1">
                <a:latin typeface="Arial"/>
              </a:rPr>
              <a:t>характеризується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err="1">
                <a:latin typeface="Arial"/>
              </a:rPr>
              <a:t>малим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err="1">
                <a:latin typeface="Arial"/>
              </a:rPr>
              <a:t>періодом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err="1">
                <a:latin typeface="Arial"/>
              </a:rPr>
              <a:t>напіврозпаду</a:t>
            </a:r>
            <a:r>
              <a:rPr lang="ru-RU" sz="2000" b="1" strike="noStrike" spc="-1" dirty="0">
                <a:latin typeface="Arial"/>
              </a:rPr>
              <a:t>, тому </a:t>
            </a:r>
            <a:r>
              <a:rPr lang="ru-RU" sz="2000" b="1" strike="noStrike" spc="-1" dirty="0" err="1" smtClean="0">
                <a:latin typeface="Arial"/>
              </a:rPr>
              <a:t>такі</a:t>
            </a:r>
            <a:r>
              <a:rPr lang="ru-RU" sz="2000" b="1" spc="-1" dirty="0">
                <a:latin typeface="Arial"/>
              </a:rPr>
              <a:t> </a:t>
            </a:r>
            <a:r>
              <a:rPr lang="ru-RU" sz="2000" b="1" strike="noStrike" spc="-1" dirty="0" smtClean="0">
                <a:latin typeface="Arial"/>
              </a:rPr>
              <a:t>води </a:t>
            </a:r>
            <a:r>
              <a:rPr lang="ru-RU" sz="2000" b="1" strike="noStrike" spc="-1" dirty="0">
                <a:latin typeface="Arial"/>
              </a:rPr>
              <a:t>не </a:t>
            </a:r>
            <a:r>
              <a:rPr lang="ru-RU" sz="2000" b="1" strike="noStrike" spc="-1" dirty="0" err="1">
                <a:latin typeface="Arial"/>
              </a:rPr>
              <a:t>підлягають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err="1">
                <a:latin typeface="Arial"/>
              </a:rPr>
              <a:t>транспортуванню</a:t>
            </a:r>
            <a:r>
              <a:rPr lang="ru-RU" sz="2000" b="1" strike="noStrike" spc="-1" dirty="0">
                <a:latin typeface="Arial"/>
              </a:rPr>
              <a:t>. </a:t>
            </a:r>
            <a:r>
              <a:rPr lang="ru-RU" sz="2000" b="1" strike="noStrike" spc="-1" dirty="0" err="1">
                <a:latin typeface="Arial"/>
              </a:rPr>
              <a:t>Залежно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err="1">
                <a:latin typeface="Arial"/>
              </a:rPr>
              <a:t>від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err="1">
                <a:latin typeface="Arial"/>
              </a:rPr>
              <a:t>концентрації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smtClean="0">
                <a:latin typeface="Arial"/>
              </a:rPr>
              <a:t>радону </a:t>
            </a:r>
            <a:r>
              <a:rPr lang="ru-RU" sz="2000" b="1" strike="noStrike" spc="-1" dirty="0" err="1" smtClean="0">
                <a:latin typeface="Arial"/>
              </a:rPr>
              <a:t>радіоактивні</a:t>
            </a:r>
            <a:r>
              <a:rPr lang="ru-RU" sz="2000" b="1" strike="noStrike" spc="-1" dirty="0" smtClean="0">
                <a:latin typeface="Arial"/>
              </a:rPr>
              <a:t> </a:t>
            </a:r>
            <a:r>
              <a:rPr lang="ru-RU" sz="2000" b="1" strike="noStrike" spc="-1" dirty="0">
                <a:latin typeface="Arial"/>
              </a:rPr>
              <a:t>води </a:t>
            </a:r>
            <a:r>
              <a:rPr lang="ru-RU" sz="2000" b="1" strike="noStrike" spc="-1" dirty="0" err="1">
                <a:latin typeface="Arial"/>
              </a:rPr>
              <a:t>прийнято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err="1">
                <a:latin typeface="Arial"/>
              </a:rPr>
              <a:t>поділяти</a:t>
            </a:r>
            <a:r>
              <a:rPr lang="ru-RU" sz="2000" b="1" strike="noStrike" spc="-1" dirty="0">
                <a:latin typeface="Arial"/>
              </a:rPr>
              <a:t> на три </a:t>
            </a:r>
            <a:r>
              <a:rPr lang="ru-RU" sz="2000" b="1" strike="noStrike" spc="-1" dirty="0" err="1">
                <a:latin typeface="Arial"/>
              </a:rPr>
              <a:t>групи</a:t>
            </a:r>
            <a:r>
              <a:rPr lang="ru-RU" sz="2000" b="1" strike="noStrike" spc="-1" dirty="0">
                <a:latin typeface="Arial"/>
              </a:rPr>
              <a:t>: </a:t>
            </a:r>
            <a:r>
              <a:rPr lang="ru-RU" sz="2000" b="1" strike="noStrike" spc="-1" dirty="0" err="1">
                <a:latin typeface="Arial"/>
              </a:rPr>
              <a:t>сильнорадіоактивні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err="1" smtClean="0">
                <a:latin typeface="Arial"/>
              </a:rPr>
              <a:t>з</a:t>
            </a:r>
            <a:r>
              <a:rPr lang="ru-RU" sz="2000" b="1" spc="-1" dirty="0">
                <a:latin typeface="Arial"/>
              </a:rPr>
              <a:t> </a:t>
            </a:r>
            <a:r>
              <a:rPr lang="ru-RU" sz="2000" b="1" strike="noStrike" spc="-1" dirty="0" err="1" smtClean="0">
                <a:latin typeface="Arial"/>
              </a:rPr>
              <a:t>концентрацією</a:t>
            </a:r>
            <a:r>
              <a:rPr lang="ru-RU" sz="2000" b="1" strike="noStrike" spc="-1" dirty="0" smtClean="0">
                <a:latin typeface="Arial"/>
              </a:rPr>
              <a:t> </a:t>
            </a:r>
            <a:r>
              <a:rPr lang="ru-RU" sz="2000" b="1" strike="noStrike" spc="-1" dirty="0">
                <a:latin typeface="Arial"/>
              </a:rPr>
              <a:t>радону </a:t>
            </a:r>
            <a:r>
              <a:rPr lang="ru-RU" sz="2000" b="1" strike="noStrike" spc="-1" dirty="0" err="1">
                <a:latin typeface="Arial"/>
              </a:rPr>
              <a:t>більше</a:t>
            </a:r>
            <a:r>
              <a:rPr lang="ru-RU" sz="2000" b="1" strike="noStrike" spc="-1" dirty="0">
                <a:latin typeface="Arial"/>
              </a:rPr>
              <a:t> 100 </a:t>
            </a:r>
            <a:r>
              <a:rPr lang="ru-RU" sz="2000" b="1" strike="noStrike" spc="-1" dirty="0" err="1">
                <a:latin typeface="Arial"/>
              </a:rPr>
              <a:t>одиниць</a:t>
            </a:r>
            <a:r>
              <a:rPr lang="ru-RU" sz="2000" b="1" strike="noStrike" spc="-1" dirty="0">
                <a:latin typeface="Arial"/>
              </a:rPr>
              <a:t> Махе, </a:t>
            </a:r>
            <a:r>
              <a:rPr lang="ru-RU" sz="2000" b="1" strike="noStrike" spc="-1" dirty="0" err="1">
                <a:latin typeface="Arial"/>
              </a:rPr>
              <a:t>середньорадіоактивні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err="1" smtClean="0">
                <a:latin typeface="Arial"/>
              </a:rPr>
              <a:t>з</a:t>
            </a:r>
            <a:r>
              <a:rPr lang="ru-RU" sz="2000" b="1" spc="-1" dirty="0">
                <a:latin typeface="Arial"/>
              </a:rPr>
              <a:t> </a:t>
            </a:r>
            <a:r>
              <a:rPr lang="ru-RU" sz="2000" b="1" strike="noStrike" spc="-1" dirty="0" err="1" smtClean="0">
                <a:latin typeface="Arial"/>
              </a:rPr>
              <a:t>концентрацією</a:t>
            </a:r>
            <a:r>
              <a:rPr lang="ru-RU" sz="2000" b="1" strike="noStrike" spc="-1" dirty="0" smtClean="0">
                <a:latin typeface="Arial"/>
              </a:rPr>
              <a:t> </a:t>
            </a:r>
            <a:r>
              <a:rPr lang="ru-RU" sz="2000" b="1" strike="noStrike" spc="-1" dirty="0">
                <a:latin typeface="Arial"/>
              </a:rPr>
              <a:t>радону 51-100 </a:t>
            </a:r>
            <a:r>
              <a:rPr lang="ru-RU" sz="2000" b="1" strike="noStrike" spc="-1" dirty="0" err="1">
                <a:latin typeface="Arial"/>
              </a:rPr>
              <a:t>одиниць</a:t>
            </a:r>
            <a:r>
              <a:rPr lang="ru-RU" sz="2000" b="1" strike="noStrike" spc="-1" dirty="0">
                <a:latin typeface="Arial"/>
              </a:rPr>
              <a:t> та </a:t>
            </a:r>
            <a:r>
              <a:rPr lang="ru-RU" sz="2000" b="1" strike="noStrike" spc="-1" dirty="0" err="1">
                <a:latin typeface="Arial"/>
              </a:rPr>
              <a:t>слаборадіоактивні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err="1">
                <a:latin typeface="Arial"/>
              </a:rPr>
              <a:t>з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err="1" smtClean="0">
                <a:latin typeface="Arial"/>
              </a:rPr>
              <a:t>концентрацією</a:t>
            </a:r>
            <a:r>
              <a:rPr lang="ru-RU" sz="2000" b="1" spc="-1" dirty="0">
                <a:latin typeface="Arial"/>
              </a:rPr>
              <a:t> </a:t>
            </a:r>
            <a:r>
              <a:rPr lang="ru-RU" sz="2000" b="1" strike="noStrike" spc="-1" dirty="0" smtClean="0">
                <a:latin typeface="Arial"/>
              </a:rPr>
              <a:t>радону </a:t>
            </a:r>
            <a:r>
              <a:rPr lang="ru-RU" sz="2000" b="1" strike="noStrike" spc="-1" dirty="0">
                <a:latin typeface="Arial"/>
              </a:rPr>
              <a:t>до 50 </a:t>
            </a:r>
            <a:r>
              <a:rPr lang="ru-RU" sz="2000" b="1" strike="noStrike" spc="-1" dirty="0" err="1">
                <a:latin typeface="Arial"/>
              </a:rPr>
              <a:t>одиниць</a:t>
            </a:r>
            <a:r>
              <a:rPr lang="ru-RU" sz="2000" b="1" strike="noStrike" spc="-1" dirty="0">
                <a:latin typeface="Arial"/>
              </a:rPr>
              <a:t>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TextShape 1"/>
          <p:cNvSpPr txBox="1"/>
          <p:nvPr/>
        </p:nvSpPr>
        <p:spPr>
          <a:xfrm>
            <a:off x="595274" y="360000"/>
            <a:ext cx="11287204" cy="56924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90000" tIns="45000" rIns="90000" bIns="45000">
            <a:spAutoFit/>
          </a:bodyPr>
          <a:lstStyle/>
          <a:p>
            <a:pPr algn="just"/>
            <a:r>
              <a:rPr lang="ru-RU" sz="1800" b="1" strike="noStrike" spc="-1" dirty="0" err="1">
                <a:latin typeface="Arial"/>
              </a:rPr>
              <a:t>Терапевтична</a:t>
            </a:r>
            <a:r>
              <a:rPr lang="ru-RU" sz="1800" b="1" strike="noStrike" spc="-1" dirty="0">
                <a:latin typeface="Arial"/>
              </a:rPr>
              <a:t> </a:t>
            </a:r>
            <a:r>
              <a:rPr lang="ru-RU" sz="1800" b="1" strike="noStrike" spc="-1" dirty="0" err="1">
                <a:latin typeface="Arial"/>
              </a:rPr>
              <a:t>дія</a:t>
            </a:r>
            <a:r>
              <a:rPr lang="ru-RU" sz="1800" b="1" strike="noStrike" spc="-1" dirty="0">
                <a:latin typeface="Arial"/>
              </a:rPr>
              <a:t> </a:t>
            </a:r>
            <a:r>
              <a:rPr lang="ru-RU" sz="1800" b="1" strike="noStrike" spc="-1" dirty="0" err="1">
                <a:latin typeface="Arial"/>
              </a:rPr>
              <a:t>радонових</a:t>
            </a:r>
            <a:r>
              <a:rPr lang="ru-RU" sz="1800" b="1" strike="noStrike" spc="-1" dirty="0">
                <a:latin typeface="Arial"/>
              </a:rPr>
              <a:t> ванн </a:t>
            </a:r>
            <a:r>
              <a:rPr lang="ru-RU" sz="1800" b="1" strike="noStrike" spc="-1" dirty="0" err="1">
                <a:latin typeface="Arial"/>
              </a:rPr>
              <a:t>складається</a:t>
            </a:r>
            <a:r>
              <a:rPr lang="ru-RU" sz="1800" b="1" strike="noStrike" spc="-1" dirty="0">
                <a:latin typeface="Arial"/>
              </a:rPr>
              <a:t> </a:t>
            </a:r>
            <a:r>
              <a:rPr lang="ru-RU" sz="1800" b="1" strike="noStrike" spc="-1" dirty="0" err="1">
                <a:latin typeface="Arial"/>
              </a:rPr>
              <a:t>з</a:t>
            </a:r>
            <a:r>
              <a:rPr lang="ru-RU" sz="1800" b="1" strike="noStrike" spc="-1" dirty="0">
                <a:latin typeface="Arial"/>
              </a:rPr>
              <a:t> </a:t>
            </a:r>
            <a:r>
              <a:rPr lang="ru-RU" sz="1800" b="1" strike="noStrike" spc="-1" dirty="0" err="1">
                <a:latin typeface="Arial"/>
              </a:rPr>
              <a:t>поглинання</a:t>
            </a:r>
            <a:r>
              <a:rPr lang="ru-RU" sz="1800" b="1" strike="noStrike" spc="-1" dirty="0">
                <a:latin typeface="Arial"/>
              </a:rPr>
              <a:t> </a:t>
            </a:r>
            <a:r>
              <a:rPr lang="ru-RU" sz="1800" b="1" strike="noStrike" spc="-1" dirty="0" smtClean="0">
                <a:latin typeface="Arial"/>
              </a:rPr>
              <a:t>радону </a:t>
            </a:r>
            <a:r>
              <a:rPr lang="ru-RU" sz="1800" b="1" strike="noStrike" spc="-1" dirty="0" err="1" smtClean="0">
                <a:latin typeface="Arial"/>
              </a:rPr>
              <a:t>шкірою</a:t>
            </a:r>
            <a:r>
              <a:rPr lang="ru-RU" sz="1800" b="1" strike="noStrike" spc="-1" dirty="0">
                <a:latin typeface="Arial"/>
              </a:rPr>
              <a:t>, </a:t>
            </a:r>
            <a:r>
              <a:rPr lang="ru-RU" sz="1800" b="1" strike="noStrike" spc="-1" dirty="0" err="1">
                <a:latin typeface="Arial"/>
              </a:rPr>
              <a:t>потрапляння</a:t>
            </a:r>
            <a:r>
              <a:rPr lang="ru-RU" sz="1800" b="1" strike="noStrike" spc="-1" dirty="0">
                <a:latin typeface="Arial"/>
              </a:rPr>
              <a:t> </a:t>
            </a:r>
            <a:r>
              <a:rPr lang="ru-RU" sz="1800" b="1" strike="noStrike" spc="-1" dirty="0" err="1">
                <a:latin typeface="Arial"/>
              </a:rPr>
              <a:t>його</a:t>
            </a:r>
            <a:r>
              <a:rPr lang="ru-RU" sz="1800" b="1" strike="noStrike" spc="-1" dirty="0">
                <a:latin typeface="Arial"/>
              </a:rPr>
              <a:t> в </a:t>
            </a:r>
            <a:r>
              <a:rPr lang="ru-RU" sz="1800" b="1" strike="noStrike" spc="-1" dirty="0" err="1">
                <a:latin typeface="Arial"/>
              </a:rPr>
              <a:t>організм</a:t>
            </a:r>
            <a:r>
              <a:rPr lang="ru-RU" sz="1800" b="1" strike="noStrike" spc="-1" dirty="0">
                <a:latin typeface="Arial"/>
              </a:rPr>
              <a:t> через </a:t>
            </a:r>
            <a:r>
              <a:rPr lang="ru-RU" sz="1800" b="1" strike="noStrike" spc="-1" dirty="0" err="1">
                <a:latin typeface="Arial"/>
              </a:rPr>
              <a:t>дихальні</a:t>
            </a:r>
            <a:r>
              <a:rPr lang="ru-RU" sz="1800" b="1" strike="noStrike" spc="-1" dirty="0">
                <a:latin typeface="Arial"/>
              </a:rPr>
              <a:t> шляхи та </a:t>
            </a:r>
            <a:r>
              <a:rPr lang="ru-RU" sz="1800" b="1" strike="noStrike" spc="-1" dirty="0" err="1" smtClean="0">
                <a:latin typeface="Arial"/>
              </a:rPr>
              <a:t>впливу</a:t>
            </a:r>
            <a:r>
              <a:rPr lang="ru-RU" b="1" spc="-1" dirty="0">
                <a:latin typeface="Arial"/>
              </a:rPr>
              <a:t> </a:t>
            </a:r>
            <a:r>
              <a:rPr lang="ru-RU" sz="1800" b="1" strike="noStrike" spc="-1" dirty="0" err="1" smtClean="0">
                <a:latin typeface="Arial"/>
              </a:rPr>
              <a:t>радіоактивного</a:t>
            </a:r>
            <a:r>
              <a:rPr lang="ru-RU" sz="1800" b="1" strike="noStrike" spc="-1" dirty="0" smtClean="0">
                <a:latin typeface="Arial"/>
              </a:rPr>
              <a:t> </a:t>
            </a:r>
            <a:r>
              <a:rPr lang="ru-RU" sz="1800" b="1" strike="noStrike" spc="-1" dirty="0" err="1">
                <a:latin typeface="Arial"/>
              </a:rPr>
              <a:t>наліту</a:t>
            </a:r>
            <a:r>
              <a:rPr lang="ru-RU" sz="1800" b="1" strike="noStrike" spc="-1" dirty="0">
                <a:latin typeface="Arial"/>
              </a:rPr>
              <a:t>, </a:t>
            </a:r>
            <a:r>
              <a:rPr lang="ru-RU" sz="1800" b="1" strike="noStrike" spc="-1" dirty="0" err="1">
                <a:latin typeface="Arial"/>
              </a:rPr>
              <a:t>який</a:t>
            </a:r>
            <a:r>
              <a:rPr lang="ru-RU" sz="1800" b="1" strike="noStrike" spc="-1" dirty="0">
                <a:latin typeface="Arial"/>
              </a:rPr>
              <a:t> </a:t>
            </a:r>
            <a:r>
              <a:rPr lang="ru-RU" sz="1800" b="1" strike="noStrike" spc="-1" dirty="0" err="1">
                <a:latin typeface="Arial"/>
              </a:rPr>
              <a:t>утворюється</a:t>
            </a:r>
            <a:r>
              <a:rPr lang="ru-RU" sz="1800" b="1" strike="noStrike" spc="-1" dirty="0">
                <a:latin typeface="Arial"/>
              </a:rPr>
              <a:t> на </a:t>
            </a:r>
            <a:r>
              <a:rPr lang="ru-RU" sz="1800" b="1" strike="noStrike" spc="-1" dirty="0" err="1">
                <a:latin typeface="Arial"/>
              </a:rPr>
              <a:t>шкірі</a:t>
            </a:r>
            <a:r>
              <a:rPr lang="ru-RU" sz="1800" b="1" strike="noStrike" spc="-1" dirty="0">
                <a:latin typeface="Arial"/>
              </a:rPr>
              <a:t> продуктами </a:t>
            </a:r>
            <a:r>
              <a:rPr lang="ru-RU" sz="1800" b="1" strike="noStrike" spc="-1" dirty="0" err="1">
                <a:latin typeface="Arial"/>
              </a:rPr>
              <a:t>розпаду</a:t>
            </a:r>
            <a:r>
              <a:rPr lang="ru-RU" sz="1800" b="1" strike="noStrike" spc="-1" dirty="0">
                <a:latin typeface="Arial"/>
              </a:rPr>
              <a:t> радону.</a:t>
            </a:r>
          </a:p>
          <a:p>
            <a:pPr algn="just"/>
            <a:r>
              <a:rPr lang="ru-RU" sz="1800" b="1" strike="noStrike" spc="-1" dirty="0" err="1">
                <a:latin typeface="Arial"/>
              </a:rPr>
              <a:t>Дія</a:t>
            </a:r>
            <a:r>
              <a:rPr lang="ru-RU" sz="1800" b="1" strike="noStrike" spc="-1" dirty="0">
                <a:latin typeface="Arial"/>
              </a:rPr>
              <a:t> </a:t>
            </a:r>
            <a:r>
              <a:rPr lang="ru-RU" sz="1800" b="1" strike="noStrike" spc="-1" dirty="0" err="1">
                <a:latin typeface="Arial"/>
              </a:rPr>
              <a:t>останнього</a:t>
            </a:r>
            <a:r>
              <a:rPr lang="ru-RU" sz="1800" b="1" strike="noStrike" spc="-1" dirty="0">
                <a:latin typeface="Arial"/>
              </a:rPr>
              <a:t> </a:t>
            </a:r>
            <a:r>
              <a:rPr lang="ru-RU" sz="1800" b="1" strike="noStrike" spc="-1" dirty="0" err="1">
                <a:latin typeface="Arial"/>
              </a:rPr>
              <a:t>продовжується</a:t>
            </a:r>
            <a:r>
              <a:rPr lang="ru-RU" sz="1800" b="1" strike="noStrike" spc="-1" dirty="0">
                <a:latin typeface="Arial"/>
              </a:rPr>
              <a:t> </a:t>
            </a:r>
            <a:r>
              <a:rPr lang="ru-RU" sz="1800" b="1" strike="noStrike" spc="-1" dirty="0" err="1">
                <a:latin typeface="Arial"/>
              </a:rPr>
              <a:t>декілька</a:t>
            </a:r>
            <a:r>
              <a:rPr lang="ru-RU" sz="1800" b="1" strike="noStrike" spc="-1" dirty="0">
                <a:latin typeface="Arial"/>
              </a:rPr>
              <a:t> годин </a:t>
            </a:r>
            <a:r>
              <a:rPr lang="ru-RU" sz="1800" b="1" strike="noStrike" spc="-1" dirty="0" err="1">
                <a:latin typeface="Arial"/>
              </a:rPr>
              <a:t>після</a:t>
            </a:r>
            <a:r>
              <a:rPr lang="ru-RU" sz="1800" b="1" strike="noStrike" spc="-1" dirty="0">
                <a:latin typeface="Arial"/>
              </a:rPr>
              <a:t> </a:t>
            </a:r>
            <a:r>
              <a:rPr lang="ru-RU" sz="1800" b="1" strike="noStrike" spc="-1" dirty="0" err="1">
                <a:latin typeface="Arial"/>
              </a:rPr>
              <a:t>прийняття</a:t>
            </a:r>
            <a:r>
              <a:rPr lang="ru-RU" sz="1800" b="1" strike="noStrike" spc="-1" dirty="0">
                <a:latin typeface="Arial"/>
              </a:rPr>
              <a:t> </a:t>
            </a:r>
            <a:r>
              <a:rPr lang="ru-RU" sz="1800" b="1" strike="noStrike" spc="-1" dirty="0" err="1">
                <a:latin typeface="Arial"/>
              </a:rPr>
              <a:t>ванни</a:t>
            </a:r>
            <a:r>
              <a:rPr lang="ru-RU" sz="1800" b="1" strike="noStrike" spc="-1" dirty="0">
                <a:latin typeface="Arial"/>
              </a:rPr>
              <a:t>.</a:t>
            </a:r>
          </a:p>
          <a:p>
            <a:pPr algn="just"/>
            <a:r>
              <a:rPr lang="ru-RU" sz="1800" b="1" strike="noStrike" spc="-1" dirty="0" err="1">
                <a:latin typeface="Arial"/>
              </a:rPr>
              <a:t>Показання</a:t>
            </a:r>
            <a:r>
              <a:rPr lang="ru-RU" sz="1800" b="1" strike="noStrike" spc="-1" dirty="0">
                <a:latin typeface="Arial"/>
              </a:rPr>
              <a:t> до </a:t>
            </a:r>
            <a:r>
              <a:rPr lang="ru-RU" sz="1800" b="1" strike="noStrike" spc="-1" dirty="0" err="1">
                <a:latin typeface="Arial"/>
              </a:rPr>
              <a:t>застосування</a:t>
            </a:r>
            <a:r>
              <a:rPr lang="ru-RU" sz="1800" b="1" strike="noStrike" spc="-1" dirty="0">
                <a:latin typeface="Arial"/>
              </a:rPr>
              <a:t>: </a:t>
            </a:r>
            <a:r>
              <a:rPr lang="ru-RU" sz="1800" b="1" strike="noStrike" spc="-1" dirty="0" err="1">
                <a:latin typeface="Arial"/>
              </a:rPr>
              <a:t>захворювання</a:t>
            </a:r>
            <a:r>
              <a:rPr lang="ru-RU" sz="1800" b="1" strike="noStrike" spc="-1" dirty="0">
                <a:latin typeface="Arial"/>
              </a:rPr>
              <a:t> </a:t>
            </a:r>
            <a:r>
              <a:rPr lang="ru-RU" sz="1800" b="1" strike="noStrike" spc="-1" dirty="0" err="1">
                <a:latin typeface="Arial"/>
              </a:rPr>
              <a:t>суглобів</a:t>
            </a:r>
            <a:r>
              <a:rPr lang="ru-RU" sz="1800" b="1" strike="noStrike" spc="-1" dirty="0">
                <a:latin typeface="Arial"/>
              </a:rPr>
              <a:t>, </a:t>
            </a:r>
            <a:r>
              <a:rPr lang="ru-RU" sz="1800" b="1" strike="noStrike" spc="-1" dirty="0" err="1">
                <a:latin typeface="Arial"/>
              </a:rPr>
              <a:t>підвищення</a:t>
            </a:r>
            <a:r>
              <a:rPr lang="ru-RU" sz="1800" b="1" strike="noStrike" spc="-1" dirty="0">
                <a:latin typeface="Arial"/>
              </a:rPr>
              <a:t> </a:t>
            </a:r>
            <a:r>
              <a:rPr lang="ru-RU" sz="1800" b="1" strike="noStrike" spc="-1" dirty="0" err="1" smtClean="0">
                <a:latin typeface="Arial"/>
              </a:rPr>
              <a:t>тиску</a:t>
            </a:r>
            <a:r>
              <a:rPr lang="ru-RU" sz="1800" b="1" strike="noStrike" spc="-1" dirty="0" smtClean="0">
                <a:latin typeface="Arial"/>
              </a:rPr>
              <a:t>, </a:t>
            </a:r>
            <a:r>
              <a:rPr lang="ru-RU" sz="1800" b="1" strike="noStrike" spc="-1" dirty="0" err="1" smtClean="0">
                <a:latin typeface="Arial"/>
              </a:rPr>
              <a:t>ішемія</a:t>
            </a:r>
            <a:r>
              <a:rPr lang="ru-RU" sz="1800" b="1" strike="noStrike" spc="-1" dirty="0">
                <a:latin typeface="Arial"/>
              </a:rPr>
              <a:t>, невроз </a:t>
            </a:r>
            <a:r>
              <a:rPr lang="ru-RU" sz="1800" b="1" strike="noStrike" spc="-1" dirty="0" err="1">
                <a:latin typeface="Arial"/>
              </a:rPr>
              <a:t>з</a:t>
            </a:r>
            <a:r>
              <a:rPr lang="ru-RU" sz="1800" b="1" strike="noStrike" spc="-1" dirty="0">
                <a:latin typeface="Arial"/>
              </a:rPr>
              <a:t> </a:t>
            </a:r>
            <a:r>
              <a:rPr lang="ru-RU" sz="1800" b="1" strike="noStrike" spc="-1" dirty="0" err="1">
                <a:latin typeface="Arial"/>
              </a:rPr>
              <a:t>серцево-судинними</a:t>
            </a:r>
            <a:r>
              <a:rPr lang="ru-RU" sz="1800" b="1" strike="noStrike" spc="-1" dirty="0">
                <a:latin typeface="Arial"/>
              </a:rPr>
              <a:t> </a:t>
            </a:r>
            <a:r>
              <a:rPr lang="ru-RU" sz="1800" b="1" strike="noStrike" spc="-1" dirty="0" err="1">
                <a:latin typeface="Arial"/>
              </a:rPr>
              <a:t>порушеннями</a:t>
            </a:r>
            <a:r>
              <a:rPr lang="ru-RU" sz="1800" b="1" strike="noStrike" spc="-1" dirty="0">
                <a:latin typeface="Arial"/>
              </a:rPr>
              <a:t>, </a:t>
            </a:r>
            <a:r>
              <a:rPr lang="ru-RU" sz="1800" b="1" strike="noStrike" spc="-1" dirty="0" err="1">
                <a:latin typeface="Arial"/>
              </a:rPr>
              <a:t>розлади</a:t>
            </a:r>
            <a:r>
              <a:rPr lang="ru-RU" sz="1800" b="1" strike="noStrike" spc="-1" dirty="0">
                <a:latin typeface="Arial"/>
              </a:rPr>
              <a:t> </a:t>
            </a:r>
            <a:r>
              <a:rPr lang="ru-RU" sz="1800" b="1" strike="noStrike" spc="-1" dirty="0" err="1" smtClean="0">
                <a:latin typeface="Arial"/>
              </a:rPr>
              <a:t>функції</a:t>
            </a:r>
            <a:r>
              <a:rPr lang="ru-RU" b="1" spc="-1" dirty="0">
                <a:latin typeface="Arial"/>
              </a:rPr>
              <a:t> </a:t>
            </a:r>
            <a:r>
              <a:rPr lang="ru-RU" sz="1800" b="1" strike="noStrike" spc="-1" dirty="0" err="1" smtClean="0">
                <a:latin typeface="Arial"/>
              </a:rPr>
              <a:t>щитовидної</a:t>
            </a:r>
            <a:r>
              <a:rPr lang="ru-RU" sz="1800" b="1" strike="noStrike" spc="-1" dirty="0" smtClean="0">
                <a:latin typeface="Arial"/>
              </a:rPr>
              <a:t> </a:t>
            </a:r>
            <a:r>
              <a:rPr lang="ru-RU" sz="1800" b="1" strike="noStrike" spc="-1" dirty="0" err="1">
                <a:latin typeface="Arial"/>
              </a:rPr>
              <a:t>залози</a:t>
            </a:r>
            <a:r>
              <a:rPr lang="ru-RU" sz="1800" b="1" strike="noStrike" spc="-1" dirty="0">
                <a:latin typeface="Arial"/>
              </a:rPr>
              <a:t>.</a:t>
            </a:r>
          </a:p>
          <a:p>
            <a:pPr algn="just"/>
            <a:r>
              <a:rPr lang="ru-RU" sz="1800" b="1" strike="noStrike" spc="-1" dirty="0">
                <a:latin typeface="Arial"/>
              </a:rPr>
              <a:t>На </a:t>
            </a:r>
            <a:r>
              <a:rPr lang="ru-RU" sz="1800" b="1" strike="noStrike" spc="-1" dirty="0" err="1">
                <a:latin typeface="Arial"/>
              </a:rPr>
              <a:t>території</a:t>
            </a:r>
            <a:r>
              <a:rPr lang="ru-RU" sz="1800" b="1" strike="noStrike" spc="-1" dirty="0">
                <a:latin typeface="Arial"/>
              </a:rPr>
              <a:t> </a:t>
            </a:r>
            <a:r>
              <a:rPr lang="ru-RU" sz="1800" b="1" strike="noStrike" spc="-1" dirty="0" err="1">
                <a:latin typeface="Arial"/>
              </a:rPr>
              <a:t>України</a:t>
            </a:r>
            <a:r>
              <a:rPr lang="ru-RU" sz="1800" b="1" strike="noStrike" spc="-1" dirty="0">
                <a:latin typeface="Arial"/>
              </a:rPr>
              <a:t> </a:t>
            </a:r>
            <a:r>
              <a:rPr lang="ru-RU" sz="1800" b="1" strike="noStrike" spc="-1" dirty="0" err="1">
                <a:latin typeface="Arial"/>
              </a:rPr>
              <a:t>радонові</a:t>
            </a:r>
            <a:r>
              <a:rPr lang="ru-RU" sz="1800" b="1" strike="noStrike" spc="-1" dirty="0">
                <a:latin typeface="Arial"/>
              </a:rPr>
              <a:t> </a:t>
            </a:r>
            <a:r>
              <a:rPr lang="ru-RU" sz="1800" b="1" strike="noStrike" spc="-1" dirty="0" err="1">
                <a:latin typeface="Arial"/>
              </a:rPr>
              <a:t>природні</a:t>
            </a:r>
            <a:r>
              <a:rPr lang="ru-RU" sz="1800" b="1" strike="noStrike" spc="-1" dirty="0">
                <a:latin typeface="Arial"/>
              </a:rPr>
              <a:t> води </a:t>
            </a:r>
            <a:r>
              <a:rPr lang="ru-RU" sz="1800" b="1" strike="noStrike" spc="-1" dirty="0" err="1">
                <a:latin typeface="Arial"/>
              </a:rPr>
              <a:t>використовуються</a:t>
            </a:r>
            <a:r>
              <a:rPr lang="ru-RU" sz="1800" b="1" strike="noStrike" spc="-1" dirty="0">
                <a:latin typeface="Arial"/>
              </a:rPr>
              <a:t> </a:t>
            </a:r>
            <a:r>
              <a:rPr lang="ru-RU" sz="1800" b="1" strike="noStrike" spc="-1" dirty="0" smtClean="0">
                <a:latin typeface="Arial"/>
              </a:rPr>
              <a:t>у </a:t>
            </a:r>
            <a:r>
              <a:rPr lang="ru-RU" sz="1800" b="1" strike="noStrike" spc="-1" dirty="0" err="1" smtClean="0">
                <a:latin typeface="Arial"/>
              </a:rPr>
              <a:t>курортній</a:t>
            </a:r>
            <a:r>
              <a:rPr lang="ru-RU" sz="1800" b="1" strike="noStrike" spc="-1" dirty="0" smtClean="0">
                <a:latin typeface="Arial"/>
              </a:rPr>
              <a:t> </a:t>
            </a:r>
            <a:r>
              <a:rPr lang="ru-RU" sz="1800" b="1" strike="noStrike" spc="-1" dirty="0" err="1">
                <a:latin typeface="Arial"/>
              </a:rPr>
              <a:t>практиці</a:t>
            </a:r>
            <a:r>
              <a:rPr lang="ru-RU" sz="1800" b="1" strike="noStrike" spc="-1" dirty="0">
                <a:latin typeface="Arial"/>
              </a:rPr>
              <a:t> Хмельника (</a:t>
            </a:r>
            <a:r>
              <a:rPr lang="ru-RU" sz="1800" b="1" strike="noStrike" spc="-1" dirty="0" err="1">
                <a:latin typeface="Arial"/>
              </a:rPr>
              <a:t>Вінницька</a:t>
            </a:r>
            <a:r>
              <a:rPr lang="ru-RU" sz="1800" b="1" strike="noStrike" spc="-1" dirty="0">
                <a:latin typeface="Arial"/>
              </a:rPr>
              <a:t> область).</a:t>
            </a:r>
          </a:p>
          <a:p>
            <a:pPr algn="just"/>
            <a:endParaRPr lang="ru-RU" sz="2000" b="1" strike="noStrike" spc="-1" dirty="0" smtClean="0">
              <a:solidFill>
                <a:srgbClr val="FF0000"/>
              </a:solidFill>
              <a:latin typeface="Arial"/>
            </a:endParaRPr>
          </a:p>
          <a:p>
            <a:pPr algn="just"/>
            <a:r>
              <a:rPr lang="ru-RU" sz="2000" b="1" strike="noStrike" spc="-1" dirty="0" smtClean="0">
                <a:solidFill>
                  <a:srgbClr val="FF0000"/>
                </a:solidFill>
                <a:latin typeface="Arial"/>
              </a:rPr>
              <a:t>5</a:t>
            </a:r>
            <a:r>
              <a:rPr lang="ru-RU" sz="2000" b="1" strike="noStrike" spc="-1" dirty="0">
                <a:solidFill>
                  <a:srgbClr val="FF0000"/>
                </a:solidFill>
                <a:latin typeface="Arial"/>
              </a:rPr>
              <a:t>) </a:t>
            </a:r>
            <a:r>
              <a:rPr lang="ru-RU" sz="2000" b="1" strike="noStrike" spc="-1" dirty="0" err="1">
                <a:solidFill>
                  <a:srgbClr val="FF0000"/>
                </a:solidFill>
                <a:latin typeface="Arial"/>
              </a:rPr>
              <a:t>Йодо-бромні</a:t>
            </a:r>
            <a:r>
              <a:rPr lang="ru-RU" sz="2000" b="1" strike="noStrike" spc="-1" dirty="0">
                <a:solidFill>
                  <a:srgbClr val="FF0000"/>
                </a:solidFill>
                <a:latin typeface="Arial"/>
              </a:rPr>
              <a:t> води </a:t>
            </a:r>
            <a:r>
              <a:rPr lang="ru-RU" sz="1800" b="1" strike="noStrike" spc="-1" dirty="0">
                <a:latin typeface="Arial"/>
              </a:rPr>
              <a:t>— </a:t>
            </a:r>
            <a:r>
              <a:rPr lang="ru-RU" sz="1800" b="1" strike="noStrike" spc="-1" dirty="0" err="1">
                <a:latin typeface="Arial"/>
              </a:rPr>
              <a:t>природні</a:t>
            </a:r>
            <a:r>
              <a:rPr lang="ru-RU" sz="1800" b="1" strike="noStrike" spc="-1" dirty="0">
                <a:latin typeface="Arial"/>
              </a:rPr>
              <a:t> </a:t>
            </a:r>
            <a:r>
              <a:rPr lang="ru-RU" sz="1800" b="1" strike="noStrike" spc="-1" dirty="0" err="1">
                <a:latin typeface="Arial"/>
              </a:rPr>
              <a:t>води</a:t>
            </a:r>
            <a:r>
              <a:rPr lang="ru-RU" sz="1800" b="1" strike="noStrike" spc="-1" dirty="0">
                <a:latin typeface="Arial"/>
              </a:rPr>
              <a:t>, </a:t>
            </a:r>
            <a:r>
              <a:rPr lang="ru-RU" sz="1800" b="1" strike="noStrike" spc="-1" dirty="0" err="1">
                <a:latin typeface="Arial"/>
              </a:rPr>
              <a:t>що</a:t>
            </a:r>
            <a:r>
              <a:rPr lang="ru-RU" sz="1800" b="1" strike="noStrike" spc="-1" dirty="0">
                <a:latin typeface="Arial"/>
              </a:rPr>
              <a:t> </a:t>
            </a:r>
            <a:r>
              <a:rPr lang="ru-RU" sz="1800" b="1" strike="noStrike" spc="-1" dirty="0" err="1">
                <a:latin typeface="Arial"/>
              </a:rPr>
              <a:t>містять</a:t>
            </a:r>
            <a:r>
              <a:rPr lang="ru-RU" sz="1800" b="1" strike="noStrike" spc="-1" dirty="0">
                <a:latin typeface="Arial"/>
              </a:rPr>
              <a:t> не </a:t>
            </a:r>
            <a:r>
              <a:rPr lang="ru-RU" sz="1800" b="1" strike="noStrike" spc="-1" dirty="0" err="1">
                <a:latin typeface="Arial"/>
              </a:rPr>
              <a:t>менше</a:t>
            </a:r>
            <a:r>
              <a:rPr lang="ru-RU" sz="1800" b="1" strike="noStrike" spc="-1" dirty="0">
                <a:latin typeface="Arial"/>
              </a:rPr>
              <a:t> 5 </a:t>
            </a:r>
            <a:r>
              <a:rPr lang="ru-RU" sz="1800" b="1" strike="noStrike" spc="-1" dirty="0" err="1" smtClean="0">
                <a:latin typeface="Arial"/>
              </a:rPr>
              <a:t>міліграма</a:t>
            </a:r>
            <a:r>
              <a:rPr lang="ru-RU" sz="1800" b="1" strike="noStrike" spc="-1" dirty="0" smtClean="0">
                <a:latin typeface="Arial"/>
              </a:rPr>
              <a:t>/л йоду </a:t>
            </a:r>
            <a:r>
              <a:rPr lang="ru-RU" sz="1800" b="1" strike="noStrike" spc="-1" dirty="0" err="1">
                <a:latin typeface="Arial"/>
              </a:rPr>
              <a:t>і</a:t>
            </a:r>
            <a:r>
              <a:rPr lang="ru-RU" sz="1800" b="1" strike="noStrike" spc="-1" dirty="0">
                <a:latin typeface="Arial"/>
              </a:rPr>
              <a:t> 25 </a:t>
            </a:r>
            <a:r>
              <a:rPr lang="ru-RU" sz="1800" b="1" strike="noStrike" spc="-1" dirty="0" err="1">
                <a:latin typeface="Arial"/>
              </a:rPr>
              <a:t>міліграм</a:t>
            </a:r>
            <a:r>
              <a:rPr lang="ru-RU" sz="1800" b="1" strike="noStrike" spc="-1" dirty="0">
                <a:latin typeface="Arial"/>
              </a:rPr>
              <a:t>/л брому. </a:t>
            </a:r>
            <a:r>
              <a:rPr lang="ru-RU" sz="1800" b="1" strike="noStrike" spc="-1" dirty="0" err="1">
                <a:latin typeface="Arial"/>
              </a:rPr>
              <a:t>Йодо-бромні</a:t>
            </a:r>
            <a:r>
              <a:rPr lang="ru-RU" sz="1800" b="1" strike="noStrike" spc="-1" dirty="0">
                <a:latin typeface="Arial"/>
              </a:rPr>
              <a:t> води за </a:t>
            </a:r>
            <a:r>
              <a:rPr lang="ru-RU" sz="1800" b="1" strike="noStrike" spc="-1" dirty="0" err="1">
                <a:latin typeface="Arial"/>
              </a:rPr>
              <a:t>хімічним</a:t>
            </a:r>
            <a:r>
              <a:rPr lang="ru-RU" sz="1800" b="1" strike="noStrike" spc="-1" dirty="0">
                <a:latin typeface="Arial"/>
              </a:rPr>
              <a:t> складом </a:t>
            </a:r>
            <a:r>
              <a:rPr lang="ru-RU" sz="1800" b="1" strike="noStrike" spc="-1" dirty="0" err="1">
                <a:latin typeface="Arial"/>
              </a:rPr>
              <a:t>відносять</a:t>
            </a:r>
            <a:r>
              <a:rPr lang="ru-RU" sz="1800" b="1" strike="noStrike" spc="-1" dirty="0">
                <a:latin typeface="Arial"/>
              </a:rPr>
              <a:t> до </a:t>
            </a:r>
            <a:r>
              <a:rPr lang="ru-RU" sz="1800" b="1" strike="noStrike" spc="-1" dirty="0" err="1">
                <a:latin typeface="Arial"/>
              </a:rPr>
              <a:t>хлоридних</a:t>
            </a:r>
            <a:r>
              <a:rPr lang="ru-RU" sz="1800" b="1" strike="noStrike" spc="-1" dirty="0">
                <a:latin typeface="Arial"/>
              </a:rPr>
              <a:t> </a:t>
            </a:r>
            <a:r>
              <a:rPr lang="ru-RU" sz="1800" b="1" strike="noStrike" spc="-1" dirty="0" err="1">
                <a:latin typeface="Arial"/>
              </a:rPr>
              <a:t>натрієвих</a:t>
            </a:r>
            <a:r>
              <a:rPr lang="ru-RU" sz="1800" b="1" strike="noStrike" spc="-1" dirty="0">
                <a:latin typeface="Arial"/>
              </a:rPr>
              <a:t> вод </a:t>
            </a:r>
            <a:r>
              <a:rPr lang="ru-RU" sz="1800" b="1" strike="noStrike" spc="-1" dirty="0" err="1">
                <a:latin typeface="Arial"/>
              </a:rPr>
              <a:t>з</a:t>
            </a:r>
            <a:r>
              <a:rPr lang="ru-RU" sz="1800" b="1" strike="noStrike" spc="-1" dirty="0">
                <a:latin typeface="Arial"/>
              </a:rPr>
              <a:t> </a:t>
            </a:r>
            <a:r>
              <a:rPr lang="ru-RU" sz="1800" b="1" strike="noStrike" spc="-1" dirty="0" err="1">
                <a:latin typeface="Arial"/>
              </a:rPr>
              <a:t>мінералізацією</a:t>
            </a:r>
            <a:r>
              <a:rPr lang="ru-RU" sz="1800" b="1" strike="noStrike" spc="-1" dirty="0">
                <a:latin typeface="Arial"/>
              </a:rPr>
              <a:t> 10—25 г/л. Вони </a:t>
            </a:r>
            <a:r>
              <a:rPr lang="ru-RU" sz="1800" b="1" strike="noStrike" spc="-1" dirty="0" err="1">
                <a:latin typeface="Arial"/>
              </a:rPr>
              <a:t>містять</a:t>
            </a:r>
            <a:r>
              <a:rPr lang="ru-RU" sz="1800" b="1" strike="noStrike" spc="-1" dirty="0">
                <a:latin typeface="Arial"/>
              </a:rPr>
              <a:t> </a:t>
            </a:r>
            <a:r>
              <a:rPr lang="ru-RU" sz="1800" b="1" strike="noStrike" spc="-1" dirty="0" smtClean="0">
                <a:latin typeface="Arial"/>
              </a:rPr>
              <a:t>25—100 </a:t>
            </a:r>
            <a:r>
              <a:rPr lang="ru-RU" sz="1800" b="1" strike="noStrike" spc="-1" dirty="0" err="1" smtClean="0">
                <a:latin typeface="Arial"/>
              </a:rPr>
              <a:t>міліграм</a:t>
            </a:r>
            <a:r>
              <a:rPr lang="ru-RU" sz="1800" b="1" strike="noStrike" spc="-1" dirty="0" smtClean="0">
                <a:latin typeface="Arial"/>
              </a:rPr>
              <a:t>/л </a:t>
            </a:r>
            <a:r>
              <a:rPr lang="ru-RU" sz="1800" b="1" strike="noStrike" spc="-1" dirty="0">
                <a:latin typeface="Arial"/>
              </a:rPr>
              <a:t>брому </a:t>
            </a:r>
            <a:r>
              <a:rPr lang="ru-RU" sz="1800" b="1" strike="noStrike" spc="-1" dirty="0" err="1">
                <a:latin typeface="Arial"/>
              </a:rPr>
              <a:t>і</a:t>
            </a:r>
            <a:r>
              <a:rPr lang="ru-RU" sz="1800" b="1" strike="noStrike" spc="-1" dirty="0">
                <a:latin typeface="Arial"/>
              </a:rPr>
              <a:t> 5—45 </a:t>
            </a:r>
            <a:r>
              <a:rPr lang="ru-RU" sz="1800" b="1" strike="noStrike" spc="-1" dirty="0" err="1">
                <a:latin typeface="Arial"/>
              </a:rPr>
              <a:t>міліграм</a:t>
            </a:r>
            <a:r>
              <a:rPr lang="ru-RU" sz="1800" b="1" strike="noStrike" spc="-1" dirty="0">
                <a:latin typeface="Arial"/>
              </a:rPr>
              <a:t>/л йоду.</a:t>
            </a:r>
          </a:p>
          <a:p>
            <a:pPr algn="just"/>
            <a:r>
              <a:rPr lang="ru-RU" sz="1800" b="1" strike="noStrike" spc="-1" dirty="0" err="1">
                <a:latin typeface="Arial"/>
              </a:rPr>
              <a:t>Йодо-бромні</a:t>
            </a:r>
            <a:r>
              <a:rPr lang="ru-RU" sz="1800" b="1" strike="noStrike" spc="-1" dirty="0">
                <a:latin typeface="Arial"/>
              </a:rPr>
              <a:t> води </a:t>
            </a:r>
            <a:r>
              <a:rPr lang="ru-RU" sz="1800" b="1" strike="noStrike" spc="-1" dirty="0" err="1">
                <a:latin typeface="Arial"/>
              </a:rPr>
              <a:t>використовуються</a:t>
            </a:r>
            <a:r>
              <a:rPr lang="ru-RU" sz="1800" b="1" strike="noStrike" spc="-1" dirty="0">
                <a:latin typeface="Arial"/>
              </a:rPr>
              <a:t> для ванн, </a:t>
            </a:r>
            <a:r>
              <a:rPr lang="ru-RU" sz="1800" b="1" strike="noStrike" spc="-1" dirty="0" err="1">
                <a:latin typeface="Arial"/>
              </a:rPr>
              <a:t>купань</a:t>
            </a:r>
            <a:r>
              <a:rPr lang="ru-RU" sz="1800" b="1" strike="noStrike" spc="-1" dirty="0">
                <a:latin typeface="Arial"/>
              </a:rPr>
              <a:t> в </a:t>
            </a:r>
            <a:r>
              <a:rPr lang="ru-RU" sz="1800" b="1" strike="noStrike" spc="-1" dirty="0" err="1">
                <a:latin typeface="Arial"/>
              </a:rPr>
              <a:t>басейнах</a:t>
            </a:r>
            <a:r>
              <a:rPr lang="ru-RU" sz="1800" b="1" strike="noStrike" spc="-1" dirty="0">
                <a:latin typeface="Arial"/>
              </a:rPr>
              <a:t>, </a:t>
            </a:r>
            <a:r>
              <a:rPr lang="ru-RU" sz="1800" b="1" strike="noStrike" spc="-1" dirty="0" err="1" smtClean="0">
                <a:latin typeface="Arial"/>
              </a:rPr>
              <a:t>душів</a:t>
            </a:r>
            <a:r>
              <a:rPr lang="ru-RU" sz="1800" b="1" strike="noStrike" spc="-1" dirty="0" smtClean="0">
                <a:latin typeface="Arial"/>
              </a:rPr>
              <a:t>, </a:t>
            </a:r>
            <a:r>
              <a:rPr lang="ru-RU" sz="1800" b="1" strike="noStrike" spc="-1" dirty="0" err="1" smtClean="0">
                <a:latin typeface="Arial"/>
              </a:rPr>
              <a:t>зрошувань</a:t>
            </a:r>
            <a:r>
              <a:rPr lang="ru-RU" sz="1800" b="1" strike="noStrike" spc="-1" dirty="0">
                <a:latin typeface="Arial"/>
              </a:rPr>
              <a:t>, </a:t>
            </a:r>
            <a:r>
              <a:rPr lang="ru-RU" sz="1800" b="1" strike="noStrike" spc="-1" dirty="0" err="1">
                <a:latin typeface="Arial"/>
              </a:rPr>
              <a:t>кишкових</a:t>
            </a:r>
            <a:r>
              <a:rPr lang="ru-RU" sz="1800" b="1" strike="noStrike" spc="-1" dirty="0">
                <a:latin typeface="Arial"/>
              </a:rPr>
              <a:t> </a:t>
            </a:r>
            <a:r>
              <a:rPr lang="ru-RU" sz="1800" b="1" strike="noStrike" spc="-1" dirty="0" err="1">
                <a:latin typeface="Arial"/>
              </a:rPr>
              <a:t>промивань</a:t>
            </a:r>
            <a:r>
              <a:rPr lang="ru-RU" sz="1800" b="1" strike="noStrike" spc="-1" dirty="0">
                <a:latin typeface="Arial"/>
              </a:rPr>
              <a:t>, </a:t>
            </a:r>
            <a:r>
              <a:rPr lang="ru-RU" sz="1800" b="1" strike="noStrike" spc="-1" dirty="0" err="1">
                <a:latin typeface="Arial"/>
              </a:rPr>
              <a:t>компресів</a:t>
            </a:r>
            <a:r>
              <a:rPr lang="ru-RU" sz="1800" b="1" strike="noStrike" spc="-1" dirty="0">
                <a:latin typeface="Arial"/>
              </a:rPr>
              <a:t>. </a:t>
            </a:r>
            <a:r>
              <a:rPr lang="ru-RU" sz="1800" b="1" strike="noStrike" spc="-1" dirty="0" err="1">
                <a:latin typeface="Arial"/>
              </a:rPr>
              <a:t>Крім</a:t>
            </a:r>
            <a:r>
              <a:rPr lang="ru-RU" sz="1800" b="1" strike="noStrike" spc="-1" dirty="0">
                <a:latin typeface="Arial"/>
              </a:rPr>
              <a:t> того, </a:t>
            </a:r>
            <a:r>
              <a:rPr lang="ru-RU" sz="1800" b="1" strike="noStrike" spc="-1" dirty="0" err="1">
                <a:latin typeface="Arial"/>
              </a:rPr>
              <a:t>їх</a:t>
            </a:r>
            <a:r>
              <a:rPr lang="ru-RU" sz="1800" b="1" strike="noStrike" spc="-1" dirty="0">
                <a:latin typeface="Arial"/>
              </a:rPr>
              <a:t> </a:t>
            </a:r>
            <a:r>
              <a:rPr lang="ru-RU" sz="1800" b="1" strike="noStrike" spc="-1" dirty="0" err="1">
                <a:latin typeface="Arial"/>
              </a:rPr>
              <a:t>застосовують</a:t>
            </a:r>
            <a:r>
              <a:rPr lang="ru-RU" sz="1800" b="1" strike="noStrike" spc="-1" dirty="0">
                <a:latin typeface="Arial"/>
              </a:rPr>
              <a:t> </a:t>
            </a:r>
            <a:r>
              <a:rPr lang="ru-RU" sz="1800" b="1" strike="noStrike" spc="-1" dirty="0" smtClean="0">
                <a:latin typeface="Arial"/>
              </a:rPr>
              <a:t>для </a:t>
            </a:r>
            <a:r>
              <a:rPr lang="ru-RU" sz="1800" b="1" strike="noStrike" spc="-1" dirty="0" err="1" smtClean="0">
                <a:latin typeface="Arial"/>
              </a:rPr>
              <a:t>електрофорезу</a:t>
            </a:r>
            <a:r>
              <a:rPr lang="ru-RU" sz="1800" b="1" strike="noStrike" spc="-1" dirty="0">
                <a:latin typeface="Arial"/>
              </a:rPr>
              <a:t>, у </a:t>
            </a:r>
            <a:r>
              <a:rPr lang="ru-RU" sz="1800" b="1" strike="noStrike" spc="-1" dirty="0" err="1" smtClean="0">
                <a:latin typeface="Arial"/>
              </a:rPr>
              <a:t>вигляді</a:t>
            </a:r>
            <a:r>
              <a:rPr lang="ru-RU" b="1" spc="-1" dirty="0">
                <a:latin typeface="Arial"/>
              </a:rPr>
              <a:t> </a:t>
            </a:r>
            <a:r>
              <a:rPr lang="ru-RU" sz="1800" b="1" strike="noStrike" spc="-1" dirty="0" err="1" smtClean="0">
                <a:latin typeface="Arial"/>
              </a:rPr>
              <a:t>електроаерозолів</a:t>
            </a:r>
            <a:r>
              <a:rPr lang="ru-RU" sz="1800" b="1" strike="noStrike" spc="-1" dirty="0">
                <a:latin typeface="Arial"/>
              </a:rPr>
              <a:t>, </a:t>
            </a:r>
            <a:r>
              <a:rPr lang="ru-RU" sz="1800" b="1" strike="noStrike" spc="-1" dirty="0" err="1">
                <a:latin typeface="Arial"/>
              </a:rPr>
              <a:t>використовують</a:t>
            </a:r>
            <a:r>
              <a:rPr lang="ru-RU" sz="1800" b="1" strike="noStrike" spc="-1" dirty="0">
                <a:latin typeface="Arial"/>
              </a:rPr>
              <a:t> для </a:t>
            </a:r>
            <a:r>
              <a:rPr lang="ru-RU" sz="1800" b="1" strike="noStrike" spc="-1" dirty="0" err="1" smtClean="0">
                <a:latin typeface="Arial"/>
              </a:rPr>
              <a:t>питного</a:t>
            </a:r>
            <a:r>
              <a:rPr lang="ru-RU" b="1" spc="-1" dirty="0">
                <a:latin typeface="Arial"/>
              </a:rPr>
              <a:t> </a:t>
            </a:r>
            <a:r>
              <a:rPr lang="ru-RU" sz="1800" b="1" strike="noStrike" spc="-1" dirty="0" err="1" smtClean="0">
                <a:latin typeface="Arial"/>
              </a:rPr>
              <a:t>лікування</a:t>
            </a:r>
            <a:r>
              <a:rPr lang="ru-RU" sz="1800" b="1" strike="noStrike" spc="-1" dirty="0">
                <a:latin typeface="Arial"/>
              </a:rPr>
              <a:t>. Вони </a:t>
            </a:r>
            <a:r>
              <a:rPr lang="ru-RU" sz="1800" b="1" strike="noStrike" spc="-1" dirty="0" err="1">
                <a:latin typeface="Arial"/>
              </a:rPr>
              <a:t>надають</a:t>
            </a:r>
            <a:r>
              <a:rPr lang="ru-RU" sz="1800" b="1" strike="noStrike" spc="-1" dirty="0">
                <a:latin typeface="Arial"/>
              </a:rPr>
              <a:t> </a:t>
            </a:r>
            <a:r>
              <a:rPr lang="ru-RU" sz="1800" b="1" strike="noStrike" spc="-1" dirty="0" err="1">
                <a:latin typeface="Arial"/>
              </a:rPr>
              <a:t>болезаспокійливу</a:t>
            </a:r>
            <a:r>
              <a:rPr lang="ru-RU" sz="1800" b="1" strike="noStrike" spc="-1" dirty="0">
                <a:latin typeface="Arial"/>
              </a:rPr>
              <a:t> </a:t>
            </a:r>
            <a:r>
              <a:rPr lang="ru-RU" sz="1800" b="1" strike="noStrike" spc="-1" dirty="0" err="1">
                <a:latin typeface="Arial"/>
              </a:rPr>
              <a:t>дію</a:t>
            </a:r>
            <a:r>
              <a:rPr lang="ru-RU" sz="1800" b="1" strike="noStrike" spc="-1" dirty="0">
                <a:latin typeface="Arial"/>
              </a:rPr>
              <a:t>, </a:t>
            </a:r>
            <a:r>
              <a:rPr lang="ru-RU" sz="1800" b="1" strike="noStrike" spc="-1" dirty="0" err="1">
                <a:latin typeface="Arial"/>
              </a:rPr>
              <a:t>сприяють</a:t>
            </a:r>
            <a:r>
              <a:rPr lang="ru-RU" sz="1800" b="1" strike="noStrike" spc="-1" dirty="0">
                <a:latin typeface="Arial"/>
              </a:rPr>
              <a:t> </a:t>
            </a:r>
            <a:r>
              <a:rPr lang="ru-RU" sz="1800" b="1" strike="noStrike" spc="-1" dirty="0" err="1" smtClean="0">
                <a:latin typeface="Arial"/>
              </a:rPr>
              <a:t>поліпшенню</a:t>
            </a:r>
            <a:r>
              <a:rPr lang="ru-RU" b="1" spc="-1" dirty="0">
                <a:latin typeface="Arial"/>
              </a:rPr>
              <a:t> </a:t>
            </a:r>
            <a:r>
              <a:rPr lang="ru-RU" sz="1800" b="1" strike="noStrike" spc="-1" dirty="0" err="1" smtClean="0">
                <a:latin typeface="Arial"/>
              </a:rPr>
              <a:t>кровообігу</a:t>
            </a:r>
            <a:r>
              <a:rPr lang="ru-RU" sz="1800" b="1" strike="noStrike" spc="-1" dirty="0">
                <a:latin typeface="Arial"/>
              </a:rPr>
              <a:t>, </a:t>
            </a:r>
            <a:r>
              <a:rPr lang="ru-RU" sz="1800" b="1" strike="noStrike" spc="-1" dirty="0" err="1">
                <a:latin typeface="Arial"/>
              </a:rPr>
              <a:t>нормалізації</a:t>
            </a:r>
            <a:r>
              <a:rPr lang="ru-RU" sz="1800" b="1" strike="noStrike" spc="-1" dirty="0">
                <a:latin typeface="Arial"/>
              </a:rPr>
              <a:t> </a:t>
            </a:r>
            <a:r>
              <a:rPr lang="ru-RU" sz="1800" b="1" strike="noStrike" spc="-1" dirty="0" err="1">
                <a:latin typeface="Arial"/>
              </a:rPr>
              <a:t>функції</a:t>
            </a:r>
            <a:r>
              <a:rPr lang="ru-RU" sz="1800" b="1" strike="noStrike" spc="-1" dirty="0">
                <a:latin typeface="Arial"/>
              </a:rPr>
              <a:t> ЦНС, </a:t>
            </a:r>
            <a:r>
              <a:rPr lang="ru-RU" sz="1800" b="1" strike="noStrike" spc="-1" dirty="0" err="1">
                <a:latin typeface="Arial"/>
              </a:rPr>
              <a:t>щитовидної</a:t>
            </a:r>
            <a:r>
              <a:rPr lang="ru-RU" sz="1800" b="1" strike="noStrike" spc="-1" dirty="0">
                <a:latin typeface="Arial"/>
              </a:rPr>
              <a:t> </a:t>
            </a:r>
            <a:r>
              <a:rPr lang="ru-RU" sz="1800" b="1" strike="noStrike" spc="-1" dirty="0" err="1">
                <a:latin typeface="Arial"/>
              </a:rPr>
              <a:t>залози</a:t>
            </a:r>
            <a:r>
              <a:rPr lang="ru-RU" sz="1800" b="1" strike="noStrike" spc="-1" dirty="0">
                <a:latin typeface="Arial"/>
              </a:rPr>
              <a:t>, </a:t>
            </a:r>
            <a:r>
              <a:rPr lang="ru-RU" sz="1800" b="1" strike="noStrike" spc="-1" dirty="0" err="1">
                <a:latin typeface="Arial"/>
              </a:rPr>
              <a:t>обміну</a:t>
            </a:r>
            <a:r>
              <a:rPr lang="ru-RU" sz="1800" b="1" strike="noStrike" spc="-1" dirty="0">
                <a:latin typeface="Arial"/>
              </a:rPr>
              <a:t> </a:t>
            </a:r>
            <a:r>
              <a:rPr lang="ru-RU" sz="1800" b="1" strike="noStrike" spc="-1" dirty="0" err="1">
                <a:latin typeface="Arial"/>
              </a:rPr>
              <a:t>речовин</a:t>
            </a:r>
            <a:r>
              <a:rPr lang="ru-RU" sz="1800" b="1" strike="noStrike" spc="-1" dirty="0">
                <a:latin typeface="Arial"/>
              </a:rPr>
              <a:t>.</a:t>
            </a:r>
          </a:p>
          <a:p>
            <a:pPr algn="just"/>
            <a:r>
              <a:rPr lang="ru-RU" sz="1800" b="1" strike="noStrike" spc="-1" dirty="0" err="1">
                <a:latin typeface="Arial"/>
              </a:rPr>
              <a:t>Застосовуються</a:t>
            </a:r>
            <a:r>
              <a:rPr lang="ru-RU" sz="1800" b="1" strike="noStrike" spc="-1" dirty="0">
                <a:latin typeface="Arial"/>
              </a:rPr>
              <a:t> води для </a:t>
            </a:r>
            <a:r>
              <a:rPr lang="ru-RU" sz="1800" b="1" strike="noStrike" spc="-1" dirty="0" err="1">
                <a:latin typeface="Arial"/>
              </a:rPr>
              <a:t>лікування</a:t>
            </a:r>
            <a:r>
              <a:rPr lang="ru-RU" sz="1800" b="1" strike="noStrike" spc="-1" dirty="0">
                <a:latin typeface="Arial"/>
              </a:rPr>
              <a:t> </a:t>
            </a:r>
            <a:r>
              <a:rPr lang="ru-RU" sz="1800" b="1" strike="noStrike" spc="-1" dirty="0" err="1">
                <a:latin typeface="Arial"/>
              </a:rPr>
              <a:t>захворювань</a:t>
            </a:r>
            <a:r>
              <a:rPr lang="ru-RU" sz="1800" b="1" strike="noStrike" spc="-1" dirty="0">
                <a:latin typeface="Arial"/>
              </a:rPr>
              <a:t> </a:t>
            </a:r>
            <a:r>
              <a:rPr lang="ru-RU" sz="1800" b="1" strike="noStrike" spc="-1" dirty="0" err="1">
                <a:latin typeface="Arial"/>
              </a:rPr>
              <a:t>нервової</a:t>
            </a:r>
            <a:r>
              <a:rPr lang="ru-RU" sz="1800" b="1" strike="noStrike" spc="-1" dirty="0">
                <a:latin typeface="Arial"/>
              </a:rPr>
              <a:t> </a:t>
            </a:r>
            <a:r>
              <a:rPr lang="ru-RU" sz="1800" b="1" strike="noStrike" spc="-1" dirty="0" err="1">
                <a:latin typeface="Arial"/>
              </a:rPr>
              <a:t>системи</a:t>
            </a:r>
            <a:r>
              <a:rPr lang="ru-RU" sz="1800" b="1" strike="noStrike" spc="-1" dirty="0">
                <a:latin typeface="Arial"/>
              </a:rPr>
              <a:t>, </a:t>
            </a:r>
            <a:r>
              <a:rPr lang="ru-RU" sz="1800" b="1" strike="noStrike" spc="-1" dirty="0" err="1">
                <a:latin typeface="Arial"/>
              </a:rPr>
              <a:t>серцевосудинної</a:t>
            </a:r>
            <a:r>
              <a:rPr lang="ru-RU" sz="1800" b="1" strike="noStrike" spc="-1" dirty="0">
                <a:latin typeface="Arial"/>
              </a:rPr>
              <a:t> </a:t>
            </a:r>
            <a:r>
              <a:rPr lang="ru-RU" sz="1800" b="1" strike="noStrike" spc="-1" dirty="0" err="1">
                <a:latin typeface="Arial"/>
              </a:rPr>
              <a:t>системи</a:t>
            </a:r>
            <a:r>
              <a:rPr lang="ru-RU" sz="1800" b="1" strike="noStrike" spc="-1" dirty="0">
                <a:latin typeface="Arial"/>
              </a:rPr>
              <a:t>, </a:t>
            </a:r>
            <a:r>
              <a:rPr lang="ru-RU" sz="1800" b="1" strike="noStrike" spc="-1" dirty="0" err="1">
                <a:latin typeface="Arial"/>
              </a:rPr>
              <a:t>опорно-рухового</a:t>
            </a:r>
            <a:r>
              <a:rPr lang="ru-RU" sz="1800" b="1" strike="noStrike" spc="-1" dirty="0">
                <a:latin typeface="Arial"/>
              </a:rPr>
              <a:t> </a:t>
            </a:r>
            <a:r>
              <a:rPr lang="ru-RU" sz="1800" b="1" strike="noStrike" spc="-1" dirty="0" err="1">
                <a:latin typeface="Arial"/>
              </a:rPr>
              <a:t>апарату</a:t>
            </a:r>
            <a:r>
              <a:rPr lang="ru-RU" sz="1800" b="1" strike="noStrike" spc="-1" dirty="0">
                <a:latin typeface="Arial"/>
              </a:rPr>
              <a:t>, </a:t>
            </a:r>
            <a:r>
              <a:rPr lang="ru-RU" sz="1800" b="1" strike="noStrike" spc="-1" dirty="0" err="1">
                <a:latin typeface="Arial"/>
              </a:rPr>
              <a:t>порушень</a:t>
            </a:r>
            <a:r>
              <a:rPr lang="ru-RU" sz="1800" b="1" strike="noStrike" spc="-1" dirty="0">
                <a:latin typeface="Arial"/>
              </a:rPr>
              <a:t> </a:t>
            </a:r>
            <a:r>
              <a:rPr lang="ru-RU" sz="1800" b="1" strike="noStrike" spc="-1" dirty="0" err="1">
                <a:latin typeface="Arial"/>
              </a:rPr>
              <a:t>обміну</a:t>
            </a:r>
            <a:r>
              <a:rPr lang="ru-RU" sz="1800" b="1" strike="noStrike" spc="-1" dirty="0">
                <a:latin typeface="Arial"/>
              </a:rPr>
              <a:t> </a:t>
            </a:r>
            <a:r>
              <a:rPr lang="ru-RU" sz="1800" b="1" strike="noStrike" spc="-1" dirty="0" err="1">
                <a:latin typeface="Arial"/>
              </a:rPr>
              <a:t>речовин</a:t>
            </a:r>
            <a:r>
              <a:rPr lang="ru-RU" sz="1800" b="1" strike="noStrike" spc="-1" dirty="0">
                <a:latin typeface="Arial"/>
              </a:rPr>
              <a:t>, </a:t>
            </a:r>
            <a:r>
              <a:rPr lang="ru-RU" sz="1800" b="1" strike="noStrike" spc="-1" dirty="0" smtClean="0">
                <a:latin typeface="Arial"/>
              </a:rPr>
              <a:t>хвороб </a:t>
            </a:r>
            <a:r>
              <a:rPr lang="ru-RU" sz="1800" b="1" strike="noStrike" spc="-1" dirty="0" err="1" smtClean="0">
                <a:latin typeface="Arial"/>
              </a:rPr>
              <a:t>щитовидної</a:t>
            </a:r>
            <a:r>
              <a:rPr lang="ru-RU" sz="1800" b="1" strike="noStrike" spc="-1" dirty="0" smtClean="0">
                <a:latin typeface="Arial"/>
              </a:rPr>
              <a:t> </a:t>
            </a:r>
            <a:r>
              <a:rPr lang="ru-RU" sz="1800" b="1" strike="noStrike" spc="-1" dirty="0" err="1">
                <a:latin typeface="Arial"/>
              </a:rPr>
              <a:t>залози</a:t>
            </a:r>
            <a:r>
              <a:rPr lang="ru-RU" sz="1800" b="1" strike="noStrike" spc="-1" dirty="0">
                <a:latin typeface="Arial"/>
              </a:rPr>
              <a:t>, </a:t>
            </a:r>
            <a:r>
              <a:rPr lang="ru-RU" sz="1800" b="1" strike="noStrike" spc="-1" dirty="0" err="1">
                <a:latin typeface="Arial"/>
              </a:rPr>
              <a:t>захворювань</a:t>
            </a:r>
            <a:r>
              <a:rPr lang="ru-RU" sz="1800" b="1" strike="noStrike" spc="-1" dirty="0">
                <a:latin typeface="Arial"/>
              </a:rPr>
              <a:t> </a:t>
            </a:r>
            <a:r>
              <a:rPr lang="ru-RU" sz="1800" b="1" strike="noStrike" spc="-1" dirty="0" err="1">
                <a:latin typeface="Arial"/>
              </a:rPr>
              <a:t>шлунково-кишкового</a:t>
            </a:r>
            <a:r>
              <a:rPr lang="ru-RU" sz="1800" b="1" strike="noStrike" spc="-1" dirty="0">
                <a:latin typeface="Arial"/>
              </a:rPr>
              <a:t> тракту, </a:t>
            </a:r>
            <a:r>
              <a:rPr lang="ru-RU" sz="1800" b="1" strike="noStrike" spc="-1" dirty="0" err="1">
                <a:latin typeface="Arial"/>
              </a:rPr>
              <a:t>шкірних</a:t>
            </a:r>
            <a:r>
              <a:rPr lang="ru-RU" sz="1800" b="1" strike="noStrike" spc="-1" dirty="0">
                <a:latin typeface="Arial"/>
              </a:rPr>
              <a:t> </a:t>
            </a:r>
            <a:r>
              <a:rPr lang="ru-RU" sz="1800" b="1" strike="noStrike" spc="-1" dirty="0" err="1" smtClean="0">
                <a:latin typeface="Arial"/>
              </a:rPr>
              <a:t>і</a:t>
            </a:r>
            <a:r>
              <a:rPr lang="ru-RU" b="1" spc="-1" dirty="0">
                <a:latin typeface="Arial"/>
              </a:rPr>
              <a:t> </a:t>
            </a:r>
            <a:r>
              <a:rPr lang="ru-RU" sz="1800" b="1" strike="noStrike" spc="-1" dirty="0" err="1" smtClean="0">
                <a:latin typeface="Arial"/>
              </a:rPr>
              <a:t>гінекологічних</a:t>
            </a:r>
            <a:r>
              <a:rPr lang="ru-RU" sz="1800" b="1" strike="noStrike" spc="-1" dirty="0" smtClean="0">
                <a:latin typeface="Arial"/>
              </a:rPr>
              <a:t> </a:t>
            </a:r>
            <a:r>
              <a:rPr lang="ru-RU" sz="1800" b="1" strike="noStrike" spc="-1" dirty="0" err="1">
                <a:latin typeface="Arial"/>
              </a:rPr>
              <a:t>захворювань</a:t>
            </a:r>
            <a:r>
              <a:rPr lang="ru-RU" sz="1800" b="1" strike="noStrike" spc="-1" dirty="0">
                <a:latin typeface="Arial"/>
              </a:rPr>
              <a:t> та </a:t>
            </a:r>
            <a:r>
              <a:rPr lang="ru-RU" sz="1800" b="1" strike="noStrike" spc="-1" dirty="0" err="1">
                <a:latin typeface="Arial"/>
              </a:rPr>
              <a:t>ін</a:t>
            </a:r>
            <a:r>
              <a:rPr lang="ru-RU" sz="1800" b="1" strike="noStrike" spc="-1" dirty="0">
                <a:latin typeface="Arial"/>
              </a:rPr>
              <a:t>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TextShape 1"/>
          <p:cNvSpPr txBox="1"/>
          <p:nvPr/>
        </p:nvSpPr>
        <p:spPr>
          <a:xfrm>
            <a:off x="523836" y="360000"/>
            <a:ext cx="11287204" cy="56924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90000" tIns="45000" rIns="90000" bIns="45000">
            <a:spAutoFit/>
          </a:bodyPr>
          <a:lstStyle/>
          <a:p>
            <a:pPr algn="just"/>
            <a:r>
              <a:rPr lang="ru-RU" sz="2400" b="1" strike="noStrike" spc="-1" dirty="0">
                <a:solidFill>
                  <a:srgbClr val="FF0000"/>
                </a:solidFill>
                <a:latin typeface="Arial"/>
              </a:rPr>
              <a:t>6) </a:t>
            </a:r>
            <a:r>
              <a:rPr lang="ru-RU" sz="2400" b="1" strike="noStrike" spc="-1" dirty="0" err="1">
                <a:solidFill>
                  <a:srgbClr val="FF0000"/>
                </a:solidFill>
                <a:latin typeface="Arial"/>
              </a:rPr>
              <a:t>Азотно-крем’янисті</a:t>
            </a:r>
            <a:r>
              <a:rPr lang="ru-RU" sz="2400" b="1" strike="noStrike" spc="-1" dirty="0">
                <a:solidFill>
                  <a:srgbClr val="FF0000"/>
                </a:solidFill>
                <a:latin typeface="Arial"/>
              </a:rPr>
              <a:t> </a:t>
            </a:r>
            <a:r>
              <a:rPr lang="ru-RU" sz="2400" b="1" strike="noStrike" spc="-1" dirty="0" err="1">
                <a:solidFill>
                  <a:srgbClr val="FF0000"/>
                </a:solidFill>
                <a:latin typeface="Arial"/>
              </a:rPr>
              <a:t>термальні</a:t>
            </a:r>
            <a:r>
              <a:rPr lang="ru-RU" sz="2400" b="1" strike="noStrike" spc="-1" dirty="0">
                <a:solidFill>
                  <a:srgbClr val="FF0000"/>
                </a:solidFill>
                <a:latin typeface="Arial"/>
              </a:rPr>
              <a:t> води </a:t>
            </a:r>
            <a:r>
              <a:rPr lang="ru-RU" sz="2000" b="1" strike="noStrike" spc="-1" dirty="0">
                <a:latin typeface="Arial"/>
              </a:rPr>
              <a:t>— </a:t>
            </a:r>
            <a:r>
              <a:rPr lang="ru-RU" sz="2000" b="1" strike="noStrike" spc="-1" dirty="0" err="1">
                <a:latin typeface="Arial"/>
              </a:rPr>
              <a:t>природні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err="1">
                <a:latin typeface="Arial"/>
              </a:rPr>
              <a:t>теплі</a:t>
            </a:r>
            <a:r>
              <a:rPr lang="ru-RU" sz="2000" b="1" strike="noStrike" spc="-1" dirty="0">
                <a:latin typeface="Arial"/>
              </a:rPr>
              <a:t> та </a:t>
            </a:r>
            <a:r>
              <a:rPr lang="ru-RU" sz="2000" b="1" strike="noStrike" spc="-1" dirty="0" err="1">
                <a:latin typeface="Arial"/>
              </a:rPr>
              <a:t>гарячі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err="1" smtClean="0">
                <a:latin typeface="Arial"/>
              </a:rPr>
              <a:t>лужні</a:t>
            </a:r>
            <a:r>
              <a:rPr lang="ru-RU" sz="2000" b="1" spc="-1" dirty="0">
                <a:latin typeface="Arial"/>
              </a:rPr>
              <a:t> </a:t>
            </a:r>
            <a:r>
              <a:rPr lang="ru-RU" sz="2000" b="1" strike="noStrike" spc="-1" dirty="0" smtClean="0">
                <a:latin typeface="Arial"/>
              </a:rPr>
              <a:t>води </a:t>
            </a:r>
            <a:r>
              <a:rPr lang="ru-RU" sz="2000" b="1" strike="noStrike" spc="-1" dirty="0" err="1">
                <a:latin typeface="Arial"/>
              </a:rPr>
              <a:t>низької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err="1">
                <a:latin typeface="Arial"/>
              </a:rPr>
              <a:t>мінералізації</a:t>
            </a:r>
            <a:r>
              <a:rPr lang="ru-RU" sz="2000" b="1" strike="noStrike" spc="-1" dirty="0">
                <a:latin typeface="Arial"/>
              </a:rPr>
              <a:t> (до 2 г/л), </a:t>
            </a:r>
            <a:r>
              <a:rPr lang="ru-RU" sz="2000" b="1" strike="noStrike" spc="-1" dirty="0" err="1">
                <a:latin typeface="Arial"/>
              </a:rPr>
              <a:t>які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err="1">
                <a:latin typeface="Arial"/>
              </a:rPr>
              <a:t>містять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err="1">
                <a:latin typeface="Arial"/>
              </a:rPr>
              <a:t>вільний</a:t>
            </a:r>
            <a:r>
              <a:rPr lang="ru-RU" sz="2000" b="1" strike="noStrike" spc="-1" dirty="0">
                <a:latin typeface="Arial"/>
              </a:rPr>
              <a:t> азот до </a:t>
            </a:r>
            <a:r>
              <a:rPr lang="ru-RU" sz="2000" b="1" strike="noStrike" spc="-1" dirty="0" smtClean="0">
                <a:latin typeface="Arial"/>
              </a:rPr>
              <a:t>20—25 </a:t>
            </a:r>
            <a:r>
              <a:rPr lang="ru-RU" sz="2000" b="1" strike="noStrike" spc="-1" dirty="0" err="1" smtClean="0">
                <a:latin typeface="Arial"/>
              </a:rPr>
              <a:t>міліграм</a:t>
            </a:r>
            <a:r>
              <a:rPr lang="ru-RU" sz="2000" b="1" strike="noStrike" spc="-1" dirty="0" smtClean="0">
                <a:latin typeface="Arial"/>
              </a:rPr>
              <a:t>/л </a:t>
            </a:r>
            <a:r>
              <a:rPr lang="ru-RU" sz="2000" b="1" strike="noStrike" spc="-1" dirty="0" err="1">
                <a:latin typeface="Arial"/>
              </a:rPr>
              <a:t>і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err="1">
                <a:latin typeface="Arial"/>
              </a:rPr>
              <a:t>велику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err="1">
                <a:latin typeface="Arial"/>
              </a:rPr>
              <a:t>кількість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err="1">
                <a:latin typeface="Arial"/>
              </a:rPr>
              <a:t>кремнієвої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err="1">
                <a:latin typeface="Arial"/>
              </a:rPr>
              <a:t>кислоти</a:t>
            </a:r>
            <a:r>
              <a:rPr lang="ru-RU" sz="2000" b="1" strike="noStrike" spc="-1" dirty="0">
                <a:latin typeface="Arial"/>
              </a:rPr>
              <a:t> (50—150 </a:t>
            </a:r>
            <a:r>
              <a:rPr lang="ru-RU" sz="2000" b="1" strike="noStrike" spc="-1" dirty="0" err="1">
                <a:latin typeface="Arial"/>
              </a:rPr>
              <a:t>міліграм</a:t>
            </a:r>
            <a:r>
              <a:rPr lang="ru-RU" sz="2000" b="1" strike="noStrike" spc="-1" dirty="0">
                <a:latin typeface="Arial"/>
              </a:rPr>
              <a:t>/л). </a:t>
            </a:r>
            <a:r>
              <a:rPr lang="ru-RU" sz="2000" b="1" strike="noStrike" spc="-1" dirty="0" smtClean="0">
                <a:latin typeface="Arial"/>
              </a:rPr>
              <a:t>Вони </a:t>
            </a:r>
            <a:r>
              <a:rPr lang="ru-RU" sz="2000" b="1" strike="noStrike" spc="-1" dirty="0" err="1" smtClean="0">
                <a:latin typeface="Arial"/>
              </a:rPr>
              <a:t>утворюються</a:t>
            </a:r>
            <a:r>
              <a:rPr lang="ru-RU" sz="2000" b="1" strike="noStrike" spc="-1" dirty="0" smtClean="0">
                <a:latin typeface="Arial"/>
              </a:rPr>
              <a:t> </a:t>
            </a:r>
            <a:r>
              <a:rPr lang="ru-RU" sz="2000" b="1" strike="noStrike" spc="-1" dirty="0">
                <a:latin typeface="Arial"/>
              </a:rPr>
              <a:t>в </a:t>
            </a:r>
            <a:r>
              <a:rPr lang="ru-RU" sz="2000" b="1" strike="noStrike" spc="-1" dirty="0" err="1">
                <a:latin typeface="Arial"/>
              </a:rPr>
              <a:t>результаті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err="1">
                <a:latin typeface="Arial"/>
              </a:rPr>
              <a:t>проникнення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err="1">
                <a:latin typeface="Arial"/>
              </a:rPr>
              <a:t>атмосферних</a:t>
            </a:r>
            <a:r>
              <a:rPr lang="ru-RU" sz="2000" b="1" strike="noStrike" spc="-1" dirty="0">
                <a:latin typeface="Arial"/>
              </a:rPr>
              <a:t> вод по </a:t>
            </a:r>
            <a:r>
              <a:rPr lang="ru-RU" sz="2000" b="1" strike="noStrike" spc="-1" dirty="0" err="1" smtClean="0">
                <a:latin typeface="Arial"/>
              </a:rPr>
              <a:t>тектонічних</a:t>
            </a:r>
            <a:r>
              <a:rPr lang="ru-RU" sz="2000" b="1" spc="-1" dirty="0">
                <a:latin typeface="Arial"/>
              </a:rPr>
              <a:t> </a:t>
            </a:r>
            <a:r>
              <a:rPr lang="ru-RU" sz="2000" b="1" strike="noStrike" spc="-1" dirty="0" err="1" smtClean="0">
                <a:latin typeface="Arial"/>
              </a:rPr>
              <a:t>тріщинах</a:t>
            </a:r>
            <a:r>
              <a:rPr lang="ru-RU" sz="2000" b="1" strike="noStrike" spc="-1" dirty="0" smtClean="0">
                <a:latin typeface="Arial"/>
              </a:rPr>
              <a:t> </a:t>
            </a:r>
            <a:r>
              <a:rPr lang="ru-RU" sz="2000" b="1" strike="noStrike" spc="-1" dirty="0">
                <a:latin typeface="Arial"/>
              </a:rPr>
              <a:t>в </a:t>
            </a:r>
            <a:r>
              <a:rPr lang="ru-RU" sz="2000" b="1" strike="noStrike" spc="-1" dirty="0" err="1">
                <a:latin typeface="Arial"/>
              </a:rPr>
              <a:t>глибокі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err="1">
                <a:latin typeface="Arial"/>
              </a:rPr>
              <a:t>зони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err="1">
                <a:latin typeface="Arial"/>
              </a:rPr>
              <a:t>земної</a:t>
            </a:r>
            <a:r>
              <a:rPr lang="ru-RU" sz="2000" b="1" strike="noStrike" spc="-1" dirty="0">
                <a:latin typeface="Arial"/>
              </a:rPr>
              <a:t> кори (2-3 км) </a:t>
            </a:r>
            <a:r>
              <a:rPr lang="ru-RU" sz="2000" b="1" strike="noStrike" spc="-1" dirty="0" err="1">
                <a:latin typeface="Arial"/>
              </a:rPr>
              <a:t>і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err="1">
                <a:latin typeface="Arial"/>
              </a:rPr>
              <a:t>вилуговування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err="1">
                <a:latin typeface="Arial"/>
              </a:rPr>
              <a:t>кристалічних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err="1" smtClean="0">
                <a:latin typeface="Arial"/>
              </a:rPr>
              <a:t>і</a:t>
            </a:r>
            <a:r>
              <a:rPr lang="ru-RU" sz="2000" b="1" spc="-1" dirty="0">
                <a:latin typeface="Arial"/>
              </a:rPr>
              <a:t> </a:t>
            </a:r>
            <a:r>
              <a:rPr lang="ru-RU" sz="2000" b="1" strike="noStrike" spc="-1" dirty="0" err="1" smtClean="0">
                <a:latin typeface="Arial"/>
              </a:rPr>
              <a:t>вулканічних</a:t>
            </a:r>
            <a:r>
              <a:rPr lang="ru-RU" sz="2000" b="1" strike="noStrike" spc="-1" dirty="0" smtClean="0">
                <a:latin typeface="Arial"/>
              </a:rPr>
              <a:t> </a:t>
            </a:r>
            <a:r>
              <a:rPr lang="ru-RU" sz="2000" b="1" strike="noStrike" spc="-1" dirty="0" err="1">
                <a:latin typeface="Arial"/>
              </a:rPr>
              <a:t>осадових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err="1">
                <a:latin typeface="Arial"/>
              </a:rPr>
              <a:t>порід</a:t>
            </a:r>
            <a:r>
              <a:rPr lang="ru-RU" sz="2000" b="1" strike="noStrike" spc="-1" dirty="0">
                <a:latin typeface="Arial"/>
              </a:rPr>
              <a:t>. </a:t>
            </a:r>
            <a:r>
              <a:rPr lang="ru-RU" sz="2000" b="1" strike="noStrike" spc="-1" dirty="0" err="1">
                <a:latin typeface="Arial"/>
              </a:rPr>
              <a:t>Родовища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err="1">
                <a:latin typeface="Arial"/>
              </a:rPr>
              <a:t>найбільш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err="1">
                <a:latin typeface="Arial"/>
              </a:rPr>
              <a:t>характерні</a:t>
            </a:r>
            <a:r>
              <a:rPr lang="ru-RU" sz="2000" b="1" strike="noStrike" spc="-1" dirty="0">
                <a:latin typeface="Arial"/>
              </a:rPr>
              <a:t> для </a:t>
            </a:r>
            <a:r>
              <a:rPr lang="ru-RU" sz="2000" b="1" strike="noStrike" spc="-1" dirty="0" err="1" smtClean="0">
                <a:latin typeface="Arial"/>
              </a:rPr>
              <a:t>гірських</a:t>
            </a:r>
            <a:r>
              <a:rPr lang="ru-RU" sz="2000" b="1" spc="-1" dirty="0">
                <a:latin typeface="Arial"/>
              </a:rPr>
              <a:t> </a:t>
            </a:r>
            <a:r>
              <a:rPr lang="ru-RU" sz="2000" b="1" strike="noStrike" spc="-1" dirty="0" err="1" smtClean="0">
                <a:latin typeface="Arial"/>
              </a:rPr>
              <a:t>районів</a:t>
            </a:r>
            <a:r>
              <a:rPr lang="ru-RU" sz="2000" b="1" strike="noStrike" spc="-1" dirty="0" smtClean="0">
                <a:latin typeface="Arial"/>
              </a:rPr>
              <a:t> </a:t>
            </a:r>
            <a:r>
              <a:rPr lang="ru-RU" sz="2000" b="1" strike="noStrike" spc="-1" dirty="0" err="1">
                <a:latin typeface="Arial"/>
              </a:rPr>
              <a:t>з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err="1">
                <a:latin typeface="Arial"/>
              </a:rPr>
              <a:t>проявами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err="1">
                <a:latin typeface="Arial"/>
              </a:rPr>
              <a:t>сильних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err="1">
                <a:latin typeface="Arial"/>
              </a:rPr>
              <a:t>землетрусів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err="1">
                <a:latin typeface="Arial"/>
              </a:rPr>
              <a:t>і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err="1">
                <a:latin typeface="Arial"/>
              </a:rPr>
              <a:t>представляють</a:t>
            </a:r>
            <a:r>
              <a:rPr lang="ru-RU" sz="2000" b="1" strike="noStrike" spc="-1" dirty="0">
                <a:latin typeface="Arial"/>
              </a:rPr>
              <a:t> собою </a:t>
            </a:r>
            <a:r>
              <a:rPr lang="ru-RU" sz="2000" b="1" strike="noStrike" spc="-1" dirty="0" err="1" smtClean="0">
                <a:latin typeface="Arial"/>
              </a:rPr>
              <a:t>водоносні</a:t>
            </a:r>
            <a:r>
              <a:rPr lang="ru-RU" sz="2000" b="1" spc="-1" dirty="0">
                <a:latin typeface="Arial"/>
              </a:rPr>
              <a:t> </a:t>
            </a:r>
            <a:r>
              <a:rPr lang="ru-RU" sz="2000" b="1" strike="noStrike" spc="-1" dirty="0" err="1" smtClean="0">
                <a:latin typeface="Arial"/>
              </a:rPr>
              <a:t>системи</a:t>
            </a:r>
            <a:r>
              <a:rPr lang="ru-RU" sz="2000" b="1" strike="noStrike" spc="-1" dirty="0" smtClean="0">
                <a:latin typeface="Arial"/>
              </a:rPr>
              <a:t> </a:t>
            </a:r>
            <a:r>
              <a:rPr lang="ru-RU" sz="2000" b="1" strike="noStrike" spc="-1" dirty="0" err="1">
                <a:latin typeface="Arial"/>
              </a:rPr>
              <a:t>тріщин</a:t>
            </a:r>
            <a:r>
              <a:rPr lang="ru-RU" sz="2000" b="1" strike="noStrike" spc="-1" dirty="0">
                <a:latin typeface="Arial"/>
              </a:rPr>
              <a:t>, </a:t>
            </a:r>
            <a:r>
              <a:rPr lang="ru-RU" sz="2000" b="1" strike="noStrike" spc="-1" dirty="0" err="1">
                <a:latin typeface="Arial"/>
              </a:rPr>
              <a:t>що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err="1">
                <a:latin typeface="Arial"/>
              </a:rPr>
              <a:t>утворюються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err="1">
                <a:latin typeface="Arial"/>
              </a:rPr>
              <a:t>уздовж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err="1">
                <a:latin typeface="Arial"/>
              </a:rPr>
              <a:t>тектонічних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err="1">
                <a:latin typeface="Arial"/>
              </a:rPr>
              <a:t>зрушень</a:t>
            </a:r>
            <a:r>
              <a:rPr lang="ru-RU" sz="2000" b="1" strike="noStrike" spc="-1" dirty="0">
                <a:latin typeface="Arial"/>
              </a:rPr>
              <a:t>. </a:t>
            </a:r>
            <a:r>
              <a:rPr lang="ru-RU" sz="2000" b="1" strike="noStrike" spc="-1" dirty="0" smtClean="0">
                <a:latin typeface="Arial"/>
              </a:rPr>
              <a:t>Температура </a:t>
            </a:r>
            <a:r>
              <a:rPr lang="ru-RU" sz="2000" b="1" strike="noStrike" spc="-1" dirty="0" err="1" smtClean="0">
                <a:latin typeface="Arial"/>
              </a:rPr>
              <a:t>азотно-крем’янистих</a:t>
            </a:r>
            <a:r>
              <a:rPr lang="ru-RU" sz="2000" b="1" strike="noStrike" spc="-1" dirty="0" smtClean="0">
                <a:latin typeface="Arial"/>
              </a:rPr>
              <a:t> </a:t>
            </a:r>
            <a:r>
              <a:rPr lang="ru-RU" sz="2000" b="1" strike="noStrike" spc="-1" dirty="0">
                <a:latin typeface="Arial"/>
              </a:rPr>
              <a:t>вод (у межах </a:t>
            </a:r>
            <a:r>
              <a:rPr lang="ru-RU" sz="2000" b="1" strike="noStrike" spc="-1" dirty="0" err="1">
                <a:latin typeface="Arial"/>
              </a:rPr>
              <a:t>від</a:t>
            </a:r>
            <a:r>
              <a:rPr lang="ru-RU" sz="2000" b="1" strike="noStrike" spc="-1" dirty="0">
                <a:latin typeface="Arial"/>
              </a:rPr>
              <a:t> +20 до +100 °С) </a:t>
            </a:r>
            <a:r>
              <a:rPr lang="ru-RU" sz="2000" b="1" strike="noStrike" spc="-1" dirty="0" err="1">
                <a:latin typeface="Arial"/>
              </a:rPr>
              <a:t>залежить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err="1">
                <a:latin typeface="Arial"/>
              </a:rPr>
              <a:t>від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err="1">
                <a:latin typeface="Arial"/>
              </a:rPr>
              <a:t>глибини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err="1" smtClean="0">
                <a:latin typeface="Arial"/>
              </a:rPr>
              <a:t>і</a:t>
            </a:r>
            <a:r>
              <a:rPr lang="ru-RU" sz="2000" b="1" spc="-1" dirty="0">
                <a:latin typeface="Arial"/>
              </a:rPr>
              <a:t> </a:t>
            </a:r>
            <a:r>
              <a:rPr lang="ru-RU" sz="2000" b="1" strike="noStrike" spc="-1" dirty="0" smtClean="0">
                <a:latin typeface="Arial"/>
              </a:rPr>
              <a:t>умов </a:t>
            </a:r>
            <a:r>
              <a:rPr lang="ru-RU" sz="2000" b="1" strike="noStrike" spc="-1" dirty="0" err="1">
                <a:latin typeface="Arial"/>
              </a:rPr>
              <a:t>їх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err="1">
                <a:latin typeface="Arial"/>
              </a:rPr>
              <a:t>циркуляції</a:t>
            </a:r>
            <a:r>
              <a:rPr lang="ru-RU" sz="2000" b="1" strike="noStrike" spc="-1" dirty="0">
                <a:latin typeface="Arial"/>
              </a:rPr>
              <a:t>. </a:t>
            </a:r>
            <a:r>
              <a:rPr lang="ru-RU" sz="2000" b="1" strike="noStrike" spc="-1" dirty="0" err="1">
                <a:latin typeface="Arial"/>
              </a:rPr>
              <a:t>Хімічний</a:t>
            </a:r>
            <a:r>
              <a:rPr lang="ru-RU" sz="2000" b="1" strike="noStrike" spc="-1" dirty="0">
                <a:latin typeface="Arial"/>
              </a:rPr>
              <a:t> склад вод </a:t>
            </a:r>
            <a:r>
              <a:rPr lang="ru-RU" sz="2000" b="1" strike="noStrike" spc="-1" dirty="0" err="1">
                <a:latin typeface="Arial"/>
              </a:rPr>
              <a:t>відрізняється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err="1">
                <a:latin typeface="Arial"/>
              </a:rPr>
              <a:t>стабільністю</a:t>
            </a:r>
            <a:r>
              <a:rPr lang="ru-RU" sz="2000" b="1" strike="noStrike" spc="-1" dirty="0">
                <a:latin typeface="Arial"/>
              </a:rPr>
              <a:t>.</a:t>
            </a:r>
          </a:p>
          <a:p>
            <a:pPr algn="just"/>
            <a:r>
              <a:rPr lang="ru-RU" sz="2000" b="1" strike="noStrike" spc="-1" dirty="0">
                <a:latin typeface="Arial"/>
              </a:rPr>
              <a:t>З </a:t>
            </a:r>
            <a:r>
              <a:rPr lang="ru-RU" sz="2000" b="1" strike="noStrike" spc="-1" dirty="0" err="1">
                <a:latin typeface="Arial"/>
              </a:rPr>
              <a:t>лікувальною</a:t>
            </a:r>
            <a:r>
              <a:rPr lang="ru-RU" sz="2000" b="1" strike="noStrike" spc="-1" dirty="0">
                <a:latin typeface="Arial"/>
              </a:rPr>
              <a:t> метою води </a:t>
            </a:r>
            <a:r>
              <a:rPr lang="ru-RU" sz="2000" b="1" strike="noStrike" spc="-1" dirty="0" err="1">
                <a:latin typeface="Arial"/>
              </a:rPr>
              <a:t>цього</a:t>
            </a:r>
            <a:r>
              <a:rPr lang="ru-RU" sz="2000" b="1" strike="noStrike" spc="-1" dirty="0">
                <a:latin typeface="Arial"/>
              </a:rPr>
              <a:t> типу </a:t>
            </a:r>
            <a:r>
              <a:rPr lang="ru-RU" sz="2000" b="1" strike="noStrike" spc="-1" dirty="0" err="1">
                <a:latin typeface="Arial"/>
              </a:rPr>
              <a:t>використовують</a:t>
            </a:r>
            <a:r>
              <a:rPr lang="ru-RU" sz="2000" b="1" strike="noStrike" spc="-1" dirty="0">
                <a:latin typeface="Arial"/>
              </a:rPr>
              <a:t> у </a:t>
            </a:r>
            <a:r>
              <a:rPr lang="ru-RU" sz="2000" b="1" strike="noStrike" spc="-1" dirty="0" err="1" smtClean="0">
                <a:latin typeface="Arial"/>
              </a:rPr>
              <a:t>вигляді</a:t>
            </a:r>
            <a:r>
              <a:rPr lang="ru-RU" sz="2000" b="1" spc="-1" dirty="0">
                <a:latin typeface="Arial"/>
              </a:rPr>
              <a:t> </a:t>
            </a:r>
            <a:r>
              <a:rPr lang="ru-RU" sz="2000" b="1" strike="noStrike" spc="-1" dirty="0" err="1" smtClean="0">
                <a:latin typeface="Arial"/>
              </a:rPr>
              <a:t>загальних</a:t>
            </a:r>
            <a:r>
              <a:rPr lang="ru-RU" sz="2000" b="1" strike="noStrike" spc="-1" dirty="0" smtClean="0">
                <a:latin typeface="Arial"/>
              </a:rPr>
              <a:t> </a:t>
            </a:r>
            <a:r>
              <a:rPr lang="ru-RU" sz="2000" b="1" strike="noStrike" spc="-1" dirty="0" err="1">
                <a:latin typeface="Arial"/>
              </a:rPr>
              <a:t>і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err="1">
                <a:latin typeface="Arial"/>
              </a:rPr>
              <a:t>місцевих</a:t>
            </a:r>
            <a:r>
              <a:rPr lang="ru-RU" sz="2000" b="1" strike="noStrike" spc="-1" dirty="0">
                <a:latin typeface="Arial"/>
              </a:rPr>
              <a:t> ванн, </a:t>
            </a:r>
            <a:r>
              <a:rPr lang="ru-RU" sz="2000" b="1" strike="noStrike" spc="-1" dirty="0" err="1">
                <a:latin typeface="Arial"/>
              </a:rPr>
              <a:t>купань</a:t>
            </a:r>
            <a:r>
              <a:rPr lang="ru-RU" sz="2000" b="1" strike="noStrike" spc="-1" dirty="0">
                <a:latin typeface="Arial"/>
              </a:rPr>
              <a:t> в </a:t>
            </a:r>
            <a:r>
              <a:rPr lang="ru-RU" sz="2000" b="1" strike="noStrike" spc="-1" dirty="0" err="1">
                <a:latin typeface="Arial"/>
              </a:rPr>
              <a:t>басейнах</a:t>
            </a:r>
            <a:r>
              <a:rPr lang="ru-RU" sz="2000" b="1" strike="noStrike" spc="-1" dirty="0">
                <a:latin typeface="Arial"/>
              </a:rPr>
              <a:t>, </a:t>
            </a:r>
            <a:r>
              <a:rPr lang="ru-RU" sz="2000" b="1" strike="noStrike" spc="-1" dirty="0" err="1">
                <a:latin typeface="Arial"/>
              </a:rPr>
              <a:t>душів</a:t>
            </a:r>
            <a:r>
              <a:rPr lang="ru-RU" sz="2000" b="1" strike="noStrike" spc="-1" dirty="0">
                <a:latin typeface="Arial"/>
              </a:rPr>
              <a:t>, </a:t>
            </a:r>
            <a:r>
              <a:rPr lang="ru-RU" sz="2000" b="1" strike="noStrike" spc="-1" dirty="0" err="1">
                <a:latin typeface="Arial"/>
              </a:rPr>
              <a:t>зрошувань</a:t>
            </a:r>
            <a:r>
              <a:rPr lang="ru-RU" sz="2000" b="1" strike="noStrike" spc="-1" dirty="0">
                <a:latin typeface="Arial"/>
              </a:rPr>
              <a:t>, </a:t>
            </a:r>
            <a:r>
              <a:rPr lang="ru-RU" sz="2000" b="1" strike="noStrike" spc="-1" dirty="0" err="1" smtClean="0">
                <a:latin typeface="Arial"/>
              </a:rPr>
              <a:t>кишкових</a:t>
            </a:r>
            <a:r>
              <a:rPr lang="ru-RU" sz="2000" b="1" spc="-1" dirty="0">
                <a:latin typeface="Arial"/>
              </a:rPr>
              <a:t> </a:t>
            </a:r>
            <a:r>
              <a:rPr lang="ru-RU" sz="2000" b="1" strike="noStrike" spc="-1" dirty="0" err="1" smtClean="0">
                <a:latin typeface="Arial"/>
              </a:rPr>
              <a:t>промивань</a:t>
            </a:r>
            <a:r>
              <a:rPr lang="ru-RU" sz="2000" b="1" strike="noStrike" spc="-1" dirty="0">
                <a:latin typeface="Arial"/>
              </a:rPr>
              <a:t>, </a:t>
            </a:r>
            <a:r>
              <a:rPr lang="ru-RU" sz="2000" b="1" strike="noStrike" spc="-1" dirty="0" err="1">
                <a:latin typeface="Arial"/>
              </a:rPr>
              <a:t>інгаляцій</a:t>
            </a:r>
            <a:r>
              <a:rPr lang="ru-RU" sz="2000" b="1" strike="noStrike" spc="-1" dirty="0">
                <a:latin typeface="Arial"/>
              </a:rPr>
              <a:t>. </a:t>
            </a:r>
            <a:r>
              <a:rPr lang="ru-RU" sz="2000" b="1" strike="noStrike" spc="-1" dirty="0" err="1">
                <a:latin typeface="Arial"/>
              </a:rPr>
              <a:t>Лікувальний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err="1">
                <a:latin typeface="Arial"/>
              </a:rPr>
              <a:t>ефект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err="1">
                <a:latin typeface="Arial"/>
              </a:rPr>
              <a:t>заснований</a:t>
            </a:r>
            <a:r>
              <a:rPr lang="ru-RU" sz="2000" b="1" strike="noStrike" spc="-1" dirty="0">
                <a:latin typeface="Arial"/>
              </a:rPr>
              <a:t> на </a:t>
            </a:r>
            <a:r>
              <a:rPr lang="ru-RU" sz="2000" b="1" strike="noStrike" spc="-1" dirty="0" err="1">
                <a:latin typeface="Arial"/>
              </a:rPr>
              <a:t>температурній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err="1" smtClean="0">
                <a:latin typeface="Arial"/>
              </a:rPr>
              <a:t>і</a:t>
            </a:r>
            <a:r>
              <a:rPr lang="ru-RU" sz="2000" b="1" spc="-1" dirty="0">
                <a:latin typeface="Arial"/>
              </a:rPr>
              <a:t> </a:t>
            </a:r>
            <a:r>
              <a:rPr lang="ru-RU" sz="2000" b="1" strike="noStrike" spc="-1" dirty="0" err="1" smtClean="0">
                <a:latin typeface="Arial"/>
              </a:rPr>
              <a:t>механічній</a:t>
            </a:r>
            <a:r>
              <a:rPr lang="ru-RU" sz="2000" b="1" strike="noStrike" spc="-1" dirty="0" smtClean="0">
                <a:latin typeface="Arial"/>
              </a:rPr>
              <a:t> </a:t>
            </a:r>
            <a:r>
              <a:rPr lang="ru-RU" sz="2000" b="1" strike="noStrike" spc="-1" dirty="0" err="1">
                <a:latin typeface="Arial"/>
              </a:rPr>
              <a:t>дії</a:t>
            </a:r>
            <a:r>
              <a:rPr lang="ru-RU" sz="2000" b="1" strike="noStrike" spc="-1" dirty="0">
                <a:latin typeface="Arial"/>
              </a:rPr>
              <a:t> на </a:t>
            </a:r>
            <a:r>
              <a:rPr lang="ru-RU" sz="2000" b="1" strike="noStrike" spc="-1" dirty="0" err="1">
                <a:latin typeface="Arial"/>
              </a:rPr>
              <a:t>шкірні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err="1">
                <a:latin typeface="Arial"/>
              </a:rPr>
              <a:t>рецептори</a:t>
            </a:r>
            <a:r>
              <a:rPr lang="ru-RU" sz="2000" b="1" strike="noStrike" spc="-1" dirty="0">
                <a:latin typeface="Arial"/>
              </a:rPr>
              <a:t>. </a:t>
            </a:r>
            <a:r>
              <a:rPr lang="ru-RU" sz="2000" b="1" strike="noStrike" spc="-1" dirty="0" err="1">
                <a:latin typeface="Arial"/>
              </a:rPr>
              <a:t>Ванни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err="1">
                <a:latin typeface="Arial"/>
              </a:rPr>
              <a:t>надають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err="1" smtClean="0">
                <a:latin typeface="Arial"/>
              </a:rPr>
              <a:t>болезаспокійливу</a:t>
            </a:r>
            <a:r>
              <a:rPr lang="ru-RU" sz="2000" b="1" strike="noStrike" spc="-1" dirty="0" smtClean="0">
                <a:latin typeface="Arial"/>
              </a:rPr>
              <a:t>, </a:t>
            </a:r>
            <a:r>
              <a:rPr lang="ru-RU" sz="2000" b="1" strike="noStrike" spc="-1" dirty="0" err="1" smtClean="0">
                <a:latin typeface="Arial"/>
              </a:rPr>
              <a:t>заспокійливу</a:t>
            </a:r>
            <a:r>
              <a:rPr lang="ru-RU" sz="2000" b="1" strike="noStrike" spc="-1" dirty="0" smtClean="0">
                <a:latin typeface="Arial"/>
              </a:rPr>
              <a:t> </a:t>
            </a:r>
            <a:r>
              <a:rPr lang="ru-RU" sz="2000" b="1" strike="noStrike" spc="-1" dirty="0" err="1">
                <a:latin typeface="Arial"/>
              </a:rPr>
              <a:t>дію</a:t>
            </a:r>
            <a:r>
              <a:rPr lang="ru-RU" sz="2000" b="1" strike="noStrike" spc="-1" dirty="0">
                <a:latin typeface="Arial"/>
              </a:rPr>
              <a:t>, </a:t>
            </a:r>
            <a:r>
              <a:rPr lang="ru-RU" sz="2000" b="1" strike="noStrike" spc="-1" dirty="0" err="1">
                <a:latin typeface="Arial"/>
              </a:rPr>
              <a:t>стимулюють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err="1">
                <a:latin typeface="Arial"/>
              </a:rPr>
              <a:t>кровообіг</a:t>
            </a:r>
            <a:r>
              <a:rPr lang="ru-RU" sz="2000" b="1" strike="noStrike" spc="-1" dirty="0">
                <a:latin typeface="Arial"/>
              </a:rPr>
              <a:t>, </a:t>
            </a:r>
            <a:r>
              <a:rPr lang="ru-RU" sz="2000" b="1" strike="noStrike" spc="-1" dirty="0" err="1">
                <a:latin typeface="Arial"/>
              </a:rPr>
              <a:t>сприяють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err="1">
                <a:latin typeface="Arial"/>
              </a:rPr>
              <a:t>нормалізації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err="1" smtClean="0">
                <a:latin typeface="Arial"/>
              </a:rPr>
              <a:t>діяльності</a:t>
            </a:r>
            <a:r>
              <a:rPr lang="ru-RU" sz="2000" b="1" spc="-1" dirty="0">
                <a:latin typeface="Arial"/>
              </a:rPr>
              <a:t> </a:t>
            </a:r>
            <a:r>
              <a:rPr lang="ru-RU" sz="2000" b="1" strike="noStrike" spc="-1" dirty="0" err="1" smtClean="0">
                <a:latin typeface="Arial"/>
              </a:rPr>
              <a:t>деяких</a:t>
            </a:r>
            <a:r>
              <a:rPr lang="ru-RU" sz="2000" b="1" strike="noStrike" spc="-1" dirty="0" smtClean="0">
                <a:latin typeface="Arial"/>
              </a:rPr>
              <a:t> </a:t>
            </a:r>
            <a:r>
              <a:rPr lang="ru-RU" sz="2000" b="1" strike="noStrike" spc="-1" dirty="0" err="1">
                <a:latin typeface="Arial"/>
              </a:rPr>
              <a:t>ендокринних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err="1">
                <a:latin typeface="Arial"/>
              </a:rPr>
              <a:t>залоз</a:t>
            </a:r>
            <a:r>
              <a:rPr lang="ru-RU" sz="2000" b="1" strike="noStrike" spc="-1" dirty="0">
                <a:latin typeface="Arial"/>
              </a:rPr>
              <a:t>, </a:t>
            </a:r>
            <a:r>
              <a:rPr lang="ru-RU" sz="2000" b="1" strike="noStrike" spc="-1" dirty="0" err="1">
                <a:latin typeface="Arial"/>
              </a:rPr>
              <a:t>обміну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err="1">
                <a:latin typeface="Arial"/>
              </a:rPr>
              <a:t>речовин</a:t>
            </a:r>
            <a:r>
              <a:rPr lang="ru-RU" sz="2000" b="1" strike="noStrike" spc="-1" dirty="0">
                <a:latin typeface="Arial"/>
              </a:rPr>
              <a:t>. При </a:t>
            </a:r>
            <a:r>
              <a:rPr lang="ru-RU" sz="2000" b="1" strike="noStrike" spc="-1" dirty="0" err="1">
                <a:latin typeface="Arial"/>
              </a:rPr>
              <a:t>кишкових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err="1">
                <a:latin typeface="Arial"/>
              </a:rPr>
              <a:t>промиваннях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err="1" smtClean="0">
                <a:latin typeface="Arial"/>
              </a:rPr>
              <a:t>азотні</a:t>
            </a:r>
            <a:r>
              <a:rPr lang="ru-RU" sz="2000" b="1" spc="-1" dirty="0">
                <a:latin typeface="Arial"/>
              </a:rPr>
              <a:t> </a:t>
            </a:r>
            <a:r>
              <a:rPr lang="ru-RU" sz="2000" b="1" strike="noStrike" spc="-1" dirty="0" smtClean="0">
                <a:latin typeface="Arial"/>
              </a:rPr>
              <a:t>води </a:t>
            </a:r>
            <a:r>
              <a:rPr lang="ru-RU" sz="2000" b="1" strike="noStrike" spc="-1" dirty="0" err="1">
                <a:latin typeface="Arial"/>
              </a:rPr>
              <a:t>сприяють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err="1">
                <a:latin typeface="Arial"/>
              </a:rPr>
              <a:t>видаленню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err="1">
                <a:latin typeface="Arial"/>
              </a:rPr>
              <a:t>токсичних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err="1">
                <a:latin typeface="Arial"/>
              </a:rPr>
              <a:t>речовин</a:t>
            </a:r>
            <a:r>
              <a:rPr lang="ru-RU" sz="2000" b="1" strike="noStrike" spc="-1" dirty="0">
                <a:latin typeface="Arial"/>
              </a:rPr>
              <a:t>. </a:t>
            </a:r>
            <a:r>
              <a:rPr lang="ru-RU" sz="2000" b="1" strike="noStrike" spc="-1" dirty="0" err="1">
                <a:latin typeface="Arial"/>
              </a:rPr>
              <a:t>Азотні</a:t>
            </a:r>
            <a:r>
              <a:rPr lang="ru-RU" sz="2000" b="1" strike="noStrike" spc="-1" dirty="0">
                <a:latin typeface="Arial"/>
              </a:rPr>
              <a:t> води </a:t>
            </a:r>
            <a:r>
              <a:rPr lang="ru-RU" sz="2000" b="1" strike="noStrike" spc="-1" dirty="0" err="1">
                <a:latin typeface="Arial"/>
              </a:rPr>
              <a:t>застосовують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smtClean="0">
                <a:latin typeface="Arial"/>
              </a:rPr>
              <a:t>при </a:t>
            </a:r>
            <a:r>
              <a:rPr lang="ru-RU" sz="2000" b="1" strike="noStrike" spc="-1" dirty="0" err="1" smtClean="0">
                <a:latin typeface="Arial"/>
              </a:rPr>
              <a:t>захворюваннях</a:t>
            </a:r>
            <a:r>
              <a:rPr lang="ru-RU" sz="2000" b="1" strike="noStrike" spc="-1" dirty="0" smtClean="0">
                <a:latin typeface="Arial"/>
              </a:rPr>
              <a:t> </a:t>
            </a:r>
            <a:r>
              <a:rPr lang="ru-RU" sz="2000" b="1" strike="noStrike" spc="-1" dirty="0" err="1">
                <a:latin typeface="Arial"/>
              </a:rPr>
              <a:t>нервової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err="1">
                <a:latin typeface="Arial"/>
              </a:rPr>
              <a:t>системи</a:t>
            </a:r>
            <a:r>
              <a:rPr lang="ru-RU" sz="2000" b="1" strike="noStrike" spc="-1" dirty="0">
                <a:latin typeface="Arial"/>
              </a:rPr>
              <a:t>, </a:t>
            </a:r>
            <a:r>
              <a:rPr lang="ru-RU" sz="2000" b="1" strike="noStrike" spc="-1" dirty="0" err="1">
                <a:latin typeface="Arial"/>
              </a:rPr>
              <a:t>опорно-рухового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err="1">
                <a:latin typeface="Arial"/>
              </a:rPr>
              <a:t>апарату</a:t>
            </a:r>
            <a:r>
              <a:rPr lang="ru-RU" sz="2000" b="1" strike="noStrike" spc="-1" dirty="0">
                <a:latin typeface="Arial"/>
              </a:rPr>
              <a:t>, </a:t>
            </a:r>
            <a:r>
              <a:rPr lang="ru-RU" sz="2000" b="1" strike="noStrike" spc="-1" dirty="0" err="1" smtClean="0">
                <a:latin typeface="Arial"/>
              </a:rPr>
              <a:t>серцево-судинної</a:t>
            </a:r>
            <a:r>
              <a:rPr lang="ru-RU" sz="2000" b="1" spc="-1" dirty="0">
                <a:latin typeface="Arial"/>
              </a:rPr>
              <a:t> </a:t>
            </a:r>
            <a:r>
              <a:rPr lang="ru-RU" sz="2000" b="1" strike="noStrike" spc="-1" dirty="0" err="1" smtClean="0">
                <a:latin typeface="Arial"/>
              </a:rPr>
              <a:t>системи</a:t>
            </a:r>
            <a:r>
              <a:rPr lang="ru-RU" sz="2000" b="1" strike="noStrike" spc="-1" dirty="0">
                <a:latin typeface="Arial"/>
              </a:rPr>
              <a:t>, </a:t>
            </a:r>
            <a:r>
              <a:rPr lang="ru-RU" sz="2000" b="1" strike="noStrike" spc="-1" dirty="0" err="1">
                <a:latin typeface="Arial"/>
              </a:rPr>
              <a:t>шкірних</a:t>
            </a:r>
            <a:r>
              <a:rPr lang="ru-RU" sz="2000" b="1" strike="noStrike" spc="-1" dirty="0">
                <a:latin typeface="Arial"/>
              </a:rPr>
              <a:t>, </a:t>
            </a:r>
            <a:r>
              <a:rPr lang="ru-RU" sz="2000" b="1" strike="noStrike" spc="-1" dirty="0" err="1">
                <a:latin typeface="Arial"/>
              </a:rPr>
              <a:t>алергічних</a:t>
            </a:r>
            <a:r>
              <a:rPr lang="ru-RU" sz="2000" b="1" strike="noStrike" spc="-1" dirty="0">
                <a:latin typeface="Arial"/>
              </a:rPr>
              <a:t>, </a:t>
            </a:r>
            <a:r>
              <a:rPr lang="ru-RU" sz="2000" b="1" strike="noStrike" spc="-1" dirty="0" err="1">
                <a:latin typeface="Arial"/>
              </a:rPr>
              <a:t>гінекологічних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err="1">
                <a:latin typeface="Arial"/>
              </a:rPr>
              <a:t>захворюваннях</a:t>
            </a:r>
            <a:r>
              <a:rPr lang="ru-RU" sz="2000" b="1" strike="noStrike" spc="-1" dirty="0">
                <a:latin typeface="Arial"/>
              </a:rPr>
              <a:t>, </a:t>
            </a:r>
            <a:r>
              <a:rPr lang="ru-RU" sz="2000" b="1" strike="noStrike" spc="-1" dirty="0" err="1" smtClean="0">
                <a:latin typeface="Arial"/>
              </a:rPr>
              <a:t>ендокринних</a:t>
            </a:r>
            <a:r>
              <a:rPr lang="ru-RU" sz="2000" b="1" spc="-1" dirty="0">
                <a:latin typeface="Arial"/>
              </a:rPr>
              <a:t> </a:t>
            </a:r>
            <a:r>
              <a:rPr lang="ru-RU" sz="2000" b="1" strike="noStrike" spc="-1" dirty="0" err="1" smtClean="0">
                <a:latin typeface="Arial"/>
              </a:rPr>
              <a:t>розладах</a:t>
            </a:r>
            <a:r>
              <a:rPr lang="ru-RU" sz="2000" b="1" strike="noStrike" spc="-1" dirty="0">
                <a:latin typeface="Arial"/>
              </a:rPr>
              <a:t>, </a:t>
            </a:r>
            <a:r>
              <a:rPr lang="ru-RU" sz="2000" b="1" strike="noStrike" spc="-1" dirty="0" err="1">
                <a:latin typeface="Arial"/>
              </a:rPr>
              <a:t>захворюваннях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err="1">
                <a:latin typeface="Arial"/>
              </a:rPr>
              <a:t>органів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err="1">
                <a:latin typeface="Arial"/>
              </a:rPr>
              <a:t>дихання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err="1">
                <a:latin typeface="Arial"/>
              </a:rPr>
              <a:t>і</a:t>
            </a:r>
            <a:r>
              <a:rPr lang="ru-RU" sz="2000" b="1" strike="noStrike" spc="-1" dirty="0">
                <a:latin typeface="Arial"/>
              </a:rPr>
              <a:t> кишечнику.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TextShape 1"/>
          <p:cNvSpPr txBox="1"/>
          <p:nvPr/>
        </p:nvSpPr>
        <p:spPr>
          <a:xfrm>
            <a:off x="452398" y="214290"/>
            <a:ext cx="11358642" cy="6061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90000" tIns="45000" rIns="90000" bIns="45000">
            <a:spAutoFit/>
          </a:bodyPr>
          <a:lstStyle/>
          <a:p>
            <a:pPr algn="just"/>
            <a:r>
              <a:rPr lang="ru-RU" sz="2400" b="1" strike="noStrike" spc="-1" dirty="0">
                <a:solidFill>
                  <a:srgbClr val="FF0000"/>
                </a:solidFill>
                <a:latin typeface="Arial"/>
              </a:rPr>
              <a:t>7) </a:t>
            </a:r>
            <a:r>
              <a:rPr lang="ru-RU" sz="2400" b="1" strike="noStrike" spc="-1" dirty="0" err="1">
                <a:solidFill>
                  <a:srgbClr val="FF0000"/>
                </a:solidFill>
                <a:latin typeface="Arial"/>
              </a:rPr>
              <a:t>Миш’яковисті</a:t>
            </a:r>
            <a:r>
              <a:rPr lang="ru-RU" sz="2400" b="1" strike="noStrike" spc="-1" dirty="0">
                <a:solidFill>
                  <a:srgbClr val="FF0000"/>
                </a:solidFill>
                <a:latin typeface="Arial"/>
              </a:rPr>
              <a:t> води </a:t>
            </a:r>
            <a:r>
              <a:rPr lang="ru-RU" sz="2000" b="1" strike="noStrike" spc="-1" dirty="0">
                <a:latin typeface="Arial"/>
              </a:rPr>
              <a:t>— </a:t>
            </a:r>
            <a:r>
              <a:rPr lang="ru-RU" sz="2000" b="1" strike="noStrike" spc="-1" dirty="0" err="1">
                <a:latin typeface="Arial"/>
              </a:rPr>
              <a:t>природні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err="1">
                <a:latin typeface="Arial"/>
              </a:rPr>
              <a:t>води</a:t>
            </a:r>
            <a:r>
              <a:rPr lang="ru-RU" sz="2000" b="1" strike="noStrike" spc="-1" dirty="0">
                <a:latin typeface="Arial"/>
              </a:rPr>
              <a:t>, </a:t>
            </a:r>
            <a:r>
              <a:rPr lang="ru-RU" sz="2000" b="1" strike="noStrike" spc="-1" dirty="0" err="1">
                <a:latin typeface="Arial"/>
              </a:rPr>
              <a:t>що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err="1">
                <a:latin typeface="Arial"/>
              </a:rPr>
              <a:t>містять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err="1">
                <a:latin typeface="Arial"/>
              </a:rPr>
              <a:t>більше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smtClean="0">
                <a:latin typeface="Arial"/>
              </a:rPr>
              <a:t>0,7 </a:t>
            </a:r>
            <a:r>
              <a:rPr lang="ru-RU" sz="2000" b="1" strike="noStrike" spc="-1" dirty="0" err="1" smtClean="0">
                <a:latin typeface="Arial"/>
              </a:rPr>
              <a:t>міліграм</a:t>
            </a:r>
            <a:r>
              <a:rPr lang="ru-RU" sz="2000" b="1" strike="noStrike" spc="-1" dirty="0" smtClean="0">
                <a:latin typeface="Arial"/>
              </a:rPr>
              <a:t>/л </a:t>
            </a:r>
            <a:r>
              <a:rPr lang="ru-RU" sz="2000" b="1" strike="noStrike" spc="-1" dirty="0" err="1">
                <a:latin typeface="Arial"/>
              </a:rPr>
              <a:t>миш’яку</a:t>
            </a:r>
            <a:r>
              <a:rPr lang="ru-RU" sz="2000" b="1" strike="noStrike" spc="-1" dirty="0">
                <a:latin typeface="Arial"/>
              </a:rPr>
              <a:t>. Належать до </a:t>
            </a:r>
            <a:r>
              <a:rPr lang="ru-RU" sz="2000" b="1" strike="noStrike" spc="-1" dirty="0" err="1">
                <a:latin typeface="Arial"/>
              </a:rPr>
              <a:t>відносно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err="1">
                <a:latin typeface="Arial"/>
              </a:rPr>
              <a:t>рідкісних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err="1">
                <a:latin typeface="Arial"/>
              </a:rPr>
              <a:t>різновидів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err="1" smtClean="0">
                <a:latin typeface="Arial"/>
              </a:rPr>
              <a:t>мінеральних</a:t>
            </a:r>
            <a:r>
              <a:rPr lang="ru-RU" sz="2000" b="1" spc="-1" dirty="0">
                <a:latin typeface="Arial"/>
              </a:rPr>
              <a:t> </a:t>
            </a:r>
            <a:r>
              <a:rPr lang="ru-RU" sz="2000" b="1" strike="noStrike" spc="-1" dirty="0" smtClean="0">
                <a:latin typeface="Arial"/>
              </a:rPr>
              <a:t>вод</a:t>
            </a:r>
            <a:r>
              <a:rPr lang="ru-RU" sz="2000" b="1" strike="noStrike" spc="-1" dirty="0">
                <a:latin typeface="Arial"/>
              </a:rPr>
              <a:t>. </a:t>
            </a:r>
            <a:r>
              <a:rPr lang="ru-RU" sz="2000" b="1" strike="noStrike" spc="-1" dirty="0" err="1">
                <a:latin typeface="Arial"/>
              </a:rPr>
              <a:t>Розрізняють</a:t>
            </a:r>
            <a:r>
              <a:rPr lang="ru-RU" sz="2000" b="1" strike="noStrike" spc="-1" dirty="0">
                <a:latin typeface="Arial"/>
              </a:rPr>
              <a:t> води </a:t>
            </a:r>
            <a:r>
              <a:rPr lang="ru-RU" sz="2000" b="1" strike="noStrike" spc="-1" dirty="0" err="1">
                <a:latin typeface="Arial"/>
              </a:rPr>
              <a:t>миш’якові</a:t>
            </a:r>
            <a:r>
              <a:rPr lang="ru-RU" sz="2000" b="1" strike="noStrike" spc="-1" dirty="0">
                <a:latin typeface="Arial"/>
              </a:rPr>
              <a:t>, </a:t>
            </a:r>
            <a:r>
              <a:rPr lang="ru-RU" sz="2000" b="1" strike="noStrike" spc="-1" dirty="0" err="1">
                <a:latin typeface="Arial"/>
              </a:rPr>
              <a:t>такі</a:t>
            </a:r>
            <a:r>
              <a:rPr lang="ru-RU" sz="2000" b="1" strike="noStrike" spc="-1" dirty="0">
                <a:latin typeface="Arial"/>
              </a:rPr>
              <a:t>, </a:t>
            </a:r>
            <a:r>
              <a:rPr lang="ru-RU" sz="2000" b="1" strike="noStrike" spc="-1" dirty="0" err="1">
                <a:latin typeface="Arial"/>
              </a:rPr>
              <a:t>що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err="1">
                <a:latin typeface="Arial"/>
              </a:rPr>
              <a:t>містять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err="1">
                <a:latin typeface="Arial"/>
              </a:rPr>
              <a:t>миш’якову</a:t>
            </a:r>
            <a:r>
              <a:rPr lang="ru-RU" sz="2000" b="1" strike="noStrike" spc="-1" dirty="0">
                <a:latin typeface="Arial"/>
              </a:rPr>
              <a:t> кислоту, </a:t>
            </a:r>
            <a:r>
              <a:rPr lang="ru-RU" sz="2000" b="1" strike="noStrike" spc="-1" dirty="0" err="1" smtClean="0">
                <a:latin typeface="Arial"/>
              </a:rPr>
              <a:t>і</a:t>
            </a:r>
            <a:r>
              <a:rPr lang="ru-RU" sz="2000" b="1" spc="-1" dirty="0">
                <a:latin typeface="Arial"/>
              </a:rPr>
              <a:t> </a:t>
            </a:r>
            <a:r>
              <a:rPr lang="ru-RU" sz="2000" b="1" strike="noStrike" spc="-1" dirty="0" err="1" smtClean="0">
                <a:latin typeface="Arial"/>
              </a:rPr>
              <a:t>миш’яковисті</a:t>
            </a:r>
            <a:r>
              <a:rPr lang="ru-RU" sz="2000" b="1" strike="noStrike" spc="-1" dirty="0">
                <a:latin typeface="Arial"/>
              </a:rPr>
              <a:t>, </a:t>
            </a:r>
            <a:r>
              <a:rPr lang="ru-RU" sz="2000" b="1" strike="noStrike" spc="-1" dirty="0" err="1">
                <a:latin typeface="Arial"/>
              </a:rPr>
              <a:t>які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err="1">
                <a:latin typeface="Arial"/>
              </a:rPr>
              <a:t>містять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err="1">
                <a:latin typeface="Arial"/>
              </a:rPr>
              <a:t>миш’яковисту</a:t>
            </a:r>
            <a:r>
              <a:rPr lang="ru-RU" sz="2000" b="1" strike="noStrike" spc="-1" dirty="0">
                <a:latin typeface="Arial"/>
              </a:rPr>
              <a:t> кислоту. Вони </a:t>
            </a:r>
            <a:r>
              <a:rPr lang="ru-RU" sz="2000" b="1" strike="noStrike" spc="-1" dirty="0" err="1">
                <a:latin typeface="Arial"/>
              </a:rPr>
              <a:t>зазвичай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err="1">
                <a:latin typeface="Arial"/>
              </a:rPr>
              <a:t>є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err="1">
                <a:latin typeface="Arial"/>
              </a:rPr>
              <a:t>кислими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err="1">
                <a:latin typeface="Arial"/>
              </a:rPr>
              <a:t>сульфатними</a:t>
            </a:r>
            <a:r>
              <a:rPr lang="ru-RU" sz="2000" b="1" strike="noStrike" spc="-1" dirty="0">
                <a:latin typeface="Arial"/>
              </a:rPr>
              <a:t> водами.</a:t>
            </a:r>
          </a:p>
          <a:p>
            <a:pPr algn="just"/>
            <a:r>
              <a:rPr lang="ru-RU" sz="2000" b="1" strike="noStrike" spc="-1" dirty="0" err="1">
                <a:latin typeface="Arial"/>
              </a:rPr>
              <a:t>Миш’яковмісні</a:t>
            </a:r>
            <a:r>
              <a:rPr lang="ru-RU" sz="2000" b="1" strike="noStrike" spc="-1" dirty="0">
                <a:latin typeface="Arial"/>
              </a:rPr>
              <a:t> води </a:t>
            </a:r>
            <a:r>
              <a:rPr lang="ru-RU" sz="2000" b="1" strike="noStrike" spc="-1" dirty="0" err="1">
                <a:latin typeface="Arial"/>
              </a:rPr>
              <a:t>зустрічаються</a:t>
            </a:r>
            <a:r>
              <a:rPr lang="ru-RU" sz="2000" b="1" strike="noStrike" spc="-1" dirty="0">
                <a:latin typeface="Arial"/>
              </a:rPr>
              <a:t> на </a:t>
            </a:r>
            <a:r>
              <a:rPr lang="ru-RU" sz="2000" b="1" strike="noStrike" spc="-1" dirty="0" err="1">
                <a:latin typeface="Arial"/>
              </a:rPr>
              <a:t>Камчатці</a:t>
            </a:r>
            <a:r>
              <a:rPr lang="ru-RU" sz="2000" b="1" strike="noStrike" spc="-1" dirty="0">
                <a:latin typeface="Arial"/>
              </a:rPr>
              <a:t>, </a:t>
            </a:r>
            <a:r>
              <a:rPr lang="ru-RU" sz="2000" b="1" strike="noStrike" spc="-1" dirty="0" err="1">
                <a:latin typeface="Arial"/>
              </a:rPr>
              <a:t>Кавказі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err="1">
                <a:latin typeface="Arial"/>
              </a:rPr>
              <a:t>і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err="1">
                <a:latin typeface="Arial"/>
              </a:rPr>
              <a:t>Сахаліні</a:t>
            </a:r>
            <a:r>
              <a:rPr lang="ru-RU" sz="2000" b="1" strike="noStrike" spc="-1" dirty="0">
                <a:latin typeface="Arial"/>
              </a:rPr>
              <a:t>.</a:t>
            </a:r>
          </a:p>
          <a:p>
            <a:pPr algn="just"/>
            <a:r>
              <a:rPr lang="ru-RU" sz="2000" b="1" strike="noStrike" spc="-1" dirty="0" err="1">
                <a:latin typeface="Arial"/>
              </a:rPr>
              <a:t>Використовують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err="1">
                <a:latin typeface="Arial"/>
              </a:rPr>
              <a:t>їх</a:t>
            </a:r>
            <a:r>
              <a:rPr lang="ru-RU" sz="2000" b="1" strike="noStrike" spc="-1" dirty="0">
                <a:latin typeface="Arial"/>
              </a:rPr>
              <a:t> для </a:t>
            </a:r>
            <a:r>
              <a:rPr lang="ru-RU" sz="2000" b="1" strike="noStrike" spc="-1" dirty="0" err="1">
                <a:latin typeface="Arial"/>
              </a:rPr>
              <a:t>пиття</a:t>
            </a:r>
            <a:r>
              <a:rPr lang="ru-RU" sz="2000" b="1" strike="noStrike" spc="-1" dirty="0">
                <a:latin typeface="Arial"/>
              </a:rPr>
              <a:t>, </a:t>
            </a:r>
            <a:r>
              <a:rPr lang="ru-RU" sz="2000" b="1" strike="noStrike" spc="-1" dirty="0" err="1">
                <a:latin typeface="Arial"/>
              </a:rPr>
              <a:t>інгаляцій</a:t>
            </a:r>
            <a:r>
              <a:rPr lang="ru-RU" sz="2000" b="1" strike="noStrike" spc="-1" dirty="0">
                <a:latin typeface="Arial"/>
              </a:rPr>
              <a:t>, ванн </a:t>
            </a:r>
            <a:r>
              <a:rPr lang="ru-RU" sz="2000" b="1" strike="noStrike" spc="-1" dirty="0" err="1">
                <a:latin typeface="Arial"/>
              </a:rPr>
              <a:t>і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err="1">
                <a:latin typeface="Arial"/>
              </a:rPr>
              <a:t>зрошувань</a:t>
            </a:r>
            <a:r>
              <a:rPr lang="ru-RU" sz="2000" b="1" strike="noStrike" spc="-1" dirty="0">
                <a:latin typeface="Arial"/>
              </a:rPr>
              <a:t>. </a:t>
            </a:r>
            <a:r>
              <a:rPr lang="ru-RU" sz="2000" b="1" strike="noStrike" spc="-1" dirty="0" err="1">
                <a:latin typeface="Arial"/>
              </a:rPr>
              <a:t>Миш’як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err="1">
                <a:latin typeface="Arial"/>
              </a:rPr>
              <a:t>має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err="1">
                <a:latin typeface="Arial"/>
              </a:rPr>
              <a:t>вплив</a:t>
            </a:r>
            <a:r>
              <a:rPr lang="ru-RU" sz="2000" b="1" strike="noStrike" spc="-1" dirty="0">
                <a:latin typeface="Arial"/>
              </a:rPr>
              <a:t> на </a:t>
            </a:r>
            <a:r>
              <a:rPr lang="ru-RU" sz="2000" b="1" strike="noStrike" spc="-1" dirty="0" err="1">
                <a:latin typeface="Arial"/>
              </a:rPr>
              <a:t>ферментні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err="1">
                <a:latin typeface="Arial"/>
              </a:rPr>
              <a:t>процеси</a:t>
            </a:r>
            <a:r>
              <a:rPr lang="ru-RU" sz="2000" b="1" strike="noStrike" spc="-1" dirty="0">
                <a:latin typeface="Arial"/>
              </a:rPr>
              <a:t>, </a:t>
            </a:r>
            <a:r>
              <a:rPr lang="ru-RU" sz="2000" b="1" strike="noStrike" spc="-1" dirty="0" err="1">
                <a:latin typeface="Arial"/>
              </a:rPr>
              <a:t>активізує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err="1">
                <a:latin typeface="Arial"/>
              </a:rPr>
              <a:t>обмінні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err="1">
                <a:latin typeface="Arial"/>
              </a:rPr>
              <a:t>процеси</a:t>
            </a:r>
            <a:r>
              <a:rPr lang="ru-RU" sz="2000" b="1" strike="noStrike" spc="-1" dirty="0">
                <a:latin typeface="Arial"/>
              </a:rPr>
              <a:t>, </a:t>
            </a:r>
            <a:r>
              <a:rPr lang="ru-RU" sz="2000" b="1" strike="noStrike" spc="-1" dirty="0" err="1">
                <a:latin typeface="Arial"/>
              </a:rPr>
              <a:t>покращує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err="1">
                <a:latin typeface="Arial"/>
              </a:rPr>
              <a:t>тканинне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err="1">
                <a:latin typeface="Arial"/>
              </a:rPr>
              <a:t>дихання</a:t>
            </a:r>
            <a:r>
              <a:rPr lang="ru-RU" sz="2000" b="1" strike="noStrike" spc="-1" dirty="0">
                <a:latin typeface="Arial"/>
              </a:rPr>
              <a:t>.</a:t>
            </a:r>
          </a:p>
          <a:p>
            <a:pPr algn="just"/>
            <a:r>
              <a:rPr lang="ru-RU" sz="2000" b="1" strike="noStrike" spc="-1" dirty="0">
                <a:latin typeface="Arial"/>
              </a:rPr>
              <a:t>В </a:t>
            </a:r>
            <a:r>
              <a:rPr lang="ru-RU" sz="2000" b="1" strike="noStrike" spc="-1" dirty="0" err="1">
                <a:latin typeface="Arial"/>
              </a:rPr>
              <a:t>результаті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err="1">
                <a:latin typeface="Arial"/>
              </a:rPr>
              <a:t>застосування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err="1">
                <a:latin typeface="Arial"/>
              </a:rPr>
              <a:t>миш’яковмісних</a:t>
            </a:r>
            <a:r>
              <a:rPr lang="ru-RU" sz="2000" b="1" strike="noStrike" spc="-1" dirty="0">
                <a:latin typeface="Arial"/>
              </a:rPr>
              <a:t> вод </a:t>
            </a:r>
            <a:r>
              <a:rPr lang="ru-RU" sz="2000" b="1" strike="noStrike" spc="-1" dirty="0" err="1">
                <a:latin typeface="Arial"/>
              </a:rPr>
              <a:t>стимулюєтьс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err="1">
                <a:latin typeface="Arial"/>
              </a:rPr>
              <a:t>кровотворення</a:t>
            </a:r>
            <a:r>
              <a:rPr lang="ru-RU" sz="2000" b="1" strike="noStrike" spc="-1" dirty="0">
                <a:latin typeface="Arial"/>
              </a:rPr>
              <a:t>, </a:t>
            </a:r>
            <a:r>
              <a:rPr lang="ru-RU" sz="2000" b="1" strike="noStrike" spc="-1" dirty="0" err="1">
                <a:latin typeface="Arial"/>
              </a:rPr>
              <a:t>функції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err="1">
                <a:latin typeface="Arial"/>
              </a:rPr>
              <a:t>серцево-судинної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err="1">
                <a:latin typeface="Arial"/>
              </a:rPr>
              <a:t>системи</a:t>
            </a:r>
            <a:r>
              <a:rPr lang="ru-RU" sz="2000" b="1" strike="noStrike" spc="-1" dirty="0">
                <a:latin typeface="Arial"/>
              </a:rPr>
              <a:t>, </a:t>
            </a:r>
            <a:r>
              <a:rPr lang="ru-RU" sz="2000" b="1" strike="noStrike" spc="-1" dirty="0" err="1">
                <a:latin typeface="Arial"/>
              </a:rPr>
              <a:t>шлунку</a:t>
            </a:r>
            <a:r>
              <a:rPr lang="ru-RU" sz="2000" b="1" strike="noStrike" spc="-1" dirty="0">
                <a:latin typeface="Arial"/>
              </a:rPr>
              <a:t>, кишечнику, </a:t>
            </a:r>
            <a:r>
              <a:rPr lang="ru-RU" sz="2000" b="1" strike="noStrike" spc="-1" dirty="0" err="1">
                <a:latin typeface="Arial"/>
              </a:rPr>
              <a:t>імунної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err="1">
                <a:latin typeface="Arial"/>
              </a:rPr>
              <a:t>системи</a:t>
            </a:r>
            <a:r>
              <a:rPr lang="ru-RU" sz="2000" b="1" strike="noStrike" spc="-1" dirty="0">
                <a:latin typeface="Arial"/>
              </a:rPr>
              <a:t>. Води </a:t>
            </a:r>
            <a:r>
              <a:rPr lang="ru-RU" sz="2000" b="1" strike="noStrike" spc="-1" dirty="0" err="1">
                <a:latin typeface="Arial"/>
              </a:rPr>
              <a:t>цього</a:t>
            </a:r>
            <a:r>
              <a:rPr lang="ru-RU" sz="2000" b="1" strike="noStrike" spc="-1" dirty="0">
                <a:latin typeface="Arial"/>
              </a:rPr>
              <a:t> типу </a:t>
            </a:r>
            <a:r>
              <a:rPr lang="ru-RU" sz="2000" b="1" strike="noStrike" spc="-1" dirty="0" err="1">
                <a:latin typeface="Arial"/>
              </a:rPr>
              <a:t>використовуються</a:t>
            </a:r>
            <a:r>
              <a:rPr lang="ru-RU" sz="2000" b="1" strike="noStrike" spc="-1" dirty="0">
                <a:latin typeface="Arial"/>
              </a:rPr>
              <a:t> для </a:t>
            </a:r>
            <a:r>
              <a:rPr lang="ru-RU" sz="2000" b="1" strike="noStrike" spc="-1" dirty="0" err="1">
                <a:latin typeface="Arial"/>
              </a:rPr>
              <a:t>лікування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err="1">
                <a:latin typeface="Arial"/>
              </a:rPr>
              <a:t>хворих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err="1">
                <a:latin typeface="Arial"/>
              </a:rPr>
              <a:t>з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err="1">
                <a:latin typeface="Arial"/>
              </a:rPr>
              <a:t>серцево-судинними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err="1">
                <a:latin typeface="Arial"/>
              </a:rPr>
              <a:t>захворюваннями</a:t>
            </a:r>
            <a:r>
              <a:rPr lang="ru-RU" sz="2000" b="1" strike="noStrike" spc="-1" dirty="0">
                <a:latin typeface="Arial"/>
              </a:rPr>
              <a:t>, хворобами </a:t>
            </a:r>
            <a:r>
              <a:rPr lang="ru-RU" sz="2000" b="1" strike="noStrike" spc="-1" dirty="0" err="1">
                <a:latin typeface="Arial"/>
              </a:rPr>
              <a:t>крові</a:t>
            </a:r>
            <a:r>
              <a:rPr lang="ru-RU" sz="2000" b="1" strike="noStrike" spc="-1" dirty="0">
                <a:latin typeface="Arial"/>
              </a:rPr>
              <a:t>, </a:t>
            </a:r>
            <a:r>
              <a:rPr lang="ru-RU" sz="2000" b="1" strike="noStrike" spc="-1" dirty="0" err="1">
                <a:latin typeface="Arial"/>
              </a:rPr>
              <a:t>шкіри</a:t>
            </a:r>
            <a:r>
              <a:rPr lang="ru-RU" sz="2000" b="1" strike="noStrike" spc="-1" dirty="0">
                <a:latin typeface="Arial"/>
              </a:rPr>
              <a:t>, </a:t>
            </a:r>
            <a:r>
              <a:rPr lang="ru-RU" sz="2000" b="1" strike="noStrike" spc="-1" dirty="0" err="1">
                <a:latin typeface="Arial"/>
              </a:rPr>
              <a:t>нервової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err="1">
                <a:latin typeface="Arial"/>
              </a:rPr>
              <a:t>системи</a:t>
            </a:r>
            <a:r>
              <a:rPr lang="ru-RU" sz="2000" b="1" strike="noStrike" spc="-1" dirty="0">
                <a:latin typeface="Arial"/>
              </a:rPr>
              <a:t>, </a:t>
            </a:r>
            <a:r>
              <a:rPr lang="ru-RU" sz="2000" b="1" strike="noStrike" spc="-1" dirty="0" err="1">
                <a:latin typeface="Arial"/>
              </a:rPr>
              <a:t>опорно-рухового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err="1">
                <a:latin typeface="Arial"/>
              </a:rPr>
              <a:t>апарату</a:t>
            </a:r>
            <a:r>
              <a:rPr lang="ru-RU" sz="2000" b="1" strike="noStrike" spc="-1" dirty="0">
                <a:latin typeface="Arial"/>
              </a:rPr>
              <a:t>, </a:t>
            </a:r>
            <a:r>
              <a:rPr lang="ru-RU" sz="2000" b="1" strike="noStrike" spc="-1" dirty="0" err="1">
                <a:latin typeface="Arial"/>
              </a:rPr>
              <a:t>шлунку</a:t>
            </a:r>
            <a:r>
              <a:rPr lang="ru-RU" sz="2000" b="1" strike="noStrike" spc="-1" dirty="0">
                <a:latin typeface="Arial"/>
              </a:rPr>
              <a:t>, кишечнику, </a:t>
            </a:r>
            <a:r>
              <a:rPr lang="ru-RU" sz="2000" b="1" strike="noStrike" spc="-1" dirty="0" err="1">
                <a:latin typeface="Arial"/>
              </a:rPr>
              <a:t>деякими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err="1">
                <a:latin typeface="Arial"/>
              </a:rPr>
              <a:t>ендокринними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err="1">
                <a:latin typeface="Arial"/>
              </a:rPr>
              <a:t>захворюваннями</a:t>
            </a:r>
            <a:r>
              <a:rPr lang="ru-RU" sz="2000" b="1" strike="noStrike" spc="-1" dirty="0">
                <a:latin typeface="Arial"/>
              </a:rPr>
              <a:t>.</a:t>
            </a:r>
          </a:p>
          <a:p>
            <a:pPr algn="just"/>
            <a:endParaRPr lang="ru-RU" sz="2000" b="1" strike="noStrike" spc="-1" dirty="0" smtClean="0">
              <a:latin typeface="Arial"/>
            </a:endParaRPr>
          </a:p>
          <a:p>
            <a:pPr algn="just"/>
            <a:r>
              <a:rPr lang="ru-RU" sz="2400" b="1" strike="noStrike" spc="-1" dirty="0" smtClean="0">
                <a:solidFill>
                  <a:srgbClr val="FF0000"/>
                </a:solidFill>
                <a:latin typeface="Arial"/>
              </a:rPr>
              <a:t>8</a:t>
            </a:r>
            <a:r>
              <a:rPr lang="ru-RU" sz="2400" b="1" strike="noStrike" spc="-1" dirty="0">
                <a:solidFill>
                  <a:srgbClr val="FF0000"/>
                </a:solidFill>
                <a:latin typeface="Arial"/>
              </a:rPr>
              <a:t>) </a:t>
            </a:r>
            <a:r>
              <a:rPr lang="ru-RU" sz="2400" b="1" strike="noStrike" spc="-1" dirty="0" err="1">
                <a:solidFill>
                  <a:srgbClr val="FF0000"/>
                </a:solidFill>
                <a:latin typeface="Arial"/>
              </a:rPr>
              <a:t>Прісні</a:t>
            </a:r>
            <a:r>
              <a:rPr lang="ru-RU" sz="2400" b="1" strike="noStrike" spc="-1" dirty="0">
                <a:solidFill>
                  <a:srgbClr val="FF0000"/>
                </a:solidFill>
                <a:latin typeface="Arial"/>
              </a:rPr>
              <a:t> </a:t>
            </a:r>
            <a:r>
              <a:rPr lang="ru-RU" sz="2400" b="1" strike="noStrike" spc="-1" dirty="0" err="1">
                <a:solidFill>
                  <a:srgbClr val="FF0000"/>
                </a:solidFill>
                <a:latin typeface="Arial"/>
              </a:rPr>
              <a:t>органовмісні</a:t>
            </a:r>
            <a:r>
              <a:rPr lang="ru-RU" sz="2400" b="1" strike="noStrike" spc="-1" dirty="0">
                <a:solidFill>
                  <a:srgbClr val="FF0000"/>
                </a:solidFill>
                <a:latin typeface="Arial"/>
              </a:rPr>
              <a:t> води типу «</a:t>
            </a:r>
            <a:r>
              <a:rPr lang="ru-RU" sz="2400" b="1" strike="noStrike" spc="-1" dirty="0" err="1">
                <a:solidFill>
                  <a:srgbClr val="FF0000"/>
                </a:solidFill>
                <a:latin typeface="Arial"/>
              </a:rPr>
              <a:t>Нафтуся</a:t>
            </a:r>
            <a:r>
              <a:rPr lang="ru-RU" sz="2400" b="1" strike="noStrike" spc="-1" dirty="0">
                <a:solidFill>
                  <a:srgbClr val="FF0000"/>
                </a:solidFill>
                <a:latin typeface="Arial"/>
              </a:rPr>
              <a:t>» (курорт </a:t>
            </a:r>
            <a:r>
              <a:rPr lang="ru-RU" sz="2400" b="1" strike="noStrike" spc="-1" dirty="0" err="1">
                <a:solidFill>
                  <a:srgbClr val="FF0000"/>
                </a:solidFill>
                <a:latin typeface="Arial"/>
              </a:rPr>
              <a:t>Трускавець</a:t>
            </a:r>
            <a:r>
              <a:rPr lang="ru-RU" sz="2400" b="1" strike="noStrike" spc="-1" dirty="0">
                <a:solidFill>
                  <a:srgbClr val="FF0000"/>
                </a:solidFill>
                <a:latin typeface="Arial"/>
              </a:rPr>
              <a:t>)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smtClean="0">
                <a:latin typeface="Arial"/>
              </a:rPr>
              <a:t>— </a:t>
            </a:r>
            <a:r>
              <a:rPr lang="ru-RU" sz="2000" b="1" strike="noStrike" spc="-1" dirty="0" err="1" smtClean="0">
                <a:latin typeface="Arial"/>
              </a:rPr>
              <a:t>нормалізують</a:t>
            </a:r>
            <a:r>
              <a:rPr lang="ru-RU" sz="2000" b="1" strike="noStrike" spc="-1" dirty="0" smtClean="0">
                <a:latin typeface="Arial"/>
              </a:rPr>
              <a:t> </a:t>
            </a:r>
            <a:r>
              <a:rPr lang="ru-RU" sz="2000" b="1" strike="noStrike" spc="-1" dirty="0" err="1">
                <a:latin typeface="Arial"/>
              </a:rPr>
              <a:t>діяльність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err="1">
                <a:latin typeface="Arial"/>
              </a:rPr>
              <a:t>нирок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err="1">
                <a:latin typeface="Arial"/>
              </a:rPr>
              <a:t>і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err="1">
                <a:latin typeface="Arial"/>
              </a:rPr>
              <a:t>сечовивідних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err="1">
                <a:latin typeface="Arial"/>
              </a:rPr>
              <a:t>шляхів</a:t>
            </a:r>
            <a:r>
              <a:rPr lang="ru-RU" sz="2000" b="1" strike="noStrike" spc="-1" dirty="0">
                <a:latin typeface="Arial"/>
              </a:rPr>
              <a:t>; </a:t>
            </a:r>
            <a:r>
              <a:rPr lang="ru-RU" sz="2000" b="1" strike="noStrike" spc="-1" dirty="0" err="1">
                <a:latin typeface="Arial"/>
              </a:rPr>
              <a:t>застосовуються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smtClean="0">
                <a:latin typeface="Arial"/>
              </a:rPr>
              <a:t>для </a:t>
            </a:r>
            <a:r>
              <a:rPr lang="ru-RU" sz="2000" b="1" strike="noStrike" spc="-1" dirty="0" err="1" smtClean="0">
                <a:latin typeface="Arial"/>
              </a:rPr>
              <a:t>лікування</a:t>
            </a:r>
            <a:r>
              <a:rPr lang="ru-RU" sz="2000" b="1" strike="noStrike" spc="-1" dirty="0" smtClean="0">
                <a:latin typeface="Arial"/>
              </a:rPr>
              <a:t> </a:t>
            </a:r>
            <a:r>
              <a:rPr lang="ru-RU" sz="2000" b="1" strike="noStrike" spc="-1" dirty="0" err="1">
                <a:latin typeface="Arial"/>
              </a:rPr>
              <a:t>нирковокам’яної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err="1">
                <a:latin typeface="Arial"/>
              </a:rPr>
              <a:t>і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err="1">
                <a:latin typeface="Arial"/>
              </a:rPr>
              <a:t>сечокам’яної</a:t>
            </a:r>
            <a:r>
              <a:rPr lang="ru-RU" sz="2000" b="1" strike="noStrike" spc="-1" dirty="0">
                <a:latin typeface="Arial"/>
              </a:rPr>
              <a:t> хвороб.</a:t>
            </a:r>
          </a:p>
          <a:p>
            <a:pPr algn="just"/>
            <a:r>
              <a:rPr lang="ru-RU" sz="2000" b="1" strike="noStrike" spc="-1" dirty="0">
                <a:latin typeface="Arial"/>
              </a:rPr>
              <a:t>На </a:t>
            </a:r>
            <a:r>
              <a:rPr lang="ru-RU" sz="2000" b="1" strike="noStrike" spc="-1" dirty="0" err="1">
                <a:latin typeface="Arial"/>
              </a:rPr>
              <a:t>території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err="1">
                <a:latin typeface="Arial"/>
              </a:rPr>
              <a:t>України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err="1">
                <a:latin typeface="Arial"/>
              </a:rPr>
              <a:t>мінеральні</a:t>
            </a:r>
            <a:r>
              <a:rPr lang="ru-RU" sz="2000" b="1" strike="noStrike" spc="-1" dirty="0">
                <a:latin typeface="Arial"/>
              </a:rPr>
              <a:t> води </a:t>
            </a:r>
            <a:r>
              <a:rPr lang="ru-RU" sz="2000" b="1" strike="noStrike" spc="-1" dirty="0" err="1">
                <a:latin typeface="Arial"/>
              </a:rPr>
              <a:t>питного</a:t>
            </a:r>
            <a:r>
              <a:rPr lang="ru-RU" sz="2000" b="1" strike="noStrike" spc="-1" dirty="0">
                <a:latin typeface="Arial"/>
              </a:rPr>
              <a:t> та </a:t>
            </a:r>
            <a:r>
              <a:rPr lang="ru-RU" sz="2000" b="1" strike="noStrike" spc="-1" dirty="0" err="1">
                <a:latin typeface="Arial"/>
              </a:rPr>
              <a:t>бальнеологічного</a:t>
            </a:r>
            <a:r>
              <a:rPr lang="ru-RU" sz="2000" b="1" strike="noStrike" spc="-1" dirty="0">
                <a:latin typeface="Arial"/>
              </a:rPr>
              <a:t> (</a:t>
            </a:r>
            <a:r>
              <a:rPr lang="ru-RU" sz="2000" b="1" strike="noStrike" spc="-1" dirty="0" err="1">
                <a:latin typeface="Arial"/>
              </a:rPr>
              <a:t>ванни</a:t>
            </a:r>
            <a:r>
              <a:rPr lang="ru-RU" sz="2000" b="1" strike="noStrike" spc="-1" dirty="0">
                <a:latin typeface="Arial"/>
              </a:rPr>
              <a:t>) </a:t>
            </a:r>
            <a:r>
              <a:rPr lang="ru-RU" sz="2000" b="1" strike="noStrike" spc="-1" dirty="0" err="1">
                <a:latin typeface="Arial"/>
              </a:rPr>
              <a:t>призначення</a:t>
            </a:r>
            <a:r>
              <a:rPr lang="ru-RU" sz="2000" b="1" strike="noStrike" spc="-1" dirty="0">
                <a:latin typeface="Arial"/>
              </a:rPr>
              <a:t> </a:t>
            </a:r>
            <a:r>
              <a:rPr lang="ru-RU" sz="2000" b="1" strike="noStrike" spc="-1" dirty="0" err="1">
                <a:latin typeface="Arial"/>
              </a:rPr>
              <a:t>використовуються</a:t>
            </a:r>
            <a:r>
              <a:rPr lang="ru-RU" sz="2000" b="1" strike="noStrike" spc="-1" dirty="0">
                <a:latin typeface="Arial"/>
              </a:rPr>
              <a:t> на курортах м. Миргорода (</a:t>
            </a:r>
            <a:r>
              <a:rPr lang="ru-RU" sz="2000" b="1" strike="noStrike" spc="-1" dirty="0" err="1">
                <a:latin typeface="Arial"/>
              </a:rPr>
              <a:t>Полтавська</a:t>
            </a:r>
            <a:r>
              <a:rPr lang="ru-RU" sz="2000" b="1" strike="noStrike" spc="-1" dirty="0">
                <a:latin typeface="Arial"/>
              </a:rPr>
              <a:t> область), </a:t>
            </a:r>
            <a:r>
              <a:rPr lang="ru-RU" sz="2000" b="1" strike="noStrike" spc="-1" dirty="0" err="1">
                <a:latin typeface="Arial"/>
              </a:rPr>
              <a:t>Трускавця</a:t>
            </a:r>
            <a:r>
              <a:rPr lang="ru-RU" sz="2000" b="1" strike="noStrike" spc="-1" dirty="0">
                <a:latin typeface="Arial"/>
              </a:rPr>
              <a:t>, курортах </a:t>
            </a:r>
            <a:r>
              <a:rPr lang="ru-RU" sz="2000" b="1" strike="noStrike" spc="-1" dirty="0" err="1">
                <a:latin typeface="Arial"/>
              </a:rPr>
              <a:t>Закарпаття</a:t>
            </a:r>
            <a:r>
              <a:rPr lang="ru-RU" sz="2000" b="1" strike="noStrike" spc="-1" dirty="0">
                <a:latin typeface="Arial"/>
              </a:rPr>
              <a:t>, </a:t>
            </a:r>
            <a:r>
              <a:rPr lang="ru-RU" sz="2000" b="1" strike="noStrike" spc="-1" dirty="0" err="1">
                <a:latin typeface="Arial"/>
              </a:rPr>
              <a:t>Моршина</a:t>
            </a:r>
            <a:r>
              <a:rPr lang="ru-RU" sz="2000" b="1" strike="noStrike" spc="-1" dirty="0">
                <a:latin typeface="Arial"/>
              </a:rPr>
              <a:t>, Хмельника, </a:t>
            </a:r>
            <a:r>
              <a:rPr lang="ru-RU" sz="2000" b="1" strike="noStrike" spc="-1" dirty="0" err="1">
                <a:latin typeface="Arial"/>
              </a:rPr>
              <a:t>інших</a:t>
            </a:r>
            <a:r>
              <a:rPr lang="ru-RU" sz="2000" b="1" strike="noStrike" spc="-1" dirty="0">
                <a:latin typeface="Arial"/>
              </a:rPr>
              <a:t> курортах. 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2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8150" y="1000108"/>
            <a:ext cx="4400550" cy="4219575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8024826" y="5572140"/>
            <a:ext cx="3197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err="1" smtClean="0"/>
              <a:t>Радонові</a:t>
            </a:r>
            <a:r>
              <a:rPr lang="ru-RU" b="1" dirty="0" smtClean="0"/>
              <a:t> </a:t>
            </a:r>
            <a:r>
              <a:rPr lang="ru-RU" b="1" dirty="0" err="1" smtClean="0"/>
              <a:t>мінеральні</a:t>
            </a:r>
            <a:r>
              <a:rPr lang="ru-RU" b="1" dirty="0" smtClean="0"/>
              <a:t> води</a:t>
            </a:r>
            <a:endParaRPr lang="ru-RU" b="1" dirty="0"/>
          </a:p>
        </p:txBody>
      </p:sp>
      <p:pic>
        <p:nvPicPr>
          <p:cNvPr id="124936" name="Picture 8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81620" y="642918"/>
            <a:ext cx="6310346" cy="4204269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452530" y="5786454"/>
            <a:ext cx="3763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err="1" smtClean="0"/>
              <a:t>Питні</a:t>
            </a:r>
            <a:r>
              <a:rPr lang="ru-RU" b="1" dirty="0" smtClean="0"/>
              <a:t> </a:t>
            </a:r>
            <a:r>
              <a:rPr lang="ru-RU" b="1" dirty="0" err="1" smtClean="0"/>
              <a:t>мінеральні</a:t>
            </a:r>
            <a:r>
              <a:rPr lang="ru-RU" b="1" dirty="0" smtClean="0"/>
              <a:t> води в </a:t>
            </a:r>
            <a:r>
              <a:rPr lang="ru-RU" b="1" dirty="0" err="1" smtClean="0"/>
              <a:t>Криму</a:t>
            </a:r>
            <a:endParaRPr lang="ru-RU" b="1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AutoShape 2" descr="ÐÐ°ÑÑÐ¸Ð½ÐºÐ¸ Ð¿Ð¾ Ð·Ð°Ð¿ÑÐ¾ÑÑ Ð½Ð°ÑÑÑÑÑ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5956" name="AutoShape 4" descr="ÐÐ°ÑÑÐ¸Ð½ÐºÐ¸ Ð¿Ð¾ Ð·Ð°Ð¿ÑÐ¾ÑÑ Ð½Ð°ÑÑÑÑÑ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5958" name="Picture 6" descr="ÐÐ°ÑÑÐ¸Ð½ÐºÐ¸ Ð¿Ð¾ Ð·Ð°Ð¿ÑÐ¾ÑÑ Ð½Ð°ÑÑÑÑÑ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38282" y="285728"/>
            <a:ext cx="8685432" cy="6293791"/>
          </a:xfrm>
          <a:prstGeom prst="rect">
            <a:avLst/>
          </a:prstGeom>
          <a:noFill/>
        </p:spPr>
      </p:pic>
      <p:sp>
        <p:nvSpPr>
          <p:cNvPr id="125962" name="AutoShape 10" descr="ÐÐ°ÑÑÐ¸Ð½ÐºÐ¸ Ð¿Ð¾ Ð·Ð°Ð¿ÑÐ¾ÑÑ Ð½Ð°ÑÑÑÑÑ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5964" name="AutoShape 12" descr="ÐÐ°ÑÑÐ¸Ð½ÐºÐ¸ Ð¿Ð¾ Ð·Ð°Ð¿ÑÐ¾ÑÑ Ð½Ð°ÑÑÑÑÑ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TextShape 1"/>
          <p:cNvSpPr txBox="1"/>
          <p:nvPr/>
        </p:nvSpPr>
        <p:spPr>
          <a:xfrm>
            <a:off x="666712" y="428604"/>
            <a:ext cx="11088000" cy="8295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90000" tIns="45000" rIns="90000" bIns="45000">
            <a:spAutoFit/>
          </a:bodyPr>
          <a:lstStyle/>
          <a:p>
            <a:pPr algn="ctr"/>
            <a:r>
              <a:rPr lang="ru-RU" sz="2400" b="1" strike="noStrike" spc="-1" dirty="0" err="1">
                <a:solidFill>
                  <a:srgbClr val="FF0000"/>
                </a:solidFill>
                <a:latin typeface="Arial"/>
              </a:rPr>
              <a:t>Механізм</a:t>
            </a:r>
            <a:r>
              <a:rPr lang="ru-RU" sz="2400" b="1" strike="noStrike" spc="-1" dirty="0">
                <a:solidFill>
                  <a:srgbClr val="FF0000"/>
                </a:solidFill>
                <a:latin typeface="Arial"/>
              </a:rPr>
              <a:t> </a:t>
            </a:r>
            <a:r>
              <a:rPr lang="ru-RU" sz="2400" b="1" strike="noStrike" spc="-1" dirty="0" err="1">
                <a:solidFill>
                  <a:srgbClr val="FF0000"/>
                </a:solidFill>
                <a:latin typeface="Arial"/>
              </a:rPr>
              <a:t>дії</a:t>
            </a:r>
            <a:r>
              <a:rPr lang="ru-RU" sz="2400" b="1" strike="noStrike" spc="-1" dirty="0">
                <a:solidFill>
                  <a:srgbClr val="FF0000"/>
                </a:solidFill>
                <a:latin typeface="Arial"/>
              </a:rPr>
              <a:t> </a:t>
            </a:r>
            <a:r>
              <a:rPr lang="ru-RU" sz="2400" b="1" strike="noStrike" spc="-1" dirty="0" err="1">
                <a:solidFill>
                  <a:srgbClr val="FF0000"/>
                </a:solidFill>
                <a:latin typeface="Arial"/>
              </a:rPr>
              <a:t>питної</a:t>
            </a:r>
            <a:r>
              <a:rPr lang="ru-RU" sz="2400" b="1" strike="noStrike" spc="-1" dirty="0">
                <a:solidFill>
                  <a:srgbClr val="FF0000"/>
                </a:solidFill>
                <a:latin typeface="Arial"/>
              </a:rPr>
              <a:t> </a:t>
            </a:r>
            <a:r>
              <a:rPr lang="ru-RU" sz="2400" b="1" strike="noStrike" spc="-1" dirty="0" err="1">
                <a:solidFill>
                  <a:srgbClr val="FF0000"/>
                </a:solidFill>
                <a:latin typeface="Arial"/>
              </a:rPr>
              <a:t>мінеральної</a:t>
            </a:r>
            <a:r>
              <a:rPr lang="ru-RU" sz="2400" b="1" strike="noStrike" spc="-1" dirty="0">
                <a:solidFill>
                  <a:srgbClr val="FF0000"/>
                </a:solidFill>
                <a:latin typeface="Arial"/>
              </a:rPr>
              <a:t> води та характеристика </a:t>
            </a:r>
            <a:r>
              <a:rPr lang="ru-RU" sz="2400" b="1" strike="noStrike" spc="-1" dirty="0" err="1">
                <a:solidFill>
                  <a:srgbClr val="FF0000"/>
                </a:solidFill>
                <a:latin typeface="Arial"/>
              </a:rPr>
              <a:t>мінеральних</a:t>
            </a:r>
            <a:r>
              <a:rPr lang="ru-RU" sz="2400" b="1" strike="noStrike" spc="-1" dirty="0">
                <a:solidFill>
                  <a:srgbClr val="FF0000"/>
                </a:solidFill>
                <a:latin typeface="Arial"/>
              </a:rPr>
              <a:t> вод для </a:t>
            </a:r>
            <a:r>
              <a:rPr lang="ru-RU" sz="2400" b="1" strike="noStrike" spc="-1" dirty="0" err="1">
                <a:solidFill>
                  <a:srgbClr val="FF0000"/>
                </a:solidFill>
                <a:latin typeface="Arial"/>
              </a:rPr>
              <a:t>внутрішнього</a:t>
            </a:r>
            <a:r>
              <a:rPr lang="ru-RU" sz="2400" b="1" strike="noStrike" spc="-1" dirty="0">
                <a:solidFill>
                  <a:srgbClr val="FF0000"/>
                </a:solidFill>
                <a:latin typeface="Arial"/>
              </a:rPr>
              <a:t> </a:t>
            </a:r>
            <a:r>
              <a:rPr lang="ru-RU" sz="2400" b="1" strike="noStrike" spc="-1" dirty="0" err="1">
                <a:solidFill>
                  <a:srgbClr val="FF0000"/>
                </a:solidFill>
                <a:latin typeface="Arial"/>
              </a:rPr>
              <a:t>споживання</a:t>
            </a:r>
            <a:endParaRPr lang="ru-RU" sz="2400" b="1" strike="noStrike" spc="-1" dirty="0">
              <a:solidFill>
                <a:srgbClr val="FF0000"/>
              </a:solidFill>
              <a:latin typeface="Arial"/>
            </a:endParaRPr>
          </a:p>
        </p:txBody>
      </p:sp>
      <p:pic>
        <p:nvPicPr>
          <p:cNvPr id="382" name="Рисунок 381"/>
          <p:cNvPicPr/>
          <p:nvPr/>
        </p:nvPicPr>
        <p:blipFill>
          <a:blip r:embed="rId2"/>
          <a:srcRect l="31813" t="14862" r="32745" b="55221"/>
          <a:stretch/>
        </p:blipFill>
        <p:spPr>
          <a:xfrm>
            <a:off x="309522" y="1714488"/>
            <a:ext cx="7000924" cy="3857652"/>
          </a:xfrm>
          <a:prstGeom prst="rect">
            <a:avLst/>
          </a:prstGeom>
          <a:ln>
            <a:noFill/>
          </a:ln>
        </p:spPr>
      </p:pic>
      <p:pic>
        <p:nvPicPr>
          <p:cNvPr id="383" name="Рисунок 382"/>
          <p:cNvPicPr/>
          <p:nvPr/>
        </p:nvPicPr>
        <p:blipFill>
          <a:blip r:embed="rId3"/>
          <a:stretch/>
        </p:blipFill>
        <p:spPr>
          <a:xfrm rot="21594600">
            <a:off x="7346160" y="1443240"/>
            <a:ext cx="4676400" cy="2406960"/>
          </a:xfrm>
          <a:prstGeom prst="rect">
            <a:avLst/>
          </a:prstGeom>
          <a:ln>
            <a:noFill/>
          </a:ln>
        </p:spPr>
      </p:pic>
      <p:pic>
        <p:nvPicPr>
          <p:cNvPr id="384" name="Рисунок 383"/>
          <p:cNvPicPr/>
          <p:nvPr/>
        </p:nvPicPr>
        <p:blipFill>
          <a:blip r:embed="rId4" cstate="print"/>
          <a:stretch/>
        </p:blipFill>
        <p:spPr>
          <a:xfrm rot="21594600">
            <a:off x="7417800" y="4179240"/>
            <a:ext cx="4604400" cy="23450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5" name="Рисунок 384"/>
          <p:cNvPicPr/>
          <p:nvPr/>
        </p:nvPicPr>
        <p:blipFill>
          <a:blip r:embed="rId2"/>
          <a:srcRect l="30961" t="44267" r="32899" b="21058"/>
          <a:stretch/>
        </p:blipFill>
        <p:spPr>
          <a:xfrm>
            <a:off x="238084" y="1000108"/>
            <a:ext cx="8715436" cy="4687892"/>
          </a:xfrm>
          <a:prstGeom prst="rect">
            <a:avLst/>
          </a:prstGeom>
          <a:ln>
            <a:noFill/>
          </a:ln>
        </p:spPr>
      </p:pic>
      <p:pic>
        <p:nvPicPr>
          <p:cNvPr id="386" name="Рисунок 385"/>
          <p:cNvPicPr/>
          <p:nvPr/>
        </p:nvPicPr>
        <p:blipFill>
          <a:blip r:embed="rId3"/>
          <a:srcRect l="15181"/>
          <a:stretch/>
        </p:blipFill>
        <p:spPr>
          <a:xfrm>
            <a:off x="9336396" y="1214422"/>
            <a:ext cx="2855604" cy="4608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7" name="Рисунок 386"/>
          <p:cNvPicPr/>
          <p:nvPr/>
        </p:nvPicPr>
        <p:blipFill>
          <a:blip r:embed="rId2"/>
          <a:srcRect l="31317" t="23802" r="33090" b="37341"/>
          <a:stretch/>
        </p:blipFill>
        <p:spPr>
          <a:xfrm>
            <a:off x="1238216" y="1000108"/>
            <a:ext cx="9644130" cy="4929222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Rectangle 1"/>
          <p:cNvSpPr>
            <a:spLocks noChangeArrowheads="1"/>
          </p:cNvSpPr>
          <p:nvPr/>
        </p:nvSpPr>
        <p:spPr bwMode="auto">
          <a:xfrm>
            <a:off x="452398" y="571480"/>
            <a:ext cx="11144328" cy="181588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sng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Оздоровчий</a:t>
            </a:r>
            <a:r>
              <a:rPr kumimoji="0" lang="ru-RU" sz="16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 комплекс “</a:t>
            </a:r>
            <a:r>
              <a:rPr kumimoji="0" lang="ru-RU" sz="1600" b="1" i="0" u="sng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Жайворонок</a:t>
            </a:r>
            <a:r>
              <a:rPr kumimoji="0" lang="ru-RU" sz="16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” (м. Берегово)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Це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сучасний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термальний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 комплекс,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побудований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 в 2011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році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 та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є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частиною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ресторанно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 -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готельного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 центру.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Він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складається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з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 основного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критого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басейну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 (31-33°C), в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якому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функціонують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гідромасаж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, гейзер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і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 два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водоспади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, а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також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 в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окремому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куточку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басейну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обладнано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, так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зване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,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джакузі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 (42-45°C).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У 2013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році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 на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території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 комплексу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було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відрито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 пляж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під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відкритим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 небом,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який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вміщує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 у себе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ще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 3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басейни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: дитячий,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дорослий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 та один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із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найбільших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басейнів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 комплексу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з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прісною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 водою.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Вхід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сюди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 не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вимагає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додаткової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 плати, шезлонги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вже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входять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 у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вартість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 входу.</a:t>
            </a:r>
            <a:endParaRPr kumimoji="0" lang="ru-RU" sz="538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26978" name="Picture 2" descr="https://vidviday.ua/UserFiles/Image/novyny/termaly/001_zhajvoronok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6646" y="2500306"/>
            <a:ext cx="5929324" cy="3952883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4310050" y="214290"/>
            <a:ext cx="45897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err="1" smtClean="0">
                <a:solidFill>
                  <a:srgbClr val="FF0000"/>
                </a:solidFill>
              </a:rPr>
              <a:t>Популярні</a:t>
            </a:r>
            <a:r>
              <a:rPr lang="ru-RU" b="1" dirty="0" smtClean="0">
                <a:solidFill>
                  <a:srgbClr val="FF0000"/>
                </a:solidFill>
              </a:rPr>
              <a:t> </a:t>
            </a:r>
            <a:r>
              <a:rPr lang="ru-RU" b="1" dirty="0" err="1" smtClean="0">
                <a:solidFill>
                  <a:srgbClr val="FF0000"/>
                </a:solidFill>
              </a:rPr>
              <a:t>термальні</a:t>
            </a:r>
            <a:r>
              <a:rPr lang="ru-RU" b="1" dirty="0" smtClean="0">
                <a:solidFill>
                  <a:srgbClr val="FF0000"/>
                </a:solidFill>
              </a:rPr>
              <a:t> </a:t>
            </a:r>
            <a:r>
              <a:rPr lang="ru-RU" b="1" dirty="0" err="1" smtClean="0">
                <a:solidFill>
                  <a:srgbClr val="FF0000"/>
                </a:solidFill>
              </a:rPr>
              <a:t>джерела</a:t>
            </a:r>
            <a:r>
              <a:rPr lang="ru-RU" b="1" dirty="0" smtClean="0">
                <a:solidFill>
                  <a:srgbClr val="FF0000"/>
                </a:solidFill>
              </a:rPr>
              <a:t> </a:t>
            </a:r>
            <a:r>
              <a:rPr lang="ru-RU" b="1" dirty="0" err="1" smtClean="0">
                <a:solidFill>
                  <a:srgbClr val="FF0000"/>
                </a:solidFill>
              </a:rPr>
              <a:t>України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126980" name="Picture 4" descr="https://vidviday.ua/UserFiles/Image/novyny/termaly/002_zhajvoronok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67438" y="2500306"/>
            <a:ext cx="5822227" cy="388148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" name="Рисунок 337"/>
          <p:cNvPicPr/>
          <p:nvPr/>
        </p:nvPicPr>
        <p:blipFill>
          <a:blip r:embed="rId2"/>
          <a:srcRect l="31407" t="30215" r="32660" b="17918"/>
          <a:stretch/>
        </p:blipFill>
        <p:spPr>
          <a:xfrm>
            <a:off x="309522" y="500042"/>
            <a:ext cx="8215370" cy="5715040"/>
          </a:xfrm>
          <a:prstGeom prst="rect">
            <a:avLst/>
          </a:prstGeom>
          <a:ln>
            <a:noFill/>
          </a:ln>
        </p:spPr>
      </p:pic>
      <p:pic>
        <p:nvPicPr>
          <p:cNvPr id="33794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739206" y="3643314"/>
            <a:ext cx="3452794" cy="2297679"/>
          </a:xfrm>
          <a:prstGeom prst="rect">
            <a:avLst/>
          </a:prstGeom>
          <a:noFill/>
        </p:spPr>
      </p:pic>
      <p:pic>
        <p:nvPicPr>
          <p:cNvPr id="33796" name="Picture 4" descr="ÐÐ°ÑÑÐ¸Ð½ÐºÐ¸ Ð¿Ð¾ Ð·Ð°Ð¿ÑÐ¾ÑÑ Ð¼ÑÐ½ÐµÑÐ°Ð»ÑÐ½Ñ Ð²Ð¾Ð´Ð¸ ÐºÐ°Ð¿ÑÐ°Ð¶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676310" y="428604"/>
            <a:ext cx="3515690" cy="244107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52464" y="214290"/>
            <a:ext cx="10858576" cy="147732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b="1" u="sng" dirty="0">
                <a:solidFill>
                  <a:srgbClr val="FF0000"/>
                </a:solidFill>
              </a:rPr>
              <a:t>Комплекс «</a:t>
            </a:r>
            <a:r>
              <a:rPr lang="ru-RU" b="1" u="sng" dirty="0" err="1">
                <a:solidFill>
                  <a:srgbClr val="FF0000"/>
                </a:solidFill>
              </a:rPr>
              <a:t>Термальні</a:t>
            </a:r>
            <a:r>
              <a:rPr lang="ru-RU" b="1" u="sng" dirty="0">
                <a:solidFill>
                  <a:srgbClr val="FF0000"/>
                </a:solidFill>
              </a:rPr>
              <a:t> води Косино» (с. </a:t>
            </a:r>
            <a:r>
              <a:rPr lang="ru-RU" b="1" u="sng" dirty="0" err="1">
                <a:solidFill>
                  <a:srgbClr val="FF0000"/>
                </a:solidFill>
              </a:rPr>
              <a:t>Косонь</a:t>
            </a:r>
            <a:r>
              <a:rPr lang="ru-RU" b="1" u="sng" dirty="0">
                <a:solidFill>
                  <a:srgbClr val="FF0000"/>
                </a:solidFill>
              </a:rPr>
              <a:t>)</a:t>
            </a:r>
            <a:endParaRPr lang="ru-RU" dirty="0">
              <a:solidFill>
                <a:srgbClr val="FF0000"/>
              </a:solidFill>
            </a:endParaRPr>
          </a:p>
          <a:p>
            <a:pPr algn="just"/>
            <a:r>
              <a:rPr lang="ru-RU" dirty="0" err="1"/>
              <a:t>Це</a:t>
            </a:r>
            <a:r>
              <a:rPr lang="ru-RU" dirty="0"/>
              <a:t> один </a:t>
            </a:r>
            <a:r>
              <a:rPr lang="ru-RU" dirty="0" err="1"/>
              <a:t>із</a:t>
            </a:r>
            <a:r>
              <a:rPr lang="ru-RU" dirty="0"/>
              <a:t> </a:t>
            </a:r>
            <a:r>
              <a:rPr lang="ru-RU" dirty="0" err="1"/>
              <a:t>кращих</a:t>
            </a:r>
            <a:r>
              <a:rPr lang="ru-RU" dirty="0"/>
              <a:t> </a:t>
            </a:r>
            <a:r>
              <a:rPr lang="ru-RU" dirty="0" err="1"/>
              <a:t>термальних</a:t>
            </a:r>
            <a:r>
              <a:rPr lang="ru-RU" dirty="0"/>
              <a:t> </a:t>
            </a:r>
            <a:r>
              <a:rPr lang="ru-RU" dirty="0" err="1"/>
              <a:t>комплексів</a:t>
            </a:r>
            <a:r>
              <a:rPr lang="ru-RU" dirty="0"/>
              <a:t> </a:t>
            </a:r>
            <a:r>
              <a:rPr lang="ru-RU" dirty="0" err="1"/>
              <a:t>України</a:t>
            </a:r>
            <a:r>
              <a:rPr lang="ru-RU" dirty="0"/>
              <a:t>. На </a:t>
            </a:r>
            <a:r>
              <a:rPr lang="ru-RU" dirty="0" err="1"/>
              <a:t>території</a:t>
            </a:r>
            <a:r>
              <a:rPr lang="ru-RU" dirty="0"/>
              <a:t> комплексу </a:t>
            </a:r>
            <a:r>
              <a:rPr lang="ru-RU" dirty="0" err="1"/>
              <a:t>розташовано</a:t>
            </a:r>
            <a:r>
              <a:rPr lang="ru-RU" dirty="0"/>
              <a:t> </a:t>
            </a:r>
            <a:r>
              <a:rPr lang="ru-RU" dirty="0" err="1"/>
              <a:t>п’ять</a:t>
            </a:r>
            <a:r>
              <a:rPr lang="ru-RU" dirty="0"/>
              <a:t> </a:t>
            </a:r>
            <a:r>
              <a:rPr lang="ru-RU" dirty="0" err="1"/>
              <a:t>басейнів</a:t>
            </a:r>
            <a:r>
              <a:rPr lang="ru-RU" dirty="0"/>
              <a:t>: три </a:t>
            </a:r>
            <a:r>
              <a:rPr lang="ru-RU" dirty="0" err="1"/>
              <a:t>з</a:t>
            </a:r>
            <a:r>
              <a:rPr lang="ru-RU" dirty="0"/>
              <a:t> них </a:t>
            </a:r>
            <a:r>
              <a:rPr lang="ru-RU" dirty="0" err="1"/>
              <a:t>термальні</a:t>
            </a:r>
            <a:r>
              <a:rPr lang="ru-RU" dirty="0"/>
              <a:t>: великий та </a:t>
            </a:r>
            <a:r>
              <a:rPr lang="ru-RU" dirty="0" err="1"/>
              <a:t>басейни</a:t>
            </a:r>
            <a:r>
              <a:rPr lang="ru-RU" dirty="0"/>
              <a:t> </a:t>
            </a:r>
            <a:r>
              <a:rPr lang="ru-RU" dirty="0" err="1"/>
              <a:t>близнюки</a:t>
            </a:r>
            <a:r>
              <a:rPr lang="ru-RU" dirty="0"/>
              <a:t>, один – </a:t>
            </a:r>
            <a:r>
              <a:rPr lang="ru-RU" dirty="0" err="1"/>
              <a:t>прісний</a:t>
            </a:r>
            <a:r>
              <a:rPr lang="ru-RU" dirty="0"/>
              <a:t> </a:t>
            </a:r>
            <a:r>
              <a:rPr lang="ru-RU" dirty="0" err="1"/>
              <a:t>з</a:t>
            </a:r>
            <a:r>
              <a:rPr lang="ru-RU" dirty="0"/>
              <a:t> «</a:t>
            </a:r>
            <a:r>
              <a:rPr lang="ru-RU" dirty="0" err="1"/>
              <a:t>Аква</a:t>
            </a:r>
            <a:r>
              <a:rPr lang="ru-RU" dirty="0"/>
              <a:t> - баром», </a:t>
            </a:r>
            <a:r>
              <a:rPr lang="ru-RU" dirty="0" err="1"/>
              <a:t>і</a:t>
            </a:r>
            <a:r>
              <a:rPr lang="ru-RU" dirty="0"/>
              <a:t> один — дитячий. </a:t>
            </a:r>
            <a:r>
              <a:rPr lang="ru-RU" dirty="0" err="1"/>
              <a:t>Візитівкою</a:t>
            </a:r>
            <a:r>
              <a:rPr lang="ru-RU" dirty="0"/>
              <a:t> комплексу </a:t>
            </a:r>
            <a:r>
              <a:rPr lang="ru-RU" dirty="0" err="1"/>
              <a:t>є</a:t>
            </a:r>
            <a:r>
              <a:rPr lang="ru-RU" dirty="0"/>
              <a:t> </a:t>
            </a:r>
            <a:r>
              <a:rPr lang="ru-RU" dirty="0" err="1"/>
              <a:t>найбільший</a:t>
            </a:r>
            <a:r>
              <a:rPr lang="ru-RU" dirty="0"/>
              <a:t> у </a:t>
            </a:r>
            <a:r>
              <a:rPr lang="ru-RU" dirty="0" err="1"/>
              <a:t>світі</a:t>
            </a:r>
            <a:r>
              <a:rPr lang="ru-RU" dirty="0"/>
              <a:t> </a:t>
            </a:r>
            <a:r>
              <a:rPr lang="ru-RU" dirty="0" err="1"/>
              <a:t>термальний</a:t>
            </a:r>
            <a:r>
              <a:rPr lang="ru-RU" dirty="0"/>
              <a:t> </a:t>
            </a:r>
            <a:r>
              <a:rPr lang="ru-RU" dirty="0" err="1"/>
              <a:t>фонтан-басейн</a:t>
            </a:r>
            <a:r>
              <a:rPr lang="ru-RU" dirty="0"/>
              <a:t> "</a:t>
            </a:r>
            <a:r>
              <a:rPr lang="ru-RU" dirty="0" err="1"/>
              <a:t>Золотий</a:t>
            </a:r>
            <a:r>
              <a:rPr lang="ru-RU" dirty="0"/>
              <a:t> кран </a:t>
            </a:r>
            <a:r>
              <a:rPr lang="ru-RU" dirty="0" err="1"/>
              <a:t>здоров'я</a:t>
            </a:r>
            <a:r>
              <a:rPr lang="ru-RU" dirty="0"/>
              <a:t>", </a:t>
            </a:r>
            <a:r>
              <a:rPr lang="ru-RU" dirty="0" err="1"/>
              <a:t>його</a:t>
            </a:r>
            <a:r>
              <a:rPr lang="ru-RU" dirty="0"/>
              <a:t> </a:t>
            </a:r>
            <a:r>
              <a:rPr lang="ru-RU" dirty="0" err="1"/>
              <a:t>висота</a:t>
            </a:r>
            <a:r>
              <a:rPr lang="ru-RU" dirty="0"/>
              <a:t> - 16 м. З </a:t>
            </a:r>
            <a:r>
              <a:rPr lang="ru-RU" dirty="0" err="1"/>
              <a:t>нього</a:t>
            </a:r>
            <a:r>
              <a:rPr lang="ru-RU" dirty="0"/>
              <a:t> </a:t>
            </a:r>
            <a:r>
              <a:rPr lang="ru-RU" dirty="0" err="1"/>
              <a:t>тече</a:t>
            </a:r>
            <a:r>
              <a:rPr lang="ru-RU" dirty="0"/>
              <a:t> термальна </a:t>
            </a:r>
            <a:r>
              <a:rPr lang="ru-RU" dirty="0" err="1"/>
              <a:t>сірководнева</a:t>
            </a:r>
            <a:r>
              <a:rPr lang="ru-RU" dirty="0"/>
              <a:t> вода, </a:t>
            </a:r>
            <a:r>
              <a:rPr lang="ru-RU" dirty="0" err="1"/>
              <a:t>збагачена</a:t>
            </a:r>
            <a:r>
              <a:rPr lang="ru-RU" dirty="0"/>
              <a:t> киснем.</a:t>
            </a:r>
          </a:p>
        </p:txBody>
      </p:sp>
      <p:pic>
        <p:nvPicPr>
          <p:cNvPr id="128002" name="Picture 2" descr="https://vidviday.ua/UserFiles/Image/novyny/termaly/003_kosyn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66844" y="1779551"/>
            <a:ext cx="5000660" cy="5078449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7167570" y="2500306"/>
            <a:ext cx="466724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По боках </a:t>
            </a:r>
            <a:r>
              <a:rPr lang="ru-RU" dirty="0" err="1"/>
              <a:t>фонтана-басейну</a:t>
            </a:r>
            <a:r>
              <a:rPr lang="ru-RU" dirty="0"/>
              <a:t> - </a:t>
            </a:r>
            <a:r>
              <a:rPr lang="ru-RU" dirty="0" err="1"/>
              <a:t>чотири</a:t>
            </a:r>
            <a:r>
              <a:rPr lang="ru-RU" dirty="0"/>
              <a:t> </a:t>
            </a:r>
            <a:r>
              <a:rPr lang="ru-RU" dirty="0" err="1"/>
              <a:t>незвичні</a:t>
            </a:r>
            <a:r>
              <a:rPr lang="ru-RU" dirty="0"/>
              <a:t> </a:t>
            </a:r>
            <a:r>
              <a:rPr lang="ru-RU" dirty="0" err="1"/>
              <a:t>джакузі</a:t>
            </a:r>
            <a:r>
              <a:rPr lang="ru-RU" dirty="0"/>
              <a:t> </a:t>
            </a:r>
            <a:r>
              <a:rPr lang="ru-RU" dirty="0" err="1"/>
              <a:t>з</a:t>
            </a:r>
            <a:r>
              <a:rPr lang="ru-RU" dirty="0"/>
              <a:t> вина, </a:t>
            </a:r>
            <a:r>
              <a:rPr lang="ru-RU" dirty="0" err="1"/>
              <a:t>палинки</a:t>
            </a:r>
            <a:r>
              <a:rPr lang="ru-RU" dirty="0"/>
              <a:t>, пива та </a:t>
            </a:r>
            <a:r>
              <a:rPr lang="ru-RU" dirty="0" err="1"/>
              <a:t>кави</a:t>
            </a:r>
            <a:r>
              <a:rPr lang="ru-RU" dirty="0"/>
              <a:t>. Вода </a:t>
            </a:r>
            <a:r>
              <a:rPr lang="ru-RU" dirty="0" err="1"/>
              <a:t>пахне</a:t>
            </a:r>
            <a:r>
              <a:rPr lang="ru-RU" dirty="0"/>
              <a:t> напоями, </a:t>
            </a:r>
            <a:r>
              <a:rPr lang="ru-RU" dirty="0" err="1"/>
              <a:t>адже</a:t>
            </a:r>
            <a:r>
              <a:rPr lang="ru-RU" dirty="0"/>
              <a:t> </a:t>
            </a:r>
            <a:r>
              <a:rPr lang="ru-RU" dirty="0" err="1"/>
              <a:t>її</a:t>
            </a:r>
            <a:r>
              <a:rPr lang="ru-RU" dirty="0"/>
              <a:t> </a:t>
            </a:r>
            <a:r>
              <a:rPr lang="ru-RU" dirty="0" err="1"/>
              <a:t>підфарбовують</a:t>
            </a:r>
            <a:r>
              <a:rPr lang="ru-RU" dirty="0"/>
              <a:t> та </a:t>
            </a:r>
            <a:r>
              <a:rPr lang="ru-RU" dirty="0" err="1"/>
              <a:t>додають</a:t>
            </a:r>
            <a:r>
              <a:rPr lang="ru-RU" dirty="0"/>
              <a:t> </a:t>
            </a:r>
            <a:r>
              <a:rPr lang="ru-RU" dirty="0" err="1"/>
              <a:t>натуральні</a:t>
            </a:r>
            <a:r>
              <a:rPr lang="ru-RU" dirty="0"/>
              <a:t> </a:t>
            </a:r>
            <a:r>
              <a:rPr lang="ru-RU" dirty="0" err="1"/>
              <a:t>ароматизатори</a:t>
            </a:r>
            <a:r>
              <a:rPr lang="ru-RU" dirty="0"/>
              <a:t>.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Picture 2" descr="https://vidviday.ua/UserFiles/Image/novyny/termaly/004_kosyn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0960" y="214290"/>
            <a:ext cx="8001056" cy="664371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8524892" y="1428736"/>
            <a:ext cx="3333752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err="1"/>
              <a:t>Крім</a:t>
            </a:r>
            <a:r>
              <a:rPr lang="ru-RU" dirty="0"/>
              <a:t> того, тут в одному </a:t>
            </a:r>
            <a:r>
              <a:rPr lang="ru-RU" dirty="0" err="1"/>
              <a:t>місці</a:t>
            </a:r>
            <a:r>
              <a:rPr lang="ru-RU" dirty="0"/>
              <a:t> </a:t>
            </a:r>
            <a:r>
              <a:rPr lang="ru-RU" dirty="0" err="1"/>
              <a:t>зібрано</a:t>
            </a:r>
            <a:r>
              <a:rPr lang="ru-RU" dirty="0"/>
              <a:t> </a:t>
            </a:r>
            <a:r>
              <a:rPr lang="ru-RU" dirty="0" err="1"/>
              <a:t>сім</a:t>
            </a:r>
            <a:r>
              <a:rPr lang="ru-RU" dirty="0"/>
              <a:t> </a:t>
            </a:r>
            <a:r>
              <a:rPr lang="ru-RU" dirty="0" err="1"/>
              <a:t>унікальних</a:t>
            </a:r>
            <a:r>
              <a:rPr lang="ru-RU" dirty="0"/>
              <a:t> саун: </a:t>
            </a:r>
            <a:r>
              <a:rPr lang="ru-RU" dirty="0" err="1"/>
              <a:t>евкаліптова</a:t>
            </a:r>
            <a:r>
              <a:rPr lang="ru-RU" dirty="0"/>
              <a:t>, </a:t>
            </a:r>
            <a:r>
              <a:rPr lang="ru-RU" dirty="0" err="1"/>
              <a:t>трав'яна</a:t>
            </a:r>
            <a:r>
              <a:rPr lang="ru-RU" dirty="0"/>
              <a:t>, </a:t>
            </a:r>
            <a:r>
              <a:rPr lang="ru-RU" dirty="0" err="1"/>
              <a:t>угорська</a:t>
            </a:r>
            <a:r>
              <a:rPr lang="ru-RU" dirty="0"/>
              <a:t>, хамам, </a:t>
            </a:r>
            <a:r>
              <a:rPr lang="ru-RU" dirty="0" err="1"/>
              <a:t>римська</a:t>
            </a:r>
            <a:r>
              <a:rPr lang="ru-RU" dirty="0"/>
              <a:t> баня, соляна </a:t>
            </a:r>
            <a:r>
              <a:rPr lang="ru-RU" dirty="0" err="1"/>
              <a:t>лисяча</a:t>
            </a:r>
            <a:r>
              <a:rPr lang="ru-RU" dirty="0"/>
              <a:t> нора та </a:t>
            </a:r>
            <a:r>
              <a:rPr lang="ru-RU" dirty="0" err="1"/>
              <a:t>крижана</a:t>
            </a:r>
            <a:r>
              <a:rPr lang="ru-RU" dirty="0"/>
              <a:t> </a:t>
            </a:r>
            <a:r>
              <a:rPr lang="ru-RU" dirty="0" err="1"/>
              <a:t>печера</a:t>
            </a:r>
            <a:r>
              <a:rPr lang="ru-RU" dirty="0"/>
              <a:t>. </a:t>
            </a:r>
            <a:r>
              <a:rPr lang="ru-RU" dirty="0" err="1"/>
              <a:t>Усі</a:t>
            </a:r>
            <a:r>
              <a:rPr lang="ru-RU" dirty="0"/>
              <a:t> </a:t>
            </a:r>
            <a:r>
              <a:rPr lang="ru-RU" dirty="0" err="1"/>
              <a:t>басейни</a:t>
            </a:r>
            <a:r>
              <a:rPr lang="ru-RU" dirty="0"/>
              <a:t> </a:t>
            </a:r>
            <a:r>
              <a:rPr lang="ru-RU" dirty="0" err="1"/>
              <a:t>оточені</a:t>
            </a:r>
            <a:r>
              <a:rPr lang="ru-RU" dirty="0"/>
              <a:t> </a:t>
            </a:r>
            <a:r>
              <a:rPr lang="ru-RU" dirty="0" err="1"/>
              <a:t>зручними</a:t>
            </a:r>
            <a:r>
              <a:rPr lang="ru-RU" dirty="0"/>
              <a:t> </a:t>
            </a:r>
            <a:r>
              <a:rPr lang="ru-RU" dirty="0" err="1"/>
              <a:t>доріжками</a:t>
            </a:r>
            <a:r>
              <a:rPr lang="ru-RU" dirty="0"/>
              <a:t>, шезлонгами, </a:t>
            </a:r>
            <a:r>
              <a:rPr lang="ru-RU" dirty="0" err="1"/>
              <a:t>гойдалками</a:t>
            </a:r>
            <a:r>
              <a:rPr lang="ru-RU" dirty="0"/>
              <a:t>, </a:t>
            </a:r>
            <a:r>
              <a:rPr lang="ru-RU" dirty="0" err="1"/>
              <a:t>обладнані</a:t>
            </a:r>
            <a:r>
              <a:rPr lang="ru-RU" dirty="0"/>
              <a:t> </a:t>
            </a:r>
            <a:r>
              <a:rPr lang="ru-RU" dirty="0" err="1"/>
              <a:t>численними</a:t>
            </a:r>
            <a:r>
              <a:rPr lang="ru-RU" dirty="0"/>
              <a:t> фонтанами, </a:t>
            </a:r>
            <a:r>
              <a:rPr lang="ru-RU" dirty="0" err="1"/>
              <a:t>підводними</a:t>
            </a:r>
            <a:r>
              <a:rPr lang="ru-RU" dirty="0"/>
              <a:t> гейзерами та поручнями.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38216" y="214290"/>
            <a:ext cx="10215634" cy="147732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b="1" u="sng" dirty="0" err="1">
                <a:solidFill>
                  <a:srgbClr val="FF0000"/>
                </a:solidFill>
              </a:rPr>
              <a:t>Чани</a:t>
            </a:r>
            <a:r>
              <a:rPr lang="ru-RU" b="1" u="sng" dirty="0">
                <a:solidFill>
                  <a:srgbClr val="FF0000"/>
                </a:solidFill>
              </a:rPr>
              <a:t> (с. </a:t>
            </a:r>
            <a:r>
              <a:rPr lang="ru-RU" b="1" u="sng" dirty="0" err="1">
                <a:solidFill>
                  <a:srgbClr val="FF0000"/>
                </a:solidFill>
              </a:rPr>
              <a:t>Лумшори</a:t>
            </a:r>
            <a:r>
              <a:rPr lang="ru-RU" b="1" u="sng" dirty="0">
                <a:solidFill>
                  <a:srgbClr val="FF0000"/>
                </a:solidFill>
              </a:rPr>
              <a:t>)</a:t>
            </a:r>
            <a:endParaRPr lang="ru-RU" dirty="0">
              <a:solidFill>
                <a:srgbClr val="FF0000"/>
              </a:solidFill>
            </a:endParaRPr>
          </a:p>
          <a:p>
            <a:pPr algn="just"/>
            <a:r>
              <a:rPr lang="ru-RU" dirty="0" err="1"/>
              <a:t>Невелике</a:t>
            </a:r>
            <a:r>
              <a:rPr lang="ru-RU" dirty="0"/>
              <a:t> село </a:t>
            </a:r>
            <a:r>
              <a:rPr lang="ru-RU" dirty="0" err="1"/>
              <a:t>Лумшори</a:t>
            </a:r>
            <a:r>
              <a:rPr lang="ru-RU" dirty="0"/>
              <a:t> </a:t>
            </a:r>
            <a:r>
              <a:rPr lang="ru-RU" dirty="0" err="1"/>
              <a:t>останнім</a:t>
            </a:r>
            <a:r>
              <a:rPr lang="ru-RU" dirty="0"/>
              <a:t> часом стало </a:t>
            </a:r>
            <a:r>
              <a:rPr lang="ru-RU" dirty="0" err="1"/>
              <a:t>дуже</a:t>
            </a:r>
            <a:r>
              <a:rPr lang="ru-RU" dirty="0"/>
              <a:t> </a:t>
            </a:r>
            <a:r>
              <a:rPr lang="ru-RU" dirty="0" err="1"/>
              <a:t>популярним</a:t>
            </a:r>
            <a:r>
              <a:rPr lang="ru-RU" dirty="0"/>
              <a:t> </a:t>
            </a:r>
            <a:r>
              <a:rPr lang="ru-RU" dirty="0" err="1"/>
              <a:t>завдяки</a:t>
            </a:r>
            <a:r>
              <a:rPr lang="ru-RU" dirty="0"/>
              <a:t> тому, </a:t>
            </a:r>
            <a:r>
              <a:rPr lang="ru-RU" dirty="0" err="1"/>
              <a:t>що</a:t>
            </a:r>
            <a:r>
              <a:rPr lang="ru-RU" dirty="0"/>
              <a:t> тут </a:t>
            </a:r>
            <a:r>
              <a:rPr lang="ru-RU" dirty="0" err="1"/>
              <a:t>розташовані</a:t>
            </a:r>
            <a:r>
              <a:rPr lang="ru-RU" dirty="0"/>
              <a:t> </a:t>
            </a:r>
            <a:r>
              <a:rPr lang="ru-RU" dirty="0" err="1"/>
              <a:t>чани</a:t>
            </a:r>
            <a:r>
              <a:rPr lang="ru-RU" dirty="0"/>
              <a:t>. </a:t>
            </a:r>
            <a:r>
              <a:rPr lang="ru-RU" dirty="0" err="1"/>
              <a:t>Родзинкою</a:t>
            </a:r>
            <a:r>
              <a:rPr lang="ru-RU" dirty="0"/>
              <a:t> чана </a:t>
            </a:r>
            <a:r>
              <a:rPr lang="ru-RU" dirty="0" err="1"/>
              <a:t>є</a:t>
            </a:r>
            <a:r>
              <a:rPr lang="ru-RU" dirty="0"/>
              <a:t> те,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оздоровча</a:t>
            </a:r>
            <a:r>
              <a:rPr lang="ru-RU" dirty="0"/>
              <a:t> процедура </a:t>
            </a:r>
            <a:r>
              <a:rPr lang="ru-RU" dirty="0" err="1"/>
              <a:t>відбувається</a:t>
            </a:r>
            <a:r>
              <a:rPr lang="ru-RU" dirty="0"/>
              <a:t> </a:t>
            </a:r>
            <a:r>
              <a:rPr lang="ru-RU" dirty="0" err="1"/>
              <a:t>під</a:t>
            </a:r>
            <a:r>
              <a:rPr lang="ru-RU" dirty="0"/>
              <a:t> </a:t>
            </a:r>
            <a:r>
              <a:rPr lang="ru-RU" dirty="0" err="1"/>
              <a:t>відкритим</a:t>
            </a:r>
            <a:r>
              <a:rPr lang="ru-RU" dirty="0"/>
              <a:t> небом </a:t>
            </a:r>
            <a:r>
              <a:rPr lang="ru-RU" dirty="0" err="1"/>
              <a:t>незалежно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пори року. Чан </a:t>
            </a:r>
            <a:r>
              <a:rPr lang="ru-RU" dirty="0" err="1"/>
              <a:t>знаходиться</a:t>
            </a:r>
            <a:r>
              <a:rPr lang="ru-RU" dirty="0"/>
              <a:t> в </a:t>
            </a:r>
            <a:r>
              <a:rPr lang="ru-RU" dirty="0" err="1"/>
              <a:t>безпосередній</a:t>
            </a:r>
            <a:r>
              <a:rPr lang="ru-RU" dirty="0"/>
              <a:t> </a:t>
            </a:r>
            <a:r>
              <a:rPr lang="ru-RU" dirty="0" err="1"/>
              <a:t>близькості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річки</a:t>
            </a:r>
            <a:r>
              <a:rPr lang="ru-RU" dirty="0"/>
              <a:t>, </a:t>
            </a:r>
            <a:r>
              <a:rPr lang="ru-RU" dirty="0" err="1"/>
              <a:t>і</a:t>
            </a:r>
            <a:r>
              <a:rPr lang="ru-RU" dirty="0"/>
              <a:t> </a:t>
            </a:r>
            <a:r>
              <a:rPr lang="ru-RU" dirty="0" err="1"/>
              <a:t>після</a:t>
            </a:r>
            <a:r>
              <a:rPr lang="ru-RU" dirty="0"/>
              <a:t> </a:t>
            </a:r>
            <a:r>
              <a:rPr lang="ru-RU" dirty="0" err="1"/>
              <a:t>процедури</a:t>
            </a:r>
            <a:r>
              <a:rPr lang="ru-RU" dirty="0"/>
              <a:t> </a:t>
            </a:r>
            <a:r>
              <a:rPr lang="ru-RU" dirty="0" err="1"/>
              <a:t>в</a:t>
            </a:r>
            <a:r>
              <a:rPr lang="ru-RU" dirty="0"/>
              <a:t> </a:t>
            </a:r>
            <a:r>
              <a:rPr lang="ru-RU" dirty="0" err="1"/>
              <a:t>чані</a:t>
            </a:r>
            <a:r>
              <a:rPr lang="ru-RU" dirty="0"/>
              <a:t> </a:t>
            </a:r>
            <a:r>
              <a:rPr lang="ru-RU" dirty="0" err="1"/>
              <a:t>можна</a:t>
            </a:r>
            <a:r>
              <a:rPr lang="ru-RU" dirty="0"/>
              <a:t>, </a:t>
            </a:r>
            <a:r>
              <a:rPr lang="ru-RU" dirty="0" err="1"/>
              <a:t>скоріше</a:t>
            </a:r>
            <a:r>
              <a:rPr lang="ru-RU" dirty="0"/>
              <a:t> </a:t>
            </a:r>
            <a:r>
              <a:rPr lang="ru-RU" dirty="0" err="1"/>
              <a:t>навіть</a:t>
            </a:r>
            <a:r>
              <a:rPr lang="ru-RU" dirty="0"/>
              <a:t> </a:t>
            </a:r>
            <a:r>
              <a:rPr lang="ru-RU" dirty="0" err="1"/>
              <a:t>потрібно</a:t>
            </a:r>
            <a:r>
              <a:rPr lang="ru-RU" dirty="0"/>
              <a:t>, </a:t>
            </a:r>
            <a:r>
              <a:rPr lang="ru-RU" dirty="0" err="1"/>
              <a:t>скупатся</a:t>
            </a:r>
            <a:r>
              <a:rPr lang="ru-RU" dirty="0"/>
              <a:t> </a:t>
            </a:r>
            <a:r>
              <a:rPr lang="ru-RU" dirty="0" err="1"/>
              <a:t>в</a:t>
            </a:r>
            <a:r>
              <a:rPr lang="ru-RU" dirty="0"/>
              <a:t> </a:t>
            </a:r>
            <a:r>
              <a:rPr lang="ru-RU" dirty="0" err="1"/>
              <a:t>холодній</a:t>
            </a:r>
            <a:r>
              <a:rPr lang="ru-RU" dirty="0"/>
              <a:t> </a:t>
            </a:r>
            <a:r>
              <a:rPr lang="ru-RU" dirty="0" err="1"/>
              <a:t>річці</a:t>
            </a:r>
            <a:r>
              <a:rPr lang="ru-RU" dirty="0"/>
              <a:t>.</a:t>
            </a:r>
          </a:p>
        </p:txBody>
      </p:sp>
      <p:pic>
        <p:nvPicPr>
          <p:cNvPr id="130050" name="Picture 2" descr="https://vidviday.ua/UserFiles/Image/novyny/termaly/005_lumshor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8084" y="2000240"/>
            <a:ext cx="6050460" cy="445045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6786546" y="2500306"/>
            <a:ext cx="4738742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Перепад температур </a:t>
            </a:r>
            <a:r>
              <a:rPr lang="ru-RU" dirty="0" err="1"/>
              <a:t>діє</a:t>
            </a:r>
            <a:r>
              <a:rPr lang="ru-RU" dirty="0"/>
              <a:t> на </a:t>
            </a:r>
            <a:r>
              <a:rPr lang="ru-RU" dirty="0" err="1"/>
              <a:t>організм</a:t>
            </a:r>
            <a:r>
              <a:rPr lang="ru-RU" dirty="0"/>
              <a:t> </a:t>
            </a:r>
            <a:r>
              <a:rPr lang="ru-RU" dirty="0" err="1"/>
              <a:t>людини</a:t>
            </a:r>
            <a:r>
              <a:rPr lang="ru-RU" dirty="0"/>
              <a:t> </a:t>
            </a:r>
            <a:r>
              <a:rPr lang="ru-RU" dirty="0" err="1"/>
              <a:t>підбадьорливо</a:t>
            </a:r>
            <a:r>
              <a:rPr lang="ru-RU" dirty="0"/>
              <a:t> </a:t>
            </a:r>
            <a:r>
              <a:rPr lang="ru-RU" dirty="0" err="1"/>
              <a:t>і</a:t>
            </a:r>
            <a:r>
              <a:rPr lang="ru-RU" dirty="0"/>
              <a:t> </a:t>
            </a:r>
            <a:r>
              <a:rPr lang="ru-RU" dirty="0" err="1"/>
              <a:t>омолоджує</a:t>
            </a:r>
            <a:r>
              <a:rPr lang="ru-RU" dirty="0"/>
              <a:t> </a:t>
            </a:r>
            <a:r>
              <a:rPr lang="ru-RU" dirty="0" err="1"/>
              <a:t>шкіру</a:t>
            </a:r>
            <a:r>
              <a:rPr lang="ru-RU" dirty="0"/>
              <a:t>, одним словом </a:t>
            </a:r>
            <a:r>
              <a:rPr lang="ru-RU" dirty="0" err="1"/>
              <a:t>це</a:t>
            </a:r>
            <a:r>
              <a:rPr lang="ru-RU" dirty="0"/>
              <a:t> треба </a:t>
            </a:r>
            <a:r>
              <a:rPr lang="ru-RU" dirty="0" err="1"/>
              <a:t>спробувати</a:t>
            </a:r>
            <a:r>
              <a:rPr lang="ru-RU" dirty="0"/>
              <a:t>! </a:t>
            </a:r>
            <a:r>
              <a:rPr lang="ru-RU" dirty="0" err="1"/>
              <a:t>Також</a:t>
            </a:r>
            <a:r>
              <a:rPr lang="ru-RU" dirty="0"/>
              <a:t> </a:t>
            </a:r>
            <a:r>
              <a:rPr lang="ru-RU" dirty="0" err="1"/>
              <a:t>такі</a:t>
            </a:r>
            <a:r>
              <a:rPr lang="ru-RU" dirty="0"/>
              <a:t> </a:t>
            </a:r>
            <a:r>
              <a:rPr lang="ru-RU" dirty="0" err="1"/>
              <a:t>екзотичні</a:t>
            </a:r>
            <a:r>
              <a:rPr lang="ru-RU" dirty="0"/>
              <a:t> </a:t>
            </a:r>
            <a:r>
              <a:rPr lang="ru-RU" dirty="0" err="1"/>
              <a:t>ванни</a:t>
            </a:r>
            <a:r>
              <a:rPr lang="ru-RU" dirty="0"/>
              <a:t> позитивно </a:t>
            </a:r>
            <a:r>
              <a:rPr lang="ru-RU" dirty="0" err="1"/>
              <a:t>впливають</a:t>
            </a:r>
            <a:r>
              <a:rPr lang="ru-RU" dirty="0"/>
              <a:t> на </a:t>
            </a:r>
            <a:r>
              <a:rPr lang="ru-RU" dirty="0" err="1"/>
              <a:t>серцево-судинну</a:t>
            </a:r>
            <a:r>
              <a:rPr lang="ru-RU" dirty="0"/>
              <a:t> систему, </a:t>
            </a:r>
            <a:r>
              <a:rPr lang="ru-RU" dirty="0" err="1"/>
              <a:t>укріпляють</a:t>
            </a:r>
            <a:r>
              <a:rPr lang="ru-RU" dirty="0"/>
              <a:t> </a:t>
            </a:r>
            <a:r>
              <a:rPr lang="ru-RU" dirty="0" err="1"/>
              <a:t>загальний</a:t>
            </a:r>
            <a:r>
              <a:rPr lang="ru-RU" dirty="0"/>
              <a:t> тонус, </a:t>
            </a:r>
            <a:r>
              <a:rPr lang="ru-RU" dirty="0" err="1"/>
              <a:t>омолоджують</a:t>
            </a:r>
            <a:r>
              <a:rPr lang="ru-RU" dirty="0"/>
              <a:t> </a:t>
            </a:r>
            <a:r>
              <a:rPr lang="ru-RU" dirty="0" err="1"/>
              <a:t>шкіру</a:t>
            </a:r>
            <a:r>
              <a:rPr lang="ru-RU" dirty="0"/>
              <a:t> </a:t>
            </a:r>
            <a:r>
              <a:rPr lang="ru-RU" dirty="0" err="1"/>
              <a:t>й</a:t>
            </a:r>
            <a:r>
              <a:rPr lang="ru-RU" dirty="0"/>
              <a:t> </a:t>
            </a:r>
            <a:r>
              <a:rPr lang="ru-RU" dirty="0" err="1"/>
              <a:t>насичують</a:t>
            </a:r>
            <a:r>
              <a:rPr lang="ru-RU" dirty="0"/>
              <a:t> </a:t>
            </a:r>
            <a:r>
              <a:rPr lang="ru-RU" dirty="0" err="1"/>
              <a:t>її</a:t>
            </a:r>
            <a:r>
              <a:rPr lang="ru-RU" dirty="0"/>
              <a:t> </a:t>
            </a:r>
            <a:r>
              <a:rPr lang="ru-RU" dirty="0" err="1"/>
              <a:t>мінералами</a:t>
            </a:r>
            <a:r>
              <a:rPr lang="ru-RU" dirty="0"/>
              <a:t>. А </a:t>
            </a:r>
            <a:r>
              <a:rPr lang="ru-RU" dirty="0" err="1"/>
              <a:t>скупатися</a:t>
            </a:r>
            <a:r>
              <a:rPr lang="ru-RU" dirty="0"/>
              <a:t> </a:t>
            </a:r>
            <a:r>
              <a:rPr lang="ru-RU" dirty="0" err="1"/>
              <a:t>можна</a:t>
            </a:r>
            <a:r>
              <a:rPr lang="ru-RU" dirty="0"/>
              <a:t> в </a:t>
            </a:r>
            <a:r>
              <a:rPr lang="ru-RU" dirty="0" err="1"/>
              <a:t>найрізноманітніших</a:t>
            </a:r>
            <a:r>
              <a:rPr lang="ru-RU" dirty="0"/>
              <a:t> чанах: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давніх</a:t>
            </a:r>
            <a:r>
              <a:rPr lang="ru-RU" dirty="0"/>
              <a:t> </a:t>
            </a:r>
            <a:r>
              <a:rPr lang="ru-RU" dirty="0" err="1"/>
              <a:t>антикварних</a:t>
            </a:r>
            <a:r>
              <a:rPr lang="ru-RU" dirty="0"/>
              <a:t> до </a:t>
            </a:r>
            <a:r>
              <a:rPr lang="ru-RU" dirty="0" err="1"/>
              <a:t>сучасних</a:t>
            </a:r>
            <a:r>
              <a:rPr lang="ru-RU" dirty="0"/>
              <a:t>. Зараз у </a:t>
            </a:r>
            <a:r>
              <a:rPr lang="ru-RU" dirty="0" err="1"/>
              <a:t>селі</a:t>
            </a:r>
            <a:r>
              <a:rPr lang="ru-RU" dirty="0"/>
              <a:t> </a:t>
            </a:r>
            <a:r>
              <a:rPr lang="ru-RU" dirty="0" err="1"/>
              <a:t>Лумшори</a:t>
            </a:r>
            <a:r>
              <a:rPr lang="ru-RU" dirty="0"/>
              <a:t> </a:t>
            </a:r>
            <a:r>
              <a:rPr lang="ru-RU" dirty="0" err="1"/>
              <a:t>у</a:t>
            </a:r>
            <a:r>
              <a:rPr lang="ru-RU" dirty="0"/>
              <a:t> </a:t>
            </a:r>
            <a:r>
              <a:rPr lang="ru-RU" dirty="0" err="1"/>
              <a:t>різних</a:t>
            </a:r>
            <a:r>
              <a:rPr lang="ru-RU" dirty="0"/>
              <a:t> </a:t>
            </a:r>
            <a:r>
              <a:rPr lang="ru-RU" dirty="0" err="1"/>
              <a:t>господарів</a:t>
            </a:r>
            <a:r>
              <a:rPr lang="ru-RU" dirty="0"/>
              <a:t> </a:t>
            </a:r>
            <a:r>
              <a:rPr lang="ru-RU" dirty="0" err="1"/>
              <a:t>є</a:t>
            </a:r>
            <a:r>
              <a:rPr lang="ru-RU" dirty="0"/>
              <a:t> 18 </a:t>
            </a:r>
            <a:r>
              <a:rPr lang="ru-RU" dirty="0" err="1"/>
              <a:t>чанів</a:t>
            </a:r>
            <a:r>
              <a:rPr lang="ru-RU" dirty="0"/>
              <a:t>.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66712" y="214290"/>
            <a:ext cx="6096000" cy="2308324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r>
              <a:rPr lang="ru-RU" b="1" u="sng" dirty="0" err="1">
                <a:solidFill>
                  <a:srgbClr val="FF0000"/>
                </a:solidFill>
              </a:rPr>
              <a:t>Санаторій-профілакторій</a:t>
            </a:r>
            <a:r>
              <a:rPr lang="ru-RU" b="1" u="sng" dirty="0">
                <a:solidFill>
                  <a:srgbClr val="FF0000"/>
                </a:solidFill>
              </a:rPr>
              <a:t> “</a:t>
            </a:r>
            <a:r>
              <a:rPr lang="ru-RU" b="1" u="sng" dirty="0" err="1">
                <a:solidFill>
                  <a:srgbClr val="FF0000"/>
                </a:solidFill>
              </a:rPr>
              <a:t>Теплі</a:t>
            </a:r>
            <a:r>
              <a:rPr lang="ru-RU" b="1" u="sng" dirty="0">
                <a:solidFill>
                  <a:srgbClr val="FF0000"/>
                </a:solidFill>
              </a:rPr>
              <a:t> води” (с. </a:t>
            </a:r>
            <a:r>
              <a:rPr lang="ru-RU" b="1" u="sng" dirty="0" err="1">
                <a:solidFill>
                  <a:srgbClr val="FF0000"/>
                </a:solidFill>
              </a:rPr>
              <a:t>Велятино</a:t>
            </a:r>
            <a:r>
              <a:rPr lang="ru-RU" b="1" u="sng" dirty="0">
                <a:solidFill>
                  <a:srgbClr val="FF0000"/>
                </a:solidFill>
              </a:rPr>
              <a:t>)</a:t>
            </a:r>
            <a:endParaRPr lang="ru-RU" dirty="0">
              <a:solidFill>
                <a:srgbClr val="FF0000"/>
              </a:solidFill>
            </a:endParaRPr>
          </a:p>
          <a:p>
            <a:pPr algn="just"/>
            <a:r>
              <a:rPr lang="ru-RU" dirty="0" err="1"/>
              <a:t>Купіль</a:t>
            </a:r>
            <a:r>
              <a:rPr lang="ru-RU" dirty="0"/>
              <a:t> “</a:t>
            </a:r>
            <a:r>
              <a:rPr lang="ru-RU" dirty="0" err="1"/>
              <a:t>Теплі</a:t>
            </a:r>
            <a:r>
              <a:rPr lang="ru-RU" dirty="0"/>
              <a:t> води” </a:t>
            </a:r>
            <a:r>
              <a:rPr lang="ru-RU" dirty="0" err="1"/>
              <a:t>знаходиться</a:t>
            </a:r>
            <a:r>
              <a:rPr lang="ru-RU" dirty="0"/>
              <a:t> на </a:t>
            </a:r>
            <a:r>
              <a:rPr lang="ru-RU" dirty="0" err="1"/>
              <a:t>околиці</a:t>
            </a:r>
            <a:r>
              <a:rPr lang="ru-RU" dirty="0"/>
              <a:t> села. </a:t>
            </a:r>
            <a:r>
              <a:rPr lang="ru-RU" dirty="0" err="1"/>
              <a:t>Поряд</a:t>
            </a:r>
            <a:r>
              <a:rPr lang="ru-RU" dirty="0"/>
              <a:t> </a:t>
            </a:r>
            <a:r>
              <a:rPr lang="ru-RU" dirty="0" err="1"/>
              <a:t>є</a:t>
            </a:r>
            <a:r>
              <a:rPr lang="ru-RU" dirty="0"/>
              <a:t> </a:t>
            </a:r>
            <a:r>
              <a:rPr lang="ru-RU" dirty="0" err="1"/>
              <a:t>свердловина</a:t>
            </a:r>
            <a:r>
              <a:rPr lang="ru-RU" dirty="0"/>
              <a:t> </a:t>
            </a:r>
            <a:r>
              <a:rPr lang="ru-RU" dirty="0" err="1"/>
              <a:t>із</a:t>
            </a:r>
            <a:r>
              <a:rPr lang="ru-RU" dirty="0"/>
              <a:t> </a:t>
            </a:r>
            <a:r>
              <a:rPr lang="ru-RU" dirty="0" err="1"/>
              <a:t>гарячою</a:t>
            </a:r>
            <a:r>
              <a:rPr lang="ru-RU" dirty="0"/>
              <a:t> водою. </a:t>
            </a:r>
            <a:r>
              <a:rPr lang="ru-RU" dirty="0" err="1"/>
              <a:t>Її</a:t>
            </a:r>
            <a:r>
              <a:rPr lang="ru-RU" dirty="0"/>
              <a:t> </a:t>
            </a:r>
            <a:r>
              <a:rPr lang="ru-RU" dirty="0" err="1"/>
              <a:t>качають</a:t>
            </a:r>
            <a:r>
              <a:rPr lang="ru-RU" dirty="0"/>
              <a:t> </a:t>
            </a:r>
            <a:r>
              <a:rPr lang="ru-RU" dirty="0" err="1"/>
              <a:t>з</a:t>
            </a:r>
            <a:r>
              <a:rPr lang="ru-RU" dirty="0"/>
              <a:t> </a:t>
            </a:r>
            <a:r>
              <a:rPr lang="ru-RU" dirty="0" err="1"/>
              <a:t>глибини</a:t>
            </a:r>
            <a:r>
              <a:rPr lang="ru-RU" dirty="0"/>
              <a:t> </a:t>
            </a:r>
            <a:r>
              <a:rPr lang="ru-RU" dirty="0" err="1"/>
              <a:t>близько</a:t>
            </a:r>
            <a:r>
              <a:rPr lang="ru-RU" dirty="0"/>
              <a:t> </a:t>
            </a:r>
            <a:r>
              <a:rPr lang="ru-RU" dirty="0" err="1"/>
              <a:t>кілометра</a:t>
            </a:r>
            <a:r>
              <a:rPr lang="ru-RU" dirty="0"/>
              <a:t>. У невеликому </a:t>
            </a:r>
            <a:r>
              <a:rPr lang="ru-RU" dirty="0" err="1"/>
              <a:t>приміщенні</a:t>
            </a:r>
            <a:r>
              <a:rPr lang="ru-RU" dirty="0"/>
              <a:t> </a:t>
            </a:r>
            <a:r>
              <a:rPr lang="ru-RU" dirty="0" err="1"/>
              <a:t>санаторію</a:t>
            </a:r>
            <a:r>
              <a:rPr lang="ru-RU" dirty="0"/>
              <a:t> </a:t>
            </a:r>
            <a:r>
              <a:rPr lang="ru-RU" dirty="0" err="1"/>
              <a:t>розташована</a:t>
            </a:r>
            <a:r>
              <a:rPr lang="ru-RU" dirty="0"/>
              <a:t> </a:t>
            </a:r>
            <a:r>
              <a:rPr lang="ru-RU" dirty="0" err="1"/>
              <a:t>кімната</a:t>
            </a:r>
            <a:r>
              <a:rPr lang="ru-RU" dirty="0"/>
              <a:t> </a:t>
            </a:r>
            <a:r>
              <a:rPr lang="ru-RU" dirty="0" err="1"/>
              <a:t>лікаря</a:t>
            </a:r>
            <a:r>
              <a:rPr lang="ru-RU" dirty="0"/>
              <a:t> </a:t>
            </a:r>
            <a:r>
              <a:rPr lang="ru-RU" dirty="0" err="1"/>
              <a:t>і</a:t>
            </a:r>
            <a:r>
              <a:rPr lang="ru-RU" dirty="0"/>
              <a:t> </a:t>
            </a:r>
            <a:r>
              <a:rPr lang="ru-RU" dirty="0" err="1"/>
              <a:t>сім</a:t>
            </a:r>
            <a:r>
              <a:rPr lang="ru-RU" dirty="0"/>
              <a:t> ванн. На </a:t>
            </a:r>
            <a:r>
              <a:rPr lang="ru-RU" dirty="0" err="1"/>
              <a:t>вулиці</a:t>
            </a:r>
            <a:r>
              <a:rPr lang="ru-RU" dirty="0"/>
              <a:t> — два </a:t>
            </a:r>
            <a:r>
              <a:rPr lang="ru-RU" dirty="0" err="1"/>
              <a:t>басейни</a:t>
            </a:r>
            <a:r>
              <a:rPr lang="ru-RU" dirty="0"/>
              <a:t> та </a:t>
            </a:r>
            <a:r>
              <a:rPr lang="ru-RU" dirty="0" err="1"/>
              <a:t>кілька</a:t>
            </a:r>
            <a:r>
              <a:rPr lang="ru-RU" dirty="0"/>
              <a:t> бочок </a:t>
            </a:r>
            <a:r>
              <a:rPr lang="ru-RU" dirty="0" err="1"/>
              <a:t>із</a:t>
            </a:r>
            <a:r>
              <a:rPr lang="ru-RU" dirty="0"/>
              <a:t> термальною водою, та два </a:t>
            </a:r>
            <a:r>
              <a:rPr lang="ru-RU" dirty="0" err="1"/>
              <a:t>басейни</a:t>
            </a:r>
            <a:r>
              <a:rPr lang="ru-RU" dirty="0"/>
              <a:t> </a:t>
            </a:r>
            <a:r>
              <a:rPr lang="ru-RU" dirty="0" err="1"/>
              <a:t>із</a:t>
            </a:r>
            <a:r>
              <a:rPr lang="ru-RU" dirty="0"/>
              <a:t> </a:t>
            </a:r>
            <a:r>
              <a:rPr lang="ru-RU" dirty="0" err="1"/>
              <a:t>прісною</a:t>
            </a:r>
            <a:r>
              <a:rPr lang="ru-RU" dirty="0"/>
              <a:t> водою.</a:t>
            </a:r>
          </a:p>
        </p:txBody>
      </p:sp>
      <p:pic>
        <p:nvPicPr>
          <p:cNvPr id="131074" name="Picture 2" descr="https://vidviday.ua/UserFiles/Image/novyny/termaly/006_veliatyn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0960" y="2643182"/>
            <a:ext cx="6000792" cy="3987194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6619836" y="4272677"/>
            <a:ext cx="557216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err="1"/>
              <a:t>Найперше</a:t>
            </a:r>
            <a:r>
              <a:rPr lang="ru-RU" dirty="0"/>
              <a:t>, </a:t>
            </a:r>
            <a:r>
              <a:rPr lang="ru-RU" dirty="0" err="1"/>
              <a:t>чим</a:t>
            </a:r>
            <a:r>
              <a:rPr lang="ru-RU" dirty="0"/>
              <a:t> термальна вода </a:t>
            </a:r>
            <a:r>
              <a:rPr lang="ru-RU" dirty="0" err="1"/>
              <a:t>привертає</a:t>
            </a:r>
            <a:r>
              <a:rPr lang="ru-RU" dirty="0"/>
              <a:t> </a:t>
            </a:r>
            <a:r>
              <a:rPr lang="ru-RU" dirty="0" err="1"/>
              <a:t>увагу</a:t>
            </a:r>
            <a:r>
              <a:rPr lang="ru-RU" dirty="0"/>
              <a:t> –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своїми</a:t>
            </a:r>
            <a:r>
              <a:rPr lang="ru-RU" dirty="0"/>
              <a:t> </a:t>
            </a:r>
            <a:r>
              <a:rPr lang="ru-RU" dirty="0" err="1"/>
              <a:t>лікувальними</a:t>
            </a:r>
            <a:r>
              <a:rPr lang="ru-RU" dirty="0"/>
              <a:t> </a:t>
            </a:r>
            <a:r>
              <a:rPr lang="ru-RU" dirty="0" err="1"/>
              <a:t>елементами</a:t>
            </a:r>
            <a:r>
              <a:rPr lang="ru-RU" dirty="0"/>
              <a:t> та </a:t>
            </a:r>
            <a:r>
              <a:rPr lang="ru-RU" dirty="0" err="1"/>
              <a:t>насиченими</a:t>
            </a:r>
            <a:r>
              <a:rPr lang="ru-RU" dirty="0"/>
              <a:t> </a:t>
            </a:r>
            <a:r>
              <a:rPr lang="ru-RU" dirty="0" err="1"/>
              <a:t>мінералами</a:t>
            </a:r>
            <a:r>
              <a:rPr lang="ru-RU" dirty="0"/>
              <a:t> (</a:t>
            </a:r>
            <a:r>
              <a:rPr lang="ru-RU" dirty="0" err="1"/>
              <a:t>бромно-хлоридно-натрієвої</a:t>
            </a:r>
            <a:r>
              <a:rPr lang="ru-RU" dirty="0"/>
              <a:t> води </a:t>
            </a:r>
            <a:r>
              <a:rPr lang="ru-RU" dirty="0" err="1"/>
              <a:t>з</a:t>
            </a:r>
            <a:r>
              <a:rPr lang="ru-RU" dirty="0"/>
              <a:t> </a:t>
            </a:r>
            <a:r>
              <a:rPr lang="ru-RU" dirty="0" err="1"/>
              <a:t>підвищеним</a:t>
            </a:r>
            <a:r>
              <a:rPr lang="ru-RU" dirty="0"/>
              <a:t> </a:t>
            </a:r>
            <a:r>
              <a:rPr lang="ru-RU" dirty="0" err="1"/>
              <a:t>вмістом</a:t>
            </a:r>
            <a:r>
              <a:rPr lang="ru-RU" dirty="0"/>
              <a:t> йоду). </a:t>
            </a:r>
            <a:r>
              <a:rPr lang="ru-RU" dirty="0" err="1"/>
              <a:t>Допомагає</a:t>
            </a:r>
            <a:r>
              <a:rPr lang="ru-RU" dirty="0"/>
              <a:t> вона </a:t>
            </a:r>
            <a:r>
              <a:rPr lang="ru-RU" dirty="0" err="1"/>
              <a:t>тим</a:t>
            </a:r>
            <a:r>
              <a:rPr lang="ru-RU" dirty="0"/>
              <a:t>, </a:t>
            </a:r>
            <a:r>
              <a:rPr lang="ru-RU" dirty="0" err="1"/>
              <a:t>хто</a:t>
            </a:r>
            <a:r>
              <a:rPr lang="ru-RU" dirty="0"/>
              <a:t> </a:t>
            </a:r>
            <a:r>
              <a:rPr lang="ru-RU" dirty="0" err="1"/>
              <a:t>має</a:t>
            </a:r>
            <a:r>
              <a:rPr lang="ru-RU" dirty="0"/>
              <a:t> </a:t>
            </a:r>
            <a:r>
              <a:rPr lang="ru-RU" dirty="0" err="1"/>
              <a:t>проблеми</a:t>
            </a:r>
            <a:r>
              <a:rPr lang="ru-RU" dirty="0"/>
              <a:t> </a:t>
            </a:r>
            <a:r>
              <a:rPr lang="ru-RU" dirty="0" err="1"/>
              <a:t>із</a:t>
            </a:r>
            <a:r>
              <a:rPr lang="ru-RU" dirty="0"/>
              <a:t> </a:t>
            </a:r>
            <a:r>
              <a:rPr lang="ru-RU" dirty="0" err="1"/>
              <a:t>кістками</a:t>
            </a:r>
            <a:r>
              <a:rPr lang="ru-RU" dirty="0"/>
              <a:t>, </a:t>
            </a:r>
            <a:r>
              <a:rPr lang="ru-RU" dirty="0" err="1"/>
              <a:t>хвороби</a:t>
            </a:r>
            <a:r>
              <a:rPr lang="ru-RU" dirty="0"/>
              <a:t> </a:t>
            </a:r>
            <a:r>
              <a:rPr lang="ru-RU" dirty="0" err="1"/>
              <a:t>з</a:t>
            </a:r>
            <a:r>
              <a:rPr lang="ru-RU" dirty="0"/>
              <a:t> </a:t>
            </a:r>
            <a:r>
              <a:rPr lang="ru-RU" dirty="0" err="1"/>
              <a:t>нервовою</a:t>
            </a:r>
            <a:r>
              <a:rPr lang="ru-RU" dirty="0"/>
              <a:t> та </a:t>
            </a:r>
            <a:r>
              <a:rPr lang="ru-RU" dirty="0" err="1"/>
              <a:t>ендокринною</a:t>
            </a:r>
            <a:r>
              <a:rPr lang="ru-RU" dirty="0"/>
              <a:t> системами, органами </a:t>
            </a:r>
            <a:r>
              <a:rPr lang="ru-RU" dirty="0" err="1"/>
              <a:t>дихання</a:t>
            </a:r>
            <a:r>
              <a:rPr lang="ru-RU" dirty="0"/>
              <a:t>. </a:t>
            </a:r>
            <a:r>
              <a:rPr lang="ru-RU" dirty="0" err="1"/>
              <a:t>Корисна</a:t>
            </a:r>
            <a:r>
              <a:rPr lang="ru-RU" dirty="0"/>
              <a:t> вода </a:t>
            </a:r>
            <a:r>
              <a:rPr lang="ru-RU" dirty="0" err="1"/>
              <a:t>також</a:t>
            </a:r>
            <a:r>
              <a:rPr lang="ru-RU" dirty="0"/>
              <a:t> при артритах, </a:t>
            </a:r>
            <a:r>
              <a:rPr lang="ru-RU" dirty="0" err="1"/>
              <a:t>остеохондрозі</a:t>
            </a:r>
            <a:r>
              <a:rPr lang="ru-RU" dirty="0"/>
              <a:t>, </a:t>
            </a:r>
            <a:r>
              <a:rPr lang="ru-RU" dirty="0" err="1"/>
              <a:t>остеомієлітах</a:t>
            </a:r>
            <a:r>
              <a:rPr lang="ru-RU" dirty="0"/>
              <a:t>, </a:t>
            </a:r>
            <a:r>
              <a:rPr lang="ru-RU" dirty="0" err="1"/>
              <a:t>склеродермії</a:t>
            </a:r>
            <a:r>
              <a:rPr lang="ru-RU" dirty="0"/>
              <a:t>, </a:t>
            </a:r>
            <a:r>
              <a:rPr lang="ru-RU" dirty="0" err="1"/>
              <a:t>остеоартрозах</a:t>
            </a:r>
            <a:r>
              <a:rPr lang="ru-RU" dirty="0"/>
              <a:t>.</a:t>
            </a:r>
          </a:p>
        </p:txBody>
      </p:sp>
      <p:pic>
        <p:nvPicPr>
          <p:cNvPr id="131076" name="Picture 4" descr="https://vidviday.ua/UserFiles/Image/novyny/termaly/007_veliatyn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38942" y="571480"/>
            <a:ext cx="5453058" cy="37147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8084" y="1571612"/>
            <a:ext cx="4786346" cy="397031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b="1" u="sng" dirty="0" err="1">
                <a:solidFill>
                  <a:srgbClr val="FF0000"/>
                </a:solidFill>
              </a:rPr>
              <a:t>Навчально-спортивна</a:t>
            </a:r>
            <a:r>
              <a:rPr lang="ru-RU" b="1" u="sng" dirty="0">
                <a:solidFill>
                  <a:srgbClr val="FF0000"/>
                </a:solidFill>
              </a:rPr>
              <a:t> база «</a:t>
            </a:r>
            <a:r>
              <a:rPr lang="ru-RU" b="1" u="sng" dirty="0" err="1">
                <a:solidFill>
                  <a:srgbClr val="FF0000"/>
                </a:solidFill>
              </a:rPr>
              <a:t>Закарпаття</a:t>
            </a:r>
            <a:r>
              <a:rPr lang="ru-RU" b="1" u="sng" dirty="0">
                <a:solidFill>
                  <a:srgbClr val="FF0000"/>
                </a:solidFill>
              </a:rPr>
              <a:t>» (м. Берегово)</a:t>
            </a:r>
            <a:endParaRPr lang="ru-RU" dirty="0">
              <a:solidFill>
                <a:srgbClr val="FF0000"/>
              </a:solidFill>
            </a:endParaRPr>
          </a:p>
          <a:p>
            <a:pPr algn="just"/>
            <a:r>
              <a:rPr lang="ru-RU" dirty="0" err="1"/>
              <a:t>Басейн</a:t>
            </a:r>
            <a:r>
              <a:rPr lang="ru-RU" dirty="0"/>
              <a:t> </a:t>
            </a:r>
            <a:r>
              <a:rPr lang="ru-RU" dirty="0" err="1"/>
              <a:t>з</a:t>
            </a:r>
            <a:r>
              <a:rPr lang="ru-RU" dirty="0"/>
              <a:t> термальною водою (30-45°C) </a:t>
            </a:r>
            <a:r>
              <a:rPr lang="ru-RU" dirty="0" err="1"/>
              <a:t>відкритий</a:t>
            </a:r>
            <a:r>
              <a:rPr lang="ru-RU" dirty="0"/>
              <a:t> </a:t>
            </a:r>
            <a:r>
              <a:rPr lang="ru-RU" dirty="0" err="1"/>
              <a:t>ще</a:t>
            </a:r>
            <a:r>
              <a:rPr lang="ru-RU" dirty="0"/>
              <a:t> у далекому 1967 </a:t>
            </a:r>
            <a:r>
              <a:rPr lang="ru-RU" dirty="0" err="1"/>
              <a:t>році</a:t>
            </a:r>
            <a:r>
              <a:rPr lang="ru-RU" dirty="0"/>
              <a:t>. </a:t>
            </a:r>
            <a:r>
              <a:rPr lang="ru-RU" dirty="0" err="1"/>
              <a:t>Лікувальну</a:t>
            </a:r>
            <a:r>
              <a:rPr lang="ru-RU" dirty="0"/>
              <a:t> воду </a:t>
            </a:r>
            <a:r>
              <a:rPr lang="ru-RU" dirty="0" err="1"/>
              <a:t>добувають</a:t>
            </a:r>
            <a:r>
              <a:rPr lang="ru-RU" dirty="0"/>
              <a:t> </a:t>
            </a:r>
            <a:r>
              <a:rPr lang="ru-RU" dirty="0" err="1"/>
              <a:t>зі</a:t>
            </a:r>
            <a:r>
              <a:rPr lang="ru-RU" dirty="0"/>
              <a:t> </a:t>
            </a:r>
            <a:r>
              <a:rPr lang="ru-RU" dirty="0" err="1"/>
              <a:t>свердловини</a:t>
            </a:r>
            <a:r>
              <a:rPr lang="ru-RU" dirty="0"/>
              <a:t> </a:t>
            </a:r>
            <a:r>
              <a:rPr lang="ru-RU" dirty="0" err="1"/>
              <a:t>глибиною</a:t>
            </a:r>
            <a:r>
              <a:rPr lang="ru-RU" dirty="0"/>
              <a:t> 1100 </a:t>
            </a:r>
            <a:r>
              <a:rPr lang="ru-RU" dirty="0" err="1"/>
              <a:t>метрів</a:t>
            </a:r>
            <a:r>
              <a:rPr lang="ru-RU" dirty="0"/>
              <a:t>, а </a:t>
            </a:r>
            <a:r>
              <a:rPr lang="ru-RU" dirty="0" err="1"/>
              <a:t>потрапляє</a:t>
            </a:r>
            <a:r>
              <a:rPr lang="ru-RU" dirty="0"/>
              <a:t> вода у </a:t>
            </a:r>
            <a:r>
              <a:rPr lang="ru-RU" dirty="0" err="1"/>
              <a:t>басейн</a:t>
            </a:r>
            <a:r>
              <a:rPr lang="ru-RU" dirty="0"/>
              <a:t> </a:t>
            </a:r>
            <a:r>
              <a:rPr lang="ru-RU" dirty="0" err="1"/>
              <a:t>з</a:t>
            </a:r>
            <a:r>
              <a:rPr lang="ru-RU" dirty="0"/>
              <a:t> </a:t>
            </a:r>
            <a:r>
              <a:rPr lang="ru-RU" dirty="0" err="1"/>
              <a:t>півторакілометрового</a:t>
            </a:r>
            <a:r>
              <a:rPr lang="ru-RU" dirty="0"/>
              <a:t> гейзера. </a:t>
            </a:r>
            <a:r>
              <a:rPr lang="ru-RU" dirty="0" err="1"/>
              <a:t>Басейн</a:t>
            </a:r>
            <a:r>
              <a:rPr lang="ru-RU" dirty="0"/>
              <a:t> </a:t>
            </a:r>
            <a:r>
              <a:rPr lang="ru-RU" dirty="0" err="1"/>
              <a:t>містить</a:t>
            </a:r>
            <a:r>
              <a:rPr lang="ru-RU" dirty="0"/>
              <a:t> у </a:t>
            </a:r>
            <a:r>
              <a:rPr lang="ru-RU" dirty="0" err="1"/>
              <a:t>собі</a:t>
            </a:r>
            <a:r>
              <a:rPr lang="ru-RU" dirty="0"/>
              <a:t> </a:t>
            </a:r>
            <a:r>
              <a:rPr lang="ru-RU" dirty="0" err="1"/>
              <a:t>компоненти</a:t>
            </a:r>
            <a:r>
              <a:rPr lang="ru-RU" dirty="0"/>
              <a:t> </a:t>
            </a:r>
            <a:r>
              <a:rPr lang="ru-RU" dirty="0" err="1"/>
              <a:t>йодних</a:t>
            </a:r>
            <a:r>
              <a:rPr lang="ru-RU" dirty="0"/>
              <a:t>, </a:t>
            </a:r>
            <a:r>
              <a:rPr lang="ru-RU" dirty="0" err="1"/>
              <a:t>бромних</a:t>
            </a:r>
            <a:r>
              <a:rPr lang="ru-RU" dirty="0"/>
              <a:t>, та </a:t>
            </a:r>
            <a:r>
              <a:rPr lang="ru-RU" dirty="0" err="1"/>
              <a:t>йодобромних</a:t>
            </a:r>
            <a:r>
              <a:rPr lang="ru-RU" dirty="0"/>
              <a:t> </a:t>
            </a:r>
            <a:r>
              <a:rPr lang="ru-RU" dirty="0" err="1"/>
              <a:t>мінеральних</a:t>
            </a:r>
            <a:r>
              <a:rPr lang="ru-RU" dirty="0"/>
              <a:t> вод у </a:t>
            </a:r>
            <a:r>
              <a:rPr lang="ru-RU" dirty="0" err="1"/>
              <a:t>складі</a:t>
            </a:r>
            <a:r>
              <a:rPr lang="ru-RU" dirty="0"/>
              <a:t> </a:t>
            </a:r>
            <a:r>
              <a:rPr lang="ru-RU" dirty="0" err="1"/>
              <a:t>яких</a:t>
            </a:r>
            <a:r>
              <a:rPr lang="ru-RU" dirty="0"/>
              <a:t> </a:t>
            </a:r>
            <a:r>
              <a:rPr lang="ru-RU" dirty="0" err="1"/>
              <a:t>є</a:t>
            </a:r>
            <a:r>
              <a:rPr lang="ru-RU" dirty="0"/>
              <a:t> </a:t>
            </a:r>
            <a:r>
              <a:rPr lang="ru-RU" dirty="0" err="1"/>
              <a:t>лікувальні</a:t>
            </a:r>
            <a:r>
              <a:rPr lang="ru-RU" dirty="0"/>
              <a:t> води </a:t>
            </a:r>
            <a:r>
              <a:rPr lang="ru-RU" dirty="0" err="1"/>
              <a:t>хлоридо</a:t>
            </a:r>
            <a:r>
              <a:rPr lang="ru-RU" dirty="0"/>
              <a:t> </a:t>
            </a:r>
            <a:r>
              <a:rPr lang="ru-RU" dirty="0" err="1"/>
              <a:t>натрієвого</a:t>
            </a:r>
            <a:r>
              <a:rPr lang="ru-RU" dirty="0"/>
              <a:t> складу. </a:t>
            </a:r>
            <a:r>
              <a:rPr lang="ru-RU" dirty="0" err="1"/>
              <a:t>Перевагами</a:t>
            </a:r>
            <a:r>
              <a:rPr lang="ru-RU" dirty="0"/>
              <a:t> </a:t>
            </a:r>
            <a:r>
              <a:rPr lang="ru-RU" dirty="0" err="1"/>
              <a:t>басейну</a:t>
            </a:r>
            <a:r>
              <a:rPr lang="ru-RU" dirty="0"/>
              <a:t> </a:t>
            </a:r>
            <a:r>
              <a:rPr lang="ru-RU" dirty="0" err="1"/>
              <a:t>є</a:t>
            </a:r>
            <a:r>
              <a:rPr lang="ru-RU" dirty="0"/>
              <a:t> </a:t>
            </a:r>
            <a:r>
              <a:rPr lang="ru-RU" dirty="0" err="1"/>
              <a:t>його</a:t>
            </a:r>
            <a:r>
              <a:rPr lang="ru-RU" dirty="0"/>
              <a:t> </a:t>
            </a:r>
            <a:r>
              <a:rPr lang="ru-RU" dirty="0" err="1"/>
              <a:t>довжина</a:t>
            </a:r>
            <a:r>
              <a:rPr lang="ru-RU" dirty="0"/>
              <a:t> у 50 </a:t>
            </a:r>
            <a:r>
              <a:rPr lang="ru-RU" dirty="0" err="1"/>
              <a:t>метрів</a:t>
            </a:r>
            <a:r>
              <a:rPr lang="ru-RU" dirty="0"/>
              <a:t> та </a:t>
            </a:r>
            <a:r>
              <a:rPr lang="ru-RU" dirty="0" err="1"/>
              <a:t>глибина</a:t>
            </a:r>
            <a:r>
              <a:rPr lang="ru-RU" dirty="0"/>
              <a:t> (</a:t>
            </a:r>
            <a:r>
              <a:rPr lang="ru-RU" dirty="0" err="1"/>
              <a:t>від</a:t>
            </a:r>
            <a:r>
              <a:rPr lang="ru-RU" dirty="0"/>
              <a:t> 1,5 до 4 м). </a:t>
            </a:r>
            <a:r>
              <a:rPr lang="ru-RU" dirty="0" err="1"/>
              <a:t>Також</a:t>
            </a:r>
            <a:r>
              <a:rPr lang="ru-RU" dirty="0"/>
              <a:t> </a:t>
            </a:r>
            <a:r>
              <a:rPr lang="ru-RU" dirty="0" err="1"/>
              <a:t>передбачено</a:t>
            </a:r>
            <a:r>
              <a:rPr lang="ru-RU" dirty="0"/>
              <a:t> 2 маленьких </a:t>
            </a:r>
            <a:r>
              <a:rPr lang="ru-RU" dirty="0" err="1"/>
              <a:t>басейни</a:t>
            </a:r>
            <a:r>
              <a:rPr lang="ru-RU" dirty="0"/>
              <a:t> для </a:t>
            </a:r>
            <a:r>
              <a:rPr lang="ru-RU" dirty="0" err="1"/>
              <a:t>дітей</a:t>
            </a:r>
            <a:r>
              <a:rPr lang="ru-RU" dirty="0"/>
              <a:t>.</a:t>
            </a:r>
          </a:p>
        </p:txBody>
      </p:sp>
      <p:pic>
        <p:nvPicPr>
          <p:cNvPr id="132098" name="Picture 2" descr="https://vidviday.ua/UserFiles/Image/novyny/termaly/008_zakarpatti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56439" y="928670"/>
            <a:ext cx="7035561" cy="464347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9522" y="285728"/>
            <a:ext cx="5286412" cy="59093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b="1" dirty="0" err="1">
                <a:solidFill>
                  <a:srgbClr val="FF0000"/>
                </a:solidFill>
              </a:rPr>
              <a:t>Готельно-ресторанний</a:t>
            </a:r>
            <a:r>
              <a:rPr lang="ru-RU" b="1" dirty="0">
                <a:solidFill>
                  <a:srgbClr val="FF0000"/>
                </a:solidFill>
              </a:rPr>
              <a:t> комплекс “Золота гора”(с. </a:t>
            </a:r>
            <a:r>
              <a:rPr lang="ru-RU" b="1" dirty="0" err="1">
                <a:solidFill>
                  <a:srgbClr val="FF0000"/>
                </a:solidFill>
              </a:rPr>
              <a:t>Барвінок</a:t>
            </a:r>
            <a:r>
              <a:rPr lang="ru-RU" b="1" dirty="0">
                <a:solidFill>
                  <a:srgbClr val="FF0000"/>
                </a:solidFill>
              </a:rPr>
              <a:t>)</a:t>
            </a:r>
            <a:endParaRPr lang="ru-RU" dirty="0">
              <a:solidFill>
                <a:srgbClr val="FF0000"/>
              </a:solidFill>
            </a:endParaRPr>
          </a:p>
          <a:p>
            <a:pPr algn="just"/>
            <a:r>
              <a:rPr lang="ru-RU" dirty="0"/>
              <a:t>Комплекс «Золота Гора» </a:t>
            </a:r>
            <a:r>
              <a:rPr lang="ru-RU" dirty="0" err="1"/>
              <a:t>розташований</a:t>
            </a:r>
            <a:r>
              <a:rPr lang="ru-RU" dirty="0"/>
              <a:t> у </a:t>
            </a:r>
            <a:r>
              <a:rPr lang="ru-RU" dirty="0" err="1"/>
              <a:t>селі</a:t>
            </a:r>
            <a:r>
              <a:rPr lang="ru-RU" dirty="0"/>
              <a:t> </a:t>
            </a:r>
            <a:r>
              <a:rPr lang="ru-RU" dirty="0" err="1"/>
              <a:t>Барвінок</a:t>
            </a:r>
            <a:r>
              <a:rPr lang="ru-RU" dirty="0"/>
              <a:t>, за два </a:t>
            </a:r>
            <a:r>
              <a:rPr lang="ru-RU" dirty="0" err="1"/>
              <a:t>кілометри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міста</a:t>
            </a:r>
            <a:r>
              <a:rPr lang="ru-RU" dirty="0"/>
              <a:t> Ужгород.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дуже</a:t>
            </a:r>
            <a:r>
              <a:rPr lang="ru-RU" dirty="0"/>
              <a:t> </a:t>
            </a:r>
            <a:r>
              <a:rPr lang="ru-RU" dirty="0" err="1"/>
              <a:t>мальовниче</a:t>
            </a:r>
            <a:r>
              <a:rPr lang="ru-RU" dirty="0"/>
              <a:t> </a:t>
            </a:r>
            <a:r>
              <a:rPr lang="ru-RU" dirty="0" err="1"/>
              <a:t>місце</a:t>
            </a:r>
            <a:r>
              <a:rPr lang="ru-RU" dirty="0"/>
              <a:t>, </a:t>
            </a:r>
            <a:r>
              <a:rPr lang="ru-RU" dirty="0" err="1"/>
              <a:t>з</a:t>
            </a:r>
            <a:r>
              <a:rPr lang="ru-RU" dirty="0"/>
              <a:t> </a:t>
            </a:r>
            <a:r>
              <a:rPr lang="ru-RU" dirty="0" err="1"/>
              <a:t>якого</a:t>
            </a:r>
            <a:r>
              <a:rPr lang="ru-RU" dirty="0"/>
              <a:t> </a:t>
            </a:r>
            <a:r>
              <a:rPr lang="ru-RU" dirty="0" err="1"/>
              <a:t>відкривається</a:t>
            </a:r>
            <a:r>
              <a:rPr lang="ru-RU" dirty="0"/>
              <a:t> </a:t>
            </a:r>
            <a:r>
              <a:rPr lang="ru-RU" dirty="0" err="1"/>
              <a:t>чудова</a:t>
            </a:r>
            <a:r>
              <a:rPr lang="ru-RU" dirty="0"/>
              <a:t> панорама Ужгорода та </a:t>
            </a:r>
            <a:r>
              <a:rPr lang="ru-RU" dirty="0" err="1"/>
              <a:t>середньо-дунайської</a:t>
            </a:r>
            <a:r>
              <a:rPr lang="ru-RU" dirty="0"/>
              <a:t> </a:t>
            </a:r>
            <a:r>
              <a:rPr lang="ru-RU" dirty="0" err="1"/>
              <a:t>низовини</a:t>
            </a:r>
            <a:r>
              <a:rPr lang="ru-RU" dirty="0"/>
              <a:t>.</a:t>
            </a:r>
          </a:p>
          <a:p>
            <a:pPr algn="just"/>
            <a:r>
              <a:rPr lang="ru-RU" dirty="0"/>
              <a:t>На Вас </a:t>
            </a:r>
            <a:r>
              <a:rPr lang="ru-RU" dirty="0" err="1"/>
              <a:t>чекають</a:t>
            </a:r>
            <a:r>
              <a:rPr lang="ru-RU" dirty="0"/>
              <a:t> </a:t>
            </a:r>
            <a:r>
              <a:rPr lang="ru-RU" dirty="0" err="1"/>
              <a:t>п’ять</a:t>
            </a:r>
            <a:r>
              <a:rPr lang="ru-RU" dirty="0"/>
              <a:t> </a:t>
            </a:r>
            <a:r>
              <a:rPr lang="ru-RU" dirty="0" err="1"/>
              <a:t>сучасних</a:t>
            </a:r>
            <a:r>
              <a:rPr lang="ru-RU" dirty="0"/>
              <a:t> </a:t>
            </a:r>
            <a:r>
              <a:rPr lang="ru-RU" dirty="0" err="1"/>
              <a:t>термальних</a:t>
            </a:r>
            <a:r>
              <a:rPr lang="ru-RU" dirty="0"/>
              <a:t> </a:t>
            </a:r>
            <a:r>
              <a:rPr lang="ru-RU" dirty="0" err="1"/>
              <a:t>басейнів</a:t>
            </a:r>
            <a:r>
              <a:rPr lang="ru-RU" dirty="0"/>
              <a:t> </a:t>
            </a:r>
            <a:r>
              <a:rPr lang="ru-RU" dirty="0" err="1"/>
              <a:t>із</a:t>
            </a:r>
            <a:r>
              <a:rPr lang="ru-RU" dirty="0"/>
              <a:t> температурою води 29 та 39 </a:t>
            </a:r>
            <a:r>
              <a:rPr lang="ru-RU" dirty="0" err="1"/>
              <a:t>градусів</a:t>
            </a:r>
            <a:r>
              <a:rPr lang="ru-RU" dirty="0"/>
              <a:t>, два в </a:t>
            </a:r>
            <a:r>
              <a:rPr lang="ru-RU" dirty="0" err="1"/>
              <a:t>приміщенні</a:t>
            </a:r>
            <a:r>
              <a:rPr lang="ru-RU" dirty="0"/>
              <a:t> та три на </a:t>
            </a:r>
            <a:r>
              <a:rPr lang="ru-RU" dirty="0" err="1"/>
              <a:t>відкритому</a:t>
            </a:r>
            <a:r>
              <a:rPr lang="ru-RU" dirty="0"/>
              <a:t> </a:t>
            </a:r>
            <a:r>
              <a:rPr lang="ru-RU" dirty="0" err="1"/>
              <a:t>просторі</a:t>
            </a:r>
            <a:r>
              <a:rPr lang="ru-RU" dirty="0"/>
              <a:t>. За </a:t>
            </a:r>
            <a:r>
              <a:rPr lang="ru-RU" dirty="0" err="1"/>
              <a:t>хімічним</a:t>
            </a:r>
            <a:r>
              <a:rPr lang="ru-RU" dirty="0"/>
              <a:t> складом та температурою вода </a:t>
            </a:r>
            <a:r>
              <a:rPr lang="ru-RU" dirty="0" err="1"/>
              <a:t>свердловини</a:t>
            </a:r>
            <a:r>
              <a:rPr lang="ru-RU" dirty="0"/>
              <a:t> </a:t>
            </a:r>
            <a:r>
              <a:rPr lang="ru-RU" dirty="0" err="1"/>
              <a:t>відноситься</a:t>
            </a:r>
            <a:r>
              <a:rPr lang="ru-RU" dirty="0"/>
              <a:t> до </a:t>
            </a:r>
            <a:r>
              <a:rPr lang="ru-RU" dirty="0" err="1"/>
              <a:t>гарячих</a:t>
            </a:r>
            <a:r>
              <a:rPr lang="ru-RU" dirty="0"/>
              <a:t> </a:t>
            </a:r>
            <a:r>
              <a:rPr lang="ru-RU" dirty="0" err="1"/>
              <a:t>кремнієвих</a:t>
            </a:r>
            <a:r>
              <a:rPr lang="ru-RU" dirty="0"/>
              <a:t> </a:t>
            </a:r>
            <a:r>
              <a:rPr lang="ru-RU" dirty="0" err="1"/>
              <a:t>гідрокарбонатних</a:t>
            </a:r>
            <a:r>
              <a:rPr lang="ru-RU" dirty="0"/>
              <a:t> </a:t>
            </a:r>
            <a:r>
              <a:rPr lang="ru-RU" dirty="0" err="1"/>
              <a:t>натрієвих</a:t>
            </a:r>
            <a:r>
              <a:rPr lang="ru-RU" dirty="0"/>
              <a:t> </a:t>
            </a:r>
            <a:r>
              <a:rPr lang="ru-RU" dirty="0" err="1"/>
              <a:t>середньої</a:t>
            </a:r>
            <a:r>
              <a:rPr lang="ru-RU" dirty="0"/>
              <a:t> </a:t>
            </a:r>
            <a:r>
              <a:rPr lang="ru-RU" dirty="0" err="1"/>
              <a:t>мінералізації</a:t>
            </a:r>
            <a:r>
              <a:rPr lang="ru-RU" dirty="0"/>
              <a:t>, складом схожа на </a:t>
            </a:r>
            <a:r>
              <a:rPr lang="ru-RU" dirty="0" err="1"/>
              <a:t>термальні</a:t>
            </a:r>
            <a:r>
              <a:rPr lang="ru-RU" dirty="0"/>
              <a:t> води </a:t>
            </a:r>
            <a:r>
              <a:rPr lang="ru-RU" dirty="0" err="1"/>
              <a:t>найкращих</a:t>
            </a:r>
            <a:r>
              <a:rPr lang="ru-RU" dirty="0"/>
              <a:t> </a:t>
            </a:r>
            <a:r>
              <a:rPr lang="ru-RU" dirty="0" err="1"/>
              <a:t>курортів</a:t>
            </a:r>
            <a:r>
              <a:rPr lang="ru-RU" dirty="0"/>
              <a:t> </a:t>
            </a:r>
            <a:r>
              <a:rPr lang="ru-RU" dirty="0" err="1"/>
              <a:t>Франції</a:t>
            </a:r>
            <a:r>
              <a:rPr lang="ru-RU" dirty="0"/>
              <a:t>, </a:t>
            </a:r>
            <a:r>
              <a:rPr lang="ru-RU" dirty="0" err="1"/>
              <a:t>Німеччини</a:t>
            </a:r>
            <a:r>
              <a:rPr lang="ru-RU" dirty="0"/>
              <a:t> та </a:t>
            </a:r>
            <a:r>
              <a:rPr lang="ru-RU" dirty="0" err="1"/>
              <a:t>Чехії</a:t>
            </a:r>
            <a:r>
              <a:rPr lang="ru-RU" dirty="0"/>
              <a:t>.</a:t>
            </a:r>
          </a:p>
          <a:p>
            <a:pPr algn="just"/>
            <a:r>
              <a:rPr lang="ru-RU" dirty="0" err="1"/>
              <a:t>Купання</a:t>
            </a:r>
            <a:r>
              <a:rPr lang="ru-RU" dirty="0"/>
              <a:t> у </a:t>
            </a:r>
            <a:r>
              <a:rPr lang="ru-RU" dirty="0" err="1"/>
              <a:t>такій</a:t>
            </a:r>
            <a:r>
              <a:rPr lang="ru-RU" dirty="0"/>
              <a:t> </a:t>
            </a:r>
            <a:r>
              <a:rPr lang="ru-RU" dirty="0" err="1"/>
              <a:t>воді</a:t>
            </a:r>
            <a:r>
              <a:rPr lang="ru-RU" dirty="0"/>
              <a:t> </a:t>
            </a:r>
            <a:r>
              <a:rPr lang="ru-RU" dirty="0" err="1"/>
              <a:t>принесе</a:t>
            </a:r>
            <a:r>
              <a:rPr lang="ru-RU" dirty="0"/>
              <a:t> </a:t>
            </a:r>
            <a:r>
              <a:rPr lang="ru-RU" dirty="0" err="1"/>
              <a:t>користь</a:t>
            </a:r>
            <a:r>
              <a:rPr lang="ru-RU" dirty="0"/>
              <a:t> людям </a:t>
            </a:r>
            <a:r>
              <a:rPr lang="ru-RU" dirty="0" err="1"/>
              <a:t>з</a:t>
            </a:r>
            <a:r>
              <a:rPr lang="ru-RU" dirty="0"/>
              <a:t> </a:t>
            </a:r>
            <a:r>
              <a:rPr lang="ru-RU" dirty="0" err="1"/>
              <a:t>анемією</a:t>
            </a:r>
            <a:r>
              <a:rPr lang="ru-RU" dirty="0"/>
              <a:t>, </a:t>
            </a:r>
            <a:r>
              <a:rPr lang="ru-RU" dirty="0" err="1"/>
              <a:t>цукровим</a:t>
            </a:r>
            <a:r>
              <a:rPr lang="ru-RU" dirty="0"/>
              <a:t> </a:t>
            </a:r>
            <a:r>
              <a:rPr lang="ru-RU" dirty="0" err="1"/>
              <a:t>діабетом</a:t>
            </a:r>
            <a:r>
              <a:rPr lang="ru-RU" dirty="0"/>
              <a:t>, подагрою та </a:t>
            </a:r>
            <a:r>
              <a:rPr lang="ru-RU" dirty="0" err="1"/>
              <a:t>ін</a:t>
            </a:r>
            <a:r>
              <a:rPr lang="ru-RU" dirty="0"/>
              <a:t>. Цей </a:t>
            </a:r>
            <a:r>
              <a:rPr lang="ru-RU" dirty="0" err="1"/>
              <a:t>сучасний</a:t>
            </a:r>
            <a:r>
              <a:rPr lang="ru-RU" dirty="0"/>
              <a:t> комплекс </a:t>
            </a:r>
            <a:r>
              <a:rPr lang="ru-RU" dirty="0" err="1"/>
              <a:t>може</a:t>
            </a:r>
            <a:r>
              <a:rPr lang="ru-RU" dirty="0"/>
              <a:t> </a:t>
            </a:r>
            <a:r>
              <a:rPr lang="ru-RU" dirty="0" err="1"/>
              <a:t>обслуговувати</a:t>
            </a:r>
            <a:r>
              <a:rPr lang="ru-RU" dirty="0"/>
              <a:t> </a:t>
            </a:r>
            <a:r>
              <a:rPr lang="ru-RU" dirty="0" err="1"/>
              <a:t>велику</a:t>
            </a:r>
            <a:r>
              <a:rPr lang="ru-RU" dirty="0"/>
              <a:t> </a:t>
            </a:r>
            <a:r>
              <a:rPr lang="ru-RU" dirty="0" err="1"/>
              <a:t>кількість</a:t>
            </a:r>
            <a:r>
              <a:rPr lang="ru-RU" dirty="0"/>
              <a:t> </a:t>
            </a:r>
            <a:r>
              <a:rPr lang="ru-RU" dirty="0" err="1"/>
              <a:t>клієнтів</a:t>
            </a:r>
            <a:r>
              <a:rPr lang="ru-RU" dirty="0"/>
              <a:t>, </a:t>
            </a:r>
            <a:r>
              <a:rPr lang="ru-RU" dirty="0" err="1"/>
              <a:t>бо</a:t>
            </a:r>
            <a:r>
              <a:rPr lang="ru-RU" dirty="0"/>
              <a:t> </a:t>
            </a:r>
            <a:r>
              <a:rPr lang="ru-RU" dirty="0" err="1"/>
              <a:t>має</a:t>
            </a:r>
            <a:r>
              <a:rPr lang="ru-RU" dirty="0"/>
              <a:t> </a:t>
            </a:r>
            <a:r>
              <a:rPr lang="ru-RU" dirty="0" err="1"/>
              <a:t>багато</a:t>
            </a:r>
            <a:r>
              <a:rPr lang="ru-RU" dirty="0"/>
              <a:t> </a:t>
            </a:r>
            <a:r>
              <a:rPr lang="ru-RU" dirty="0" err="1"/>
              <a:t>роздягалень</a:t>
            </a:r>
            <a:r>
              <a:rPr lang="ru-RU" dirty="0"/>
              <a:t> </a:t>
            </a:r>
            <a:r>
              <a:rPr lang="ru-RU" dirty="0" err="1"/>
              <a:t>і</a:t>
            </a:r>
            <a:r>
              <a:rPr lang="ru-RU" dirty="0"/>
              <a:t> </a:t>
            </a:r>
            <a:r>
              <a:rPr lang="ru-RU" dirty="0" err="1"/>
              <a:t>душових</a:t>
            </a:r>
            <a:r>
              <a:rPr lang="ru-RU" dirty="0"/>
              <a:t>.</a:t>
            </a:r>
          </a:p>
        </p:txBody>
      </p:sp>
      <p:pic>
        <p:nvPicPr>
          <p:cNvPr id="133122" name="Picture 2" descr="https://vidviday.ua/UserFiles/Image/novyny/Barvinok-Zolota-hora-03-In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10248" y="857232"/>
            <a:ext cx="6215106" cy="468631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9044" y="0"/>
            <a:ext cx="11572956" cy="175432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b="1" u="sng" dirty="0" err="1">
                <a:solidFill>
                  <a:srgbClr val="FF0000"/>
                </a:solidFill>
              </a:rPr>
              <a:t>Санаторний</a:t>
            </a:r>
            <a:r>
              <a:rPr lang="ru-RU" b="1" u="sng" dirty="0">
                <a:solidFill>
                  <a:srgbClr val="FF0000"/>
                </a:solidFill>
              </a:rPr>
              <a:t> комплекс “</a:t>
            </a:r>
            <a:r>
              <a:rPr lang="ru-RU" b="1" u="sng" dirty="0" err="1">
                <a:solidFill>
                  <a:srgbClr val="FF0000"/>
                </a:solidFill>
              </a:rPr>
              <a:t>Деренівська</a:t>
            </a:r>
            <a:r>
              <a:rPr lang="ru-RU" b="1" u="sng" dirty="0">
                <a:solidFill>
                  <a:srgbClr val="FF0000"/>
                </a:solidFill>
              </a:rPr>
              <a:t> </a:t>
            </a:r>
            <a:r>
              <a:rPr lang="ru-RU" b="1" u="sng" dirty="0" err="1">
                <a:solidFill>
                  <a:srgbClr val="FF0000"/>
                </a:solidFill>
              </a:rPr>
              <a:t>купіль</a:t>
            </a:r>
            <a:r>
              <a:rPr lang="ru-RU" b="1" u="sng" dirty="0">
                <a:solidFill>
                  <a:srgbClr val="FF0000"/>
                </a:solidFill>
              </a:rPr>
              <a:t>”(</a:t>
            </a:r>
            <a:r>
              <a:rPr lang="en-US" b="1" u="sng" dirty="0">
                <a:solidFill>
                  <a:srgbClr val="FF0000"/>
                </a:solidFill>
              </a:rPr>
              <a:t>c. </a:t>
            </a:r>
            <a:r>
              <a:rPr lang="ru-RU" b="1" u="sng" dirty="0" err="1">
                <a:solidFill>
                  <a:srgbClr val="FF0000"/>
                </a:solidFill>
              </a:rPr>
              <a:t>Нижнє</a:t>
            </a:r>
            <a:r>
              <a:rPr lang="ru-RU" b="1" u="sng" dirty="0">
                <a:solidFill>
                  <a:srgbClr val="FF0000"/>
                </a:solidFill>
              </a:rPr>
              <a:t> </a:t>
            </a:r>
            <a:r>
              <a:rPr lang="ru-RU" b="1" u="sng" dirty="0" err="1">
                <a:solidFill>
                  <a:srgbClr val="FF0000"/>
                </a:solidFill>
              </a:rPr>
              <a:t>Солотвино</a:t>
            </a:r>
            <a:r>
              <a:rPr lang="ru-RU" b="1" u="sng" dirty="0">
                <a:solidFill>
                  <a:srgbClr val="FF0000"/>
                </a:solidFill>
              </a:rPr>
              <a:t>)</a:t>
            </a:r>
            <a:r>
              <a:rPr lang="ru-RU" dirty="0">
                <a:solidFill>
                  <a:srgbClr val="FF0000"/>
                </a:solidFill>
              </a:rPr>
              <a:t> </a:t>
            </a:r>
          </a:p>
          <a:p>
            <a:pPr algn="just"/>
            <a:r>
              <a:rPr lang="ru-RU" dirty="0"/>
              <a:t>У </a:t>
            </a:r>
            <a:r>
              <a:rPr lang="ru-RU" dirty="0" err="1"/>
              <a:t>мальовничому</a:t>
            </a:r>
            <a:r>
              <a:rPr lang="ru-RU" dirty="0"/>
              <a:t> </a:t>
            </a:r>
            <a:r>
              <a:rPr lang="ru-RU" dirty="0" err="1"/>
              <a:t>передгір’ї</a:t>
            </a:r>
            <a:r>
              <a:rPr lang="ru-RU" dirty="0"/>
              <a:t> Карпат, в </a:t>
            </a:r>
            <a:r>
              <a:rPr lang="ru-RU" dirty="0" err="1"/>
              <a:t>урочищі</a:t>
            </a:r>
            <a:r>
              <a:rPr lang="ru-RU" dirty="0"/>
              <a:t> </a:t>
            </a:r>
            <a:r>
              <a:rPr lang="ru-RU" dirty="0" err="1"/>
              <a:t>Деренівка</a:t>
            </a:r>
            <a:r>
              <a:rPr lang="ru-RU" dirty="0"/>
              <a:t> за 12 </a:t>
            </a:r>
            <a:r>
              <a:rPr lang="ru-RU" dirty="0" err="1"/>
              <a:t>кілометрів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Ужгорода, </a:t>
            </a:r>
            <a:r>
              <a:rPr lang="ru-RU" dirty="0" err="1"/>
              <a:t>серед</a:t>
            </a:r>
            <a:r>
              <a:rPr lang="ru-RU" dirty="0"/>
              <a:t> </a:t>
            </a:r>
            <a:r>
              <a:rPr lang="ru-RU" dirty="0" err="1"/>
              <a:t>чудових</a:t>
            </a:r>
            <a:r>
              <a:rPr lang="ru-RU" dirty="0"/>
              <a:t> </a:t>
            </a:r>
            <a:r>
              <a:rPr lang="ru-RU" dirty="0" err="1"/>
              <a:t>краєвидів</a:t>
            </a:r>
            <a:r>
              <a:rPr lang="ru-RU" dirty="0"/>
              <a:t> </a:t>
            </a:r>
            <a:r>
              <a:rPr lang="ru-RU" dirty="0" err="1"/>
              <a:t>народжується</a:t>
            </a:r>
            <a:r>
              <a:rPr lang="ru-RU" dirty="0"/>
              <a:t> </a:t>
            </a:r>
            <a:r>
              <a:rPr lang="ru-RU" dirty="0" err="1"/>
              <a:t>особлива</a:t>
            </a:r>
            <a:r>
              <a:rPr lang="ru-RU" dirty="0"/>
              <a:t> </a:t>
            </a:r>
            <a:r>
              <a:rPr lang="ru-RU" dirty="0" err="1"/>
              <a:t>цілюща</a:t>
            </a:r>
            <a:r>
              <a:rPr lang="ru-RU" dirty="0"/>
              <a:t> вода, яка </a:t>
            </a:r>
            <a:r>
              <a:rPr lang="ru-RU" dirty="0" err="1"/>
              <a:t>ще</a:t>
            </a:r>
            <a:r>
              <a:rPr lang="ru-RU" dirty="0"/>
              <a:t> </a:t>
            </a:r>
            <a:r>
              <a:rPr lang="ru-RU" dirty="0" err="1"/>
              <a:t>чотири</a:t>
            </a:r>
            <a:r>
              <a:rPr lang="ru-RU" dirty="0"/>
              <a:t> </a:t>
            </a:r>
            <a:r>
              <a:rPr lang="ru-RU" dirty="0" err="1"/>
              <a:t>століття</a:t>
            </a:r>
            <a:r>
              <a:rPr lang="ru-RU" dirty="0"/>
              <a:t> тому прославила курорт та </a:t>
            </a:r>
            <a:r>
              <a:rPr lang="ru-RU" dirty="0" err="1"/>
              <a:t>цю</a:t>
            </a:r>
            <a:r>
              <a:rPr lang="ru-RU" dirty="0"/>
              <a:t> </a:t>
            </a:r>
            <a:r>
              <a:rPr lang="ru-RU" dirty="0" err="1"/>
              <a:t>місцевість</a:t>
            </a:r>
            <a:r>
              <a:rPr lang="ru-RU" dirty="0"/>
              <a:t> на всю </a:t>
            </a:r>
            <a:r>
              <a:rPr lang="ru-RU" dirty="0" err="1"/>
              <a:t>Європу</a:t>
            </a:r>
            <a:r>
              <a:rPr lang="ru-RU" dirty="0"/>
              <a:t>. </a:t>
            </a:r>
            <a:r>
              <a:rPr lang="ru-RU" dirty="0" err="1"/>
              <a:t>Поновити</a:t>
            </a:r>
            <a:r>
              <a:rPr lang="ru-RU" dirty="0"/>
              <a:t> </a:t>
            </a:r>
            <a:r>
              <a:rPr lang="ru-RU" dirty="0" err="1"/>
              <a:t>життєву</a:t>
            </a:r>
            <a:r>
              <a:rPr lang="ru-RU" dirty="0"/>
              <a:t> </a:t>
            </a:r>
            <a:r>
              <a:rPr lang="ru-RU" dirty="0" err="1"/>
              <a:t>енергію</a:t>
            </a:r>
            <a:r>
              <a:rPr lang="ru-RU" dirty="0"/>
              <a:t> </a:t>
            </a:r>
            <a:r>
              <a:rPr lang="ru-RU" dirty="0" err="1"/>
              <a:t>можна</a:t>
            </a:r>
            <a:r>
              <a:rPr lang="ru-RU" dirty="0"/>
              <a:t> у </a:t>
            </a:r>
            <a:r>
              <a:rPr lang="ru-RU" dirty="0" err="1"/>
              <a:t>басейні</a:t>
            </a:r>
            <a:r>
              <a:rPr lang="ru-RU" dirty="0"/>
              <a:t> СПА комплексу “</a:t>
            </a:r>
            <a:r>
              <a:rPr lang="ru-RU" dirty="0" err="1"/>
              <a:t>Срібні</a:t>
            </a:r>
            <a:r>
              <a:rPr lang="ru-RU" dirty="0"/>
              <a:t> </a:t>
            </a:r>
            <a:r>
              <a:rPr lang="ru-RU" dirty="0" err="1"/>
              <a:t>терми</a:t>
            </a:r>
            <a:r>
              <a:rPr lang="ru-RU" dirty="0"/>
              <a:t>”, </a:t>
            </a:r>
            <a:r>
              <a:rPr lang="ru-RU" dirty="0" err="1"/>
              <a:t>купіль</a:t>
            </a:r>
            <a:r>
              <a:rPr lang="ru-RU" dirty="0"/>
              <a:t> </a:t>
            </a:r>
            <a:r>
              <a:rPr lang="ru-RU" dirty="0" err="1"/>
              <a:t>з</a:t>
            </a:r>
            <a:r>
              <a:rPr lang="ru-RU" dirty="0"/>
              <a:t> </a:t>
            </a:r>
            <a:r>
              <a:rPr lang="ru-RU" dirty="0" err="1"/>
              <a:t>мінеральною</a:t>
            </a:r>
            <a:r>
              <a:rPr lang="ru-RU" dirty="0"/>
              <a:t> водою рекомендована для </a:t>
            </a:r>
            <a:r>
              <a:rPr lang="ru-RU" dirty="0" err="1"/>
              <a:t>лікування</a:t>
            </a:r>
            <a:r>
              <a:rPr lang="ru-RU" dirty="0"/>
              <a:t> </a:t>
            </a:r>
            <a:r>
              <a:rPr lang="ru-RU" dirty="0" err="1"/>
              <a:t>і</a:t>
            </a:r>
            <a:r>
              <a:rPr lang="ru-RU" dirty="0"/>
              <a:t> </a:t>
            </a:r>
            <a:r>
              <a:rPr lang="ru-RU" dirty="0" err="1"/>
              <a:t>профілактики</a:t>
            </a:r>
            <a:r>
              <a:rPr lang="ru-RU" dirty="0"/>
              <a:t> </a:t>
            </a:r>
            <a:r>
              <a:rPr lang="ru-RU" dirty="0" err="1"/>
              <a:t>захворювань</a:t>
            </a:r>
            <a:r>
              <a:rPr lang="ru-RU" dirty="0"/>
              <a:t>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потребують</a:t>
            </a:r>
            <a:r>
              <a:rPr lang="ru-RU" dirty="0"/>
              <a:t> </a:t>
            </a:r>
            <a:r>
              <a:rPr lang="ru-RU" dirty="0" err="1"/>
              <a:t>енергійного</a:t>
            </a:r>
            <a:r>
              <a:rPr lang="ru-RU" dirty="0"/>
              <a:t> тепла.</a:t>
            </a:r>
          </a:p>
        </p:txBody>
      </p:sp>
      <p:pic>
        <p:nvPicPr>
          <p:cNvPr id="134146" name="Picture 2" descr="https://vidviday.ua/UserFiles/Image/novyny/N.Solotvyno-Derenivska-kupil-01-Int_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52794" y="1695704"/>
            <a:ext cx="8243022" cy="5162296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309522" y="2285992"/>
            <a:ext cx="2786082" cy="286232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dirty="0" err="1"/>
              <a:t>Крім</a:t>
            </a:r>
            <a:r>
              <a:rPr lang="ru-RU" dirty="0"/>
              <a:t> того, на </a:t>
            </a:r>
            <a:r>
              <a:rPr lang="ru-RU" dirty="0" err="1"/>
              <a:t>території</a:t>
            </a:r>
            <a:r>
              <a:rPr lang="ru-RU" dirty="0"/>
              <a:t> комплексу </a:t>
            </a:r>
            <a:r>
              <a:rPr lang="ru-RU" dirty="0" err="1"/>
              <a:t>функціонує</a:t>
            </a:r>
            <a:r>
              <a:rPr lang="ru-RU" dirty="0"/>
              <a:t> </a:t>
            </a:r>
            <a:r>
              <a:rPr lang="ru-RU" dirty="0" err="1"/>
              <a:t>римська</a:t>
            </a:r>
            <a:r>
              <a:rPr lang="ru-RU" dirty="0"/>
              <a:t> парна, </a:t>
            </a:r>
            <a:r>
              <a:rPr lang="ru-RU" dirty="0" err="1"/>
              <a:t>фінська</a:t>
            </a:r>
            <a:r>
              <a:rPr lang="ru-RU" dirty="0"/>
              <a:t> сауна, </a:t>
            </a:r>
            <a:r>
              <a:rPr lang="ru-RU" dirty="0" err="1"/>
              <a:t>руська</a:t>
            </a:r>
            <a:r>
              <a:rPr lang="ru-RU" dirty="0"/>
              <a:t> </a:t>
            </a:r>
            <a:r>
              <a:rPr lang="ru-RU" dirty="0" err="1"/>
              <a:t>лазня</a:t>
            </a:r>
            <a:r>
              <a:rPr lang="ru-RU" dirty="0"/>
              <a:t>, </a:t>
            </a:r>
            <a:r>
              <a:rPr lang="ru-RU" dirty="0" err="1"/>
              <a:t>крижаний</a:t>
            </a:r>
            <a:r>
              <a:rPr lang="ru-RU" dirty="0"/>
              <a:t> фонтан та завод </a:t>
            </a:r>
            <a:r>
              <a:rPr lang="ru-RU" dirty="0" err="1"/>
              <a:t>мінеральних</a:t>
            </a:r>
            <a:r>
              <a:rPr lang="ru-RU" dirty="0"/>
              <a:t> вод “</a:t>
            </a:r>
            <a:r>
              <a:rPr lang="ru-RU" dirty="0" err="1"/>
              <a:t>Деренівська</a:t>
            </a:r>
            <a:r>
              <a:rPr lang="ru-RU" dirty="0"/>
              <a:t> </a:t>
            </a:r>
            <a:r>
              <a:rPr lang="ru-RU" dirty="0" err="1"/>
              <a:t>купіль</a:t>
            </a:r>
            <a:r>
              <a:rPr lang="ru-RU" dirty="0"/>
              <a:t>”, де </a:t>
            </a:r>
            <a:r>
              <a:rPr lang="ru-RU" dirty="0" err="1"/>
              <a:t>можна</a:t>
            </a:r>
            <a:r>
              <a:rPr lang="ru-RU" dirty="0"/>
              <a:t> </a:t>
            </a:r>
            <a:r>
              <a:rPr lang="ru-RU" dirty="0" err="1"/>
              <a:t>відчути</a:t>
            </a:r>
            <a:r>
              <a:rPr lang="ru-RU" dirty="0"/>
              <a:t> </a:t>
            </a:r>
            <a:r>
              <a:rPr lang="ru-RU" dirty="0" err="1"/>
              <a:t>цілющі</a:t>
            </a:r>
            <a:r>
              <a:rPr lang="ru-RU" dirty="0"/>
              <a:t> </a:t>
            </a:r>
            <a:r>
              <a:rPr lang="ru-RU" dirty="0" err="1"/>
              <a:t>властивості</a:t>
            </a:r>
            <a:r>
              <a:rPr lang="ru-RU" dirty="0"/>
              <a:t> </a:t>
            </a:r>
            <a:r>
              <a:rPr lang="ru-RU" dirty="0" err="1"/>
              <a:t>мінеральної</a:t>
            </a:r>
            <a:r>
              <a:rPr lang="ru-RU" dirty="0"/>
              <a:t> та </a:t>
            </a:r>
            <a:r>
              <a:rPr lang="ru-RU" dirty="0" err="1"/>
              <a:t>питної</a:t>
            </a:r>
            <a:r>
              <a:rPr lang="ru-RU" dirty="0"/>
              <a:t> води.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CustomShape 1"/>
          <p:cNvSpPr/>
          <p:nvPr/>
        </p:nvSpPr>
        <p:spPr>
          <a:xfrm>
            <a:off x="1225440" y="285840"/>
            <a:ext cx="10370880" cy="8596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4000" b="1" strike="noStrike" spc="-1">
                <a:solidFill>
                  <a:srgbClr val="FF0000"/>
                </a:solidFill>
                <a:latin typeface="Arial"/>
                <a:ea typeface="DejaVu Sans"/>
              </a:rPr>
              <a:t>Контрольні питання:</a:t>
            </a:r>
            <a:endParaRPr lang="ru-RU" sz="4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4000" b="0" strike="noStrike" spc="-1">
              <a:latin typeface="Arial"/>
            </a:endParaRPr>
          </a:p>
        </p:txBody>
      </p:sp>
      <p:sp>
        <p:nvSpPr>
          <p:cNvPr id="392" name="CustomShape 2"/>
          <p:cNvSpPr/>
          <p:nvPr/>
        </p:nvSpPr>
        <p:spPr>
          <a:xfrm>
            <a:off x="952560" y="1060560"/>
            <a:ext cx="10929600" cy="5635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800" b="1" strike="noStrike" spc="-1">
                <a:solidFill>
                  <a:srgbClr val="000000"/>
                </a:solidFill>
                <a:latin typeface="Arial"/>
                <a:ea typeface="DejaVu Sans"/>
              </a:rPr>
              <a:t>1. Поняття про мінеральні джерела.</a:t>
            </a:r>
            <a:endParaRPr lang="ru-RU" sz="2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800" b="1" strike="noStrike" spc="-1">
                <a:solidFill>
                  <a:srgbClr val="000000"/>
                </a:solidFill>
                <a:latin typeface="Arial"/>
                <a:ea typeface="DejaVu Sans"/>
              </a:rPr>
              <a:t>2. Класифікації мінеральних джерел, їх загальна характеристика.</a:t>
            </a:r>
            <a:endParaRPr lang="ru-RU" sz="2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800" b="1" strike="noStrike" spc="-1">
                <a:solidFill>
                  <a:srgbClr val="000000"/>
                </a:solidFill>
                <a:latin typeface="Arial"/>
                <a:ea typeface="DejaVu Sans"/>
              </a:rPr>
              <a:t>3. Мінеральні води, їх основні показники.</a:t>
            </a:r>
            <a:endParaRPr lang="ru-RU" sz="2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800" b="1" strike="noStrike" spc="-1">
                <a:solidFill>
                  <a:srgbClr val="000000"/>
                </a:solidFill>
                <a:latin typeface="Arial"/>
                <a:ea typeface="DejaVu Sans"/>
              </a:rPr>
              <a:t>4. Класифікація мінеральних вод, їх загальна характеристика (за іонним</a:t>
            </a:r>
            <a:endParaRPr lang="ru-RU" sz="2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800" b="1" strike="noStrike" spc="-1">
                <a:solidFill>
                  <a:srgbClr val="000000"/>
                </a:solidFill>
                <a:latin typeface="Arial"/>
                <a:ea typeface="DejaVu Sans"/>
              </a:rPr>
              <a:t>складом, за ступенем мінералізації, за кислотністю, за температурою).</a:t>
            </a:r>
            <a:endParaRPr lang="ru-RU" sz="2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800" b="1" strike="noStrike" spc="-1">
                <a:solidFill>
                  <a:srgbClr val="000000"/>
                </a:solidFill>
                <a:latin typeface="Arial"/>
                <a:ea typeface="DejaVu Sans"/>
              </a:rPr>
              <a:t>5. Основні типи мінеральних вод та їх характеристика.</a:t>
            </a:r>
            <a:endParaRPr lang="ru-RU" sz="2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800" b="1" strike="noStrike" spc="-1">
                <a:solidFill>
                  <a:srgbClr val="000000"/>
                </a:solidFill>
                <a:latin typeface="Arial"/>
                <a:ea typeface="DejaVu Sans"/>
              </a:rPr>
              <a:t>6. Поняття про бальнеотерапію.</a:t>
            </a:r>
            <a:endParaRPr lang="ru-RU" sz="2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800" b="1" strike="noStrike" spc="-1">
                <a:solidFill>
                  <a:srgbClr val="000000"/>
                </a:solidFill>
                <a:latin typeface="Arial"/>
                <a:ea typeface="DejaVu Sans"/>
              </a:rPr>
              <a:t>7. Мінеральні ванни та їх типи.</a:t>
            </a:r>
            <a:endParaRPr lang="ru-RU" sz="2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800" b="1" strike="noStrike" spc="-1">
                <a:solidFill>
                  <a:srgbClr val="000000"/>
                </a:solidFill>
                <a:latin typeface="Arial"/>
                <a:ea typeface="DejaVu Sans"/>
              </a:rPr>
              <a:t>8. Лікувальні ванни, їх типи.</a:t>
            </a:r>
            <a:endParaRPr lang="ru-RU" sz="2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800" b="1" strike="noStrike" spc="-1">
                <a:solidFill>
                  <a:srgbClr val="000000"/>
                </a:solidFill>
                <a:latin typeface="Arial"/>
                <a:ea typeface="DejaVu Sans"/>
              </a:rPr>
              <a:t>9. Водолікування та його основні види</a:t>
            </a:r>
            <a:endParaRPr lang="ru-RU" sz="28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CustomShape 1"/>
          <p:cNvSpPr/>
          <p:nvPr/>
        </p:nvSpPr>
        <p:spPr>
          <a:xfrm>
            <a:off x="2238480" y="1928880"/>
            <a:ext cx="7356240" cy="2101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4400" b="1" i="1" strike="noStrike" spc="-1">
                <a:solidFill>
                  <a:srgbClr val="FF0000"/>
                </a:solidFill>
                <a:latin typeface="Arial"/>
                <a:ea typeface="DejaVu Sans"/>
              </a:rPr>
              <a:t>ДЯКУЮ </a:t>
            </a:r>
            <a:endParaRPr lang="ru-RU" sz="44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4400" b="1" i="1" strike="noStrike" spc="-1">
                <a:solidFill>
                  <a:srgbClr val="FF0000"/>
                </a:solidFill>
                <a:latin typeface="Arial"/>
                <a:ea typeface="DejaVu Sans"/>
              </a:rPr>
              <a:t>ЗА </a:t>
            </a:r>
            <a:endParaRPr lang="ru-RU" sz="44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4400" b="1" i="1" strike="noStrike" spc="-1">
                <a:solidFill>
                  <a:srgbClr val="FF0000"/>
                </a:solidFill>
                <a:latin typeface="Arial"/>
                <a:ea typeface="DejaVu Sans"/>
              </a:rPr>
              <a:t>УВАГУ!</a:t>
            </a:r>
            <a:endParaRPr lang="ru-RU" sz="44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ttps://vidviday.ua/UserFiles/Image/novyny/termaly/004_kosyn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1707" y="50284"/>
            <a:ext cx="7500990" cy="6643734"/>
          </a:xfrm>
          <a:prstGeom prst="rect">
            <a:avLst/>
          </a:prstGeom>
          <a:noFill/>
        </p:spPr>
      </p:pic>
      <p:pic>
        <p:nvPicPr>
          <p:cNvPr id="105474" name="Picture 2" descr="ÐÐ°ÑÑÐ¸Ð½ÐºÐ¸ Ð¿Ð¾ Ð·Ð°Ð¿ÑÐ¾ÑÑ Ð¼ÑÐ½ÐµÑÐ°Ð»ÑÐ½Ñ Ð²Ð¾Ð´Ð¸ Ð±ÑÐ²ÐµÑ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08168" y="1844824"/>
            <a:ext cx="4286281" cy="305465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0" name="Picture 2" descr="ÐÐ°ÑÑÐ¸Ð½ÐºÐ¸ Ð¿Ð¾ Ð·Ð°Ð¿ÑÐ¾ÑÑ ÑÐµÑÐ¼Ð°Ð»ÑÐ½Ñ Ð´Ð¶ÐµÑÐµÐ»Ð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5274" y="357166"/>
            <a:ext cx="5715000" cy="3771901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881158" y="4429132"/>
            <a:ext cx="25976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 smtClean="0"/>
              <a:t>Памуккале</a:t>
            </a:r>
            <a:r>
              <a:rPr lang="ru-RU" dirty="0" smtClean="0"/>
              <a:t>, </a:t>
            </a:r>
            <a:r>
              <a:rPr lang="ru-RU" dirty="0" err="1" smtClean="0"/>
              <a:t>Туреччина</a:t>
            </a:r>
            <a:endParaRPr lang="ru-RU" dirty="0"/>
          </a:p>
        </p:txBody>
      </p:sp>
      <p:pic>
        <p:nvPicPr>
          <p:cNvPr id="135172" name="Picture 4" descr="Ð¢ÐµÑÐ¼Ð°Ð»ÑÐ½Ñ ÐºÑÑÐ¾ÑÑÐ¸ ÐÐ¾Ð»ÑÑÑ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53256" y="3571876"/>
            <a:ext cx="5000660" cy="3067049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8239140" y="3071810"/>
            <a:ext cx="2151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 smtClean="0"/>
              <a:t>Ольштин</a:t>
            </a:r>
            <a:r>
              <a:rPr lang="ru-RU" dirty="0" smtClean="0"/>
              <a:t>, </a:t>
            </a:r>
            <a:r>
              <a:rPr lang="ru-RU" dirty="0" err="1" smtClean="0"/>
              <a:t>Польща</a:t>
            </a:r>
            <a:endParaRPr lang="ru-RU" dirty="0" smtClean="0"/>
          </a:p>
        </p:txBody>
      </p:sp>
      <p:pic>
        <p:nvPicPr>
          <p:cNvPr id="135174" name="Picture 6" descr="https://img.hotels24.ua/photos/ria/news_content/111/11168/1116810/111681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53256" y="0"/>
            <a:ext cx="4929222" cy="30807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4" name="Picture 2" descr="ÐÐ°ÑÑÐ¸Ð½ÐºÐ¸ Ð¿Ð¾ Ð·Ð°Ð¿ÑÐ¾ÑÑ ÑÐµÑÐ¼Ð°Ð»ÑÐ½Ñ Ð´Ð¶ÐµÑÐµÐ»Ð° ÑÑÐ»Ð°Ð½Ð´ÑÑ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8084" y="857232"/>
            <a:ext cx="5524500" cy="3667126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238348" y="4929198"/>
            <a:ext cx="14542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err="1" smtClean="0">
                <a:solidFill>
                  <a:srgbClr val="FF0000"/>
                </a:solidFill>
              </a:rPr>
              <a:t>Ісландія</a:t>
            </a:r>
            <a:endParaRPr lang="ru-RU" sz="2400" b="1" dirty="0">
              <a:solidFill>
                <a:srgbClr val="FF0000"/>
              </a:solidFill>
            </a:endParaRPr>
          </a:p>
        </p:txBody>
      </p:sp>
      <p:pic>
        <p:nvPicPr>
          <p:cNvPr id="136196" name="Picture 4" descr="ÐÐ°ÑÑÐ¸Ð½ÐºÐ¸ Ð¿Ð¾ Ð·Ð°Ð¿ÑÐ¾ÑÑ ÑÐµÑÐ¼Ð°Ð»ÑÐ½Ñ Ð´Ð¶ÐµÑÐµÐ»Ð° ÑÑÐ»Ð°Ð½Ð´ÑÑ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24562" y="3571876"/>
            <a:ext cx="6167438" cy="3286124"/>
          </a:xfrm>
          <a:prstGeom prst="rect">
            <a:avLst/>
          </a:prstGeom>
          <a:noFill/>
        </p:spPr>
      </p:pic>
      <p:pic>
        <p:nvPicPr>
          <p:cNvPr id="136198" name="Picture 6" descr="ÐÐ°ÑÑÐ¸Ð½ÐºÐ¸ Ð¿Ð¾ Ð·Ð°Ð¿ÑÐ¾ÑÑ ÑÐµÑÐ¼Ð°Ð»ÑÐ½Ñ Ð´Ð¶ÐµÑÐµÐ»Ð° ÑÑÐ»Ð°Ð½Ð´ÑÑ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96000" y="214290"/>
            <a:ext cx="6096000" cy="318890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ÐÐ°ÑÑÐ¸Ð½ÐºÐ¸ Ð¿Ð¾ Ð·Ð°Ð¿ÑÐ¾ÑÑ Ð¼ÑÐ½ÐµÑÐ°Ð»ÑÐ½Ñ Ð²Ð¾Ð´Ð¸ ÐºÐ°Ð¿ÑÐ°Ð¶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427" y="130191"/>
            <a:ext cx="8715436" cy="6536577"/>
          </a:xfrm>
          <a:prstGeom prst="rect">
            <a:avLst/>
          </a:prstGeom>
          <a:noFill/>
        </p:spPr>
      </p:pic>
      <p:pic>
        <p:nvPicPr>
          <p:cNvPr id="112642" name="Picture 2" descr="ÐÐ°ÑÑÐ¸Ð½ÐºÐ¸ Ð¿Ð¾ Ð·Ð°Ð¿ÑÐ¾ÑÑ Ð¼ÑÐ½ÐµÑÐ°Ð»ÑÐ½Ñ Ð²Ð¾Ð´Ð¸ ÐºÐ°Ð¿ÑÐ°Ð¶"/>
          <p:cNvPicPr>
            <a:picLocks noChangeAspect="1" noChangeArrowheads="1"/>
          </p:cNvPicPr>
          <p:nvPr/>
        </p:nvPicPr>
        <p:blipFill>
          <a:blip r:embed="rId3"/>
          <a:srcRect l="18000" t="6756" r="21999"/>
          <a:stretch>
            <a:fillRect/>
          </a:stretch>
        </p:blipFill>
        <p:spPr bwMode="auto">
          <a:xfrm>
            <a:off x="9525024" y="45036"/>
            <a:ext cx="2143140" cy="3412542"/>
          </a:xfrm>
          <a:prstGeom prst="rect">
            <a:avLst/>
          </a:prstGeom>
          <a:noFill/>
        </p:spPr>
      </p:pic>
      <p:pic>
        <p:nvPicPr>
          <p:cNvPr id="112644" name="Picture 4" descr="ÐÐ°ÑÑÐ¸Ð½ÐºÐ¸ Ð¿Ð¾ Ð·Ð°Ð¿ÑÐ¾ÑÑ Ð¼ÑÐ½ÐµÑÐ°Ð»ÑÐ½Ñ Ð²Ð¾Ð´Ð¸ ÐºÐ°Ð¿ÑÐ°Ð¶"/>
          <p:cNvPicPr>
            <a:picLocks noChangeAspect="1" noChangeArrowheads="1"/>
          </p:cNvPicPr>
          <p:nvPr/>
        </p:nvPicPr>
        <p:blipFill>
          <a:blip r:embed="rId4"/>
          <a:srcRect l="23077" r="27472"/>
          <a:stretch>
            <a:fillRect/>
          </a:stretch>
        </p:blipFill>
        <p:spPr bwMode="auto">
          <a:xfrm>
            <a:off x="9239272" y="4000504"/>
            <a:ext cx="1285884" cy="2600311"/>
          </a:xfrm>
          <a:prstGeom prst="rect">
            <a:avLst/>
          </a:prstGeom>
          <a:noFill/>
        </p:spPr>
      </p:pic>
      <p:pic>
        <p:nvPicPr>
          <p:cNvPr id="112646" name="Picture 6" descr="ÐÐ°ÑÑÐ¸Ð½ÐºÐ¸ Ð¿Ð¾ Ð·Ð°Ð¿ÑÐ¾ÑÑ Ð¼Ð¾ÑÑÐ¸Ð½ÑÑÐºÐ° Ð²Ð¾Ð´Ð°"/>
          <p:cNvPicPr>
            <a:picLocks noChangeAspect="1" noChangeArrowheads="1"/>
          </p:cNvPicPr>
          <p:nvPr/>
        </p:nvPicPr>
        <p:blipFill>
          <a:blip r:embed="rId5" cstate="print"/>
          <a:srcRect l="37467" r="34701"/>
          <a:stretch>
            <a:fillRect/>
          </a:stretch>
        </p:blipFill>
        <p:spPr bwMode="auto">
          <a:xfrm>
            <a:off x="10739470" y="3929066"/>
            <a:ext cx="1007385" cy="27146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2142</TotalTime>
  <Words>4435</Words>
  <Application>Microsoft Office PowerPoint</Application>
  <PresentationFormat>Широкоэкранный</PresentationFormat>
  <Paragraphs>229</Paragraphs>
  <Slides>58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5</vt:i4>
      </vt:variant>
      <vt:variant>
        <vt:lpstr>Заголовки слайдов</vt:lpstr>
      </vt:variant>
      <vt:variant>
        <vt:i4>58</vt:i4>
      </vt:variant>
    </vt:vector>
  </HeadingPairs>
  <TitlesOfParts>
    <vt:vector size="70" baseType="lpstr">
      <vt:lpstr>Arial</vt:lpstr>
      <vt:lpstr>Century Gothic</vt:lpstr>
      <vt:lpstr>DejaVu Sans</vt:lpstr>
      <vt:lpstr>opensans</vt:lpstr>
      <vt:lpstr>Roboto</vt:lpstr>
      <vt:lpstr>Symbol</vt:lpstr>
      <vt:lpstr>Wingdings</vt:lpstr>
      <vt:lpstr>Office Theme</vt:lpstr>
      <vt:lpstr>Office Theme</vt:lpstr>
      <vt:lpstr>Office Theme</vt:lpstr>
      <vt:lpstr>Office Theme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Природні рекреаційні ресурси та методи їх оцінки</dc:title>
  <dc:creator>Oxana</dc:creator>
  <cp:lastModifiedBy>User</cp:lastModifiedBy>
  <cp:revision>234</cp:revision>
  <dcterms:created xsi:type="dcterms:W3CDTF">2015-10-12T09:31:29Z</dcterms:created>
  <dcterms:modified xsi:type="dcterms:W3CDTF">2023-09-16T20:53:28Z</dcterms:modified>
  <dc:language>ru-RU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12.0000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1</vt:i4>
  </property>
  <property fmtid="{D5CDD505-2E9C-101B-9397-08002B2CF9AE}" pid="8" name="PresentationFormat">
    <vt:lpwstr>Произвольный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70</vt:i4>
  </property>
</Properties>
</file>