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538F-BF4B-427F-90F9-06984262922F}" type="datetimeFigureOut">
              <a:rPr lang="uk-UA" smtClean="0"/>
              <a:t>14.02.2023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E99B-98CB-491C-B2C7-7730F53EB76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28666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538F-BF4B-427F-90F9-06984262922F}" type="datetimeFigureOut">
              <a:rPr lang="uk-UA" smtClean="0"/>
              <a:t>14.02.2023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E99B-98CB-491C-B2C7-7730F53EB76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4337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538F-BF4B-427F-90F9-06984262922F}" type="datetimeFigureOut">
              <a:rPr lang="uk-UA" smtClean="0"/>
              <a:t>14.02.2023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E99B-98CB-491C-B2C7-7730F53EB76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1897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538F-BF4B-427F-90F9-06984262922F}" type="datetimeFigureOut">
              <a:rPr lang="uk-UA" smtClean="0"/>
              <a:t>14.02.2023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E99B-98CB-491C-B2C7-7730F53EB76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4070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538F-BF4B-427F-90F9-06984262922F}" type="datetimeFigureOut">
              <a:rPr lang="uk-UA" smtClean="0"/>
              <a:t>14.02.2023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E99B-98CB-491C-B2C7-7730F53EB76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24296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538F-BF4B-427F-90F9-06984262922F}" type="datetimeFigureOut">
              <a:rPr lang="uk-UA" smtClean="0"/>
              <a:t>14.02.2023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E99B-98CB-491C-B2C7-7730F53EB76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7098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538F-BF4B-427F-90F9-06984262922F}" type="datetimeFigureOut">
              <a:rPr lang="uk-UA" smtClean="0"/>
              <a:t>14.02.2023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E99B-98CB-491C-B2C7-7730F53EB76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37394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538F-BF4B-427F-90F9-06984262922F}" type="datetimeFigureOut">
              <a:rPr lang="uk-UA" smtClean="0"/>
              <a:t>14.02.2023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E99B-98CB-491C-B2C7-7730F53EB76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8907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538F-BF4B-427F-90F9-06984262922F}" type="datetimeFigureOut">
              <a:rPr lang="uk-UA" smtClean="0"/>
              <a:t>14.02.2023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E99B-98CB-491C-B2C7-7730F53EB76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212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538F-BF4B-427F-90F9-06984262922F}" type="datetimeFigureOut">
              <a:rPr lang="uk-UA" smtClean="0"/>
              <a:t>14.02.2023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E99B-98CB-491C-B2C7-7730F53EB76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67232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538F-BF4B-427F-90F9-06984262922F}" type="datetimeFigureOut">
              <a:rPr lang="uk-UA" smtClean="0"/>
              <a:t>14.02.2023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E99B-98CB-491C-B2C7-7730F53EB76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934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3538F-BF4B-427F-90F9-06984262922F}" type="datetimeFigureOut">
              <a:rPr lang="uk-UA" smtClean="0"/>
              <a:t>14.02.2023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DE99B-98CB-491C-B2C7-7730F53EB76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9251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 err="1" smtClean="0"/>
              <a:t>Корекційна</a:t>
            </a:r>
            <a:r>
              <a:rPr lang="uk-UA" dirty="0" smtClean="0"/>
              <a:t> педагогіка в системі наукових знань.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7525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0" i="0" dirty="0" smtClean="0">
                <a:solidFill>
                  <a:srgbClr val="505050"/>
                </a:solidFill>
                <a:effectLst/>
                <a:latin typeface="rr"/>
              </a:rPr>
              <a:t>Освіта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b="0" i="0" dirty="0" smtClean="0">
                <a:solidFill>
                  <a:srgbClr val="505050"/>
                </a:solidFill>
                <a:effectLst/>
                <a:latin typeface="rr"/>
              </a:rPr>
              <a:t>– результат завершеного навчання.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49502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0" i="0" dirty="0" smtClean="0">
                <a:solidFill>
                  <a:srgbClr val="505050"/>
                </a:solidFill>
                <a:effectLst/>
                <a:latin typeface="rr"/>
              </a:rPr>
              <a:t>Навчання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b="0" i="0" dirty="0" smtClean="0">
                <a:solidFill>
                  <a:srgbClr val="505050"/>
                </a:solidFill>
                <a:effectLst/>
                <a:latin typeface="rr"/>
              </a:rPr>
              <a:t>– цілеспрямована взаємодія педагога і учнів/вихованців, у процесі якої засвоюються знання, формуються вміння й навички.</a:t>
            </a:r>
          </a:p>
        </p:txBody>
      </p:sp>
    </p:spTree>
    <p:extLst>
      <p:ext uri="{BB962C8B-B14F-4D97-AF65-F5344CB8AC3E}">
        <p14:creationId xmlns:p14="http://schemas.microsoft.com/office/powerpoint/2010/main" val="4661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0" i="0" dirty="0" smtClean="0">
                <a:solidFill>
                  <a:srgbClr val="505050"/>
                </a:solidFill>
                <a:effectLst/>
                <a:latin typeface="rr"/>
              </a:rPr>
              <a:t>Виховання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b="0" i="0" dirty="0" smtClean="0">
                <a:solidFill>
                  <a:srgbClr val="505050"/>
                </a:solidFill>
                <a:effectLst/>
                <a:latin typeface="rr"/>
              </a:rPr>
              <a:t>– передача досвіду суспільних стосунків і формування духовної сфери особистості. Використовується як у широкому (соціальному, педагогічному), так і вузькому розумінні.</a:t>
            </a:r>
          </a:p>
          <a:p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4206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0" i="0" dirty="0" smtClean="0">
                <a:solidFill>
                  <a:srgbClr val="505050"/>
                </a:solidFill>
                <a:effectLst/>
                <a:latin typeface="rr"/>
              </a:rPr>
              <a:t>Формування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b="0" i="0" dirty="0" smtClean="0">
                <a:solidFill>
                  <a:srgbClr val="505050"/>
                </a:solidFill>
                <a:effectLst/>
                <a:latin typeface="rr"/>
              </a:rPr>
              <a:t>– процес становлення людини як соціальної істоти під впливом багатьох факторів екологічних, соціальних, економічних, психологічних, політичних та ін.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7794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0" i="0" dirty="0" smtClean="0">
                <a:solidFill>
                  <a:srgbClr val="505050"/>
                </a:solidFill>
                <a:effectLst/>
                <a:latin typeface="rr"/>
              </a:rPr>
              <a:t>Розвиток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b="0" i="0" dirty="0" smtClean="0">
                <a:solidFill>
                  <a:srgbClr val="505050"/>
                </a:solidFill>
                <a:effectLst/>
                <a:latin typeface="rr"/>
              </a:rPr>
              <a:t>– процес і результат кількісних і якісних змін в організмі людини.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1370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0" i="0" dirty="0" smtClean="0">
                <a:solidFill>
                  <a:srgbClr val="505050"/>
                </a:solidFill>
                <a:effectLst/>
                <a:latin typeface="rr"/>
              </a:rPr>
              <a:t>Соціалізація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b="0" i="0" dirty="0" smtClean="0">
                <a:solidFill>
                  <a:srgbClr val="505050"/>
                </a:solidFill>
                <a:effectLst/>
                <a:latin typeface="rr"/>
              </a:rPr>
              <a:t>- становлення особистості людини на основі засвоєння нею елементів суспільної культури і соціальних цінностей.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5105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Діти з особливостями психофізичного розвитку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– </a:t>
            </a:r>
            <a:r>
              <a:rPr lang="uk-UA" dirty="0"/>
              <a:t>діти, що мають фізичні і (або) психічні порушення, які відображаються на усьому психофізичному розвитку дитини і перешкоджають засвоєнню нею соціокультурного досвіду без спеціально створених умов.</a:t>
            </a:r>
          </a:p>
        </p:txBody>
      </p:sp>
    </p:spTree>
    <p:extLst>
      <p:ext uri="{BB962C8B-B14F-4D97-AF65-F5344CB8AC3E}">
        <p14:creationId xmlns:p14="http://schemas.microsoft.com/office/powerpoint/2010/main" val="223756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Корекція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– система педагогічних, психологічних і медичних заходів, спрямованих на послаблення і (або) подолання </a:t>
            </a:r>
            <a:r>
              <a:rPr lang="uk-UA" dirty="0" smtClean="0"/>
              <a:t>труднощів </a:t>
            </a:r>
            <a:r>
              <a:rPr lang="uk-UA" dirty="0"/>
              <a:t>психофізичного </a:t>
            </a:r>
            <a:r>
              <a:rPr lang="uk-UA" dirty="0" smtClean="0"/>
              <a:t>розвитку осіб у </a:t>
            </a:r>
            <a:r>
              <a:rPr lang="uk-UA" dirty="0"/>
              <a:t>процесі навчання і виховання з метою максимально можливого розвитку їхньої особистості.</a:t>
            </a:r>
          </a:p>
        </p:txBody>
      </p:sp>
    </p:spTree>
    <p:extLst>
      <p:ext uri="{BB962C8B-B14F-4D97-AF65-F5344CB8AC3E}">
        <p14:creationId xmlns:p14="http://schemas.microsoft.com/office/powerpoint/2010/main" val="325899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Корекційна</a:t>
            </a:r>
            <a:r>
              <a:rPr lang="uk-UA" dirty="0" smtClean="0"/>
              <a:t> робота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– </a:t>
            </a:r>
            <a:r>
              <a:rPr lang="uk-UA" dirty="0"/>
              <a:t>це діяльність, спрямована на поліпшення процесів розвитку і соціалізації дитини, послаблення або подолання її психофізичних вад у процесі навчання і виховання з метою максимально можливого розвитку її особистості та підготовки до самостійного життя.</a:t>
            </a:r>
          </a:p>
        </p:txBody>
      </p:sp>
    </p:spTree>
    <p:extLst>
      <p:ext uri="{BB962C8B-B14F-4D97-AF65-F5344CB8AC3E}">
        <p14:creationId xmlns:p14="http://schemas.microsoft.com/office/powerpoint/2010/main" val="6078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Інтеграція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– </a:t>
            </a:r>
            <a:r>
              <a:rPr lang="ru-RU" dirty="0" err="1"/>
              <a:t>включення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з </a:t>
            </a:r>
            <a:r>
              <a:rPr lang="ru-RU" dirty="0" err="1" smtClean="0"/>
              <a:t>особливостями</a:t>
            </a:r>
            <a:r>
              <a:rPr lang="ru-RU" dirty="0" smtClean="0"/>
              <a:t> </a:t>
            </a:r>
            <a:r>
              <a:rPr lang="ru-RU" dirty="0" err="1" smtClean="0"/>
              <a:t>психофізичного</a:t>
            </a:r>
            <a:r>
              <a:rPr lang="ru-RU" dirty="0" smtClean="0"/>
              <a:t> </a:t>
            </a:r>
            <a:r>
              <a:rPr lang="ru-RU" dirty="0" err="1"/>
              <a:t>розвитку</a:t>
            </a:r>
            <a:r>
              <a:rPr lang="ru-RU" dirty="0"/>
              <a:t> в </a:t>
            </a:r>
            <a:r>
              <a:rPr lang="ru-RU" dirty="0" err="1"/>
              <a:t>середовище</a:t>
            </a:r>
            <a:r>
              <a:rPr lang="ru-RU" dirty="0"/>
              <a:t> людей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нормотиповим</a:t>
            </a:r>
            <a:r>
              <a:rPr lang="ru-RU" dirty="0" smtClean="0"/>
              <a:t> </a:t>
            </a:r>
            <a:r>
              <a:rPr lang="ru-RU" dirty="0" err="1" smtClean="0"/>
              <a:t>розвитком</a:t>
            </a:r>
            <a:r>
              <a:rPr lang="ru-RU" dirty="0" smtClean="0"/>
              <a:t>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виховання</a:t>
            </a:r>
            <a:r>
              <a:rPr lang="ru-RU" dirty="0"/>
              <a:t>,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вільного</a:t>
            </a:r>
            <a:r>
              <a:rPr lang="ru-RU" dirty="0"/>
              <a:t> часу.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54169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525963"/>
          </a:xfrm>
        </p:spPr>
        <p:txBody>
          <a:bodyPr>
            <a:noAutofit/>
          </a:bodyPr>
          <a:lstStyle/>
          <a:p>
            <a:endParaRPr lang="uk-UA" sz="2400" dirty="0" smtClean="0"/>
          </a:p>
          <a:p>
            <a:r>
              <a:rPr lang="uk-UA" sz="2400" dirty="0" smtClean="0"/>
              <a:t>1. Об'єкт, предмет і завдання корекційної педагогіки. Понятійно-категоріальний апарат корекційної педагогіки.</a:t>
            </a:r>
          </a:p>
          <a:p>
            <a:endParaRPr lang="uk-UA" sz="2400" dirty="0" smtClean="0"/>
          </a:p>
          <a:p>
            <a:r>
              <a:rPr lang="uk-UA" sz="2400" dirty="0" smtClean="0"/>
              <a:t>2. Становлення і розвиток корекційної педагогіки як науки. </a:t>
            </a:r>
          </a:p>
          <a:p>
            <a:endParaRPr lang="uk-UA" sz="2400" dirty="0" smtClean="0"/>
          </a:p>
          <a:p>
            <a:r>
              <a:rPr lang="uk-UA" sz="2400" dirty="0" smtClean="0"/>
              <a:t>3. Взаємозв'язок корекційної педагогіки з іншими галузями знань </a:t>
            </a:r>
          </a:p>
          <a:p>
            <a:endParaRPr lang="uk-UA" sz="2400" dirty="0" smtClean="0"/>
          </a:p>
        </p:txBody>
      </p:sp>
    </p:spTree>
    <p:extLst>
      <p:ext uri="{BB962C8B-B14F-4D97-AF65-F5344CB8AC3E}">
        <p14:creationId xmlns:p14="http://schemas.microsoft.com/office/powerpoint/2010/main" val="350011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Інклюзія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політика</a:t>
            </a:r>
            <a:r>
              <a:rPr lang="ru-RU" dirty="0"/>
              <a:t> й </a:t>
            </a:r>
            <a:r>
              <a:rPr lang="ru-RU" dirty="0" err="1"/>
              <a:t>процес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всім</a:t>
            </a:r>
            <a:r>
              <a:rPr lang="ru-RU" dirty="0"/>
              <a:t> </a:t>
            </a:r>
            <a:r>
              <a:rPr lang="ru-RU" dirty="0" err="1"/>
              <a:t>дітям</a:t>
            </a:r>
            <a:r>
              <a:rPr lang="ru-RU" dirty="0"/>
              <a:t> </a:t>
            </a:r>
            <a:r>
              <a:rPr lang="ru-RU" dirty="0" err="1"/>
              <a:t>брати</a:t>
            </a:r>
            <a:r>
              <a:rPr lang="ru-RU" dirty="0"/>
              <a:t> участь у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програмах</a:t>
            </a:r>
            <a:r>
              <a:rPr lang="ru-RU" dirty="0"/>
              <a:t>. </a:t>
            </a:r>
            <a:r>
              <a:rPr lang="ru-RU" dirty="0" err="1"/>
              <a:t>Головний</a:t>
            </a:r>
            <a:r>
              <a:rPr lang="ru-RU" dirty="0"/>
              <a:t> принцип </a:t>
            </a:r>
            <a:r>
              <a:rPr lang="ru-RU" dirty="0" err="1"/>
              <a:t>інклюзії</a:t>
            </a:r>
            <a:r>
              <a:rPr lang="ru-RU" dirty="0"/>
              <a:t>: «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для кожного».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1600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Інклюзивна</a:t>
            </a:r>
            <a:r>
              <a:rPr lang="ru-RU" dirty="0" smtClean="0"/>
              <a:t> </a:t>
            </a:r>
            <a:r>
              <a:rPr lang="ru-RU" dirty="0" err="1" smtClean="0"/>
              <a:t>освіта</a:t>
            </a:r>
            <a:r>
              <a:rPr lang="ru-RU" dirty="0" smtClean="0"/>
              <a:t>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– </a:t>
            </a:r>
            <a:r>
              <a:rPr lang="ru-RU" dirty="0" err="1"/>
              <a:t>це</a:t>
            </a:r>
            <a:r>
              <a:rPr lang="ru-RU" dirty="0"/>
              <a:t> система </a:t>
            </a:r>
            <a:r>
              <a:rPr lang="ru-RU" dirty="0" err="1"/>
              <a:t>освітніх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ґрунтується</a:t>
            </a:r>
            <a:r>
              <a:rPr lang="ru-RU" dirty="0"/>
              <a:t> на </a:t>
            </a:r>
            <a:r>
              <a:rPr lang="ru-RU" dirty="0" err="1"/>
              <a:t>принципі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основного права </a:t>
            </a:r>
            <a:r>
              <a:rPr lang="ru-RU" dirty="0" err="1"/>
              <a:t>дітей</a:t>
            </a:r>
            <a:r>
              <a:rPr lang="ru-RU" dirty="0"/>
              <a:t> на </a:t>
            </a:r>
            <a:r>
              <a:rPr lang="ru-RU" dirty="0" err="1"/>
              <a:t>освіту</a:t>
            </a:r>
            <a:r>
              <a:rPr lang="ru-RU" dirty="0"/>
              <a:t> та права </a:t>
            </a:r>
            <a:r>
              <a:rPr lang="ru-RU" dirty="0" err="1"/>
              <a:t>навчатися</a:t>
            </a:r>
            <a:r>
              <a:rPr lang="ru-RU" dirty="0"/>
              <a:t> за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, і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з </a:t>
            </a:r>
            <a:r>
              <a:rPr lang="ru-RU" dirty="0" err="1"/>
              <a:t>особливостями</a:t>
            </a:r>
            <a:r>
              <a:rPr lang="ru-RU" dirty="0"/>
              <a:t> </a:t>
            </a:r>
            <a:r>
              <a:rPr lang="ru-RU" dirty="0" err="1" smtClean="0"/>
              <a:t>психофізичного</a:t>
            </a:r>
            <a:r>
              <a:rPr lang="ru-RU" dirty="0" smtClean="0"/>
              <a:t> </a:t>
            </a:r>
            <a:r>
              <a:rPr lang="ru-RU" dirty="0" err="1"/>
              <a:t>розвитку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загальноосвітнього</a:t>
            </a:r>
            <a:r>
              <a:rPr lang="ru-RU" dirty="0"/>
              <a:t> закладу.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7059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Реабілітація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– </a:t>
            </a:r>
            <a:r>
              <a:rPr lang="uk-UA" dirty="0"/>
              <a:t>застосування цілого комплексу заходів медичного, соціального, освітнього та професійного характеру з метою підготовки або перепідготовки індивідуума до найвищого рівня його функціональних здібностей.</a:t>
            </a:r>
          </a:p>
        </p:txBody>
      </p:sp>
    </p:spTree>
    <p:extLst>
      <p:ext uri="{BB962C8B-B14F-4D97-AF65-F5344CB8AC3E}">
        <p14:creationId xmlns:p14="http://schemas.microsoft.com/office/powerpoint/2010/main" val="25601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Абілітація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– </a:t>
            </a:r>
            <a:r>
              <a:rPr lang="ru-RU" dirty="0" err="1"/>
              <a:t>первинне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і </a:t>
            </a:r>
            <a:r>
              <a:rPr lang="ru-RU" dirty="0" err="1"/>
              <a:t>здібностей</a:t>
            </a:r>
            <a:r>
              <a:rPr lang="ru-RU" dirty="0"/>
              <a:t> у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раннього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 з проблемами </a:t>
            </a:r>
            <a:r>
              <a:rPr lang="ru-RU" dirty="0" err="1"/>
              <a:t>розвитку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спеціальних</a:t>
            </a:r>
            <a:r>
              <a:rPr lang="ru-RU" dirty="0"/>
              <a:t> умов.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390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Соціальна адаптація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– </a:t>
            </a:r>
            <a:r>
              <a:rPr lang="uk-UA" dirty="0"/>
              <a:t>пристосування учня до умов життя і праці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0656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Корекційна</a:t>
            </a:r>
            <a:r>
              <a:rPr lang="uk-UA" dirty="0" smtClean="0"/>
              <a:t> освіта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– освіта у спеціальних закладах (школи, класи, реабілітаційні центри), яка надається фахівцями і містить навчальний, виховний і </a:t>
            </a:r>
            <a:r>
              <a:rPr lang="uk-UA" dirty="0" err="1" smtClean="0"/>
              <a:t>корекційний</a:t>
            </a:r>
            <a:r>
              <a:rPr lang="uk-UA" dirty="0" smtClean="0"/>
              <a:t> компоненти.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4419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Спеціальні умови для одержання освіти (спеціальні освітні умови)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– умови навчання (виховання), в тому числі спеціальні освітні програми і методи навчання, індивідуальні ТЗН і середовище життєдіяльності, а також педагогічні, медичні, соціальні та інші послуги, без яких є неможливим (ускладненим) засвоєння загальноосвітніх і професійних освітніх програм особами з порушеннями психофізичного розвитку.</a:t>
            </a:r>
          </a:p>
          <a:p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9111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Спеціальний (</a:t>
            </a:r>
            <a:r>
              <a:rPr lang="uk-UA" dirty="0" err="1" smtClean="0"/>
              <a:t>корекційний</a:t>
            </a:r>
            <a:r>
              <a:rPr lang="uk-UA" dirty="0" smtClean="0"/>
              <a:t>) освітній заклад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– освітній заклад, створений для дітей з особливостями психофізичного розвитку.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2273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i="1" dirty="0"/>
              <a:t>Галузі корекційної педагогіки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 smtClean="0"/>
              <a:t>- </a:t>
            </a:r>
            <a:r>
              <a:rPr lang="uk-UA" dirty="0"/>
              <a:t>сурдопедагогіка вивчає питання виховання і навчання дітей з порушеннями слуху;</a:t>
            </a:r>
          </a:p>
          <a:p>
            <a:pPr marL="0" indent="0">
              <a:buNone/>
            </a:pPr>
            <a:r>
              <a:rPr lang="uk-UA" dirty="0"/>
              <a:t>- тифлопедагогіка питання виховання і навчання дітей з порушеннями зору;</a:t>
            </a:r>
          </a:p>
          <a:p>
            <a:pPr marL="0" indent="0">
              <a:buNone/>
            </a:pPr>
            <a:r>
              <a:rPr lang="uk-UA" dirty="0"/>
              <a:t>- </a:t>
            </a:r>
            <a:r>
              <a:rPr lang="uk-UA" dirty="0" err="1"/>
              <a:t>олігофренопедагогіка</a:t>
            </a:r>
            <a:r>
              <a:rPr lang="uk-UA" dirty="0"/>
              <a:t> – питання виховання і навчання дітей з </a:t>
            </a:r>
            <a:r>
              <a:rPr lang="uk-UA" dirty="0" smtClean="0"/>
              <a:t>інтелектуальною недостатністю;</a:t>
            </a:r>
            <a:endParaRPr lang="uk-UA" dirty="0"/>
          </a:p>
          <a:p>
            <a:pPr marL="0" indent="0">
              <a:buNone/>
            </a:pPr>
            <a:r>
              <a:rPr lang="uk-UA" dirty="0"/>
              <a:t>- логопедія та </a:t>
            </a:r>
            <a:r>
              <a:rPr lang="uk-UA" dirty="0" err="1"/>
              <a:t>логодидактика</a:t>
            </a:r>
            <a:r>
              <a:rPr lang="uk-UA" dirty="0"/>
              <a:t> – питання вивчення та виправлення порушень мовлення у дітей та дорослих, особливості навчання й виховання </a:t>
            </a:r>
            <a:r>
              <a:rPr lang="uk-UA" dirty="0" smtClean="0"/>
              <a:t>дітей з порушенням мовленнєвого розвитку.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2926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Становлення</a:t>
            </a:r>
            <a:r>
              <a:rPr lang="ru-RU" b="1" dirty="0"/>
              <a:t> і </a:t>
            </a:r>
            <a:r>
              <a:rPr lang="ru-RU" b="1" dirty="0" err="1"/>
              <a:t>розвиток</a:t>
            </a:r>
            <a:r>
              <a:rPr lang="ru-RU" b="1" dirty="0"/>
              <a:t> корекційної </a:t>
            </a:r>
            <a:r>
              <a:rPr lang="ru-RU" b="1" dirty="0" err="1"/>
              <a:t>педагогіки</a:t>
            </a:r>
            <a:r>
              <a:rPr lang="ru-RU" b="1" dirty="0"/>
              <a:t> як науки.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В </a:t>
            </a:r>
            <a:r>
              <a:rPr lang="uk-UA" dirty="0" err="1" smtClean="0"/>
              <a:t>корекційній</a:t>
            </a:r>
            <a:r>
              <a:rPr lang="uk-UA" dirty="0" smtClean="0"/>
              <a:t> педагогіці та інших </a:t>
            </a:r>
            <a:r>
              <a:rPr lang="uk-UA" dirty="0"/>
              <a:t>галузях наукових знань, які вивчають проблеми відхилення в розвитку і поведінці, є чотири самостійних і в той же час тісно взаємопов'язаних </a:t>
            </a:r>
            <a:r>
              <a:rPr lang="uk-UA" dirty="0" smtClean="0"/>
              <a:t>аспекти:</a:t>
            </a:r>
          </a:p>
          <a:p>
            <a:r>
              <a:rPr lang="uk-UA" dirty="0" err="1" smtClean="0"/>
              <a:t>медико-клінічний</a:t>
            </a:r>
            <a:r>
              <a:rPr lang="uk-UA" dirty="0" smtClean="0"/>
              <a:t>,</a:t>
            </a:r>
          </a:p>
          <a:p>
            <a:r>
              <a:rPr lang="uk-UA" dirty="0" smtClean="0"/>
              <a:t>психологічний,</a:t>
            </a:r>
          </a:p>
          <a:p>
            <a:r>
              <a:rPr lang="uk-UA" dirty="0"/>
              <a:t>п</a:t>
            </a:r>
            <a:r>
              <a:rPr lang="uk-UA" dirty="0" smtClean="0"/>
              <a:t>едагогічний</a:t>
            </a:r>
          </a:p>
          <a:p>
            <a:r>
              <a:rPr lang="uk-UA" smtClean="0"/>
              <a:t>соціологічний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409689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Об'єкт, предмет і завдання курсу корекційної педагогіки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2745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Взаємозв'язок корекційної педагогіки з іншими галузями знань</a:t>
            </a:r>
          </a:p>
        </p:txBody>
      </p:sp>
      <p:pic>
        <p:nvPicPr>
          <p:cNvPr id="1026" name="Picture 2" descr="Дефектологія в системі наукових знань - презентация онлайн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60" b="24896"/>
          <a:stretch/>
        </p:blipFill>
        <p:spPr bwMode="auto">
          <a:xfrm>
            <a:off x="174340" y="2348880"/>
            <a:ext cx="8795320" cy="3142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621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Об'єктом корекційної педагогіки є:</a:t>
            </a:r>
          </a:p>
          <a:p>
            <a:r>
              <a:rPr lang="uk-UA" dirty="0" smtClean="0"/>
              <a:t>а) спеціальна освіта осіб з особливими освітніми потребами;</a:t>
            </a:r>
          </a:p>
          <a:p>
            <a:r>
              <a:rPr lang="uk-UA" dirty="0" smtClean="0"/>
              <a:t>б) виховання як свідомо та цілеспрямовано здійснюваний процес;</a:t>
            </a:r>
          </a:p>
          <a:p>
            <a:r>
              <a:rPr lang="uk-UA" dirty="0" smtClean="0"/>
              <a:t>в) особистість дитини, що має незначні особливості в розвитку й поведінці.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9996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781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dirty="0" smtClean="0"/>
              <a:t>	Об'єктом </a:t>
            </a:r>
            <a:r>
              <a:rPr lang="uk-UA" sz="2400" dirty="0"/>
              <a:t>корекційної педагогіки є особистість дитини, має незначні відхилення в психофізіологічному розвитку (сенсорно-рухової, соматичної, інтелектуально-мовленнєвої сферах) або </a:t>
            </a:r>
            <a:r>
              <a:rPr lang="uk-UA" sz="2400" dirty="0" smtClean="0"/>
              <a:t>особливості </a:t>
            </a:r>
            <a:r>
              <a:rPr lang="uk-UA" sz="2400" dirty="0"/>
              <a:t>в поведінці, що утрудняють його адекватну соціалізацію та шкільну адаптацію</a:t>
            </a:r>
            <a:r>
              <a:rPr lang="uk-UA" sz="2400" dirty="0" smtClean="0"/>
              <a:t>.</a:t>
            </a:r>
          </a:p>
          <a:p>
            <a:pPr marL="0" indent="0">
              <a:buNone/>
            </a:pPr>
            <a:r>
              <a:rPr lang="uk-UA" sz="2400" dirty="0" smtClean="0"/>
              <a:t>	Щоб простіше запам’ятати, які діти є </a:t>
            </a:r>
            <a:r>
              <a:rPr lang="uk-UA" sz="2400" dirty="0"/>
              <a:t>об'єктом корекційної педагогіки </a:t>
            </a:r>
            <a:r>
              <a:rPr lang="uk-UA" sz="2400" dirty="0" smtClean="0"/>
              <a:t>є використовуємо мнемотехніку «4-Д»:</a:t>
            </a:r>
          </a:p>
          <a:p>
            <a:r>
              <a:rPr lang="uk-UA" sz="2400" dirty="0" smtClean="0"/>
              <a:t>мають </a:t>
            </a:r>
            <a:r>
              <a:rPr lang="uk-UA" sz="2400" b="1" dirty="0" smtClean="0"/>
              <a:t>дефект (=трудність) </a:t>
            </a:r>
            <a:r>
              <a:rPr lang="uk-UA" sz="2400" dirty="0" smtClean="0"/>
              <a:t>розвитку,</a:t>
            </a:r>
          </a:p>
          <a:p>
            <a:r>
              <a:rPr lang="uk-UA" sz="2400" dirty="0" smtClean="0"/>
              <a:t>перенесли </a:t>
            </a:r>
            <a:r>
              <a:rPr lang="uk-UA" sz="2400" dirty="0"/>
              <a:t>в ранньому віці </a:t>
            </a:r>
            <a:r>
              <a:rPr lang="uk-UA" sz="2400" b="1" dirty="0" err="1" smtClean="0"/>
              <a:t>депривацію</a:t>
            </a:r>
            <a:r>
              <a:rPr lang="uk-UA" sz="2400" dirty="0" smtClean="0"/>
              <a:t> </a:t>
            </a:r>
            <a:r>
              <a:rPr lang="uk-UA" sz="2400" dirty="0"/>
              <a:t>(лат. - позбавлення</a:t>
            </a:r>
            <a:r>
              <a:rPr lang="uk-UA" sz="2400" dirty="0" smtClean="0"/>
              <a:t>),</a:t>
            </a:r>
          </a:p>
          <a:p>
            <a:r>
              <a:rPr lang="uk-UA" sz="2400" dirty="0" smtClean="0"/>
              <a:t>в </a:t>
            </a:r>
            <a:r>
              <a:rPr lang="uk-UA" sz="2400" dirty="0"/>
              <a:t>силу цього відчувають шкільну </a:t>
            </a:r>
            <a:r>
              <a:rPr lang="uk-UA" sz="2400" b="1" dirty="0" err="1"/>
              <a:t>дезадаптацію</a:t>
            </a:r>
            <a:r>
              <a:rPr lang="uk-UA" sz="2400" dirty="0"/>
              <a:t> (</a:t>
            </a:r>
            <a:r>
              <a:rPr lang="uk-UA" sz="2400" dirty="0" err="1"/>
              <a:t>фр</a:t>
            </a:r>
            <a:r>
              <a:rPr lang="uk-UA" sz="2400" dirty="0"/>
              <a:t> - від ..., порушення, лат.-</a:t>
            </a:r>
            <a:r>
              <a:rPr lang="uk-UA" sz="2400" dirty="0" smtClean="0"/>
              <a:t>пристосування)</a:t>
            </a:r>
          </a:p>
          <a:p>
            <a:r>
              <a:rPr lang="uk-UA" sz="2400" dirty="0" smtClean="0"/>
              <a:t>проявляють </a:t>
            </a:r>
            <a:r>
              <a:rPr lang="uk-UA" sz="2400" b="1" dirty="0" err="1"/>
              <a:t>девіацію</a:t>
            </a:r>
            <a:r>
              <a:rPr lang="uk-UA" sz="2400" dirty="0"/>
              <a:t> (лат. - відхилення) у поведінці.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uk-UA" dirty="0" smtClean="0"/>
              <a:t>Об</a:t>
            </a:r>
            <a:r>
              <a:rPr lang="en-US" dirty="0" smtClean="0"/>
              <a:t>’</a:t>
            </a:r>
            <a:r>
              <a:rPr lang="uk-UA" dirty="0" err="1" smtClean="0"/>
              <a:t>єкт</a:t>
            </a:r>
            <a:r>
              <a:rPr lang="uk-UA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0189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err="1" smtClean="0"/>
              <a:t>предмет </a:t>
            </a:r>
            <a:r>
              <a:rPr lang="uk-UA" dirty="0" err="1" smtClean="0"/>
              <a:t>кор</a:t>
            </a:r>
            <a:r>
              <a:rPr lang="uk-UA" dirty="0" smtClean="0"/>
              <a:t>екційної педагогіки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i="1" dirty="0" err="1"/>
              <a:t>предмет </a:t>
            </a:r>
            <a:r>
              <a:rPr lang="uk-UA" dirty="0" err="1"/>
              <a:t>кор</a:t>
            </a:r>
            <a:r>
              <a:rPr lang="uk-UA" dirty="0"/>
              <a:t>екційної педагогіки – </a:t>
            </a:r>
            <a:r>
              <a:rPr lang="uk-UA" dirty="0" smtClean="0"/>
              <a:t>поведінка </a:t>
            </a:r>
            <a:r>
              <a:rPr lang="uk-UA" dirty="0"/>
              <a:t>і розвиток, що відхиляється від </a:t>
            </a:r>
            <a:r>
              <a:rPr lang="uk-UA" dirty="0" smtClean="0"/>
              <a:t>норми.</a:t>
            </a:r>
          </a:p>
          <a:p>
            <a:r>
              <a:rPr lang="uk-UA" i="1" dirty="0" smtClean="0"/>
              <a:t>Предметом</a:t>
            </a:r>
            <a:r>
              <a:rPr lang="uk-UA" dirty="0"/>
              <a:t> корекційної педагогіки є процес диференціації навчання, виховання і розвитку дітей з </a:t>
            </a:r>
            <a:r>
              <a:rPr lang="uk-UA" dirty="0" smtClean="0"/>
              <a:t>порушеннями у </a:t>
            </a:r>
            <a:r>
              <a:rPr lang="uk-UA" dirty="0"/>
              <a:t>розвитку та </a:t>
            </a:r>
            <a:r>
              <a:rPr lang="uk-UA" dirty="0" smtClean="0"/>
              <a:t>особливостями </a:t>
            </a:r>
            <a:r>
              <a:rPr lang="uk-UA" dirty="0"/>
              <a:t>в поведінці, визначення найбільш результативних шляхів, способів і засобів, спрямованих на своєчасне виявлення, попередження і подолання </a:t>
            </a:r>
            <a:r>
              <a:rPr lang="uk-UA" dirty="0" smtClean="0"/>
              <a:t>труднощів </a:t>
            </a:r>
            <a:r>
              <a:rPr lang="uk-UA" dirty="0"/>
              <a:t>у розвитку і поведінці у даних дітей і підлітків.</a:t>
            </a:r>
          </a:p>
        </p:txBody>
      </p:sp>
    </p:spTree>
    <p:extLst>
      <p:ext uri="{BB962C8B-B14F-4D97-AF65-F5344CB8AC3E}">
        <p14:creationId xmlns:p14="http://schemas.microsoft.com/office/powerpoint/2010/main" val="296356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Завдання: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 fontScale="55000" lnSpcReduction="20000"/>
          </a:bodyPr>
          <a:lstStyle/>
          <a:p>
            <a:r>
              <a:rPr lang="uk-UA" sz="3800" dirty="0" smtClean="0"/>
              <a:t>1</a:t>
            </a:r>
            <a:r>
              <a:rPr lang="uk-UA" sz="3800" dirty="0"/>
              <a:t>) виявити істотні ознаки недоліків у розвитку і </a:t>
            </a:r>
            <a:r>
              <a:rPr lang="uk-UA" sz="3800" dirty="0" smtClean="0"/>
              <a:t>особливостей  </a:t>
            </a:r>
            <a:r>
              <a:rPr lang="uk-UA" sz="3800" dirty="0"/>
              <a:t>у поведінці дітей та підлітків, а також причини і умови їх виникнення;</a:t>
            </a:r>
          </a:p>
          <a:p>
            <a:r>
              <a:rPr lang="uk-UA" sz="3800" dirty="0"/>
              <a:t>2) простежити еволюцію </a:t>
            </a:r>
            <a:r>
              <a:rPr lang="uk-UA" sz="3800" dirty="0" err="1"/>
              <a:t>корекційно-педагогічної</a:t>
            </a:r>
            <a:r>
              <a:rPr lang="uk-UA" sz="3800" dirty="0"/>
              <a:t> діяльності;</a:t>
            </a:r>
          </a:p>
          <a:p>
            <a:r>
              <a:rPr lang="uk-UA" sz="3800" dirty="0"/>
              <a:t>3) розробити програму профілактики і подолання відхилень у розвитку і поведінці дітей та підлітків;</a:t>
            </a:r>
          </a:p>
          <a:p>
            <a:r>
              <a:rPr lang="uk-UA" sz="3800" dirty="0"/>
              <a:t>4) виявити соціально-педагогічні чинники, що обумовлюють психофізіологічний розвиток дитини;</a:t>
            </a:r>
          </a:p>
          <a:p>
            <a:r>
              <a:rPr lang="uk-UA" sz="3800" dirty="0"/>
              <a:t>5) виробити методи, прийоми і засоби </a:t>
            </a:r>
            <a:r>
              <a:rPr lang="uk-UA" sz="3800" dirty="0" err="1"/>
              <a:t>корекційно-педагогічного</a:t>
            </a:r>
            <a:r>
              <a:rPr lang="uk-UA" sz="3800" dirty="0"/>
              <a:t> впливу на особистість дитини даної категорії;</a:t>
            </a:r>
          </a:p>
          <a:p>
            <a:r>
              <a:rPr lang="uk-UA" sz="3800" dirty="0"/>
              <a:t>6) розробити зміст, методи і організаційні форми спеціального навчання, здатні забезпечувати поступальний культурний розвиток дитини, попередження і корекцію вторинних за своєю природою відхилень у психічному розвитку;</a:t>
            </a:r>
          </a:p>
          <a:p>
            <a:r>
              <a:rPr lang="uk-UA" sz="3800" dirty="0"/>
              <a:t>7) розробити план завдань та основних напрямів діяльності для соціальних інститутів, в поле діяльності яких входить робота з дітьми та підлітками групи ризику;</a:t>
            </a:r>
          </a:p>
          <a:p>
            <a:r>
              <a:rPr lang="uk-UA" sz="3800" dirty="0" smtClean="0"/>
              <a:t>8</a:t>
            </a:r>
            <a:r>
              <a:rPr lang="uk-UA" sz="3800" dirty="0"/>
              <a:t>) створити методику навчання педагогів з </a:t>
            </a:r>
            <a:r>
              <a:rPr lang="uk-UA" sz="3800" dirty="0" err="1"/>
              <a:t>корекційно-педагогічної</a:t>
            </a:r>
            <a:r>
              <a:rPr lang="uk-UA" sz="3800" dirty="0"/>
              <a:t> роботи з дітьми та підлітками.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5122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dirty="0" smtClean="0"/>
              <a:t>Понятійно-категоріальний апарат корекційної педагогіки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262104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Корекційна</a:t>
            </a:r>
            <a:r>
              <a:rPr lang="uk-UA" dirty="0" smtClean="0"/>
              <a:t> педагогіка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– </a:t>
            </a:r>
            <a:r>
              <a:rPr lang="uk-UA" dirty="0"/>
              <a:t>це педагогічна наука про сутність та закономірності освіти, навчання і виховання дітей з психічними і (або) фізичними </a:t>
            </a:r>
            <a:r>
              <a:rPr lang="uk-UA" dirty="0" smtClean="0"/>
              <a:t>особливостями, </a:t>
            </a:r>
            <a:r>
              <a:rPr lang="uk-UA" dirty="0"/>
              <a:t>шляхи корекції </a:t>
            </a:r>
            <a:r>
              <a:rPr lang="uk-UA" dirty="0" smtClean="0"/>
              <a:t>труднощів  </a:t>
            </a:r>
            <a:r>
              <a:rPr lang="uk-UA" dirty="0"/>
              <a:t>психофізичного розвитку.</a:t>
            </a:r>
          </a:p>
        </p:txBody>
      </p:sp>
    </p:spTree>
    <p:extLst>
      <p:ext uri="{BB962C8B-B14F-4D97-AF65-F5344CB8AC3E}">
        <p14:creationId xmlns:p14="http://schemas.microsoft.com/office/powerpoint/2010/main" val="153792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863</Words>
  <Application>Microsoft Office PowerPoint</Application>
  <PresentationFormat>Экран (4:3)</PresentationFormat>
  <Paragraphs>83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4" baseType="lpstr">
      <vt:lpstr>Arial</vt:lpstr>
      <vt:lpstr>Calibri</vt:lpstr>
      <vt:lpstr>rr</vt:lpstr>
      <vt:lpstr>Тема Office</vt:lpstr>
      <vt:lpstr>Корекційна педагогіка в системі наукових знань.</vt:lpstr>
      <vt:lpstr>План</vt:lpstr>
      <vt:lpstr>Об'єкт, предмет і завдання курсу корекційної педагогіки</vt:lpstr>
      <vt:lpstr>Презентация PowerPoint</vt:lpstr>
      <vt:lpstr>Об’єкт </vt:lpstr>
      <vt:lpstr>предмет корекційної педагогіки</vt:lpstr>
      <vt:lpstr>Завдання: </vt:lpstr>
      <vt:lpstr>Презентация PowerPoint</vt:lpstr>
      <vt:lpstr>Корекційна педагогіка </vt:lpstr>
      <vt:lpstr>Освіта</vt:lpstr>
      <vt:lpstr>Навчання</vt:lpstr>
      <vt:lpstr>Виховання</vt:lpstr>
      <vt:lpstr>Формування</vt:lpstr>
      <vt:lpstr>Розвиток</vt:lpstr>
      <vt:lpstr>Соціалізація</vt:lpstr>
      <vt:lpstr>Діти з особливостями психофізичного розвитку</vt:lpstr>
      <vt:lpstr>Корекція</vt:lpstr>
      <vt:lpstr>Корекційна робота </vt:lpstr>
      <vt:lpstr>Інтеграція</vt:lpstr>
      <vt:lpstr>Інклюзія</vt:lpstr>
      <vt:lpstr>Інклюзивна освіта </vt:lpstr>
      <vt:lpstr>Реабілітація </vt:lpstr>
      <vt:lpstr>Абілітація</vt:lpstr>
      <vt:lpstr>Соціальна адаптація </vt:lpstr>
      <vt:lpstr>Корекційна освіта </vt:lpstr>
      <vt:lpstr>Спеціальні умови для одержання освіти (спеціальні освітні умови) </vt:lpstr>
      <vt:lpstr>Спеціальний (корекційний) освітній заклад </vt:lpstr>
      <vt:lpstr>Галузі корекційної педагогіки</vt:lpstr>
      <vt:lpstr>Становлення і розвиток корекційної педагогіки як науки.</vt:lpstr>
      <vt:lpstr>Взаємозв'язок корекційної педагогіки з іншими галузями знань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Корекційна педагогіка в системі наукових знань.</dc:title>
  <dc:creator>Пользователь</dc:creator>
  <cp:lastModifiedBy>Виктория</cp:lastModifiedBy>
  <cp:revision>14</cp:revision>
  <dcterms:created xsi:type="dcterms:W3CDTF">2021-02-08T06:48:54Z</dcterms:created>
  <dcterms:modified xsi:type="dcterms:W3CDTF">2023-02-14T10:28:57Z</dcterms:modified>
</cp:coreProperties>
</file>