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2" r:id="rId4"/>
    <p:sldId id="269" r:id="rId5"/>
    <p:sldId id="283" r:id="rId6"/>
    <p:sldId id="270" r:id="rId7"/>
    <p:sldId id="284" r:id="rId8"/>
    <p:sldId id="271" r:id="rId9"/>
    <p:sldId id="285" r:id="rId10"/>
    <p:sldId id="272" r:id="rId11"/>
    <p:sldId id="286" r:id="rId12"/>
    <p:sldId id="273" r:id="rId13"/>
    <p:sldId id="287" r:id="rId14"/>
    <p:sldId id="274" r:id="rId15"/>
    <p:sldId id="288" r:id="rId16"/>
    <p:sldId id="275" r:id="rId17"/>
    <p:sldId id="281" r:id="rId18"/>
    <p:sldId id="276" r:id="rId19"/>
    <p:sldId id="291" r:id="rId20"/>
    <p:sldId id="277" r:id="rId21"/>
    <p:sldId id="290" r:id="rId22"/>
    <p:sldId id="280" r:id="rId23"/>
    <p:sldId id="289" r:id="rId24"/>
    <p:sldId id="278" r:id="rId25"/>
    <p:sldId id="292" r:id="rId26"/>
    <p:sldId id="301" r:id="rId27"/>
    <p:sldId id="293" r:id="rId28"/>
    <p:sldId id="302" r:id="rId29"/>
    <p:sldId id="294" r:id="rId30"/>
    <p:sldId id="303" r:id="rId31"/>
    <p:sldId id="295" r:id="rId32"/>
    <p:sldId id="304" r:id="rId33"/>
    <p:sldId id="296" r:id="rId34"/>
    <p:sldId id="305" r:id="rId35"/>
    <p:sldId id="297" r:id="rId36"/>
    <p:sldId id="306" r:id="rId37"/>
    <p:sldId id="298" r:id="rId38"/>
    <p:sldId id="307" r:id="rId39"/>
    <p:sldId id="299" r:id="rId40"/>
    <p:sldId id="308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BA0E2-78CE-476C-A94E-D4D7A205A4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82C5F80E-C13D-43FB-915A-23967345F3F8}">
      <dgm:prSet/>
      <dgm:spPr/>
      <dgm:t>
        <a:bodyPr/>
        <a:lstStyle/>
        <a:p>
          <a:pPr rtl="0"/>
          <a:r>
            <a:rPr lang="uk-UA" smtClean="0"/>
            <a:t>маркетингові дослідження дають дані</a:t>
          </a:r>
          <a:endParaRPr lang="uk-UA"/>
        </a:p>
      </dgm:t>
    </dgm:pt>
    <dgm:pt modelId="{ACA49955-49C2-47DC-B9A3-5DF613C69676}" type="parTrans" cxnId="{CB0C99EF-4D4B-4993-95C8-258A862B078B}">
      <dgm:prSet/>
      <dgm:spPr/>
      <dgm:t>
        <a:bodyPr/>
        <a:lstStyle/>
        <a:p>
          <a:endParaRPr lang="uk-UA"/>
        </a:p>
      </dgm:t>
    </dgm:pt>
    <dgm:pt modelId="{D80F6471-CE3E-4224-A9FE-D9D65D19E507}" type="sibTrans" cxnId="{CB0C99EF-4D4B-4993-95C8-258A862B078B}">
      <dgm:prSet/>
      <dgm:spPr/>
      <dgm:t>
        <a:bodyPr/>
        <a:lstStyle/>
        <a:p>
          <a:endParaRPr lang="uk-UA"/>
        </a:p>
      </dgm:t>
    </dgm:pt>
    <dgm:pt modelId="{B499B2B3-643D-4807-9241-D29ABF35FDC3}">
      <dgm:prSet/>
      <dgm:spPr/>
      <dgm:t>
        <a:bodyPr/>
        <a:lstStyle/>
        <a:p>
          <a:pPr rtl="0"/>
          <a:r>
            <a:rPr lang="uk-UA" smtClean="0"/>
            <a:t>сайт виступає ядром</a:t>
          </a:r>
          <a:endParaRPr lang="uk-UA"/>
        </a:p>
      </dgm:t>
    </dgm:pt>
    <dgm:pt modelId="{774C7320-7DAA-4028-A26F-A0244A8A242D}" type="parTrans" cxnId="{41758912-57C0-4FA0-A186-67220D6E4DED}">
      <dgm:prSet/>
      <dgm:spPr/>
      <dgm:t>
        <a:bodyPr/>
        <a:lstStyle/>
        <a:p>
          <a:endParaRPr lang="uk-UA"/>
        </a:p>
      </dgm:t>
    </dgm:pt>
    <dgm:pt modelId="{77AC3C71-921D-413E-B771-E2EABC307D0C}" type="sibTrans" cxnId="{41758912-57C0-4FA0-A186-67220D6E4DED}">
      <dgm:prSet/>
      <dgm:spPr/>
      <dgm:t>
        <a:bodyPr/>
        <a:lstStyle/>
        <a:p>
          <a:endParaRPr lang="uk-UA"/>
        </a:p>
      </dgm:t>
    </dgm:pt>
    <dgm:pt modelId="{D4607971-1712-4473-B783-8F9EBD10BDD7}">
      <dgm:prSet/>
      <dgm:spPr/>
      <dgm:t>
        <a:bodyPr/>
        <a:lstStyle/>
        <a:p>
          <a:pPr rtl="0"/>
          <a:r>
            <a:rPr lang="uk-UA" smtClean="0"/>
            <a:t>реклама і </a:t>
          </a:r>
          <a:r>
            <a:rPr lang="en-US" smtClean="0"/>
            <a:t>SMM </a:t>
          </a:r>
          <a:r>
            <a:rPr lang="uk-UA" smtClean="0"/>
            <a:t>залучають трафік</a:t>
          </a:r>
          <a:endParaRPr lang="uk-UA"/>
        </a:p>
      </dgm:t>
    </dgm:pt>
    <dgm:pt modelId="{3B6696BF-CF73-4EBE-8D0E-926B7D3F7003}" type="parTrans" cxnId="{F8579C62-2D00-4359-8534-70F9475F08B4}">
      <dgm:prSet/>
      <dgm:spPr/>
      <dgm:t>
        <a:bodyPr/>
        <a:lstStyle/>
        <a:p>
          <a:endParaRPr lang="uk-UA"/>
        </a:p>
      </dgm:t>
    </dgm:pt>
    <dgm:pt modelId="{7960F035-D504-4F78-8645-1485A8B45DEE}" type="sibTrans" cxnId="{F8579C62-2D00-4359-8534-70F9475F08B4}">
      <dgm:prSet/>
      <dgm:spPr/>
      <dgm:t>
        <a:bodyPr/>
        <a:lstStyle/>
        <a:p>
          <a:endParaRPr lang="uk-UA"/>
        </a:p>
      </dgm:t>
    </dgm:pt>
    <dgm:pt modelId="{9B0B29B8-B0E5-4F4E-BAD5-24C37F7393B4}">
      <dgm:prSet/>
      <dgm:spPr/>
      <dgm:t>
        <a:bodyPr/>
        <a:lstStyle/>
        <a:p>
          <a:pPr rtl="0"/>
          <a:r>
            <a:rPr lang="en-US" smtClean="0"/>
            <a:t>email </a:t>
          </a:r>
          <a:r>
            <a:rPr lang="uk-UA" smtClean="0"/>
            <a:t>і блог утримують клієнтів</a:t>
          </a:r>
          <a:endParaRPr lang="uk-UA"/>
        </a:p>
      </dgm:t>
    </dgm:pt>
    <dgm:pt modelId="{846B519D-5551-4C8A-B430-08C554150D00}" type="parTrans" cxnId="{D1246B4F-1FC9-4058-B83A-2A061B536B95}">
      <dgm:prSet/>
      <dgm:spPr/>
      <dgm:t>
        <a:bodyPr/>
        <a:lstStyle/>
        <a:p>
          <a:endParaRPr lang="uk-UA"/>
        </a:p>
      </dgm:t>
    </dgm:pt>
    <dgm:pt modelId="{F5A0DBE4-D95C-4AC0-AE4B-453B89251CDF}" type="sibTrans" cxnId="{D1246B4F-1FC9-4058-B83A-2A061B536B95}">
      <dgm:prSet/>
      <dgm:spPr/>
      <dgm:t>
        <a:bodyPr/>
        <a:lstStyle/>
        <a:p>
          <a:endParaRPr lang="uk-UA"/>
        </a:p>
      </dgm:t>
    </dgm:pt>
    <dgm:pt modelId="{64157AF2-38BF-4445-BEEB-D4CF184823D2}">
      <dgm:prSet/>
      <dgm:spPr/>
      <dgm:t>
        <a:bodyPr/>
        <a:lstStyle/>
        <a:p>
          <a:pPr rtl="0"/>
          <a:r>
            <a:rPr lang="uk-UA" smtClean="0"/>
            <a:t>вірусний маркетинг забезпечує масштабування</a:t>
          </a:r>
          <a:endParaRPr lang="uk-UA"/>
        </a:p>
      </dgm:t>
    </dgm:pt>
    <dgm:pt modelId="{B066FD5C-B9C8-4027-BB08-3BFF29B6B1F6}" type="parTrans" cxnId="{91EA1362-9FD5-45A7-B06D-AE5875A71EBA}">
      <dgm:prSet/>
      <dgm:spPr/>
      <dgm:t>
        <a:bodyPr/>
        <a:lstStyle/>
        <a:p>
          <a:endParaRPr lang="uk-UA"/>
        </a:p>
      </dgm:t>
    </dgm:pt>
    <dgm:pt modelId="{E8FBC786-C162-4248-ABD8-4EB585F44D41}" type="sibTrans" cxnId="{91EA1362-9FD5-45A7-B06D-AE5875A71EBA}">
      <dgm:prSet/>
      <dgm:spPr/>
      <dgm:t>
        <a:bodyPr/>
        <a:lstStyle/>
        <a:p>
          <a:endParaRPr lang="uk-UA"/>
        </a:p>
      </dgm:t>
    </dgm:pt>
    <dgm:pt modelId="{F7532C71-58FF-4BBF-8B44-56ED97801562}" type="pres">
      <dgm:prSet presAssocID="{15DBA0E2-78CE-476C-A94E-D4D7A205A484}" presName="CompostProcess" presStyleCnt="0">
        <dgm:presLayoutVars>
          <dgm:dir/>
          <dgm:resizeHandles val="exact"/>
        </dgm:presLayoutVars>
      </dgm:prSet>
      <dgm:spPr/>
    </dgm:pt>
    <dgm:pt modelId="{F558C0D4-5E6E-4CF9-A593-AA8A39B57CFE}" type="pres">
      <dgm:prSet presAssocID="{15DBA0E2-78CE-476C-A94E-D4D7A205A484}" presName="arrow" presStyleLbl="bgShp" presStyleIdx="0" presStyleCnt="1"/>
      <dgm:spPr/>
    </dgm:pt>
    <dgm:pt modelId="{1AE0AB8B-A9CD-40FD-B584-94C11DDCD850}" type="pres">
      <dgm:prSet presAssocID="{15DBA0E2-78CE-476C-A94E-D4D7A205A484}" presName="linearProcess" presStyleCnt="0"/>
      <dgm:spPr/>
    </dgm:pt>
    <dgm:pt modelId="{4A29CDC5-DE63-4888-896B-20F811C2CE85}" type="pres">
      <dgm:prSet presAssocID="{82C5F80E-C13D-43FB-915A-23967345F3F8}" presName="textNode" presStyleLbl="node1" presStyleIdx="0" presStyleCnt="5">
        <dgm:presLayoutVars>
          <dgm:bulletEnabled val="1"/>
        </dgm:presLayoutVars>
      </dgm:prSet>
      <dgm:spPr/>
    </dgm:pt>
    <dgm:pt modelId="{4AFA6177-2914-4294-BC64-DCBE054EDE28}" type="pres">
      <dgm:prSet presAssocID="{D80F6471-CE3E-4224-A9FE-D9D65D19E507}" presName="sibTrans" presStyleCnt="0"/>
      <dgm:spPr/>
    </dgm:pt>
    <dgm:pt modelId="{8C76E9CC-CE71-45E5-AC0A-875273A88E33}" type="pres">
      <dgm:prSet presAssocID="{B499B2B3-643D-4807-9241-D29ABF35FDC3}" presName="textNode" presStyleLbl="node1" presStyleIdx="1" presStyleCnt="5">
        <dgm:presLayoutVars>
          <dgm:bulletEnabled val="1"/>
        </dgm:presLayoutVars>
      </dgm:prSet>
      <dgm:spPr/>
    </dgm:pt>
    <dgm:pt modelId="{D1E6A539-E11B-459E-8E82-0A147726B838}" type="pres">
      <dgm:prSet presAssocID="{77AC3C71-921D-413E-B771-E2EABC307D0C}" presName="sibTrans" presStyleCnt="0"/>
      <dgm:spPr/>
    </dgm:pt>
    <dgm:pt modelId="{15470F6B-57F6-4968-BA4F-9E942EEC561C}" type="pres">
      <dgm:prSet presAssocID="{D4607971-1712-4473-B783-8F9EBD10BDD7}" presName="textNode" presStyleLbl="node1" presStyleIdx="2" presStyleCnt="5">
        <dgm:presLayoutVars>
          <dgm:bulletEnabled val="1"/>
        </dgm:presLayoutVars>
      </dgm:prSet>
      <dgm:spPr/>
    </dgm:pt>
    <dgm:pt modelId="{0A2ABB8D-2AA7-40A8-8C90-A1C5E1789384}" type="pres">
      <dgm:prSet presAssocID="{7960F035-D504-4F78-8645-1485A8B45DEE}" presName="sibTrans" presStyleCnt="0"/>
      <dgm:spPr/>
    </dgm:pt>
    <dgm:pt modelId="{1661BF7F-3914-4B17-AD15-23DB108B6FDB}" type="pres">
      <dgm:prSet presAssocID="{9B0B29B8-B0E5-4F4E-BAD5-24C37F7393B4}" presName="textNode" presStyleLbl="node1" presStyleIdx="3" presStyleCnt="5">
        <dgm:presLayoutVars>
          <dgm:bulletEnabled val="1"/>
        </dgm:presLayoutVars>
      </dgm:prSet>
      <dgm:spPr/>
    </dgm:pt>
    <dgm:pt modelId="{09AA48BD-A70A-4D17-AF70-723C57603903}" type="pres">
      <dgm:prSet presAssocID="{F5A0DBE4-D95C-4AC0-AE4B-453B89251CDF}" presName="sibTrans" presStyleCnt="0"/>
      <dgm:spPr/>
    </dgm:pt>
    <dgm:pt modelId="{A58B4764-6EC7-4258-AE32-D387A2748051}" type="pres">
      <dgm:prSet presAssocID="{64157AF2-38BF-4445-BEEB-D4CF184823D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1EA1362-9FD5-45A7-B06D-AE5875A71EBA}" srcId="{15DBA0E2-78CE-476C-A94E-D4D7A205A484}" destId="{64157AF2-38BF-4445-BEEB-D4CF184823D2}" srcOrd="4" destOrd="0" parTransId="{B066FD5C-B9C8-4027-BB08-3BFF29B6B1F6}" sibTransId="{E8FBC786-C162-4248-ABD8-4EB585F44D41}"/>
    <dgm:cxn modelId="{D1246B4F-1FC9-4058-B83A-2A061B536B95}" srcId="{15DBA0E2-78CE-476C-A94E-D4D7A205A484}" destId="{9B0B29B8-B0E5-4F4E-BAD5-24C37F7393B4}" srcOrd="3" destOrd="0" parTransId="{846B519D-5551-4C8A-B430-08C554150D00}" sibTransId="{F5A0DBE4-D95C-4AC0-AE4B-453B89251CDF}"/>
    <dgm:cxn modelId="{64CE7EC7-010D-4590-B360-77F3A02256EE}" type="presOf" srcId="{15DBA0E2-78CE-476C-A94E-D4D7A205A484}" destId="{F7532C71-58FF-4BBF-8B44-56ED97801562}" srcOrd="0" destOrd="0" presId="urn:microsoft.com/office/officeart/2005/8/layout/hProcess9"/>
    <dgm:cxn modelId="{4DA61866-B80F-4668-8746-924FB6816975}" type="presOf" srcId="{D4607971-1712-4473-B783-8F9EBD10BDD7}" destId="{15470F6B-57F6-4968-BA4F-9E942EEC561C}" srcOrd="0" destOrd="0" presId="urn:microsoft.com/office/officeart/2005/8/layout/hProcess9"/>
    <dgm:cxn modelId="{522CCCB7-489C-4118-A200-7ECA4C40D0BB}" type="presOf" srcId="{82C5F80E-C13D-43FB-915A-23967345F3F8}" destId="{4A29CDC5-DE63-4888-896B-20F811C2CE85}" srcOrd="0" destOrd="0" presId="urn:microsoft.com/office/officeart/2005/8/layout/hProcess9"/>
    <dgm:cxn modelId="{CB0C99EF-4D4B-4993-95C8-258A862B078B}" srcId="{15DBA0E2-78CE-476C-A94E-D4D7A205A484}" destId="{82C5F80E-C13D-43FB-915A-23967345F3F8}" srcOrd="0" destOrd="0" parTransId="{ACA49955-49C2-47DC-B9A3-5DF613C69676}" sibTransId="{D80F6471-CE3E-4224-A9FE-D9D65D19E507}"/>
    <dgm:cxn modelId="{B467CB5D-E8A4-4B63-9A01-40F7CC7C0B0E}" type="presOf" srcId="{64157AF2-38BF-4445-BEEB-D4CF184823D2}" destId="{A58B4764-6EC7-4258-AE32-D387A2748051}" srcOrd="0" destOrd="0" presId="urn:microsoft.com/office/officeart/2005/8/layout/hProcess9"/>
    <dgm:cxn modelId="{41758912-57C0-4FA0-A186-67220D6E4DED}" srcId="{15DBA0E2-78CE-476C-A94E-D4D7A205A484}" destId="{B499B2B3-643D-4807-9241-D29ABF35FDC3}" srcOrd="1" destOrd="0" parTransId="{774C7320-7DAA-4028-A26F-A0244A8A242D}" sibTransId="{77AC3C71-921D-413E-B771-E2EABC307D0C}"/>
    <dgm:cxn modelId="{28439933-CC17-4953-AE0C-8A4E7293722E}" type="presOf" srcId="{9B0B29B8-B0E5-4F4E-BAD5-24C37F7393B4}" destId="{1661BF7F-3914-4B17-AD15-23DB108B6FDB}" srcOrd="0" destOrd="0" presId="urn:microsoft.com/office/officeart/2005/8/layout/hProcess9"/>
    <dgm:cxn modelId="{BCBF8795-5F7C-4DDA-A728-BD86CF3C5BD8}" type="presOf" srcId="{B499B2B3-643D-4807-9241-D29ABF35FDC3}" destId="{8C76E9CC-CE71-45E5-AC0A-875273A88E33}" srcOrd="0" destOrd="0" presId="urn:microsoft.com/office/officeart/2005/8/layout/hProcess9"/>
    <dgm:cxn modelId="{F8579C62-2D00-4359-8534-70F9475F08B4}" srcId="{15DBA0E2-78CE-476C-A94E-D4D7A205A484}" destId="{D4607971-1712-4473-B783-8F9EBD10BDD7}" srcOrd="2" destOrd="0" parTransId="{3B6696BF-CF73-4EBE-8D0E-926B7D3F7003}" sibTransId="{7960F035-D504-4F78-8645-1485A8B45DEE}"/>
    <dgm:cxn modelId="{7B1ED547-9D31-4BD2-AD8C-46C0111BB70D}" type="presParOf" srcId="{F7532C71-58FF-4BBF-8B44-56ED97801562}" destId="{F558C0D4-5E6E-4CF9-A593-AA8A39B57CFE}" srcOrd="0" destOrd="0" presId="urn:microsoft.com/office/officeart/2005/8/layout/hProcess9"/>
    <dgm:cxn modelId="{18094DAC-6494-4465-B778-B2701D9E3C40}" type="presParOf" srcId="{F7532C71-58FF-4BBF-8B44-56ED97801562}" destId="{1AE0AB8B-A9CD-40FD-B584-94C11DDCD850}" srcOrd="1" destOrd="0" presId="urn:microsoft.com/office/officeart/2005/8/layout/hProcess9"/>
    <dgm:cxn modelId="{DB0E42BE-2979-4A92-AA51-E7F12906DE9B}" type="presParOf" srcId="{1AE0AB8B-A9CD-40FD-B584-94C11DDCD850}" destId="{4A29CDC5-DE63-4888-896B-20F811C2CE85}" srcOrd="0" destOrd="0" presId="urn:microsoft.com/office/officeart/2005/8/layout/hProcess9"/>
    <dgm:cxn modelId="{CC62C0D5-656B-4BFD-A24D-A5198E143B7F}" type="presParOf" srcId="{1AE0AB8B-A9CD-40FD-B584-94C11DDCD850}" destId="{4AFA6177-2914-4294-BC64-DCBE054EDE28}" srcOrd="1" destOrd="0" presId="urn:microsoft.com/office/officeart/2005/8/layout/hProcess9"/>
    <dgm:cxn modelId="{1AA4F32C-00FB-43FF-A87F-C016D0982C1E}" type="presParOf" srcId="{1AE0AB8B-A9CD-40FD-B584-94C11DDCD850}" destId="{8C76E9CC-CE71-45E5-AC0A-875273A88E33}" srcOrd="2" destOrd="0" presId="urn:microsoft.com/office/officeart/2005/8/layout/hProcess9"/>
    <dgm:cxn modelId="{16D955AE-BE08-4CA3-8DCE-6D5155127F7D}" type="presParOf" srcId="{1AE0AB8B-A9CD-40FD-B584-94C11DDCD850}" destId="{D1E6A539-E11B-459E-8E82-0A147726B838}" srcOrd="3" destOrd="0" presId="urn:microsoft.com/office/officeart/2005/8/layout/hProcess9"/>
    <dgm:cxn modelId="{9F9186BD-B89A-4F07-821E-377909E2FF19}" type="presParOf" srcId="{1AE0AB8B-A9CD-40FD-B584-94C11DDCD850}" destId="{15470F6B-57F6-4968-BA4F-9E942EEC561C}" srcOrd="4" destOrd="0" presId="urn:microsoft.com/office/officeart/2005/8/layout/hProcess9"/>
    <dgm:cxn modelId="{F9161DCA-4067-4C53-9CEB-6DA8A1E1FA9E}" type="presParOf" srcId="{1AE0AB8B-A9CD-40FD-B584-94C11DDCD850}" destId="{0A2ABB8D-2AA7-40A8-8C90-A1C5E1789384}" srcOrd="5" destOrd="0" presId="urn:microsoft.com/office/officeart/2005/8/layout/hProcess9"/>
    <dgm:cxn modelId="{42C9C5D2-A489-44F8-BFDA-BF5F61CBF28E}" type="presParOf" srcId="{1AE0AB8B-A9CD-40FD-B584-94C11DDCD850}" destId="{1661BF7F-3914-4B17-AD15-23DB108B6FDB}" srcOrd="6" destOrd="0" presId="urn:microsoft.com/office/officeart/2005/8/layout/hProcess9"/>
    <dgm:cxn modelId="{1E79D612-2686-4109-8E62-37F0D830D3A0}" type="presParOf" srcId="{1AE0AB8B-A9CD-40FD-B584-94C11DDCD850}" destId="{09AA48BD-A70A-4D17-AF70-723C57603903}" srcOrd="7" destOrd="0" presId="urn:microsoft.com/office/officeart/2005/8/layout/hProcess9"/>
    <dgm:cxn modelId="{25744F16-0E63-4E46-A310-EE46B5C689CB}" type="presParOf" srcId="{1AE0AB8B-A9CD-40FD-B584-94C11DDCD850}" destId="{A58B4764-6EC7-4258-AE32-D387A274805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8C0D4-5E6E-4CF9-A593-AA8A39B57CFE}">
      <dsp:nvSpPr>
        <dsp:cNvPr id="0" name=""/>
        <dsp:cNvSpPr/>
      </dsp:nvSpPr>
      <dsp:spPr>
        <a:xfrm>
          <a:off x="562355" y="0"/>
          <a:ext cx="6373368" cy="4331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9CDC5-DE63-4888-896B-20F811C2CE85}">
      <dsp:nvSpPr>
        <dsp:cNvPr id="0" name=""/>
        <dsp:cNvSpPr/>
      </dsp:nvSpPr>
      <dsp:spPr>
        <a:xfrm>
          <a:off x="3295" y="1299470"/>
          <a:ext cx="1440671" cy="173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маркетингові дослідження дають дані</a:t>
          </a:r>
          <a:endParaRPr lang="uk-UA" sz="1300" kern="1200"/>
        </a:p>
      </dsp:txBody>
      <dsp:txXfrm>
        <a:off x="73623" y="1369798"/>
        <a:ext cx="1300015" cy="1591971"/>
      </dsp:txXfrm>
    </dsp:sp>
    <dsp:sp modelId="{8C76E9CC-CE71-45E5-AC0A-875273A88E33}">
      <dsp:nvSpPr>
        <dsp:cNvPr id="0" name=""/>
        <dsp:cNvSpPr/>
      </dsp:nvSpPr>
      <dsp:spPr>
        <a:xfrm>
          <a:off x="1515999" y="1299470"/>
          <a:ext cx="1440671" cy="173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сайт виступає ядром</a:t>
          </a:r>
          <a:endParaRPr lang="uk-UA" sz="1300" kern="1200"/>
        </a:p>
      </dsp:txBody>
      <dsp:txXfrm>
        <a:off x="1586327" y="1369798"/>
        <a:ext cx="1300015" cy="1591971"/>
      </dsp:txXfrm>
    </dsp:sp>
    <dsp:sp modelId="{15470F6B-57F6-4968-BA4F-9E942EEC561C}">
      <dsp:nvSpPr>
        <dsp:cNvPr id="0" name=""/>
        <dsp:cNvSpPr/>
      </dsp:nvSpPr>
      <dsp:spPr>
        <a:xfrm>
          <a:off x="3028704" y="1299470"/>
          <a:ext cx="1440671" cy="173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реклама і </a:t>
          </a:r>
          <a:r>
            <a:rPr lang="en-US" sz="1300" kern="1200" smtClean="0"/>
            <a:t>SMM </a:t>
          </a:r>
          <a:r>
            <a:rPr lang="uk-UA" sz="1300" kern="1200" smtClean="0"/>
            <a:t>залучають трафік</a:t>
          </a:r>
          <a:endParaRPr lang="uk-UA" sz="1300" kern="1200"/>
        </a:p>
      </dsp:txBody>
      <dsp:txXfrm>
        <a:off x="3099032" y="1369798"/>
        <a:ext cx="1300015" cy="1591971"/>
      </dsp:txXfrm>
    </dsp:sp>
    <dsp:sp modelId="{1661BF7F-3914-4B17-AD15-23DB108B6FDB}">
      <dsp:nvSpPr>
        <dsp:cNvPr id="0" name=""/>
        <dsp:cNvSpPr/>
      </dsp:nvSpPr>
      <dsp:spPr>
        <a:xfrm>
          <a:off x="4541409" y="1299470"/>
          <a:ext cx="1440671" cy="173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email </a:t>
          </a:r>
          <a:r>
            <a:rPr lang="uk-UA" sz="1300" kern="1200" smtClean="0"/>
            <a:t>і блог утримують клієнтів</a:t>
          </a:r>
          <a:endParaRPr lang="uk-UA" sz="1300" kern="1200"/>
        </a:p>
      </dsp:txBody>
      <dsp:txXfrm>
        <a:off x="4611737" y="1369798"/>
        <a:ext cx="1300015" cy="1591971"/>
      </dsp:txXfrm>
    </dsp:sp>
    <dsp:sp modelId="{A58B4764-6EC7-4258-AE32-D387A2748051}">
      <dsp:nvSpPr>
        <dsp:cNvPr id="0" name=""/>
        <dsp:cNvSpPr/>
      </dsp:nvSpPr>
      <dsp:spPr>
        <a:xfrm>
          <a:off x="6054113" y="1299470"/>
          <a:ext cx="1440671" cy="173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вірусний маркетинг забезпечує масштабування</a:t>
          </a:r>
          <a:endParaRPr lang="uk-UA" sz="1300" kern="1200"/>
        </a:p>
      </dsp:txBody>
      <dsp:txXfrm>
        <a:off x="6124441" y="1369798"/>
        <a:ext cx="1300015" cy="1591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Основні цифрові бізнес-моделі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77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</a:t>
            </a:r>
            <a:r>
              <a:rPr lang="uk-UA" dirty="0" err="1"/>
              <a:t>маркетплейсу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23412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Платформа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посередником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продавцями</a:t>
            </a:r>
            <a:r>
              <a:rPr lang="ru-RU" dirty="0"/>
              <a:t> та </a:t>
            </a:r>
            <a:r>
              <a:rPr lang="ru-RU" dirty="0" err="1"/>
              <a:t>покупцями</a:t>
            </a:r>
            <a:r>
              <a:rPr lang="ru-RU" dirty="0"/>
              <a:t>, не </a:t>
            </a:r>
            <a:r>
              <a:rPr lang="ru-RU" dirty="0" err="1"/>
              <a:t>володіючи</a:t>
            </a:r>
            <a:r>
              <a:rPr lang="ru-RU" dirty="0"/>
              <a:t> товарами.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через </a:t>
            </a:r>
            <a:r>
              <a:rPr lang="ru-RU" dirty="0" err="1"/>
              <a:t>комісії</a:t>
            </a:r>
            <a:r>
              <a:rPr lang="ru-RU" dirty="0"/>
              <a:t>, плату за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сервіси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78540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770544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Нерухомість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платформи оголошень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Фріланс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біржі послуг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платформи виклику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бронювання житла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Ритейл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платформи для продавців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екосистеми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284529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Компанія створює мережу взаємопов’язаних продуктів і сервісів, що підсилюють одне одного та утримують користувача всередині системи. Доходи генеруються з різних джерел одночасно.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78482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8443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Технології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смартфон + магазин додатків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Фінанси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банк + інвестиції + страхування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LMS + </a:t>
                      </a:r>
                      <a:r>
                        <a:rPr lang="uk-UA"/>
                        <a:t>аналітика + сертифікація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Бізнес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CRM + ERP + </a:t>
                      </a:r>
                      <a:r>
                        <a:rPr lang="uk-UA"/>
                        <a:t>аналітика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Розваги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стримінг</a:t>
                      </a:r>
                      <a:r>
                        <a:rPr lang="uk-UA" dirty="0"/>
                        <a:t> + ігри + контент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доступу без права </a:t>
            </a:r>
            <a:r>
              <a:rPr lang="ru-RU" dirty="0" err="1"/>
              <a:t>власності</a:t>
            </a:r>
            <a:r>
              <a:rPr lang="ru-RU" dirty="0"/>
              <a:t> /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</a:t>
            </a:r>
            <a:r>
              <a:rPr lang="ru-RU" dirty="0" err="1"/>
              <a:t>Sharing</a:t>
            </a:r>
            <a:r>
              <a:rPr lang="ru-RU" dirty="0"/>
              <a:t> </a:t>
            </a:r>
            <a:r>
              <a:rPr lang="ru-RU" dirty="0" err="1"/>
              <a:t>economy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тимчасовий</a:t>
            </a:r>
            <a:r>
              <a:rPr lang="ru-RU" dirty="0"/>
              <a:t> доступ до ресурсу без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.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заробляє</a:t>
            </a:r>
            <a:r>
              <a:rPr lang="ru-RU" dirty="0"/>
              <a:t> на </a:t>
            </a:r>
            <a:r>
              <a:rPr lang="ru-RU" dirty="0" err="1"/>
              <a:t>оренді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17357"/>
            <a:ext cx="7848872" cy="214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48964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каршеринг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Житло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короткострокова оренда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Робота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коворкінги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спільні платформи курсів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Обладнання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оренда техніки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Модель досвіду (</a:t>
            </a:r>
            <a:r>
              <a:rPr lang="en-US" dirty="0"/>
              <a:t>Experience model)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через продукт, а через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користувацький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: </a:t>
            </a:r>
            <a:r>
              <a:rPr lang="ru-RU" dirty="0" err="1"/>
              <a:t>персоналізацію</a:t>
            </a:r>
            <a:r>
              <a:rPr lang="ru-RU" dirty="0"/>
              <a:t>, </a:t>
            </a:r>
            <a:r>
              <a:rPr lang="ru-RU" dirty="0" err="1"/>
              <a:t>інтерактивність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81498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827980"/>
              </p:ext>
            </p:extLst>
          </p:nvPr>
        </p:nvGraphicFramePr>
        <p:xfrm>
          <a:off x="1331640" y="2204864"/>
          <a:ext cx="7499350" cy="24688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Як реалізується модель досвіду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інтерактивне навчання, симуляції, адаптивні курси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Розваги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відеоігри, </a:t>
                      </a:r>
                      <a:r>
                        <a:rPr lang="en-US"/>
                        <a:t>VR-</a:t>
                      </a:r>
                      <a:r>
                        <a:rPr lang="uk-UA"/>
                        <a:t>платформи, стримінг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Маркетинг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віртуальні шоуруми, </a:t>
                      </a:r>
                      <a:r>
                        <a:rPr lang="en-US"/>
                        <a:t>AR-</a:t>
                      </a:r>
                      <a:r>
                        <a:rPr lang="uk-UA"/>
                        <a:t>примірки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віртуальні подорожі, 3</a:t>
                      </a:r>
                      <a:r>
                        <a:rPr lang="en-US"/>
                        <a:t>D-</a:t>
                      </a:r>
                      <a:r>
                        <a:rPr lang="uk-UA"/>
                        <a:t>екскурсії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Фінанси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ігрові додатки для інвестування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1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підписки (</a:t>
            </a:r>
            <a:r>
              <a:rPr lang="en-US" dirty="0"/>
              <a:t>Subscription)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Користувач</a:t>
            </a:r>
            <a:r>
              <a:rPr lang="ru-RU" dirty="0"/>
              <a:t> регулярно </a:t>
            </a:r>
            <a:r>
              <a:rPr lang="ru-RU" dirty="0" err="1"/>
              <a:t>сплачує</a:t>
            </a:r>
            <a:r>
              <a:rPr lang="ru-RU" dirty="0"/>
              <a:t> </a:t>
            </a:r>
            <a:r>
              <a:rPr lang="ru-RU" dirty="0" err="1"/>
              <a:t>фіксовану</a:t>
            </a:r>
            <a:r>
              <a:rPr lang="ru-RU" dirty="0"/>
              <a:t> суму за </a:t>
            </a:r>
            <a:r>
              <a:rPr lang="ru-RU" dirty="0" err="1"/>
              <a:t>постійний</a:t>
            </a:r>
            <a:r>
              <a:rPr lang="ru-RU" dirty="0"/>
              <a:t> доступ до контенту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.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стабільні</a:t>
            </a:r>
            <a:r>
              <a:rPr lang="ru-RU" dirty="0"/>
              <a:t> та </a:t>
            </a:r>
            <a:r>
              <a:rPr lang="ru-RU" dirty="0" err="1"/>
              <a:t>прогнозовані</a:t>
            </a:r>
            <a:r>
              <a:rPr lang="ru-RU" dirty="0"/>
              <a:t> доходи.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888610" cy="20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8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1052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Медіа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цифрові газети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Відео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стримінгові сервіси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Програмне забезпечення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офісні пакети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платформи курсів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Музика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музичні сервіси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Рекламна</a:t>
            </a:r>
            <a:r>
              <a:rPr lang="ru-RU" dirty="0"/>
              <a:t> модель (</a:t>
            </a:r>
            <a:r>
              <a:rPr lang="ru-RU" dirty="0" err="1"/>
              <a:t>безкоштовна</a:t>
            </a:r>
            <a:r>
              <a:rPr lang="ru-RU" dirty="0"/>
              <a:t> модель з </a:t>
            </a:r>
            <a:r>
              <a:rPr lang="ru-RU" dirty="0" err="1"/>
              <a:t>підтримкою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520768" cy="241324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Суть моделі полягає в наданні користувачам безкоштовного доступу до цифрового продукту або сервісу, а основним джерелом доходу виступає реклама. Чим більша аудиторія платформи, тим вищі доходи від рекламодавців. Ключовим активом є увага користувачів та зібрані про них дані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603182" cy="21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29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з </a:t>
            </a:r>
            <a:r>
              <a:rPr lang="ru-RU" dirty="0" err="1"/>
              <a:t>відкритим</a:t>
            </a:r>
            <a:r>
              <a:rPr lang="ru-RU" dirty="0"/>
              <a:t> кодом (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source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Базовий продукт є безкоштовним і відкритим, а монетизація відбувається через технічну підтримку, консультації або корпоративні версії.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7591053" cy="205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8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92444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Операційні системи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Linux-</a:t>
                      </a:r>
                      <a:r>
                        <a:rPr lang="uk-UA"/>
                        <a:t>дистрибутиви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Сервери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веб-сервери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Аналітика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open-source BI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безкоштовні платформи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Бізнес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ERP </a:t>
                      </a:r>
                      <a:r>
                        <a:rPr lang="uk-UA" dirty="0"/>
                        <a:t>з відкритим кодом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</a:t>
            </a:r>
            <a:r>
              <a:rPr lang="ru-RU" dirty="0" err="1"/>
              <a:t>прихованого</a:t>
            </a:r>
            <a:r>
              <a:rPr lang="ru-RU" dirty="0"/>
              <a:t> доходу (</a:t>
            </a:r>
            <a:r>
              <a:rPr lang="ru-RU" dirty="0" err="1"/>
              <a:t>монетизація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521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збирає</a:t>
            </a:r>
            <a:r>
              <a:rPr lang="ru-RU" dirty="0"/>
              <a:t>, </a:t>
            </a:r>
            <a:r>
              <a:rPr lang="ru-RU" dirty="0" err="1"/>
              <a:t>аналізує</a:t>
            </a:r>
            <a:r>
              <a:rPr lang="ru-RU" dirty="0"/>
              <a:t> та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для </a:t>
            </a:r>
            <a:r>
              <a:rPr lang="ru-RU" dirty="0" err="1"/>
              <a:t>аналітики</a:t>
            </a:r>
            <a:r>
              <a:rPr lang="ru-RU" dirty="0"/>
              <a:t>,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продажу </a:t>
            </a:r>
            <a:r>
              <a:rPr lang="ru-RU" dirty="0" err="1"/>
              <a:t>інсайтів</a:t>
            </a:r>
            <a:r>
              <a:rPr lang="ru-RU" dirty="0"/>
              <a:t> </a:t>
            </a:r>
            <a:r>
              <a:rPr lang="ru-RU" dirty="0" err="1"/>
              <a:t>третім</a:t>
            </a:r>
            <a:r>
              <a:rPr lang="ru-RU" dirty="0"/>
              <a:t> сторонам. Формально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безкоштовним</a:t>
            </a:r>
            <a:r>
              <a:rPr lang="ru-RU" dirty="0"/>
              <a:t>, але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через </a:t>
            </a:r>
            <a:r>
              <a:rPr lang="ru-RU" dirty="0" err="1"/>
              <a:t>дані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68708"/>
            <a:ext cx="8028384" cy="21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045938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Соціальні мережі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продаж рекламних профілів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E-commerce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персональні рекомендації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Фінанси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скоринг клієнтів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Медицина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аналітика поведінки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Міста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смарт-сіті</a:t>
                      </a:r>
                      <a:r>
                        <a:rPr lang="uk-UA" dirty="0"/>
                        <a:t> платформи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сучасній цифровій економіці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 smtClean="0"/>
              <a:t>Компанії </a:t>
            </a:r>
            <a:r>
              <a:rPr lang="uk-UA" dirty="0"/>
              <a:t>поєднують кілька бізнес-моделей </a:t>
            </a:r>
            <a:r>
              <a:rPr lang="uk-UA" dirty="0" smtClean="0"/>
              <a:t>одночасно!</a:t>
            </a:r>
          </a:p>
          <a:p>
            <a:pPr marL="82296" indent="0">
              <a:buNone/>
            </a:pPr>
            <a:r>
              <a:rPr lang="uk-UA" dirty="0" smtClean="0"/>
              <a:t>Наприклад: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r>
              <a:rPr lang="uk-UA" sz="2800" b="1" i="1" u="sng" dirty="0" smtClean="0"/>
              <a:t> </a:t>
            </a:r>
            <a:r>
              <a:rPr lang="uk-UA" sz="2800" b="1" i="1" u="sng" dirty="0"/>
              <a:t>підписку + рекламу + монетизацію </a:t>
            </a:r>
            <a:r>
              <a:rPr lang="uk-UA" sz="2800" b="1" i="1" u="sng" dirty="0" smtClean="0"/>
              <a:t>даних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r>
              <a:rPr lang="uk-UA" dirty="0" smtClean="0"/>
              <a:t>Це </a:t>
            </a:r>
            <a:r>
              <a:rPr lang="uk-UA" dirty="0"/>
              <a:t>дозволяє диверсифікувати доходи та підвищувати стійкість бізнесу.</a:t>
            </a:r>
          </a:p>
        </p:txBody>
      </p:sp>
    </p:spTree>
    <p:extLst>
      <p:ext uri="{BB962C8B-B14F-4D97-AF65-F5344CB8AC3E}">
        <p14:creationId xmlns:p14="http://schemas.microsoft.com/office/powerpoint/2010/main" val="316964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Маркетингові дослідження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4677414" cy="48006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Це систематичний збір і аналіз інформації про споживачів, конкурентів, ринок і тенденції.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 err="1"/>
              <a:t>інтернет-маркетингу</a:t>
            </a:r>
            <a:r>
              <a:rPr lang="uk-UA" dirty="0"/>
              <a:t> вони ґрунтуються на аналітиці </a:t>
            </a:r>
            <a:r>
              <a:rPr lang="uk-UA" dirty="0" err="1"/>
              <a:t>веб-трафіку</a:t>
            </a:r>
            <a:r>
              <a:rPr lang="uk-UA" dirty="0"/>
              <a:t>, поведінці користувачів, опитуваннях та аналізі великих даних. </a:t>
            </a:r>
            <a:endParaRPr lang="uk-UA" dirty="0" smtClean="0"/>
          </a:p>
          <a:p>
            <a:r>
              <a:rPr lang="uk-UA" dirty="0" smtClean="0"/>
              <a:t>Дозволяють </a:t>
            </a:r>
            <a:r>
              <a:rPr lang="uk-UA" dirty="0"/>
              <a:t>приймати обґрунтовані управлінські рішення щодо позиціонування, ціноутворення та комунікаційної стратегії.</a:t>
            </a:r>
          </a:p>
        </p:txBody>
      </p:sp>
      <p:pic>
        <p:nvPicPr>
          <p:cNvPr id="32770" name="Picture 2" descr="https://file.forms.app/sitefile/20%2BFunny-survey-memes-of-all-tim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30184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6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966549"/>
              </p:ext>
            </p:extLst>
          </p:nvPr>
        </p:nvGraphicFramePr>
        <p:xfrm>
          <a:off x="1435100" y="2613660"/>
          <a:ext cx="7499350" cy="24688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опитування студентів щодо якості курсів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Бізнес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аналіз поведінки клієнтів на сайті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Ритейл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вивчення попиту на новий товар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Фінанси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сегментація клієнтів банку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Державне управління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онлайн-опитування</a:t>
                      </a:r>
                      <a:r>
                        <a:rPr lang="uk-UA" dirty="0"/>
                        <a:t> громадян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3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Корпоративний сайт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3928480" cy="48006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Це центральна платформа цифрової присутності компанії в </a:t>
            </a:r>
            <a:r>
              <a:rPr lang="uk-UA" dirty="0" err="1"/>
              <a:t>інтернеті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dirty="0"/>
              <a:t>виконує інформаційну, комунікаційну та комерційну функції: презентує бренд, продукти, забезпечує зворотний зв’язок та </a:t>
            </a:r>
            <a:r>
              <a:rPr lang="uk-UA" dirty="0" err="1"/>
              <a:t>онлайн-продажі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Ефективний </a:t>
            </a:r>
            <a:r>
              <a:rPr lang="uk-UA" dirty="0"/>
              <a:t>сайт оптимізований для пошукових систем (</a:t>
            </a:r>
            <a:r>
              <a:rPr lang="en-US" dirty="0"/>
              <a:t>SEO) </a:t>
            </a:r>
            <a:r>
              <a:rPr lang="uk-UA" dirty="0"/>
              <a:t>і мобільних пристроїв.</a:t>
            </a:r>
          </a:p>
        </p:txBody>
      </p:sp>
      <p:pic>
        <p:nvPicPr>
          <p:cNvPr id="33794" name="Picture 2" descr="https://cdn.prod.website-files.com/64fa82cbdeed167ebaefef84/64fa868fecc183a3dd76ab9b_603ec501a6b6c20b9a4bd8ea_NqTbR0Wrfgs6hVQddSpxv6St-KXkunWOxgfAtsVgrQtmFn9UJ8LKAzed9e4i8qWC2kwAy63Fm_iHwxjkK4NNlkM0UBFvarQdC3H97LgCPd6f6N5lGuKJYyju9qJsrIYlSZZ3fWf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6671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9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78608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Компанії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презентація бренду та послуг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Університети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інформаційні портали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Магазини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онлайн-каталоги товарів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Стартапи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залучення інвесторів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Консалтинг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генерація </a:t>
                      </a:r>
                      <a:r>
                        <a:rPr lang="uk-UA" dirty="0" err="1"/>
                        <a:t>лідів</a:t>
                      </a:r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Маркетинг за </a:t>
            </a:r>
            <a:r>
              <a:rPr lang="ru-RU" dirty="0" err="1"/>
              <a:t>електронною</a:t>
            </a:r>
            <a:r>
              <a:rPr lang="ru-RU" dirty="0"/>
              <a:t> </a:t>
            </a:r>
            <a:r>
              <a:rPr lang="ru-RU" dirty="0" err="1"/>
              <a:t>поштою</a:t>
            </a:r>
            <a:r>
              <a:rPr lang="ru-RU" dirty="0"/>
              <a:t> (</a:t>
            </a:r>
            <a:r>
              <a:rPr lang="ru-RU" dirty="0" err="1"/>
              <a:t>Email</a:t>
            </a:r>
            <a:r>
              <a:rPr lang="ru-RU" dirty="0"/>
              <a:t> </a:t>
            </a:r>
            <a:r>
              <a:rPr lang="ru-RU" dirty="0" err="1"/>
              <a:t>marketing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613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Інструмент прямої комунікації з клієнтами через персоналізовані електронні повідомлення. </a:t>
            </a:r>
            <a:endParaRPr lang="uk-UA" dirty="0" smtClean="0"/>
          </a:p>
          <a:p>
            <a:r>
              <a:rPr lang="uk-UA" dirty="0" smtClean="0"/>
              <a:t>Використовується </a:t>
            </a:r>
            <a:r>
              <a:rPr lang="uk-UA" dirty="0"/>
              <a:t>для інформування, утримання клієнтів, повторних продажів та побудови лояльності. </a:t>
            </a:r>
            <a:endParaRPr lang="uk-UA" dirty="0" smtClean="0"/>
          </a:p>
          <a:p>
            <a:r>
              <a:rPr lang="uk-UA" dirty="0" smtClean="0"/>
              <a:t>Характеризується </a:t>
            </a:r>
            <a:r>
              <a:rPr lang="uk-UA" dirty="0"/>
              <a:t>високою рентабельністю за умови якісної сегментації бази.</a:t>
            </a:r>
          </a:p>
        </p:txBody>
      </p:sp>
      <p:pic>
        <p:nvPicPr>
          <p:cNvPr id="34818" name="Picture 2" descr="https://beehiiv-images-production.s3.amazonaws.com/uploads/asset/file/eecef857-e8d0-43b1-b8d8-77fd45b94a20/image12.png?t=1687548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57286"/>
            <a:ext cx="4248472" cy="22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404103"/>
              </p:ext>
            </p:extLst>
          </p:nvPr>
        </p:nvGraphicFramePr>
        <p:xfrm>
          <a:off x="1435100" y="2339340"/>
          <a:ext cx="7499350" cy="30175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Медіа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безкоштовні новинні портали з банерною рекламою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Соціальні мережі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таргетована реклама на основі інтересів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Відео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безкоштовні відеосервіси з рекламними вставками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Мобільні додатки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безкоштовні ігри з рекламою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Пошукові системи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реклама у результатах пошуку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527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60880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 err="1"/>
                        <a:t>Ритейл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акційні розсилки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нагадування про курси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Фінанси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персональні пропозиції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SaaS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онбординг клієнтів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Медіа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щотижневі дайджести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Інтернет-реклама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2927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Охоплює всі платні способи просування в мережі: банерну рекламу, контекстну рекламу, </a:t>
            </a:r>
            <a:r>
              <a:rPr lang="uk-UA" dirty="0" err="1"/>
              <a:t>таргетинг</a:t>
            </a:r>
            <a:r>
              <a:rPr lang="uk-UA" dirty="0"/>
              <a:t> у </a:t>
            </a:r>
            <a:r>
              <a:rPr lang="uk-UA" dirty="0" err="1"/>
              <a:t>соцмережах</a:t>
            </a:r>
            <a:r>
              <a:rPr lang="uk-UA" dirty="0"/>
              <a:t>, відеорекламу. </a:t>
            </a:r>
            <a:endParaRPr lang="uk-UA" dirty="0" smtClean="0"/>
          </a:p>
          <a:p>
            <a:r>
              <a:rPr lang="uk-UA" dirty="0" smtClean="0"/>
              <a:t>Дозволяє </a:t>
            </a:r>
            <a:r>
              <a:rPr lang="uk-UA" dirty="0"/>
              <a:t>точно налаштовувати аудиторію за інтересами, віком, </a:t>
            </a:r>
            <a:r>
              <a:rPr lang="uk-UA" dirty="0" err="1"/>
              <a:t>геолокацією</a:t>
            </a:r>
            <a:r>
              <a:rPr lang="uk-UA" dirty="0"/>
              <a:t> та поведінкою.</a:t>
            </a:r>
          </a:p>
        </p:txBody>
      </p:sp>
      <p:pic>
        <p:nvPicPr>
          <p:cNvPr id="35844" name="Picture 4" descr="https://farm3.static.flickr.com/2403/2515359585_1ba47fe21c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5524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76739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E-commerce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реклама товарів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просування турів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реклама онлайн-курсів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залучення користувачів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Нерухомість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оголошення про продаж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Мережевий маркетинг (</a:t>
            </a:r>
            <a:r>
              <a:rPr lang="en-US" dirty="0"/>
              <a:t>MLM)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012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модель </a:t>
            </a:r>
            <a:r>
              <a:rPr lang="ru-RU" dirty="0" err="1"/>
              <a:t>просування</a:t>
            </a:r>
            <a:r>
              <a:rPr lang="ru-RU" dirty="0"/>
              <a:t>, де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дистриб’юторами</a:t>
            </a:r>
            <a:r>
              <a:rPr lang="ru-RU" dirty="0"/>
              <a:t> продукту та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інтернет-середовищі</a:t>
            </a:r>
            <a:r>
              <a:rPr lang="ru-RU" dirty="0"/>
              <a:t> MLM активно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месенджери</a:t>
            </a:r>
            <a:r>
              <a:rPr lang="ru-RU" dirty="0"/>
              <a:t>, </a:t>
            </a:r>
            <a:r>
              <a:rPr lang="ru-RU" dirty="0" err="1"/>
              <a:t>вебінари</a:t>
            </a:r>
            <a:r>
              <a:rPr lang="ru-RU" dirty="0"/>
              <a:t> та </a:t>
            </a:r>
            <a:r>
              <a:rPr lang="ru-RU" dirty="0" err="1"/>
              <a:t>персональні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6866" name="Picture 2" descr="https://i.pinimg.com/736x/76/23/b8/7623b866b2851fd5a41f6867636539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622789" cy="24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7616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Косметика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продаж через агентів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Харчування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дистрибуція БАДів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онлайн-курси через партнерів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Фітнес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програми тренерів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E-commerce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партнерські мережі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Блог-маркетинг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4792576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</a:t>
            </a:r>
            <a:r>
              <a:rPr lang="ru-RU" dirty="0" err="1"/>
              <a:t>експертного</a:t>
            </a:r>
            <a:r>
              <a:rPr lang="ru-RU" dirty="0"/>
              <a:t> контенту (статей, </a:t>
            </a:r>
            <a:r>
              <a:rPr lang="ru-RU" dirty="0" err="1"/>
              <a:t>оглядів</a:t>
            </a:r>
            <a:r>
              <a:rPr lang="ru-RU" dirty="0"/>
              <a:t>, </a:t>
            </a:r>
            <a:r>
              <a:rPr lang="ru-RU" dirty="0" err="1"/>
              <a:t>кейсів</a:t>
            </a:r>
            <a:r>
              <a:rPr lang="ru-RU" dirty="0"/>
              <a:t>) для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/>
              <a:t>мета 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,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експерта</a:t>
            </a:r>
            <a:r>
              <a:rPr lang="ru-RU" dirty="0"/>
              <a:t> та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з </a:t>
            </a:r>
            <a:r>
              <a:rPr lang="ru-RU" dirty="0" err="1"/>
              <a:t>пошукових</a:t>
            </a:r>
            <a:r>
              <a:rPr lang="ru-RU" dirty="0"/>
              <a:t> систем.</a:t>
            </a:r>
            <a:endParaRPr lang="uk-UA" dirty="0"/>
          </a:p>
        </p:txBody>
      </p:sp>
      <p:pic>
        <p:nvPicPr>
          <p:cNvPr id="37890" name="Picture 2" descr="https://i.imgflip.com/bdp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58403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5495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технічні блоги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Маркетинг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експертні статті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Медицина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поради лікарів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навчальні матеріали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Бізнес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кейси компаній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Маркетинг у </a:t>
            </a:r>
            <a:r>
              <a:rPr lang="ru-RU" dirty="0" err="1"/>
              <a:t>соціальних</a:t>
            </a:r>
            <a:r>
              <a:rPr lang="ru-RU" dirty="0"/>
              <a:t> мережах (SMM)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платформ для </a:t>
            </a:r>
            <a:r>
              <a:rPr lang="ru-RU" dirty="0" err="1"/>
              <a:t>просування</a:t>
            </a:r>
            <a:r>
              <a:rPr lang="ru-RU" dirty="0"/>
              <a:t> бренду, </a:t>
            </a:r>
            <a:r>
              <a:rPr lang="ru-RU" dirty="0" err="1"/>
              <a:t>комунікації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контенту, роботу з </a:t>
            </a:r>
            <a:r>
              <a:rPr lang="ru-RU" dirty="0" err="1"/>
              <a:t>коментарями</a:t>
            </a:r>
            <a:r>
              <a:rPr lang="ru-RU" dirty="0"/>
              <a:t>, </a:t>
            </a:r>
            <a:r>
              <a:rPr lang="ru-RU" dirty="0" err="1"/>
              <a:t>таргетовану</a:t>
            </a:r>
            <a:r>
              <a:rPr lang="ru-RU" dirty="0"/>
              <a:t> рекламу та </a:t>
            </a:r>
            <a:r>
              <a:rPr lang="ru-RU" dirty="0" err="1"/>
              <a:t>інфлюенсерів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8914" name="Picture 2" descr="https://i.pinimg.com/236x/2e/8f/8f/2e8f8f98e8fb86600e1a513e3f687f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247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11355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Ритейл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сторінки брендів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Instagram-</a:t>
                      </a:r>
                      <a:r>
                        <a:rPr lang="uk-UA"/>
                        <a:t>блоги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групи студентів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Політика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цифрові кампанії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просування подій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Вірусний 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32053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Стратегія створення контенту, який користувачі добровільно поширюють між собою. </a:t>
            </a:r>
            <a:endParaRPr lang="uk-UA" dirty="0" smtClean="0"/>
          </a:p>
          <a:p>
            <a:r>
              <a:rPr lang="uk-UA" dirty="0" smtClean="0"/>
              <a:t>Ґрунтується </a:t>
            </a:r>
            <a:r>
              <a:rPr lang="uk-UA" dirty="0"/>
              <a:t>на емоціях (гумор, здивування, співпереживання) та ефекті соціального резонансу. </a:t>
            </a:r>
            <a:endParaRPr lang="uk-UA" dirty="0" smtClean="0"/>
          </a:p>
          <a:p>
            <a:r>
              <a:rPr lang="uk-UA" dirty="0" smtClean="0"/>
              <a:t>Дозволяє </a:t>
            </a:r>
            <a:r>
              <a:rPr lang="uk-UA" dirty="0"/>
              <a:t>швидко охопити велику аудиторію з мінімальними витратами.</a:t>
            </a:r>
          </a:p>
        </p:txBody>
      </p:sp>
      <p:pic>
        <p:nvPicPr>
          <p:cNvPr id="23554" name="Picture 2" descr="https://cdn.prod.website-files.com/5ef788f07804fb7d78a4127a/625682d672182b204553bf89_77%2B-marketing-memes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816424" cy="21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</a:t>
            </a:r>
            <a:r>
              <a:rPr lang="en-US" dirty="0" err="1"/>
              <a:t>Freemium</a:t>
            </a:r>
            <a:r>
              <a:rPr lang="en-US" dirty="0"/>
              <a:t> (</a:t>
            </a:r>
            <a:r>
              <a:rPr lang="en-US" dirty="0" err="1"/>
              <a:t>SaaS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528880" cy="24132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безкоштовну</a:t>
            </a:r>
            <a:r>
              <a:rPr lang="ru-RU" dirty="0"/>
              <a:t> </a:t>
            </a:r>
            <a:r>
              <a:rPr lang="ru-RU" dirty="0" err="1"/>
              <a:t>базову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 продукту з </a:t>
            </a:r>
            <a:r>
              <a:rPr lang="ru-RU" dirty="0" err="1"/>
              <a:t>платними</a:t>
            </a:r>
            <a:r>
              <a:rPr lang="ru-RU" dirty="0"/>
              <a:t> </a:t>
            </a:r>
            <a:r>
              <a:rPr lang="ru-RU" dirty="0" err="1"/>
              <a:t>розширеними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, а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платить за </a:t>
            </a:r>
            <a:r>
              <a:rPr lang="ru-RU" dirty="0" err="1"/>
              <a:t>преміум-можливості</a:t>
            </a:r>
            <a:r>
              <a:rPr lang="ru-RU" dirty="0"/>
              <a:t>. </a:t>
            </a:r>
            <a:r>
              <a:rPr lang="ru-RU" dirty="0" err="1"/>
              <a:t>Типова</a:t>
            </a:r>
            <a:r>
              <a:rPr lang="ru-RU" dirty="0"/>
              <a:t> для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і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як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7289829" cy="18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05495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застосування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Реклама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відеочеленджі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інтерактивні флешмоби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Музика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запуск треків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Кіно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трейлери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Соціальні проєкти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громадські кампанії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74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-маркетингу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b="1" dirty="0" err="1"/>
              <a:t>єдину</a:t>
            </a:r>
            <a:r>
              <a:rPr lang="ru-RU" b="1" dirty="0"/>
              <a:t> </a:t>
            </a:r>
            <a:r>
              <a:rPr lang="ru-RU" b="1" dirty="0" err="1"/>
              <a:t>цифрову</a:t>
            </a:r>
            <a:r>
              <a:rPr lang="ru-RU" b="1" dirty="0"/>
              <a:t> </a:t>
            </a:r>
            <a:r>
              <a:rPr lang="ru-RU" b="1" dirty="0" err="1"/>
              <a:t>комунікаційну</a:t>
            </a:r>
            <a:r>
              <a:rPr lang="ru-RU" b="1" dirty="0"/>
              <a:t> систему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36278"/>
              </p:ext>
            </p:extLst>
          </p:nvPr>
        </p:nvGraphicFramePr>
        <p:xfrm>
          <a:off x="1435608" y="1916832"/>
          <a:ext cx="7498080" cy="43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6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70105"/>
              </p:ext>
            </p:extLst>
          </p:nvPr>
        </p:nvGraphicFramePr>
        <p:xfrm>
          <a:off x="1435100" y="2476500"/>
          <a:ext cx="7499350" cy="27432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Хмарні сервіси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безкоштовне сховище + платне розширення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Комунікації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безкоштовні дзвінки + преміум-функції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Аналітика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базові звіти + платні інструменти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Дизайн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безкоштовні шаблони + преміум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безкоштовні курси + сертифікати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/ на </a:t>
            </a:r>
            <a:r>
              <a:rPr lang="ru-RU" dirty="0" err="1"/>
              <a:t>вимогу</a:t>
            </a:r>
            <a:r>
              <a:rPr lang="ru-RU" dirty="0"/>
              <a:t> (</a:t>
            </a:r>
            <a:r>
              <a:rPr lang="ru-RU" dirty="0" err="1"/>
              <a:t>Pay-as-you-go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23412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Користувач</a:t>
            </a:r>
            <a:r>
              <a:rPr lang="ru-RU" dirty="0"/>
              <a:t> платить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фактичний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Доходи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модель </a:t>
            </a:r>
            <a:r>
              <a:rPr lang="ru-RU" dirty="0" err="1"/>
              <a:t>гнучкою</a:t>
            </a:r>
            <a:r>
              <a:rPr lang="ru-RU" dirty="0"/>
              <a:t> та </a:t>
            </a:r>
            <a:r>
              <a:rPr lang="ru-RU" dirty="0" err="1"/>
              <a:t>привабливою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7560840" cy="206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744991"/>
              </p:ext>
            </p:extLst>
          </p:nvPr>
        </p:nvGraphicFramePr>
        <p:xfrm>
          <a:off x="1435100" y="2750820"/>
          <a:ext cx="7499350" cy="219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Хмарні обчислення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оплата за використані ресурси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оплата за поїздку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Доставка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плата за замовлення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IT-</a:t>
                      </a:r>
                      <a:r>
                        <a:rPr lang="uk-UA"/>
                        <a:t>сервіси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оплата за запити </a:t>
                      </a:r>
                      <a:r>
                        <a:rPr lang="en-US"/>
                        <a:t>API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Медицина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телемедицина</a:t>
                      </a:r>
                      <a:r>
                        <a:rPr lang="uk-UA" dirty="0"/>
                        <a:t> за консультацію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Модель електронної комерції (</a:t>
            </a:r>
            <a:r>
              <a:rPr lang="en-US" dirty="0"/>
              <a:t>E-commerce)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219722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Передбачає продаж товарів і послуг через </a:t>
            </a:r>
            <a:r>
              <a:rPr lang="uk-UA" dirty="0" err="1"/>
              <a:t>інтернет-платформи</a:t>
            </a:r>
            <a:r>
              <a:rPr lang="uk-UA" dirty="0"/>
              <a:t>. Компанія отримує дохід безпосередньо від транзакцій. Характерна риса — автоматизація процесів замовлення, оплати та логістики.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89040"/>
            <a:ext cx="79108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764438"/>
              </p:ext>
            </p:extLst>
          </p:nvPr>
        </p:nvGraphicFramePr>
        <p:xfrm>
          <a:off x="1435100" y="2613660"/>
          <a:ext cx="7499350" cy="24688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9675"/>
                <a:gridCol w="3749675"/>
              </a:tblGrid>
              <a:tr h="0">
                <a:tc>
                  <a:txBody>
                    <a:bodyPr/>
                    <a:lstStyle/>
                    <a:p>
                      <a:r>
                        <a:rPr lang="uk-UA"/>
                        <a:t>Сфера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 реалізації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Роздріб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онлайн-магазини товарів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Освіта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продаж онлайн-курсів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Послуги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бронювання готелів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Цифрові продукти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/>
                        <a:t>продаж програм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платформи корпоративних закупівель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1193</Words>
  <Application>Microsoft Office PowerPoint</Application>
  <PresentationFormat>Экран (4:3)</PresentationFormat>
  <Paragraphs>313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Основні цифрові бізнес-моделі</vt:lpstr>
      <vt:lpstr>Рекламна модель (безкоштовна модель з підтримкою реклами)</vt:lpstr>
      <vt:lpstr>Приклади застосування</vt:lpstr>
      <vt:lpstr>Модель Freemium (SaaS)</vt:lpstr>
      <vt:lpstr>Приклади застосування</vt:lpstr>
      <vt:lpstr>Модель на основі використання / на вимогу (Pay-as-you-go)</vt:lpstr>
      <vt:lpstr>Приклади застосування</vt:lpstr>
      <vt:lpstr>Модель електронної комерції (E-commerce)</vt:lpstr>
      <vt:lpstr>Приклади застосування</vt:lpstr>
      <vt:lpstr>Модель маркетплейсу</vt:lpstr>
      <vt:lpstr>Приклади застосування</vt:lpstr>
      <vt:lpstr>Модель екосистеми</vt:lpstr>
      <vt:lpstr>Приклади застосування</vt:lpstr>
      <vt:lpstr>Модель доступу без права власності / спільного використання (Sharing economy)</vt:lpstr>
      <vt:lpstr>Приклади застосування</vt:lpstr>
      <vt:lpstr>Модель досвіду (Experience model)</vt:lpstr>
      <vt:lpstr>Приклади застосування</vt:lpstr>
      <vt:lpstr>Модель підписки (Subscription)</vt:lpstr>
      <vt:lpstr>Приклади застосування</vt:lpstr>
      <vt:lpstr>Модель з відкритим кодом (Open source)</vt:lpstr>
      <vt:lpstr>Приклади застосування</vt:lpstr>
      <vt:lpstr>Модель прихованого доходу (монетизація даних)</vt:lpstr>
      <vt:lpstr>Приклади застосування</vt:lpstr>
      <vt:lpstr>У сучасній цифровій економіці </vt:lpstr>
      <vt:lpstr>Маркетингові дослідження</vt:lpstr>
      <vt:lpstr>Приклади застосування</vt:lpstr>
      <vt:lpstr>Корпоративний сайт</vt:lpstr>
      <vt:lpstr>Приклади застосування</vt:lpstr>
      <vt:lpstr>Маркетинг за електронною поштою (Email marketing)</vt:lpstr>
      <vt:lpstr>Приклади застосування</vt:lpstr>
      <vt:lpstr>Інтернет-реклама</vt:lpstr>
      <vt:lpstr>Приклади застосування</vt:lpstr>
      <vt:lpstr>Мережевий маркетинг (MLM)</vt:lpstr>
      <vt:lpstr>Приклади застосування</vt:lpstr>
      <vt:lpstr>Блог-маркетинг</vt:lpstr>
      <vt:lpstr>Приклади застосування</vt:lpstr>
      <vt:lpstr>Маркетинг у соціальних мережах (SMM)</vt:lpstr>
      <vt:lpstr>Приклади застосування</vt:lpstr>
      <vt:lpstr>Вірусний маркетинг</vt:lpstr>
      <vt:lpstr>Приклади застосування</vt:lpstr>
      <vt:lpstr>Інструменти інтернет-маркетингу формують єдину цифрову комунікаційну систему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цифрові бізнес-моделі</dc:title>
  <dc:creator>sky</dc:creator>
  <cp:lastModifiedBy>Сергей Иванов</cp:lastModifiedBy>
  <cp:revision>4</cp:revision>
  <dcterms:created xsi:type="dcterms:W3CDTF">2026-02-18T09:52:55Z</dcterms:created>
  <dcterms:modified xsi:type="dcterms:W3CDTF">2026-02-18T10:33:55Z</dcterms:modified>
</cp:coreProperties>
</file>