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63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E7A93E-2549-4CD3-A789-3FE2C34C7039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8B808FD-7D5F-4948-BF45-D3337342C52E}">
      <dgm:prSet phldrT="[Текст]"/>
      <dgm:spPr/>
      <dgm:t>
        <a:bodyPr/>
        <a:lstStyle/>
        <a:p>
          <a:r>
            <a:rPr lang="uk-UA" dirty="0" smtClean="0"/>
            <a:t>Наукове обґрунтування</a:t>
          </a:r>
          <a:endParaRPr lang="uk-UA" dirty="0"/>
        </a:p>
      </dgm:t>
    </dgm:pt>
    <dgm:pt modelId="{EB327D3C-BB49-4B20-BBA3-597A71D81226}" type="parTrans" cxnId="{4DCA255E-20A7-4F88-B817-AEAA533EAF27}">
      <dgm:prSet/>
      <dgm:spPr/>
      <dgm:t>
        <a:bodyPr/>
        <a:lstStyle/>
        <a:p>
          <a:endParaRPr lang="uk-UA"/>
        </a:p>
      </dgm:t>
    </dgm:pt>
    <dgm:pt modelId="{30CDAB55-306A-4DF2-9818-1D3F3745A4A5}" type="sibTrans" cxnId="{4DCA255E-20A7-4F88-B817-AEAA533EAF27}">
      <dgm:prSet/>
      <dgm:spPr/>
      <dgm:t>
        <a:bodyPr/>
        <a:lstStyle/>
        <a:p>
          <a:endParaRPr lang="uk-UA"/>
        </a:p>
      </dgm:t>
    </dgm:pt>
    <dgm:pt modelId="{2EE67863-421D-44E6-AE64-CFB04178CEA2}">
      <dgm:prSet phldrT="[Текст]"/>
      <dgm:spPr/>
      <dgm:t>
        <a:bodyPr/>
        <a:lstStyle/>
        <a:p>
          <a:r>
            <a:rPr lang="uk-UA" dirty="0" smtClean="0"/>
            <a:t>Надійне джерело</a:t>
          </a:r>
          <a:endParaRPr lang="uk-UA" dirty="0"/>
        </a:p>
      </dgm:t>
    </dgm:pt>
    <dgm:pt modelId="{B05D88FB-CD86-4610-BB81-F59529E5BBED}" type="parTrans" cxnId="{44A90C11-03DE-4100-B23E-FB1C4B11D42F}">
      <dgm:prSet/>
      <dgm:spPr/>
      <dgm:t>
        <a:bodyPr/>
        <a:lstStyle/>
        <a:p>
          <a:endParaRPr lang="uk-UA"/>
        </a:p>
      </dgm:t>
    </dgm:pt>
    <dgm:pt modelId="{86D776BD-83F0-4F9F-B582-3F09A459D703}" type="sibTrans" cxnId="{44A90C11-03DE-4100-B23E-FB1C4B11D42F}">
      <dgm:prSet/>
      <dgm:spPr/>
      <dgm:t>
        <a:bodyPr/>
        <a:lstStyle/>
        <a:p>
          <a:endParaRPr lang="uk-UA"/>
        </a:p>
      </dgm:t>
    </dgm:pt>
    <dgm:pt modelId="{8B90CB06-CF0F-46C8-8AD4-DAF76A0415F9}" type="pres">
      <dgm:prSet presAssocID="{5EE7A93E-2549-4CD3-A789-3FE2C34C703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EA66A4E7-0176-4434-B3BA-8924104C7B25}" type="pres">
      <dgm:prSet presAssocID="{5EE7A93E-2549-4CD3-A789-3FE2C34C7039}" presName="divider" presStyleLbl="fgShp" presStyleIdx="0" presStyleCnt="1"/>
      <dgm:spPr/>
    </dgm:pt>
    <dgm:pt modelId="{70B73871-F956-40EB-99E0-3591BAAD3105}" type="pres">
      <dgm:prSet presAssocID="{28B808FD-7D5F-4948-BF45-D3337342C52E}" presName="downArrow" presStyleLbl="node1" presStyleIdx="0" presStyleCnt="2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</dgm:pt>
    <dgm:pt modelId="{18823C20-E985-4B31-B949-B1C500C6008D}" type="pres">
      <dgm:prSet presAssocID="{28B808FD-7D5F-4948-BF45-D3337342C52E}" presName="downArrowText" presStyleLbl="revTx" presStyleIdx="0" presStyleCnt="2" custScaleX="17042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BEEB3D5-D77D-4177-B835-16619564D521}" type="pres">
      <dgm:prSet presAssocID="{2EE67863-421D-44E6-AE64-CFB04178CEA2}" presName="upArrow" presStyleLbl="node1" presStyleIdx="1" presStyleCnt="2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</dgm:pt>
    <dgm:pt modelId="{5B4FC9CD-35DE-4980-9693-C4A5481A800B}" type="pres">
      <dgm:prSet presAssocID="{2EE67863-421D-44E6-AE64-CFB04178CEA2}" presName="upArrowText" presStyleLbl="revTx" presStyleIdx="1" presStyleCnt="2" custScaleX="16179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69D7793-B3C0-42ED-8036-9EF32F7884EB}" type="presOf" srcId="{28B808FD-7D5F-4948-BF45-D3337342C52E}" destId="{18823C20-E985-4B31-B949-B1C500C6008D}" srcOrd="0" destOrd="0" presId="urn:microsoft.com/office/officeart/2005/8/layout/arrow3"/>
    <dgm:cxn modelId="{44A90C11-03DE-4100-B23E-FB1C4B11D42F}" srcId="{5EE7A93E-2549-4CD3-A789-3FE2C34C7039}" destId="{2EE67863-421D-44E6-AE64-CFB04178CEA2}" srcOrd="1" destOrd="0" parTransId="{B05D88FB-CD86-4610-BB81-F59529E5BBED}" sibTransId="{86D776BD-83F0-4F9F-B582-3F09A459D703}"/>
    <dgm:cxn modelId="{27558F24-A2F0-4C6A-8998-EB3BEA5DB48E}" type="presOf" srcId="{2EE67863-421D-44E6-AE64-CFB04178CEA2}" destId="{5B4FC9CD-35DE-4980-9693-C4A5481A800B}" srcOrd="0" destOrd="0" presId="urn:microsoft.com/office/officeart/2005/8/layout/arrow3"/>
    <dgm:cxn modelId="{4DCA255E-20A7-4F88-B817-AEAA533EAF27}" srcId="{5EE7A93E-2549-4CD3-A789-3FE2C34C7039}" destId="{28B808FD-7D5F-4948-BF45-D3337342C52E}" srcOrd="0" destOrd="0" parTransId="{EB327D3C-BB49-4B20-BBA3-597A71D81226}" sibTransId="{30CDAB55-306A-4DF2-9818-1D3F3745A4A5}"/>
    <dgm:cxn modelId="{005E3F71-821D-444E-AE1E-B445A21502CF}" type="presOf" srcId="{5EE7A93E-2549-4CD3-A789-3FE2C34C7039}" destId="{8B90CB06-CF0F-46C8-8AD4-DAF76A0415F9}" srcOrd="0" destOrd="0" presId="urn:microsoft.com/office/officeart/2005/8/layout/arrow3"/>
    <dgm:cxn modelId="{3A9F8D6D-3B6E-4D3D-9028-05F23130AEAC}" type="presParOf" srcId="{8B90CB06-CF0F-46C8-8AD4-DAF76A0415F9}" destId="{EA66A4E7-0176-4434-B3BA-8924104C7B25}" srcOrd="0" destOrd="0" presId="urn:microsoft.com/office/officeart/2005/8/layout/arrow3"/>
    <dgm:cxn modelId="{A51F07AC-4C65-4A37-B0DA-643F4C0C5BC1}" type="presParOf" srcId="{8B90CB06-CF0F-46C8-8AD4-DAF76A0415F9}" destId="{70B73871-F956-40EB-99E0-3591BAAD3105}" srcOrd="1" destOrd="0" presId="urn:microsoft.com/office/officeart/2005/8/layout/arrow3"/>
    <dgm:cxn modelId="{A8321527-85D4-4566-825F-8978D0892F22}" type="presParOf" srcId="{8B90CB06-CF0F-46C8-8AD4-DAF76A0415F9}" destId="{18823C20-E985-4B31-B949-B1C500C6008D}" srcOrd="2" destOrd="0" presId="urn:microsoft.com/office/officeart/2005/8/layout/arrow3"/>
    <dgm:cxn modelId="{E1D0E88E-4847-4A5D-87C6-74ECE7EA44A0}" type="presParOf" srcId="{8B90CB06-CF0F-46C8-8AD4-DAF76A0415F9}" destId="{BBEEB3D5-D77D-4177-B835-16619564D521}" srcOrd="3" destOrd="0" presId="urn:microsoft.com/office/officeart/2005/8/layout/arrow3"/>
    <dgm:cxn modelId="{A4CEBD0D-F9CA-4EF4-98A3-837098B94DBC}" type="presParOf" srcId="{8B90CB06-CF0F-46C8-8AD4-DAF76A0415F9}" destId="{5B4FC9CD-35DE-4980-9693-C4A5481A800B}" srcOrd="4" destOrd="0" presId="urn:microsoft.com/office/officeart/2005/8/layout/arrow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2EA03-37BA-4122-8DE0-E73D776E846C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160EF-A2F5-4E18-8287-CD9F673EE9B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3E5A-832F-4F50-8C9A-406B840C6C84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D9C1E-9AC0-4DFC-8F5A-88ABF4D69A7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3F6C-4615-4868-8F09-A0A11A3DC7E5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77CD1-5AF6-4EF1-BB64-9902AC438DD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642E6-1C44-4403-B36E-CB5CD283E414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73D4-04D6-4831-8963-32A0FC377CA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F7454-F593-43CB-97EE-9FBCD760519C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12D2B-BADE-43BF-B96E-368650365C7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5C8D9-0F5B-4C5B-800C-153731653E6C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D072E-3BB6-4C7F-8E80-372156F7175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34724-21E3-4043-A30D-BF36FCD18F0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EF12E-106B-4E14-BA34-39D50D04001C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7CE1-E738-4E91-9C72-97DCE6788369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4BF5D-1ED7-442B-83A4-2E9F81CF7D6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7A14D-3042-425E-95A5-C2A74ECEC280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3F5BE-D972-4E57-9035-98F7A53A6B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40E42-2617-42C4-B110-29A007577115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1201A-159A-428F-A045-27CFAAFA8C0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B6CD3-BBC6-4469-A248-61AAE9FC5825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911BF-0455-4C62-AA1F-F19B04964A5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995E7C-D46B-4745-95FC-F60DC6FD923A}" type="datetimeFigureOut">
              <a:rPr lang="uk-UA"/>
              <a:pPr>
                <a:defRPr/>
              </a:pPr>
              <a:t>21.02.2024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259BBF-4868-4440-B216-CB10F10DF62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05" r:id="rId2"/>
    <p:sldLayoutId id="2147483714" r:id="rId3"/>
    <p:sldLayoutId id="2147483706" r:id="rId4"/>
    <p:sldLayoutId id="2147483715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/>
              <a:t>Етичні принципи </a:t>
            </a:r>
            <a:r>
              <a:rPr lang="uk-UA" dirty="0" smtClean="0"/>
              <a:t>діяльності психолога</a:t>
            </a:r>
            <a:endParaRPr lang="uk-UA" dirty="0"/>
          </a:p>
        </p:txBody>
      </p:sp>
      <p:pic>
        <p:nvPicPr>
          <p:cNvPr id="23554" name="Picture 2" descr="http://kholodny-yar.org/wp-content/uploads/2010/09/samo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933056"/>
            <a:ext cx="4968552" cy="18478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4978400" cy="45720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людина не може бути піддана обстеженню без власної згоди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будь-яка людина має право знати результат своєї психодіагностики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поведінка фахівця має бути коректною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результати мають бути повідомлені в доступній формі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mtClean="0"/>
              <a:t>Етичні норми</a:t>
            </a:r>
            <a:r>
              <a:rPr smtClean="0"/>
              <a:t> </a:t>
            </a:r>
            <a:r>
              <a:rPr lang="uk-UA" smtClean="0"/>
              <a:t>психодіагностики</a:t>
            </a:r>
            <a:endParaRPr lang="uk-UA"/>
          </a:p>
        </p:txBody>
      </p:sp>
      <p:pic>
        <p:nvPicPr>
          <p:cNvPr id="31746" name="Picture 2" descr="http://strana-sovetov.com/images/stories/tip/miscellaneous/career/professional-ethics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556792"/>
            <a:ext cx="2734866" cy="464820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4972050" cy="4572000"/>
          </a:xfrm>
        </p:spPr>
        <p:txBody>
          <a:bodyPr/>
          <a:lstStyle/>
          <a:p>
            <a:pPr eaLnBrk="1" hangingPunct="1"/>
            <a:r>
              <a:rPr lang="uk-UA" b="1" dirty="0" smtClean="0"/>
              <a:t>Принцип спеціальної підготовки та атестації. </a:t>
            </a:r>
            <a:r>
              <a:rPr lang="uk-UA" dirty="0" smtClean="0"/>
              <a:t>Відповідно до цього принципу </a:t>
            </a:r>
            <a:r>
              <a:rPr lang="uk-UA" dirty="0" smtClean="0"/>
              <a:t>психологічну допомогу повинні </a:t>
            </a:r>
            <a:r>
              <a:rPr lang="uk-UA" dirty="0" smtClean="0"/>
              <a:t>здійснювати тільки кваліфіковані </a:t>
            </a:r>
            <a:r>
              <a:rPr lang="uk-UA" dirty="0" smtClean="0"/>
              <a:t>спеціалісти, які пройшли базову (навчання у ВНЗ по спеціальності) та </a:t>
            </a:r>
            <a:r>
              <a:rPr lang="uk-UA" dirty="0" smtClean="0"/>
              <a:t>спеціальну підготовку (спеціалізація у певній галузі психотерапії)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uk-UA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/>
              <a:t>Етичні принципи </a:t>
            </a:r>
            <a:r>
              <a:rPr lang="uk-UA" dirty="0" err="1" smtClean="0"/>
              <a:t>профдіяльності</a:t>
            </a:r>
            <a:r>
              <a:rPr lang="uk-UA" dirty="0" smtClean="0"/>
              <a:t> психолога</a:t>
            </a:r>
            <a:endParaRPr lang="uk-UA" dirty="0"/>
          </a:p>
        </p:txBody>
      </p:sp>
      <p:pic>
        <p:nvPicPr>
          <p:cNvPr id="26626" name="Picture 2" descr="http://static.liga.net/THUMB/saf_433x4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857364"/>
            <a:ext cx="3168352" cy="45365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4619625" cy="4572000"/>
          </a:xfrm>
        </p:spPr>
        <p:txBody>
          <a:bodyPr/>
          <a:lstStyle/>
          <a:p>
            <a:pPr eaLnBrk="1" hangingPunct="1"/>
            <a:r>
              <a:rPr lang="uk-UA" sz="2000" b="1" dirty="0" smtClean="0"/>
              <a:t>Принцип особистої відповідальності</a:t>
            </a:r>
            <a:r>
              <a:rPr lang="uk-UA" sz="2000" dirty="0" smtClean="0"/>
              <a:t>. Сутність даного </a:t>
            </a:r>
            <a:br>
              <a:rPr lang="uk-UA" sz="2000" dirty="0" smtClean="0"/>
            </a:br>
            <a:r>
              <a:rPr lang="uk-UA" sz="2000" dirty="0" smtClean="0"/>
              <a:t>принципу полягає в тому, що кожен із спеціалістів, хто здійснює </a:t>
            </a:r>
            <a:r>
              <a:rPr lang="uk-UA" sz="2000" dirty="0" smtClean="0"/>
              <a:t>діагностику та допомогу особистості</a:t>
            </a:r>
            <a:r>
              <a:rPr lang="uk-UA" sz="2000" dirty="0" smtClean="0"/>
              <a:t>, несе </a:t>
            </a:r>
            <a:br>
              <a:rPr lang="uk-UA" sz="2000" dirty="0" smtClean="0"/>
            </a:br>
            <a:r>
              <a:rPr lang="uk-UA" sz="2000" dirty="0" smtClean="0"/>
              <a:t>особисту відповідальність за коректність, достовірність, </a:t>
            </a:r>
            <a:r>
              <a:rPr lang="uk-UA" sz="2000" dirty="0" err="1" smtClean="0"/>
              <a:t>на-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err="1" smtClean="0"/>
              <a:t>дійність</a:t>
            </a:r>
            <a:r>
              <a:rPr lang="uk-UA" sz="2000" dirty="0" smtClean="0"/>
              <a:t>, точність результатів та обґрунтованість висновків </a:t>
            </a:r>
            <a:br>
              <a:rPr lang="uk-UA" sz="2000" dirty="0" smtClean="0"/>
            </a:br>
            <a:r>
              <a:rPr lang="uk-UA" sz="2000" dirty="0" smtClean="0"/>
              <a:t>про </a:t>
            </a:r>
            <a:r>
              <a:rPr lang="uk-UA" sz="2000" dirty="0" smtClean="0"/>
              <a:t>стан та допомогу у вирішенні проблем особистості.</a:t>
            </a:r>
            <a:r>
              <a:rPr lang="uk-UA" sz="2000" dirty="0" smtClean="0"/>
              <a:t/>
            </a:r>
            <a:br>
              <a:rPr lang="uk-UA" sz="2000" dirty="0" smtClean="0"/>
            </a:br>
            <a:endParaRPr lang="uk-UA" sz="20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mtClean="0"/>
              <a:t>Етичні принципи профвідбору</a:t>
            </a:r>
            <a:endParaRPr lang="uk-UA"/>
          </a:p>
        </p:txBody>
      </p:sp>
      <p:pic>
        <p:nvPicPr>
          <p:cNvPr id="26626" name="Picture 2" descr="http://static.liga.net/THUMB/saf_433x4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785926"/>
            <a:ext cx="3168352" cy="45365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4619625" cy="4572000"/>
          </a:xfrm>
        </p:spPr>
        <p:txBody>
          <a:bodyPr/>
          <a:lstStyle/>
          <a:p>
            <a:pPr eaLnBrk="1" hangingPunct="1"/>
            <a:r>
              <a:rPr lang="uk-UA" b="1" smtClean="0"/>
              <a:t>Принцип професійного використання психодіагностич-</a:t>
            </a:r>
            <a:br>
              <a:rPr lang="uk-UA" b="1" smtClean="0"/>
            </a:br>
            <a:r>
              <a:rPr lang="uk-UA" b="1" smtClean="0"/>
              <a:t>них методик </a:t>
            </a:r>
            <a:r>
              <a:rPr lang="uk-UA" sz="2000" smtClean="0"/>
              <a:t>забезпечує п0передження непрофесійного, некоректного використання методик психодіагностики на різних етапах професійного відбору. Цей принцип полягає в тому, що психодіагностичні методики повинні бути стандартизованими , надійними та валідними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mtClean="0"/>
              <a:t>Етичні принципи профвідбору</a:t>
            </a:r>
            <a:endParaRPr lang="uk-UA"/>
          </a:p>
        </p:txBody>
      </p:sp>
      <p:pic>
        <p:nvPicPr>
          <p:cNvPr id="26626" name="Picture 2" descr="http://static.liga.net/THUMB/saf_433x4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1785926"/>
            <a:ext cx="3168352" cy="45365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4619625" cy="4572000"/>
          </a:xfrm>
        </p:spPr>
        <p:txBody>
          <a:bodyPr/>
          <a:lstStyle/>
          <a:p>
            <a:pPr eaLnBrk="1" hangingPunct="1"/>
            <a:r>
              <a:rPr lang="uk-UA" b="1" smtClean="0"/>
              <a:t>Збереження таємниці результатів психодіагностики</a:t>
            </a:r>
          </a:p>
          <a:p>
            <a:pPr eaLnBrk="1" hangingPunct="1"/>
            <a:r>
              <a:rPr lang="uk-UA" smtClean="0"/>
              <a:t>Перед обстеженням треба повідомити, що результати будуть передані; і кому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mtClean="0"/>
              <a:t/>
            </a:r>
            <a:br>
              <a:rPr lang="uk-UA" smtClean="0"/>
            </a:br>
            <a:r>
              <a:rPr lang="uk-UA" smtClean="0"/>
              <a:t/>
            </a:r>
            <a:br>
              <a:rPr lang="uk-UA" smtClean="0"/>
            </a:br>
            <a:r>
              <a:rPr lang="uk-UA" smtClean="0"/>
              <a:t>І. Етичні принципи психодіагностики</a:t>
            </a:r>
            <a:endParaRPr lang="uk-UA"/>
          </a:p>
        </p:txBody>
      </p:sp>
      <p:pic>
        <p:nvPicPr>
          <p:cNvPr id="26626" name="Picture 2" descr="http://static.liga.net/THUMB/saf_433x43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268760"/>
            <a:ext cx="3168352" cy="453650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305800" cy="93610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200" smtClean="0"/>
              <a:t>ІІ. </a:t>
            </a:r>
            <a:r>
              <a:rPr lang="uk-UA" sz="3200" err="1" smtClean="0"/>
              <a:t>Психодіагностичні</a:t>
            </a:r>
            <a:r>
              <a:rPr lang="uk-UA" sz="3200" smtClean="0"/>
              <a:t> методики мають бути </a:t>
            </a:r>
            <a:r>
              <a:rPr lang="uk-UA" sz="3200" err="1" smtClean="0"/>
              <a:t>обгрунтованими</a:t>
            </a:r>
            <a:endParaRPr lang="uk-UA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752475"/>
          </a:xfrm>
        </p:spPr>
        <p:txBody>
          <a:bodyPr/>
          <a:lstStyle/>
          <a:p>
            <a:pPr eaLnBrk="1" hangingPunct="1"/>
            <a:r>
              <a:rPr lang="uk-UA" smtClean="0"/>
              <a:t>Спирається на науково-обгрунтовані методики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mtClean="0"/>
              <a:t>ІІІ. Об'єктивність висновків психодіагностики</a:t>
            </a:r>
            <a:endParaRPr lang="uk-UA"/>
          </a:p>
        </p:txBody>
      </p:sp>
      <p:pic>
        <p:nvPicPr>
          <p:cNvPr id="27650" name="Picture 2" descr="http://iso9001.kiev.ua/images/img_article/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7" y="2420888"/>
            <a:ext cx="5328592" cy="33123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uk-UA" smtClean="0"/>
              <a:t>Результат не можна використати на шкоду досліджуваному</a:t>
            </a:r>
          </a:p>
          <a:p>
            <a:pPr eaLnBrk="1" hangingPunct="1"/>
            <a:r>
              <a:rPr lang="uk-UA" smtClean="0"/>
              <a:t>Кожен учасник має бути свідомим того, як буде проводитись обстеження</a:t>
            </a:r>
          </a:p>
          <a:p>
            <a:pPr eaLnBrk="1" hangingPunct="1"/>
            <a:r>
              <a:rPr lang="uk-UA" smtClean="0"/>
              <a:t>Якщо результат  негативний, то говоримо про нього коректно, не знижуючи самоповаги клієнта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mtClean="0"/>
              <a:t>І</a:t>
            </a:r>
            <a:r>
              <a:rPr smtClean="0"/>
              <a:t>V</a:t>
            </a:r>
            <a:r>
              <a:rPr lang="uk-UA" smtClean="0"/>
              <a:t>. Не нанесення шкоди</a:t>
            </a:r>
            <a:endParaRPr lang="uk-UA"/>
          </a:p>
        </p:txBody>
      </p:sp>
      <p:pic>
        <p:nvPicPr>
          <p:cNvPr id="29698" name="Picture 2" descr="http://zulu314.server4you.de/image.php?aHR0cHM6Ly9zdC5mcmVlLWxhbmNlLnJ1L3VzZXJzL3Npci91cGxvYWQvZl80Y2ZlNjQwZDdhNDc2LmpwZw==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221088"/>
            <a:ext cx="2088232" cy="204063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9700" name="Picture 4" descr="http://cs316617.vk.me/v316617403/60e3/AOKJA1wY3w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332656"/>
            <a:ext cx="2224708" cy="12961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3200" smtClean="0"/>
              <a:t>V</a:t>
            </a:r>
            <a:r>
              <a:rPr lang="uk-UA" sz="3200" smtClean="0"/>
              <a:t>. Принцип ефективності рекомендацій, що надається на підставі психодіагностики</a:t>
            </a:r>
            <a:endParaRPr lang="uk-UA" sz="3200"/>
          </a:p>
        </p:txBody>
      </p:sp>
      <p:pic>
        <p:nvPicPr>
          <p:cNvPr id="30722" name="Picture 2" descr="http://www.pustovoytenko.com.ua/assets/images/recommend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3305175" cy="329565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30724" name="Picture 4" descr="http://www.tourism.crimea.ua/uploads/default/1038465759_rekomendaci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420888"/>
            <a:ext cx="3397494" cy="28803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86</TotalTime>
  <Words>179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Constantia</vt:lpstr>
      <vt:lpstr>Wingdings 2</vt:lpstr>
      <vt:lpstr>Calibri</vt:lpstr>
      <vt:lpstr>Бумажная</vt:lpstr>
      <vt:lpstr>Етичні принципи діяльності психолога</vt:lpstr>
      <vt:lpstr>Етичні принципи профдіяльності психолога</vt:lpstr>
      <vt:lpstr>Етичні принципи профвідбору</vt:lpstr>
      <vt:lpstr>Етичні принципи профвідбору</vt:lpstr>
      <vt:lpstr>  І. Етичні принципи психодіагностики</vt:lpstr>
      <vt:lpstr>ІІ. Психодіагностичні методики мають бути обгрунтованими</vt:lpstr>
      <vt:lpstr>ІІІ. Об'єктивність висновків психодіагностики</vt:lpstr>
      <vt:lpstr>ІV. Не нанесення шкоди</vt:lpstr>
      <vt:lpstr>V. Принцип ефективності рекомендацій, що надається на підставі психодіагностики</vt:lpstr>
      <vt:lpstr>Етичні норми психодіагностики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Принципи проведення психодіагностичних спостережень</dc:title>
  <dc:creator>Kostyk</dc:creator>
  <cp:lastModifiedBy>Ganna Boiko</cp:lastModifiedBy>
  <cp:revision>12</cp:revision>
  <dcterms:created xsi:type="dcterms:W3CDTF">2013-04-14T20:14:28Z</dcterms:created>
  <dcterms:modified xsi:type="dcterms:W3CDTF">2024-02-21T10:30:16Z</dcterms:modified>
</cp:coreProperties>
</file>