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3" r:id="rId4"/>
    <p:sldId id="257" r:id="rId5"/>
    <p:sldId id="259" r:id="rId6"/>
    <p:sldId id="260" r:id="rId7"/>
    <p:sldId id="261" r:id="rId8"/>
    <p:sldId id="268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7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10DD-F345-49F3-9374-5C150BA90868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A02F6-7F6A-4433-81D0-4D4CF7FDF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1716-81A0-4B10-B4D4-FFE2254E0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2CFB0-24C8-4D2D-8F9C-4A8EC8B10285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2F704-1830-4CA1-8880-1B0666846BED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320A59C-6DBE-476F-8161-4985E6B13F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66F86-904A-455D-B227-A7748D9259D6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162C8-6C45-4948-A3C0-1944735F5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6467-4D47-45EE-83CD-4BC481B57FD0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5D8B125-1435-456A-959A-C9EDD517D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2DBF-04F0-4744-B7F4-25F06C61A0D8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1583D-4A15-4E2D-946E-FEAC586AE7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12F9A-C8C2-4172-9EF2-E8BB20E8E561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DC9DCE-FB49-4FD5-BF30-A40C6D6140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72676C8-D2CD-4550-9A66-E4B782D93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14684-CDDA-4904-9585-AB511A6753FE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7A2AD-29F8-459B-B4D3-00BAAAA88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B880F-A271-4DB0-B62B-D53A54CF1122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053B7-32CE-4897-B42F-EC80E832662D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67643-9C25-4FBC-B129-B6BC838E9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7082E00-A929-440E-9A12-EAA42BA0D4AE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CAA875-D307-4B07-ADAB-56E774FD07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650" y="2276475"/>
            <a:ext cx="7772400" cy="1919288"/>
          </a:xfrm>
        </p:spPr>
        <p:txBody>
          <a:bodyPr/>
          <a:lstStyle/>
          <a:p>
            <a:pPr eaLnBrk="1" hangingPunct="1"/>
            <a:r>
              <a:rPr lang="uk-UA" sz="4400" smtClean="0">
                <a:solidFill>
                  <a:schemeClr val="accent1"/>
                </a:solidFill>
              </a:rPr>
              <a:t/>
            </a:r>
            <a:br>
              <a:rPr lang="uk-UA" sz="4400" smtClean="0">
                <a:solidFill>
                  <a:schemeClr val="accent1"/>
                </a:solidFill>
              </a:rPr>
            </a:br>
            <a:r>
              <a:rPr lang="uk-UA" sz="4400" smtClean="0">
                <a:solidFill>
                  <a:schemeClr val="accent1"/>
                </a:solidFill>
              </a:rPr>
              <a:t/>
            </a:r>
            <a:br>
              <a:rPr lang="uk-UA" sz="4400" smtClean="0">
                <a:solidFill>
                  <a:schemeClr val="accent1"/>
                </a:solidFill>
              </a:rPr>
            </a:br>
            <a:r>
              <a:rPr lang="uk-UA" sz="4400" smtClean="0">
                <a:solidFill>
                  <a:schemeClr val="accent1"/>
                </a:solidFill>
              </a:rPr>
              <a:t> «Лікарські засоби вітамінів»</a:t>
            </a:r>
            <a:r>
              <a:rPr lang="ru-RU" sz="3200" smtClean="0">
                <a:solidFill>
                  <a:schemeClr val="accent1"/>
                </a:solidFill>
              </a:rPr>
              <a:t/>
            </a:r>
            <a:br>
              <a:rPr lang="ru-RU" sz="3200" smtClean="0">
                <a:solidFill>
                  <a:schemeClr val="accent1"/>
                </a:solidFill>
              </a:rPr>
            </a:br>
            <a:endParaRPr lang="ru-RU" sz="320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534400" cy="679450"/>
          </a:xfrm>
        </p:spPr>
        <p:txBody>
          <a:bodyPr/>
          <a:lstStyle/>
          <a:p>
            <a:pPr eaLnBrk="1" hangingPunct="1"/>
            <a:r>
              <a:rPr lang="uk-UA" sz="2800" b="1" smtClean="0">
                <a:solidFill>
                  <a:srgbClr val="7B98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Реакція нікотинової кислоти з купрум (ІІ) сульфатом</a:t>
            </a:r>
            <a:endParaRPr lang="ru-RU" sz="2800" b="1" smtClean="0">
              <a:solidFill>
                <a:srgbClr val="7B9899"/>
              </a:solidFill>
            </a:endParaRPr>
          </a:p>
        </p:txBody>
      </p:sp>
      <p:pic>
        <p:nvPicPr>
          <p:cNvPr id="22530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1625" y="2949575"/>
            <a:ext cx="8504238" cy="17272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301625" y="357188"/>
            <a:ext cx="8534400" cy="1055687"/>
          </a:xfrm>
        </p:spPr>
        <p:txBody>
          <a:bodyPr/>
          <a:lstStyle/>
          <a:p>
            <a:pPr eaLnBrk="1" hangingPunct="1"/>
            <a:r>
              <a:rPr lang="uk-UA" sz="3200" b="1" smtClean="0">
                <a:solidFill>
                  <a:srgbClr val="7B98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Реакція нікотинової кислоти з купрум (ІІ) сульфатом і амонію роданідом </a:t>
            </a:r>
            <a:r>
              <a:rPr lang="uk-UA" sz="2400" b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smtClean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52575" y="2071688"/>
            <a:ext cx="6002338" cy="428625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301625" y="142875"/>
            <a:ext cx="8534400" cy="909638"/>
          </a:xfrm>
        </p:spPr>
        <p:txBody>
          <a:bodyPr/>
          <a:lstStyle/>
          <a:p>
            <a:pPr eaLnBrk="1" hangingPunct="1"/>
            <a:r>
              <a:rPr lang="uk-UA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Випробування на хлориди:</a:t>
            </a:r>
            <a:endParaRPr lang="ru-RU" sz="36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sz="quarter" idx="1"/>
          </p:nvPr>
        </p:nvSpPr>
        <p:spPr>
          <a:xfrm>
            <a:off x="395288" y="1773238"/>
            <a:ext cx="8504237" cy="23764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uk-UA" b="1" smtClean="0"/>
          </a:p>
          <a:p>
            <a:pPr eaLnBrk="1" hangingPunct="1">
              <a:buFont typeface="Wingdings 2" pitchFamily="18" charset="2"/>
              <a:buNone/>
            </a:pPr>
            <a:endParaRPr lang="uk-UA" b="1" smtClean="0"/>
          </a:p>
          <a:p>
            <a:pPr eaLnBrk="1" hangingPunct="1">
              <a:buFont typeface="Wingdings 2" pitchFamily="18" charset="2"/>
              <a:buNone/>
            </a:pPr>
            <a:endParaRPr lang="uk-UA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b="1" smtClean="0"/>
              <a:t>NaCl</a:t>
            </a:r>
            <a:r>
              <a:rPr lang="uk-UA" b="1" smtClean="0"/>
              <a:t> + </a:t>
            </a:r>
            <a:r>
              <a:rPr lang="en-US" b="1" smtClean="0"/>
              <a:t>AgNO</a:t>
            </a:r>
            <a:r>
              <a:rPr lang="uk-UA" b="1" baseline="-25000" smtClean="0"/>
              <a:t>3</a:t>
            </a:r>
            <a:r>
              <a:rPr lang="uk-UA" b="1" smtClean="0"/>
              <a:t> → </a:t>
            </a:r>
            <a:r>
              <a:rPr lang="en-US" b="1" smtClean="0"/>
              <a:t>AgCl</a:t>
            </a:r>
            <a:r>
              <a:rPr lang="ru-RU" b="1" smtClean="0"/>
              <a:t>↓</a:t>
            </a:r>
            <a:r>
              <a:rPr lang="uk-UA" b="1" smtClean="0"/>
              <a:t> + </a:t>
            </a:r>
            <a:r>
              <a:rPr lang="en-US" b="1" smtClean="0"/>
              <a:t>NaNO</a:t>
            </a:r>
            <a:r>
              <a:rPr lang="ru-RU" b="1" baseline="-25000" smtClean="0"/>
              <a:t>3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301625" y="357188"/>
            <a:ext cx="8534400" cy="768350"/>
          </a:xfrm>
        </p:spPr>
        <p:txBody>
          <a:bodyPr/>
          <a:lstStyle/>
          <a:p>
            <a:pPr eaLnBrk="1" hangingPunct="1"/>
            <a:r>
              <a:rPr lang="uk-UA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Випробування на важкі метали:</a:t>
            </a:r>
            <a:endParaRPr lang="ru-RU" sz="36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1484313"/>
            <a:ext cx="8504238" cy="32464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uk-UA" b="1" smtClean="0"/>
          </a:p>
          <a:p>
            <a:pPr eaLnBrk="1" hangingPunct="1">
              <a:buFont typeface="Wingdings 2" pitchFamily="18" charset="2"/>
              <a:buNone/>
            </a:pPr>
            <a:endParaRPr lang="uk-UA" b="1" smtClean="0"/>
          </a:p>
          <a:p>
            <a:pPr eaLnBrk="1" hangingPunct="1">
              <a:buFont typeface="Wingdings 2" pitchFamily="18" charset="2"/>
              <a:buNone/>
            </a:pPr>
            <a:endParaRPr lang="uk-UA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b="1" smtClean="0"/>
              <a:t>PbCl</a:t>
            </a:r>
            <a:r>
              <a:rPr lang="ru-RU" b="1" baseline="-25000" smtClean="0"/>
              <a:t>2</a:t>
            </a:r>
            <a:r>
              <a:rPr lang="ru-RU" b="1" smtClean="0"/>
              <a:t> + </a:t>
            </a:r>
            <a:r>
              <a:rPr lang="en-US" b="1" smtClean="0"/>
              <a:t>Na</a:t>
            </a:r>
            <a:r>
              <a:rPr lang="ru-RU" b="1" baseline="-25000" smtClean="0"/>
              <a:t>2</a:t>
            </a:r>
            <a:r>
              <a:rPr lang="en-US" b="1" smtClean="0"/>
              <a:t>S</a:t>
            </a:r>
            <a:r>
              <a:rPr lang="ru-RU" b="1" smtClean="0"/>
              <a:t> → </a:t>
            </a:r>
            <a:r>
              <a:rPr lang="en-US" b="1" smtClean="0"/>
              <a:t>PbS</a:t>
            </a:r>
            <a:r>
              <a:rPr lang="ru-RU" b="1" smtClean="0"/>
              <a:t> + 2</a:t>
            </a:r>
            <a:r>
              <a:rPr lang="en-US" b="1" smtClean="0"/>
              <a:t>NaCl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1125538"/>
          </a:xfrm>
        </p:spPr>
        <p:txBody>
          <a:bodyPr/>
          <a:lstStyle/>
          <a:p>
            <a:pPr eaLnBrk="1" hangingPunct="1"/>
            <a: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Кількісне визначення (метод алкаліметрії)</a:t>
            </a:r>
            <a:endParaRPr lang="ru-RU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1625" y="2813050"/>
            <a:ext cx="8504238" cy="200025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chemeClr val="tx1"/>
                </a:solidFill>
                <a:latin typeface="Arial" charset="0"/>
              </a:rPr>
              <a:t>Застосування</a:t>
            </a:r>
            <a:endParaRPr lang="ru-RU" b="1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uk-UA" sz="3200" smtClean="0">
                <a:latin typeface="Arial" charset="0"/>
              </a:rPr>
              <a:t>Лікування пелагри</a:t>
            </a:r>
          </a:p>
          <a:p>
            <a:pPr eaLnBrk="1" hangingPunct="1"/>
            <a:r>
              <a:rPr lang="uk-UA" sz="3200" smtClean="0">
                <a:latin typeface="Arial" charset="0"/>
              </a:rPr>
              <a:t>Ішемічні порушення мозкового кровообігу</a:t>
            </a:r>
          </a:p>
          <a:p>
            <a:pPr eaLnBrk="1" hangingPunct="1"/>
            <a:r>
              <a:rPr lang="uk-UA" sz="3200" smtClean="0">
                <a:latin typeface="Arial" charset="0"/>
              </a:rPr>
              <a:t>Рани, виразки, що тривалий час не загоюються</a:t>
            </a:r>
          </a:p>
          <a:p>
            <a:pPr eaLnBrk="1" hangingPunct="1"/>
            <a:r>
              <a:rPr lang="uk-UA" sz="3200" smtClean="0">
                <a:latin typeface="Arial" charset="0"/>
              </a:rPr>
              <a:t>Гіпоацидний гастрит, ентероколіт, коліт</a:t>
            </a:r>
          </a:p>
          <a:p>
            <a:pPr eaLnBrk="1" hangingPunct="1"/>
            <a:r>
              <a:rPr lang="uk-UA" sz="3200" smtClean="0">
                <a:latin typeface="Arial" charset="0"/>
              </a:rPr>
              <a:t>Захворювання печінки</a:t>
            </a:r>
          </a:p>
          <a:p>
            <a:pPr eaLnBrk="1" hangingPunct="1"/>
            <a:r>
              <a:rPr lang="uk-UA" sz="3200" smtClean="0">
                <a:latin typeface="Arial" charset="0"/>
              </a:rPr>
              <a:t>Інтоксикації різного генезу</a:t>
            </a:r>
            <a:endParaRPr lang="ru-RU" sz="3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60350"/>
            <a:ext cx="8229600" cy="58356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uk-UA" b="1" smtClean="0"/>
              <a:t>Vikasolum</a:t>
            </a:r>
            <a:endParaRPr lang="ru-RU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uk-UA" b="1" smtClean="0"/>
              <a:t>Вікасол</a:t>
            </a:r>
            <a:endParaRPr lang="ru-RU" b="1" smtClean="0"/>
          </a:p>
          <a:p>
            <a:pPr algn="ctr" eaLnBrk="1" hangingPunct="1">
              <a:buFont typeface="Wingdings 2" pitchFamily="18" charset="2"/>
              <a:buNone/>
            </a:pPr>
            <a:endParaRPr lang="uk-UA" b="1" smtClean="0">
              <a:latin typeface="Arial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mtClean="0"/>
              <a:t>2,3-Дигідро-2-метил-1,4-нафтохінон-2-сульфонат натрі</a:t>
            </a:r>
            <a:r>
              <a:rPr lang="uk-UA" smtClean="0">
                <a:latin typeface="Arial" charset="0"/>
              </a:rPr>
              <a:t>ю</a:t>
            </a:r>
            <a:endParaRPr lang="ru-RU" smtClean="0">
              <a:latin typeface="Arial" charset="0"/>
            </a:endParaRPr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r>
              <a:rPr lang="uk-UA" smtClean="0"/>
              <a:t>C</a:t>
            </a:r>
            <a:r>
              <a:rPr lang="uk-UA" baseline="-25000" smtClean="0"/>
              <a:t>11</a:t>
            </a:r>
            <a:r>
              <a:rPr lang="uk-UA" smtClean="0"/>
              <a:t>H</a:t>
            </a:r>
            <a:r>
              <a:rPr lang="uk-UA" baseline="-25000" smtClean="0"/>
              <a:t>9</a:t>
            </a:r>
            <a:r>
              <a:rPr lang="uk-UA" smtClean="0"/>
              <a:t>NaO</a:t>
            </a:r>
            <a:r>
              <a:rPr lang="uk-UA" baseline="-25000" smtClean="0"/>
              <a:t>5</a:t>
            </a:r>
            <a:r>
              <a:rPr lang="uk-UA" smtClean="0"/>
              <a:t>S • 3H</a:t>
            </a:r>
            <a:r>
              <a:rPr lang="uk-UA" baseline="-25000" smtClean="0"/>
              <a:t>2</a:t>
            </a:r>
            <a:r>
              <a:rPr lang="uk-UA" smtClean="0"/>
              <a:t>0 </a:t>
            </a:r>
            <a:endParaRPr lang="ru-RU" smtClean="0"/>
          </a:p>
        </p:txBody>
      </p:sp>
      <p:pic>
        <p:nvPicPr>
          <p:cNvPr id="28674" name="Рисунок 3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</a:blip>
          <a:srcRect/>
          <a:stretch>
            <a:fillRect/>
          </a:stretch>
        </p:blipFill>
        <p:spPr bwMode="auto">
          <a:xfrm>
            <a:off x="2555875" y="2997200"/>
            <a:ext cx="42195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0" rIns="0" bIns="0"/>
          <a:lstStyle/>
          <a:p>
            <a:pPr eaLnBrk="1" hangingPunct="1"/>
            <a:r>
              <a:rPr lang="uk-UA" b="1" smtClean="0">
                <a:solidFill>
                  <a:schemeClr val="tx1"/>
                </a:solidFill>
                <a:latin typeface="Verdana" pitchFamily="34" charset="0"/>
              </a:rPr>
              <a:t>Опис</a:t>
            </a:r>
            <a:endParaRPr lang="ru-RU" b="1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698" name="Содержимое 2"/>
          <p:cNvSpPr>
            <a:spLocks noGrp="1"/>
          </p:cNvSpPr>
          <p:nvPr>
            <p:ph idx="4294967295"/>
          </p:nvPr>
        </p:nvSpPr>
        <p:spPr>
          <a:xfrm>
            <a:off x="301625" y="1892300"/>
            <a:ext cx="8534400" cy="4230688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uk-UA" smtClean="0"/>
              <a:t>        Білий або білий з жовтуватим відтінком кристалічний порошок без запаху.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0" rIns="0" bIns="0"/>
          <a:lstStyle/>
          <a:p>
            <a:pPr eaLnBrk="1" hangingPunct="1"/>
            <a:r>
              <a:rPr lang="uk-UA" b="1" smtClean="0">
                <a:solidFill>
                  <a:schemeClr val="tx1"/>
                </a:solidFill>
              </a:rPr>
              <a:t>Розчинність</a:t>
            </a:r>
            <a:endParaRPr lang="ru-RU" b="1" smtClean="0">
              <a:solidFill>
                <a:schemeClr val="tx1"/>
              </a:solidFill>
            </a:endParaRPr>
          </a:p>
        </p:txBody>
      </p:sp>
      <p:pic>
        <p:nvPicPr>
          <p:cNvPr id="30722" name="Содержимое 3"/>
          <p:cNvPicPr>
            <a:picLocks noGrp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38150" y="1925638"/>
            <a:ext cx="8267700" cy="4408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750" y="333375"/>
            <a:ext cx="8229600" cy="658813"/>
          </a:xfrm>
        </p:spPr>
        <p:txBody>
          <a:bodyPr lIns="0" rIns="0" bIns="0"/>
          <a:lstStyle/>
          <a:p>
            <a:pPr eaLnBrk="1" hangingPunct="1"/>
            <a:r>
              <a:rPr lang="uk-UA" b="1" smtClean="0">
                <a:solidFill>
                  <a:schemeClr val="tx1"/>
                </a:solidFill>
              </a:rPr>
              <a:t>Ідентифікація</a:t>
            </a:r>
            <a:endParaRPr lang="ru-RU" b="1" smtClean="0">
              <a:solidFill>
                <a:schemeClr val="tx1"/>
              </a:solidFill>
            </a:endParaRPr>
          </a:p>
        </p:txBody>
      </p:sp>
      <p:sp>
        <p:nvSpPr>
          <p:cNvPr id="31746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419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/>
              <a:t>1.</a:t>
            </a:r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  <a:p>
            <a:pPr algn="r" eaLnBrk="1" hangingPunct="1">
              <a:buFont typeface="Wingdings 2" pitchFamily="18" charset="2"/>
              <a:buNone/>
            </a:pPr>
            <a:r>
              <a:rPr lang="uk-UA" sz="2100" smtClean="0"/>
              <a:t>З‘являється запах сірчистого газу.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/>
              <a:t>2.  </a:t>
            </a:r>
            <a:r>
              <a:rPr lang="uk-UA" sz="2100" smtClean="0"/>
              <a:t>Препарат дає характерну реакцію на натрій: сіль натрію вносимо в безкольорове полум'я, забарвлює його в жовтий колір.</a:t>
            </a:r>
            <a:endParaRPr lang="ru-RU" sz="2100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200400"/>
            <a:ext cx="78501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752600"/>
            <a:ext cx="723900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Содержимое 2"/>
          <p:cNvSpPr>
            <a:spLocks noGrp="1"/>
          </p:cNvSpPr>
          <p:nvPr>
            <p:ph type="body" idx="4294967295"/>
          </p:nvPr>
        </p:nvSpPr>
        <p:spPr>
          <a:xfrm>
            <a:off x="250825" y="1052513"/>
            <a:ext cx="8534400" cy="5070475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uk-UA" sz="2900" smtClean="0">
                <a:latin typeface="Verdana" pitchFamily="34" charset="0"/>
              </a:rPr>
              <a:t>      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uk-UA" sz="2900" b="1" smtClean="0">
                <a:latin typeface="Verdana" pitchFamily="34" charset="0"/>
              </a:rPr>
              <a:t>         Вітаміни </a:t>
            </a:r>
            <a:r>
              <a:rPr lang="uk-UA" sz="2900" smtClean="0">
                <a:latin typeface="Verdana" pitchFamily="34" charset="0"/>
              </a:rPr>
              <a:t>(лат. </a:t>
            </a:r>
            <a:r>
              <a:rPr lang="ru-RU" sz="2900" smtClean="0">
                <a:latin typeface="Verdana" pitchFamily="34" charset="0"/>
              </a:rPr>
              <a:t>Vita</a:t>
            </a:r>
            <a:r>
              <a:rPr lang="uk-UA" sz="2900" smtClean="0">
                <a:latin typeface="Verdana" pitchFamily="34" charset="0"/>
              </a:rPr>
              <a:t> - життя) - група органічних речовин різного хімічного походження, що проявляють біологічну активність у дуже малих кількостях та абсолютно необхідні для забезпечення життєвих функцій. </a:t>
            </a:r>
            <a:r>
              <a:rPr lang="ru-RU" sz="2900" smtClean="0">
                <a:latin typeface="Verdana" pitchFamily="34" charset="0"/>
              </a:rPr>
              <a:t>Вітаміни надходять в організм з рослинними або тваринними продуктами, деякі вітаміни синтезуються мікрофлорою кишечнику.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8229600" cy="1031875"/>
          </a:xfrm>
        </p:spPr>
        <p:txBody>
          <a:bodyPr lIns="0" rIns="0" bIns="0"/>
          <a:lstStyle/>
          <a:p>
            <a:pPr eaLnBrk="1" hangingPunct="1"/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sz="2000" b="1" i="1" smtClean="0">
                <a:solidFill>
                  <a:schemeClr val="tx1"/>
                </a:solidFill>
              </a:rPr>
              <a:t/>
            </a:r>
            <a:br>
              <a:rPr lang="uk-UA" sz="2000" b="1" i="1" smtClean="0">
                <a:solidFill>
                  <a:schemeClr val="tx1"/>
                </a:solidFill>
              </a:rPr>
            </a:br>
            <a:r>
              <a:rPr lang="uk-UA" b="1" smtClean="0">
                <a:solidFill>
                  <a:schemeClr val="tx1"/>
                </a:solidFill>
              </a:rPr>
              <a:t>Прозорість та кольоровість розчину</a:t>
            </a: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32770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060575"/>
            <a:ext cx="8229600" cy="4797425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uk-UA" sz="3300" smtClean="0">
                <a:latin typeface="Verdana" pitchFamily="34" charset="0"/>
              </a:rPr>
              <a:t>       </a:t>
            </a:r>
            <a:r>
              <a:rPr lang="uk-UA" sz="2900" smtClean="0">
                <a:latin typeface="Verdana" pitchFamily="34" charset="0"/>
              </a:rPr>
              <a:t>Розчин 0.1 г препарату в 5мл води повинен бути прозорим та без кольоровим.</a:t>
            </a:r>
            <a:endParaRPr lang="ru-RU" sz="2900" smtClean="0">
              <a:latin typeface="Verdana" pitchFamily="34" charset="0"/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534400" cy="758825"/>
          </a:xfrm>
        </p:spPr>
        <p:txBody>
          <a:bodyPr lIns="0" rIns="0" bIns="0"/>
          <a:lstStyle/>
          <a:p>
            <a:pPr eaLnBrk="1" hangingPunct="1"/>
            <a:r>
              <a:rPr lang="uk-UA" b="1" smtClean="0">
                <a:solidFill>
                  <a:schemeClr val="tx1"/>
                </a:solidFill>
              </a:rPr>
              <a:t>Домішки</a:t>
            </a:r>
            <a:endParaRPr lang="ru-RU" b="1" smtClean="0">
              <a:solidFill>
                <a:schemeClr val="tx1"/>
              </a:solidFill>
            </a:endParaRPr>
          </a:p>
        </p:txBody>
      </p:sp>
      <p:sp>
        <p:nvSpPr>
          <p:cNvPr id="33794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uk-UA" i="1" smtClean="0"/>
              <a:t>Бісульфіт натрію.</a:t>
            </a:r>
            <a:r>
              <a:rPr lang="uk-UA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/>
              <a:t>1 мл 0,1 н. розчину йоду відповідає 0,005203 г NaHSO</a:t>
            </a:r>
            <a:r>
              <a:rPr lang="uk-UA" baseline="-25000" smtClean="0"/>
              <a:t>3</a:t>
            </a:r>
            <a:r>
              <a:rPr lang="uk-UA" smtClean="0"/>
              <a:t> якого в препараті повинно бути не більше 2 г.</a:t>
            </a: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33795" name="Рисунок 3" descr="C:\Users\Dashka\Desktop\index.29.gif"/>
          <p:cNvPicPr>
            <a:picLocks noChangeAspect="1" noChangeArrowheads="1"/>
          </p:cNvPicPr>
          <p:nvPr/>
        </p:nvPicPr>
        <p:blipFill>
          <a:blip r:embed="rId2"/>
          <a:srcRect l="34703"/>
          <a:stretch>
            <a:fillRect/>
          </a:stretch>
        </p:blipFill>
        <p:spPr bwMode="auto">
          <a:xfrm>
            <a:off x="1447800" y="3886200"/>
            <a:ext cx="579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 eaLnBrk="1" hangingPunct="1"/>
            <a:r>
              <a:rPr lang="uk-UA" i="1" smtClean="0"/>
              <a:t>2-Метил-1,4-нафтогідрохінон-3-сульфонат.</a:t>
            </a:r>
            <a:r>
              <a:rPr lang="uk-UA" smtClean="0"/>
              <a:t> 0,1 г препарату розчиняють в 5 мл води. Від збільшення 2 крапель розчину О-фенантроліна не повинна з'являтися муть.</a:t>
            </a: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/>
            <a:r>
              <a:rPr lang="uk-UA" i="1" smtClean="0"/>
              <a:t>Важкі метали</a:t>
            </a:r>
            <a:r>
              <a:rPr lang="uk-UA" smtClean="0"/>
              <a:t>. Сульфатна зола з 0,5 г препарату повинна витримувати випробування на важкі метали (не більше 0,001 % в препараті).</a:t>
            </a:r>
            <a:endParaRPr lang="ru-RU" smtClean="0"/>
          </a:p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 </a:t>
            </a:r>
            <a:r>
              <a:rPr lang="en-US" smtClean="0"/>
              <a:t>Pb</a:t>
            </a:r>
            <a:r>
              <a:rPr lang="ru-RU" baseline="30000" smtClean="0"/>
              <a:t>2+ </a:t>
            </a:r>
            <a:r>
              <a:rPr lang="ru-RU" smtClean="0"/>
              <a:t>+ </a:t>
            </a:r>
            <a:r>
              <a:rPr lang="en-US" smtClean="0"/>
              <a:t>S</a:t>
            </a:r>
            <a:r>
              <a:rPr lang="ru-RU" baseline="30000" smtClean="0"/>
              <a:t>2- 	          </a:t>
            </a:r>
            <a:r>
              <a:rPr lang="en-US" smtClean="0"/>
              <a:t>PbS</a:t>
            </a:r>
            <a:r>
              <a:rPr lang="ru-RU" smtClean="0"/>
              <a:t>	(</a:t>
            </a:r>
            <a:r>
              <a:rPr lang="uk-UA" smtClean="0"/>
              <a:t>чорний осад)</a:t>
            </a:r>
            <a:endParaRPr lang="ru-RU" smtClean="0"/>
          </a:p>
          <a:p>
            <a:pPr eaLnBrk="1" hangingPunct="1"/>
            <a:endParaRPr lang="ru-RU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209800" y="4724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429001" y="4800600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188" y="188913"/>
            <a:ext cx="8229600" cy="663575"/>
          </a:xfrm>
        </p:spPr>
        <p:txBody>
          <a:bodyPr lIns="0" rIns="0" bIns="0"/>
          <a:lstStyle/>
          <a:p>
            <a:pPr eaLnBrk="1" hangingPunct="1"/>
            <a:r>
              <a:rPr lang="uk-UA" b="1" smtClean="0">
                <a:solidFill>
                  <a:schemeClr val="tx1"/>
                </a:solidFill>
              </a:rPr>
              <a:t>Кількісне визначення</a:t>
            </a:r>
            <a:endParaRPr lang="ru-RU" b="1" smtClean="0">
              <a:solidFill>
                <a:schemeClr val="tx1"/>
              </a:solidFill>
            </a:endParaRPr>
          </a:p>
        </p:txBody>
      </p:sp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35843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341438"/>
            <a:ext cx="6985000" cy="1524000"/>
          </a:xfrm>
        </p:spPr>
      </p:pic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2924175"/>
            <a:ext cx="70104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4724400"/>
            <a:ext cx="6985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/>
              <a:t>Поява зеленого забарлення: </a:t>
            </a:r>
            <a:endParaRPr lang="ru-RU" smtClean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971800"/>
            <a:ext cx="7224713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Содержимое 2"/>
          <p:cNvSpPr>
            <a:spLocks noGrp="1"/>
          </p:cNvSpPr>
          <p:nvPr>
            <p:ph idx="4294967295"/>
          </p:nvPr>
        </p:nvSpPr>
        <p:spPr>
          <a:xfrm>
            <a:off x="457200" y="333375"/>
            <a:ext cx="8229600" cy="59150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uk-UA" sz="3300" b="1" i="1" smtClean="0"/>
              <a:t>Зберігання</a:t>
            </a:r>
            <a:r>
              <a:rPr lang="uk-UA" sz="3300" smtClean="0"/>
              <a:t> </a:t>
            </a:r>
            <a:endParaRPr lang="ru-RU" sz="3300" smtClean="0"/>
          </a:p>
          <a:p>
            <a:pPr eaLnBrk="1" hangingPunct="1"/>
            <a:endParaRPr lang="uk-UA" smtClean="0"/>
          </a:p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    Список Б. У добре закупореній  тарі, що оберігає від дії світла. </a:t>
            </a:r>
            <a:endParaRPr lang="uk-UA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mtClean="0">
              <a:latin typeface="Arial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300" b="1" i="1" smtClean="0"/>
              <a:t>Застосування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3300" b="1" i="1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uk-UA" i="1" smtClean="0"/>
              <a:t>          </a:t>
            </a:r>
            <a:r>
              <a:rPr lang="uk-UA" smtClean="0"/>
              <a:t>Вікасол, синтетичний водорозчинний аналог вітаміну К, сприяючий підвищенню вмісту в крові протромбіну і посиленню згортання крові.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Arial" charset="0"/>
              </a:rPr>
              <a:t>			</a:t>
            </a:r>
            <a:r>
              <a:rPr lang="uk-UA" sz="4400" b="1" smtClean="0">
                <a:latin typeface="Arial" charset="0"/>
              </a:rPr>
              <a:t>ДЯКУЮ ЗА УВАГУ!</a:t>
            </a:r>
            <a:endParaRPr lang="ru-RU" sz="4400" b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457200" y="333375"/>
            <a:ext cx="8229600" cy="59912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900" b="1" smtClean="0">
                <a:latin typeface="Verdana" pitchFamily="34" charset="0"/>
              </a:rPr>
              <a:t>Добова потреба у вітамінах залежить від: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900" smtClean="0">
              <a:latin typeface="Verdana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2900" smtClean="0">
                <a:solidFill>
                  <a:srgbClr val="75005F"/>
                </a:solidFill>
                <a:latin typeface="Verdana" pitchFamily="34" charset="0"/>
              </a:rPr>
              <a:t>-</a:t>
            </a:r>
            <a:r>
              <a:rPr lang="ru-RU" sz="2900" smtClean="0">
                <a:latin typeface="Verdana" pitchFamily="34" charset="0"/>
              </a:rPr>
              <a:t> типу речовини </a:t>
            </a:r>
          </a:p>
          <a:p>
            <a:pPr eaLnBrk="1" hangingPunct="1">
              <a:buFontTx/>
              <a:buChar char="-"/>
            </a:pPr>
            <a:r>
              <a:rPr lang="ru-RU" sz="2900" smtClean="0">
                <a:latin typeface="Verdana" pitchFamily="34" charset="0"/>
              </a:rPr>
              <a:t>віку </a:t>
            </a:r>
          </a:p>
          <a:p>
            <a:pPr eaLnBrk="1" hangingPunct="1">
              <a:buFontTx/>
              <a:buChar char="-"/>
            </a:pPr>
            <a:r>
              <a:rPr lang="ru-RU" sz="2900" smtClean="0">
                <a:latin typeface="Verdana" pitchFamily="34" charset="0"/>
              </a:rPr>
              <a:t>статі </a:t>
            </a:r>
          </a:p>
          <a:p>
            <a:pPr eaLnBrk="1" hangingPunct="1">
              <a:buFontTx/>
              <a:buChar char="-"/>
            </a:pPr>
            <a:r>
              <a:rPr lang="ru-RU" sz="2900" smtClean="0">
                <a:latin typeface="Verdana" pitchFamily="34" charset="0"/>
              </a:rPr>
              <a:t>фізіологічного стану організму (період вагітності і годування дитини, фізичні навантаження, тощо).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chemeClr val="tx1"/>
                </a:solidFill>
              </a:rPr>
              <a:t>Фізична класифікація вітамінів</a:t>
            </a:r>
            <a:endParaRPr lang="ru-RU" b="1" smtClean="0">
              <a:solidFill>
                <a:schemeClr val="tx1"/>
              </a:solidFill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500" b="1" smtClean="0">
                <a:latin typeface="Times New Roman" pitchFamily="18" charset="0"/>
                <a:cs typeface="Times New Roman" pitchFamily="18" charset="0"/>
              </a:rPr>
              <a:t>Водорозчинні:</a:t>
            </a:r>
            <a:endParaRPr lang="ru-RU" sz="25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Вітамін В</a:t>
            </a:r>
            <a:r>
              <a:rPr lang="uk-UA" sz="250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 (тіамін);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Вітамін В</a:t>
            </a:r>
            <a:r>
              <a:rPr lang="uk-UA" sz="25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 (рибофлавін);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Вітамін РР (нікотинова кислота, нікотинамід, вітамін В</a:t>
            </a:r>
            <a:r>
              <a:rPr lang="uk-UA" sz="2500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Пантенова кислота (вітамін В</a:t>
            </a:r>
            <a:r>
              <a:rPr lang="uk-UA" sz="2500" baseline="-250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Вітамін В</a:t>
            </a:r>
            <a:r>
              <a:rPr lang="uk-UA" sz="2500" baseline="-2500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 (піридоксин);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Біотин (вітамін Н);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Фолієва кислота (В</a:t>
            </a:r>
            <a:r>
              <a:rPr lang="uk-UA" sz="2500" baseline="-2500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, В</a:t>
            </a:r>
            <a:r>
              <a:rPr lang="uk-UA" sz="2500" baseline="-2500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Вітамін В</a:t>
            </a:r>
            <a:r>
              <a:rPr lang="uk-UA" sz="2500" baseline="-2500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 (кобаламін);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Вітамін С (аскорбінова кислота);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Вітамін Р (біофлавоноїди).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9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57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     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285750"/>
            <a:ext cx="8504238" cy="58134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z="2500" smtClean="0"/>
              <a:t>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500" smtClean="0"/>
              <a:t>      </a:t>
            </a:r>
            <a:r>
              <a:rPr lang="uk-UA" sz="2500" b="1" smtClean="0"/>
              <a:t>Жиророзчинні:</a:t>
            </a:r>
            <a:endParaRPr lang="ru-RU" sz="2500" b="1" smtClean="0"/>
          </a:p>
          <a:p>
            <a:pPr eaLnBrk="1" hangingPunct="1"/>
            <a:r>
              <a:rPr lang="uk-UA" sz="2500" smtClean="0"/>
              <a:t>Вітамін А (ретинол);</a:t>
            </a:r>
            <a:endParaRPr lang="ru-RU" sz="2500" smtClean="0"/>
          </a:p>
          <a:p>
            <a:pPr eaLnBrk="1" hangingPunct="1"/>
            <a:r>
              <a:rPr lang="uk-UA" sz="2500" smtClean="0"/>
              <a:t>Вітамін </a:t>
            </a:r>
            <a:r>
              <a:rPr lang="en-US" sz="2500" smtClean="0"/>
              <a:t>D</a:t>
            </a:r>
            <a:r>
              <a:rPr lang="uk-UA" sz="2500" smtClean="0"/>
              <a:t> (холекальциферол);</a:t>
            </a:r>
            <a:endParaRPr lang="ru-RU" sz="2500" smtClean="0"/>
          </a:p>
          <a:p>
            <a:pPr eaLnBrk="1" hangingPunct="1"/>
            <a:r>
              <a:rPr lang="uk-UA" sz="2500" smtClean="0"/>
              <a:t>Вітамін Е (токоферол);</a:t>
            </a:r>
            <a:endParaRPr lang="ru-RU" sz="2500" smtClean="0"/>
          </a:p>
          <a:p>
            <a:pPr eaLnBrk="1" hangingPunct="1"/>
            <a:r>
              <a:rPr lang="uk-UA" sz="2500" smtClean="0"/>
              <a:t>Вітамін К (філохінон).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chemeClr val="tx1"/>
                </a:solidFill>
              </a:rPr>
              <a:t>Хімічна класифікація вітамінів</a:t>
            </a:r>
            <a:endParaRPr lang="ru-RU" b="1" smtClean="0">
              <a:solidFill>
                <a:schemeClr val="tx1"/>
              </a:solidFill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500188"/>
            <a:ext cx="8504238" cy="45720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uk-UA" smtClean="0"/>
              <a:t>1. Вітаміни аліфатичного ряду;</a:t>
            </a:r>
            <a:endParaRPr lang="ru-RU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uk-UA" smtClean="0"/>
              <a:t>2. Вітаміни аліциклічного ряду;</a:t>
            </a:r>
            <a:endParaRPr lang="ru-RU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uk-UA" smtClean="0"/>
              <a:t>3. Вітаміни ароматичного ряду;</a:t>
            </a:r>
            <a:endParaRPr lang="ru-RU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uk-UA" smtClean="0"/>
              <a:t>4. Вітаміни гетероциклічного ряду.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3000" b="1" smtClean="0">
                <a:solidFill>
                  <a:schemeClr val="tx1"/>
                </a:solidFill>
              </a:rPr>
              <a:t> </a:t>
            </a:r>
            <a:r>
              <a:rPr lang="ru-RU" sz="3000" b="1" smtClean="0">
                <a:solidFill>
                  <a:schemeClr val="tx1"/>
                </a:solidFill>
              </a:rPr>
              <a:t/>
            </a:r>
            <a:br>
              <a:rPr lang="ru-RU" sz="3000" b="1" smtClean="0">
                <a:solidFill>
                  <a:schemeClr val="tx1"/>
                </a:solidFill>
              </a:rPr>
            </a:br>
            <a:r>
              <a:rPr lang="ru-RU" sz="3000" b="1" smtClean="0">
                <a:solidFill>
                  <a:schemeClr val="tx1"/>
                </a:solidFill>
              </a:rPr>
              <a:t/>
            </a:r>
            <a:br>
              <a:rPr lang="ru-RU" sz="3000" b="1" smtClean="0">
                <a:solidFill>
                  <a:schemeClr val="tx1"/>
                </a:solidFill>
              </a:rPr>
            </a:br>
            <a:r>
              <a:rPr lang="ru-RU" sz="3000" b="1" smtClean="0">
                <a:solidFill>
                  <a:schemeClr val="tx1"/>
                </a:solidFill>
              </a:rPr>
              <a:t/>
            </a:r>
            <a:br>
              <a:rPr lang="ru-RU" sz="3000" b="1" smtClean="0">
                <a:solidFill>
                  <a:schemeClr val="tx1"/>
                </a:solidFill>
              </a:rPr>
            </a:br>
            <a:r>
              <a:rPr lang="ru-RU" sz="3000" b="1" smtClean="0">
                <a:solidFill>
                  <a:schemeClr val="tx1"/>
                </a:solidFill>
              </a:rPr>
              <a:t/>
            </a:r>
            <a:br>
              <a:rPr lang="ru-RU" sz="3000" b="1" smtClean="0">
                <a:solidFill>
                  <a:schemeClr val="tx1"/>
                </a:solidFill>
              </a:rPr>
            </a:br>
            <a:r>
              <a:rPr lang="ru-RU" sz="3000" b="1" smtClean="0">
                <a:solidFill>
                  <a:schemeClr val="tx1"/>
                </a:solidFill>
              </a:rPr>
              <a:t/>
            </a:r>
            <a:br>
              <a:rPr lang="ru-RU" sz="3000" b="1" smtClean="0">
                <a:solidFill>
                  <a:schemeClr val="tx1"/>
                </a:solidFill>
              </a:rPr>
            </a:br>
            <a:r>
              <a:rPr lang="uk-UA" sz="3000" b="1" smtClean="0">
                <a:solidFill>
                  <a:schemeClr val="tx1"/>
                </a:solidFill>
              </a:rPr>
              <a:t> </a:t>
            </a:r>
            <a:r>
              <a:rPr lang="ru-RU" sz="3000" b="1" smtClean="0">
                <a:solidFill>
                  <a:schemeClr val="tx1"/>
                </a:solidFill>
              </a:rPr>
              <a:t/>
            </a:r>
            <a:br>
              <a:rPr lang="ru-RU" sz="3000" b="1" smtClean="0">
                <a:solidFill>
                  <a:schemeClr val="tx1"/>
                </a:solidFill>
              </a:rPr>
            </a:br>
            <a:r>
              <a:rPr lang="uk-UA" sz="3000" b="1" smtClean="0">
                <a:solidFill>
                  <a:schemeClr val="tx1"/>
                </a:solidFill>
              </a:rPr>
              <a:t>Піридин карбонова-3 кислота</a:t>
            </a:r>
            <a:endParaRPr lang="ru-RU" sz="3000" b="1" smtClean="0">
              <a:solidFill>
                <a:schemeClr val="tx1"/>
              </a:solidFill>
            </a:endParaRPr>
          </a:p>
        </p:txBody>
      </p:sp>
      <p:pic>
        <p:nvPicPr>
          <p:cNvPr id="19458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28938" y="2500313"/>
            <a:ext cx="2428875" cy="2286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28625"/>
            <a:ext cx="8534400" cy="558800"/>
          </a:xfrm>
        </p:spPr>
        <p:txBody>
          <a:bodyPr>
            <a:normAutofit/>
          </a:bodyPr>
          <a:lstStyle/>
          <a:p>
            <a:pPr eaLnBrk="1" hangingPunct="1"/>
            <a:r>
              <a:rPr lang="uk-UA" sz="3000" b="1" smtClean="0">
                <a:solidFill>
                  <a:schemeClr val="tx1"/>
                </a:solidFill>
              </a:rPr>
              <a:t/>
            </a:r>
            <a:br>
              <a:rPr lang="uk-UA" sz="3000" b="1" smtClean="0">
                <a:solidFill>
                  <a:schemeClr val="tx1"/>
                </a:solidFill>
              </a:rPr>
            </a:br>
            <a:r>
              <a:rPr lang="uk-UA" sz="3000" b="1" smtClean="0">
                <a:solidFill>
                  <a:schemeClr val="tx1"/>
                </a:solidFill>
              </a:rPr>
              <a:t/>
            </a:r>
            <a:br>
              <a:rPr lang="uk-UA" sz="3000" b="1" smtClean="0">
                <a:solidFill>
                  <a:schemeClr val="tx1"/>
                </a:solidFill>
              </a:rPr>
            </a:br>
            <a:r>
              <a:rPr lang="uk-UA" sz="3000" b="1" smtClean="0">
                <a:solidFill>
                  <a:schemeClr val="tx1"/>
                </a:solidFill>
              </a:rPr>
              <a:t/>
            </a:r>
            <a:br>
              <a:rPr lang="uk-UA" sz="3000" b="1" smtClean="0">
                <a:solidFill>
                  <a:schemeClr val="tx1"/>
                </a:solidFill>
              </a:rPr>
            </a:br>
            <a:r>
              <a:rPr lang="uk-UA" sz="3000" b="1" smtClean="0">
                <a:solidFill>
                  <a:schemeClr val="tx1"/>
                </a:solidFill>
              </a:rPr>
              <a:t/>
            </a:r>
            <a:br>
              <a:rPr lang="uk-UA" sz="3000" b="1" smtClean="0">
                <a:solidFill>
                  <a:schemeClr val="tx1"/>
                </a:solidFill>
              </a:rPr>
            </a:br>
            <a:r>
              <a:rPr lang="ru-RU" sz="3000" b="1" smtClean="0">
                <a:solidFill>
                  <a:schemeClr val="tx1"/>
                </a:solidFill>
              </a:rPr>
              <a:t/>
            </a:r>
            <a:br>
              <a:rPr lang="ru-RU" sz="3000" b="1" smtClean="0">
                <a:solidFill>
                  <a:schemeClr val="tx1"/>
                </a:solidFill>
              </a:rPr>
            </a:br>
            <a:r>
              <a:rPr lang="uk-UA" sz="3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Користь вітаміну РР</a:t>
            </a:r>
            <a:endParaRPr lang="ru-RU" sz="3000" b="1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algn="just" eaLnBrk="1" fontAlgn="t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Нікотинова кислота активно бере участь у вуглеводному і білковому обміні. Вона сприяє зниженню рівня холестерину в крові.</a:t>
            </a:r>
            <a:endParaRPr lang="ru-RU" dirty="0" smtClean="0"/>
          </a:p>
          <a:p>
            <a:pPr marL="274320" indent="-274320" algn="just" eaLnBrk="1" fontAlgn="t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Необхідна для нормальної роботи нервової системи та головного мозку.</a:t>
            </a:r>
            <a:endParaRPr lang="ru-RU" dirty="0" smtClean="0"/>
          </a:p>
          <a:p>
            <a:pPr marL="274320" indent="-274320" algn="just" eaLnBrk="1" fontAlgn="t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Надає сприятливу дію на серцево-судинну систему, покращує травлення, виліковує шлунково-кишкові розлади.</a:t>
            </a:r>
            <a:endParaRPr lang="ru-RU" dirty="0" smtClean="0"/>
          </a:p>
          <a:p>
            <a:pPr marL="274320" indent="-274320" algn="just" eaLnBrk="1" fontAlgn="t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Сприяє підтримці шкіри в здоровому стані.</a:t>
            </a:r>
            <a:endParaRPr lang="ru-RU" dirty="0" smtClean="0"/>
          </a:p>
          <a:p>
            <a:pPr marL="274320" indent="-274320" algn="just" eaLnBrk="1" fontAlgn="t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Бере участь у забезпеченні нормального зору.</a:t>
            </a:r>
            <a:endParaRPr lang="ru-RU" dirty="0" smtClean="0"/>
          </a:p>
          <a:p>
            <a:pPr marL="274320" indent="-274320" algn="just" eaLnBrk="1" fontAlgn="t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Покращує кровообіг і знижує підвищений кров'яний тиск, так як має судинорозширювальну дію.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500063"/>
            <a:ext cx="8534400" cy="2071687"/>
          </a:xfrm>
        </p:spPr>
        <p:txBody>
          <a:bodyPr>
            <a:normAutofit/>
          </a:bodyPr>
          <a:lstStyle/>
          <a:p>
            <a:pPr eaLnBrk="1" hangingPunct="1"/>
            <a:r>
              <a:rPr lang="uk-UA" sz="3200" b="1" smtClean="0">
                <a:solidFill>
                  <a:schemeClr val="tx1"/>
                </a:solidFill>
              </a:rPr>
              <a:t>Справжність препарату</a:t>
            </a:r>
            <a:r>
              <a:rPr lang="uk-UA" sz="2500" b="1" smtClean="0">
                <a:solidFill>
                  <a:schemeClr val="tx1"/>
                </a:solidFill>
              </a:rPr>
              <a:t/>
            </a:r>
            <a:br>
              <a:rPr lang="uk-UA" sz="2500" b="1" smtClean="0">
                <a:solidFill>
                  <a:schemeClr val="tx1"/>
                </a:solidFill>
              </a:rPr>
            </a:br>
            <a:r>
              <a:rPr lang="uk-UA" sz="2500" b="1" smtClean="0">
                <a:solidFill>
                  <a:schemeClr val="tx1"/>
                </a:solidFill>
              </a:rPr>
              <a:t/>
            </a:r>
            <a:br>
              <a:rPr lang="uk-UA" sz="2500" b="1" smtClean="0">
                <a:solidFill>
                  <a:schemeClr val="tx1"/>
                </a:solidFill>
              </a:rPr>
            </a:br>
            <a:r>
              <a:rPr lang="uk-UA" sz="2500" b="1" smtClean="0">
                <a:solidFill>
                  <a:schemeClr val="tx1"/>
                </a:solidFill>
              </a:rPr>
              <a:t/>
            </a:r>
            <a:br>
              <a:rPr lang="uk-UA" sz="2500" b="1" smtClean="0">
                <a:solidFill>
                  <a:schemeClr val="tx1"/>
                </a:solidFill>
              </a:rPr>
            </a:br>
            <a:r>
              <a:rPr lang="uk-UA" sz="2500" smtClean="0">
                <a:solidFill>
                  <a:schemeClr val="tx1"/>
                </a:solidFill>
              </a:rPr>
              <a:t/>
            </a:r>
            <a:br>
              <a:rPr lang="uk-UA" sz="2500" smtClean="0">
                <a:solidFill>
                  <a:schemeClr val="tx1"/>
                </a:solidFill>
              </a:rPr>
            </a:br>
            <a:r>
              <a:rPr lang="uk-UA" sz="2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Реакція нікотинової кислоти з безводним карбонатом натрію</a:t>
            </a:r>
            <a:endParaRPr lang="ru-RU" sz="2200" smtClean="0">
              <a:solidFill>
                <a:schemeClr val="tx1"/>
              </a:solidFill>
            </a:endParaRPr>
          </a:p>
        </p:txBody>
      </p:sp>
      <p:pic>
        <p:nvPicPr>
          <p:cNvPr id="21506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54238" y="2643188"/>
            <a:ext cx="5418137" cy="18573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</TotalTime>
  <Words>440</Words>
  <Application>Microsoft Office PowerPoint</Application>
  <PresentationFormat>Экран (4:3)</PresentationFormat>
  <Paragraphs>103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11</vt:i4>
      </vt:variant>
      <vt:variant>
        <vt:lpstr>Заголовки слайдов</vt:lpstr>
      </vt:variant>
      <vt:variant>
        <vt:i4>26</vt:i4>
      </vt:variant>
    </vt:vector>
  </HeadingPairs>
  <TitlesOfParts>
    <vt:vector size="45" baseType="lpstr">
      <vt:lpstr>Arial</vt:lpstr>
      <vt:lpstr>Georgia</vt:lpstr>
      <vt:lpstr>Wingdings 2</vt:lpstr>
      <vt:lpstr>Wingdings</vt:lpstr>
      <vt:lpstr>Calibri</vt:lpstr>
      <vt:lpstr>Verdana</vt:lpstr>
      <vt:lpstr>Times New Roman</vt:lpstr>
      <vt:lpstr>Constantia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   «Лікарські засоби вітамінів» </vt:lpstr>
      <vt:lpstr>Слайд 2</vt:lpstr>
      <vt:lpstr>Слайд 3</vt:lpstr>
      <vt:lpstr>Фізична класифікація вітамінів</vt:lpstr>
      <vt:lpstr>     </vt:lpstr>
      <vt:lpstr>Хімічна класифікація вітамінів</vt:lpstr>
      <vt:lpstr>        Піридин карбонова-3 кислота</vt:lpstr>
      <vt:lpstr>      Користь вітаміну РР</vt:lpstr>
      <vt:lpstr>Справжність препарату     Реакція нікотинової кислоти з безводним карбонатом натрію</vt:lpstr>
      <vt:lpstr> Реакція нікотинової кислоти з купрум (ІІ) сульфатом</vt:lpstr>
      <vt:lpstr> Реакція нікотинової кислоти з купрум (ІІ) сульфатом і амонію роданідом  </vt:lpstr>
      <vt:lpstr>Випробування на хлориди:</vt:lpstr>
      <vt:lpstr>Випробування на важкі метали:</vt:lpstr>
      <vt:lpstr>Кількісне визначення (метод алкаліметрії)</vt:lpstr>
      <vt:lpstr>Застосування</vt:lpstr>
      <vt:lpstr>Слайд 16</vt:lpstr>
      <vt:lpstr>Опис</vt:lpstr>
      <vt:lpstr>Розчинність</vt:lpstr>
      <vt:lpstr>Ідентифікація</vt:lpstr>
      <vt:lpstr>                  Прозорість та кольоровість розчину </vt:lpstr>
      <vt:lpstr>Домішки</vt:lpstr>
      <vt:lpstr>Слайд 22</vt:lpstr>
      <vt:lpstr>Кількісне визначення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Індивідуальне завдання на тему «Лікарські засоби вітамінів» </dc:title>
  <cp:lastModifiedBy>Customer</cp:lastModifiedBy>
  <cp:revision>11</cp:revision>
  <dcterms:modified xsi:type="dcterms:W3CDTF">2020-11-06T11:11:36Z</dcterms:modified>
</cp:coreProperties>
</file>