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0EE94-0275-4FCE-8DAE-22A183043D31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28ED9-24EF-45C4-9F27-A427C54086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636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28ED9-24EF-45C4-9F27-A427C540868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61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48680"/>
            <a:ext cx="4968552" cy="2160240"/>
          </a:xfrm>
        </p:spPr>
        <p:txBody>
          <a:bodyPr>
            <a:normAutofit/>
          </a:bodyPr>
          <a:lstStyle/>
          <a:p>
            <a:pPr indent="450215" algn="ctr">
              <a:spcAft>
                <a:spcPts val="0"/>
              </a:spcAft>
            </a:pP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ПАНАС  МИРНИЙ </a:t>
            </a:r>
          </a:p>
          <a:p>
            <a:pPr indent="450215" algn="ctr">
              <a:spcAft>
                <a:spcPts val="0"/>
              </a:spcAft>
            </a:pPr>
            <a:r>
              <a:rPr lang="uk-UA" sz="44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1849-1921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D:\Users\Валя\Desktop\панас старший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309634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Валя\Desktop\PanasMyrny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69836"/>
            <a:ext cx="259228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04047" y="3645024"/>
            <a:ext cx="37364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i="1" dirty="0" smtClean="0">
              <a:latin typeface="Segoe Script" pitchFamily="66" charset="0"/>
            </a:endParaRPr>
          </a:p>
          <a:p>
            <a:r>
              <a:rPr lang="ru-RU" sz="3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Симфоніст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української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sz="36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прози</a:t>
            </a:r>
            <a:r>
              <a:rPr lang="ru-RU" sz="3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</a:t>
            </a:r>
            <a:endParaRPr lang="ru-RU" sz="36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Олесь Гончар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9288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Segoe Script" pitchFamily="66" charset="0"/>
                <a:ea typeface="Times New Roman"/>
              </a:rPr>
              <a:t>повість </a:t>
            </a:r>
            <a:r>
              <a:rPr lang="uk-UA" sz="2400" b="1" dirty="0" err="1">
                <a:latin typeface="Segoe Script" pitchFamily="66" charset="0"/>
                <a:ea typeface="Times New Roman"/>
              </a:rPr>
              <a:t>„Лихі</a:t>
            </a:r>
            <a:r>
              <a:rPr lang="uk-UA" sz="2400" b="1" dirty="0">
                <a:latin typeface="Segoe Script" pitchFamily="66" charset="0"/>
                <a:ea typeface="Times New Roman"/>
              </a:rPr>
              <a:t> люди</a:t>
            </a:r>
            <a:r>
              <a:rPr lang="uk-UA" sz="2400" b="1" dirty="0" smtClean="0">
                <a:latin typeface="Segoe Script" pitchFamily="66" charset="0"/>
                <a:ea typeface="Times New Roman"/>
              </a:rPr>
              <a:t>”  (1877)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  <a:ea typeface="Times New Roman"/>
              </a:rPr>
              <a:t>друга назва: «Товариші»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порушено хронологію подій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головні герої - інакомислячі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багато уваги приділено відведено </a:t>
            </a:r>
            <a:r>
              <a:rPr lang="uk-UA" sz="2400" b="1" dirty="0">
                <a:latin typeface="Segoe Script" pitchFamily="66" charset="0"/>
              </a:rPr>
              <a:t>розкриттю становлення характерів </a:t>
            </a:r>
            <a:r>
              <a:rPr lang="uk-UA" sz="2400" b="1" dirty="0" smtClean="0">
                <a:latin typeface="Segoe Script" pitchFamily="66" charset="0"/>
              </a:rPr>
              <a:t>героїв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b="1" dirty="0" smtClean="0">
                <a:latin typeface="Segoe Script" pitchFamily="66" charset="0"/>
              </a:rPr>
              <a:t>головний художній засіб: контраст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>
              <a:latin typeface="Times New Roman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2050" name="Picture 2" descr="D:\Users\Валя\Desktop\товариш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59160"/>
            <a:ext cx="245206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Валя\Desktop\лихі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51403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19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2"/>
            <a:ext cx="7992888" cy="830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 </a:t>
            </a:r>
            <a:r>
              <a:rPr lang="uk-UA" sz="2400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„Хіба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ревуть воли, як </a:t>
            </a:r>
            <a:endParaRPr lang="uk-UA" sz="24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ясла повні?” (</a:t>
            </a:r>
            <a:r>
              <a:rPr lang="uk-UA" sz="24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1872-1875</a:t>
            </a:r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співавтор брат Іван Білик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історія написання роману: подорож Мирного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Полтави до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Гадячого &gt; нарис «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Подо-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ріжжя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од Полтави до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Гадячого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» &gt;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вість «Чіпка» &gt;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рецензування повісті 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Іваном Біликом, обмін думками, дві 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самостійні редакції &gt; третя редакція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разом із братом. Співавторство.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Усьо-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го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редакцій 6 &gt; 1875 завершено роботу 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1880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: публікація твору в Женеві. 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Сприяє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М. Драгоманов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Назви роману: </a:t>
            </a:r>
          </a:p>
          <a:p>
            <a:pPr marL="285750" indent="-285750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перша назва: епіграф з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Євангелія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від 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Іова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1074738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рика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онагра серед паші?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1074738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 ревуть воли, як ясла повні?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1074738"/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 пісну їдять без солі страву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?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Під нею твір не публікувався.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 ідея назвати твір «Хіба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ревуть воли, як ясла повні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?» належить  Івану Білику</a:t>
            </a:r>
          </a:p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 друга назва роману «Пропаща сила»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endParaRPr lang="uk-UA" dirty="0" smtClean="0"/>
          </a:p>
          <a:p>
            <a:endParaRPr lang="ru-RU" dirty="0"/>
          </a:p>
          <a:p>
            <a:endParaRPr lang="uk-UA" b="1" i="1" dirty="0" smtClean="0">
              <a:solidFill>
                <a:prstClr val="black"/>
              </a:solidFill>
              <a:latin typeface="Segoe Script" pitchFamily="66" charset="0"/>
              <a:ea typeface="Times New Roman"/>
            </a:endParaRPr>
          </a:p>
          <a:p>
            <a:endParaRPr lang="uk-UA" b="1" i="1" dirty="0" smtClean="0">
              <a:latin typeface="Segoe Script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3074" name="Picture 2" descr="D:\Users\Валя\Desktop\500px-Мирний_Рудченк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93792"/>
            <a:ext cx="2635815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72199" y="2703964"/>
            <a:ext cx="2635815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72199" y="3584873"/>
            <a:ext cx="2635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Зліва Іван </a:t>
            </a:r>
            <a:r>
              <a:rPr lang="uk-UA" sz="16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Білик</a:t>
            </a:r>
            <a:r>
              <a:rPr lang="uk-UA" sz="16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справа – Панас Мирний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023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Валя\Desktop\чі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60649"/>
            <a:ext cx="2520281" cy="3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Users\Валя\Desktop\рукопис волі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10" y="260650"/>
            <a:ext cx="4960570" cy="355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5" y="4536994"/>
            <a:ext cx="7776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b="1" i="1" dirty="0">
                <a:latin typeface="Segoe Script" pitchFamily="66" charset="0"/>
                <a:ea typeface="Times New Roman"/>
              </a:rPr>
              <a:t>в </a:t>
            </a:r>
            <a:r>
              <a:rPr lang="uk-UA" b="1" i="1" dirty="0" smtClean="0">
                <a:latin typeface="Segoe Script" pitchFamily="66" charset="0"/>
                <a:ea typeface="Times New Roman"/>
              </a:rPr>
              <a:t>основі </a:t>
            </a:r>
            <a:r>
              <a:rPr lang="uk-UA" b="1" i="1" dirty="0">
                <a:latin typeface="Segoe Script" pitchFamily="66" charset="0"/>
                <a:ea typeface="Times New Roman"/>
              </a:rPr>
              <a:t>твору </a:t>
            </a:r>
            <a:r>
              <a:rPr lang="uk-UA" b="1" i="1" dirty="0" smtClean="0">
                <a:latin typeface="Segoe Script" pitchFamily="66" charset="0"/>
                <a:ea typeface="Times New Roman"/>
              </a:rPr>
              <a:t>реальна історія полтавського розбійника </a:t>
            </a:r>
            <a:r>
              <a:rPr lang="uk-UA" b="1" i="1" dirty="0">
                <a:latin typeface="Segoe Script" pitchFamily="66" charset="0"/>
                <a:ea typeface="Times New Roman"/>
              </a:rPr>
              <a:t>Василя </a:t>
            </a:r>
            <a:r>
              <a:rPr lang="uk-UA" b="1" i="1" dirty="0" err="1" smtClean="0">
                <a:latin typeface="Segoe Script" pitchFamily="66" charset="0"/>
                <a:ea typeface="Times New Roman"/>
              </a:rPr>
              <a:t>Гнидки</a:t>
            </a:r>
            <a:endParaRPr lang="uk-UA" b="1" i="1" dirty="0" smtClean="0">
              <a:latin typeface="Segoe Script" pitchFamily="66" charset="0"/>
              <a:ea typeface="Times New Roman"/>
            </a:endParaRP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latin typeface="Segoe Script" pitchFamily="66" charset="0"/>
              </a:rPr>
              <a:t>жанровий різновид: соціально-психологічний роман</a:t>
            </a:r>
          </a:p>
          <a:p>
            <a:pPr algn="just">
              <a:buFont typeface="Arial" pitchFamily="34" charset="0"/>
              <a:buChar char="•"/>
            </a:pPr>
            <a:r>
              <a:rPr lang="uk-UA" b="1" i="1" dirty="0" smtClean="0">
                <a:latin typeface="Segoe Script" pitchFamily="66" charset="0"/>
              </a:rPr>
              <a:t>автори </a:t>
            </a:r>
            <a:r>
              <a:rPr lang="uk-UA" b="1" i="1" dirty="0">
                <a:latin typeface="Segoe Script" pitchFamily="66" charset="0"/>
              </a:rPr>
              <a:t>розкривають реальність зсередини (насамперед за допомогою мови), зовні (через портрет, дію тощо), опосередковано (характеристика іншими героями, пейзаж тощо)</a:t>
            </a:r>
            <a:endParaRPr lang="ru-RU" b="1" i="1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04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endParaRPr lang="uk-UA" sz="2000" b="1" i="1" dirty="0" smtClean="0">
              <a:latin typeface="Segoe Script" pitchFamily="66" charset="0"/>
              <a:ea typeface="Times New Roman"/>
            </a:endParaRPr>
          </a:p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Сюжет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роману концентричний. Дія переважно розгортається 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навколо головної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сюжетної лінії – долі Чіпки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Варениченка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indent="-342900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«Хіба ревуть воли, як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ясла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повні?» є 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«МАЙЖЕ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детективною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історією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(О.Майдан)</a:t>
            </a:r>
          </a:p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підзаголовок твору: 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Роман з 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народного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жит-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тя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182563" indent="-182563" algn="just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4 частини,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кожна з яких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містить у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собі низку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окремих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епізодів (новел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</a:t>
            </a: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зі своїми назвами і </a:t>
            </a: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тема-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тичною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завершеністю </a:t>
            </a:r>
            <a:endParaRPr lang="uk-UA" sz="20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(</a:t>
            </a:r>
            <a:r>
              <a:rPr lang="uk-UA" sz="20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таких епізодів 30</a:t>
            </a: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ретроспективна </a:t>
            </a:r>
          </a:p>
          <a:p>
            <a:pPr>
              <a:tabLst>
                <a:tab pos="182563" algn="l"/>
              </a:tabLst>
            </a:pPr>
            <a:r>
              <a:rPr lang="uk-UA" sz="20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композиція </a:t>
            </a:r>
            <a:endParaRPr lang="uk-UA" sz="20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>
              <a:tabLst>
                <a:tab pos="182563" algn="l"/>
              </a:tabLst>
            </a:pPr>
            <a:r>
              <a:rPr lang="uk-UA" sz="2000" b="1" i="1" dirty="0" smtClean="0">
                <a:latin typeface="Segoe Script" pitchFamily="66" charset="0"/>
                <a:ea typeface="Times New Roman"/>
              </a:rPr>
              <a:t> </a:t>
            </a:r>
            <a:endParaRPr lang="ru-RU" sz="2000" b="1" i="1" dirty="0">
              <a:latin typeface="Segoe Script" pitchFamily="66" charset="0"/>
            </a:endParaRPr>
          </a:p>
        </p:txBody>
      </p:sp>
      <p:pic>
        <p:nvPicPr>
          <p:cNvPr id="5122" name="Picture 2" descr="D:\Users\Валя\Desktop\1875 ! Хіб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78836"/>
            <a:ext cx="3646070" cy="56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12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6633"/>
            <a:ext cx="796550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перші дві частини твору – це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фактично експозиція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й пролог. Зав’язка в третій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частині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(починається розділом «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Нема землі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»: Чіпка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Варениченко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втрачає землю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Саме з цього моменту й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починається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напружений розвиток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подій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, що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сягає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найвищої точки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напруги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епізодах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реакції Чіпки на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вигнання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його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із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земства, у його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духовному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зламі (кульмінація).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відразу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після кульмінації подано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розв’язку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– винищення козацької родини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Хоменків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 арешт головного героя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мова (монологи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діалоги,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репліки) –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найдієвіший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засіб 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відтворення внутрішнього світу головного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героя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важливим елементом портретної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психологічної характеристики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деталь</a:t>
            </a: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нова стратегія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персонажотворення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ідейно-емоційна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наснаженість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твору на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рівні головного персонажа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драматична, 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 загальному художньому зрізі –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тра-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/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гічна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оповідач Панаса Мирного -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об’єктив-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ний спостерігач, який не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виявляє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своєї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присутності в художньому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творі. </a:t>
            </a: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Тоді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як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оповідач Івана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Білика все 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lvl="0" algn="just"/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позначений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авторською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присутністю</a:t>
            </a:r>
            <a:endParaRPr lang="uk-UA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</p:txBody>
      </p:sp>
      <p:pic>
        <p:nvPicPr>
          <p:cNvPr id="6146" name="Picture 2" descr="D:\Users\Валя\Desktop\ілюстрація вол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861048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41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763284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 «Повія»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робота над твором тривала майже 40 років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публікації:  </a:t>
            </a:r>
          </a:p>
          <a:p>
            <a:pPr marL="285750" indent="-285750" algn="just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дві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перші частини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опубліковано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 альманасі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„Рада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”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1883,1884 </a:t>
            </a:r>
          </a:p>
          <a:p>
            <a:pPr marL="285750" indent="-285750" algn="just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1-8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розділи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 у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„Літературно-науковому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віснику”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1919 р.</a:t>
            </a:r>
          </a:p>
          <a:p>
            <a:pPr marL="285750" indent="-285750" algn="just">
              <a:buFontTx/>
              <a:buChar char="-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повістю твір надруковано у 5-му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томі зібрання творів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Панаса Мирного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1928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року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ідея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роману: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«Виставити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пролетаріатку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і проститутку сього часу, її побут в селі – 1 частина, в місті – друга, на слизькому шляху – третя і попідтинню – четверта. Гуртом усю цю працю я назвав </a:t>
            </a:r>
            <a:r>
              <a:rPr lang="uk-UA" b="1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„Повія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”, цією назвою народ охрестив без пристановища </a:t>
            </a:r>
            <a:r>
              <a:rPr lang="uk-UA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тиняючих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людей, а найбільше всього проституток. Вона ж взагалі обіймає і всі частини назвиська, через те я і зостановився на сьому слові, хоч, може, воно декому здається недоладним. Кожну частину маю надію виготувати так, щоб всяка мала свою самостійність, або </a:t>
            </a:r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цілість» </a:t>
            </a:r>
            <a:endParaRPr lang="uk-UA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r>
              <a:rPr lang="uk-UA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810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92088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Особливості творів Панаса Мирного</a:t>
            </a:r>
          </a:p>
          <a:p>
            <a:pPr indent="450215" algn="just">
              <a:spcAft>
                <a:spcPts val="0"/>
              </a:spcAft>
            </a:pPr>
            <a:endParaRPr lang="uk-UA" sz="15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збагачено прозу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мелодійністю, ритмічністю мови, метафоричністю, різноманітністю викладових форм.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оповідач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Мирного-прозаїка, подібно до ліричного героя в поезії – синтетична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особа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любов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до рідного краю, бажання боротися за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простий народ,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за правду, за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віру - програма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його життя й етичної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творчості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сюжети взято з життя. Багато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персонажів його творів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мають прототипів.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між мовою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автора і мовою дійових осіб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немає великої різниці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вводить у свою мову діалектизмів, дуже рідко вдається до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«народної етимології»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використовує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</a:t>
            </a:r>
            <a:r>
              <a:rPr lang="ru-RU" sz="15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комічні</a:t>
            </a:r>
            <a:r>
              <a:rPr lang="ru-RU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ефекти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при передачі живої народної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оповіді.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порушує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питання про ритм художньої прози, що взагалі майже не ставилося в його часи.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«Невіршована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мова має свій метр, і його дуже треба держатися, щоб легко було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читати»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uk-UA" sz="16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практично немає втручання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автора в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розповідь недоречне, хоча це правило порушено в повісті «Лихі люди»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дійові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особи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стають рупорами його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думок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почуттів автора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розповідь його творів  лірична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за внутрішньою суттю,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епічна - за зовнішньою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характери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осіб показані в їх становленні та розвитку, в їх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суперечностях</a:t>
            </a: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дія, дійові особи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зумовлені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соціально</a:t>
            </a:r>
            <a:endParaRPr lang="ru-RU" sz="15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uk-UA" sz="1500" b="1" dirty="0" smtClean="0">
              <a:latin typeface="Segoe Script" pitchFamily="66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uk-UA" sz="1500" dirty="0">
              <a:latin typeface="Segoe Script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612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53507"/>
            <a:ext cx="7992888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основна настроєність – високий громадянський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пафос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художнє осмислення  «вічних проблем» (воля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й неволя, війна і мир, народ і інтелігенція, праця і споживацтво, природа і люди, батьки і діти, порядність і підлість, традиції і нові повіви, кохання і подружнє життя, влада землі, грошей, технічний прогрес, пияцтво,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проституція) з позицій свого часу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показ кожного явища, кожного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героя переднього плану з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минулим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у другому чи третьому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коліні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пейзаж не лише реалія й тло, він перейнятий </a:t>
            </a:r>
            <a:r>
              <a:rPr lang="uk-UA" sz="15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дією, баченням героїв, фіксує чи відтінює їхній психічний стан у певний момент або служить камертоном до подальшої </a:t>
            </a:r>
            <a:r>
              <a:rPr lang="uk-UA" sz="15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розповіді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портрет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- важливий засіб індивідуалізації героя, соціальної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психологічної </a:t>
            </a:r>
            <a:r>
              <a:rPr lang="uk-UA" sz="16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типохарактеристики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sz="16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персонажів </a:t>
            </a:r>
            <a:r>
              <a:rPr lang="uk-UA" sz="16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твору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 descr="D:\Users\Валя\Desktop\чумацькі народні пісні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85709"/>
            <a:ext cx="2207737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Валя\Desktop\1949 пові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661421"/>
            <a:ext cx="2297083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Users\Валя\Desktop\лимерівн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245" y="3185709"/>
            <a:ext cx="2899969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Users\Валя\Desktop\драми і комедії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377" y="5173421"/>
            <a:ext cx="2639534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D:\Users\Валя\Desktop\казк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09" y="4112771"/>
            <a:ext cx="1774968" cy="26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4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92088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Життєвий і творчий шлях письменника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Ранній період </a:t>
            </a: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творчості митця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Тема інтелігенції </a:t>
            </a: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у творчості </a:t>
            </a: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Панаса Мирного 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285750" lvl="0" indent="-285750" algn="just">
              <a:spcAft>
                <a:spcPts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Соціально-психологічна </a:t>
            </a:r>
            <a:r>
              <a:rPr lang="uk-UA" sz="1400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романістика</a:t>
            </a: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 </a:t>
            </a:r>
            <a:endParaRPr lang="uk-UA" sz="1400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indent="450215" algn="ctr">
              <a:spcAft>
                <a:spcPts val="0"/>
              </a:spcAft>
            </a:pPr>
            <a:r>
              <a:rPr lang="uk-UA" sz="14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ЛІТЕРАТУРА</a:t>
            </a:r>
            <a:endParaRPr lang="ru-RU" sz="14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Майдан О. Психологічні спостереження Панаса Мирного в жанрі роману. Слово і час. 1999. № 10. С. 28–32.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Черкаський В. Художній світ Панаса Мирного. Київ : Дніпро, 1989. С. 59–187.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Ніколаєнко В. Опозиція моралі міста і села в романі Панаса Мирного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„Повія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” в контексті онтологічної проблеми «буття людини». Актуальні проблеми слов’янської філології. Серія : Лінгвістика і літературознавство :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міжвуз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зб. наук. статей. – Бердянськ : БДПУ, 2010. – Вип. ХХІІІ. – Ч. ІІІ. – С. 216–134.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Майдан О. Панас Мирний. Історія української літератури. ХІХ століття : у 3 кн. :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навч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посіб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/ за ред. М. Т. Яценка. Київ : Либідь, 1997. Кн. 3. С. 154–155.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Мирний Панас. Зібрання творів : у 7 т. Київ : Наукова думка, 1968.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 hangingPunct="0">
              <a:spcAft>
                <a:spcPts val="0"/>
              </a:spcAft>
              <a:buFont typeface="+mj-lt"/>
              <a:buAutoNum type="arabicPeriod"/>
              <a:tabLst>
                <a:tab pos="228600" algn="l"/>
              </a:tabLst>
            </a:pP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Ушкалов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Л. реалізм – це есхатологія: Панас Мирний. Харків : Майдан, 2012. 156 с.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Хачатурян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К. Художній час і простір у романістиці Панаса Мирного. Наукові записки ХНПУ ім. Г.С. Сковороди. 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Лтературознавство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</a:t>
            </a:r>
            <a:r>
              <a:rPr lang="ru-RU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Харків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: ХНПУ </a:t>
            </a:r>
            <a:r>
              <a:rPr lang="ru-RU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імені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Г. С. Сковороди, 2017, </a:t>
            </a:r>
            <a:r>
              <a:rPr lang="ru-RU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вип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1(85)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. С. 156–164.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Мелешко В. Художні засоби творення образів інтелігентів у повістях Панаса Мирного. Рідний край. 2011. № 1. С. 99–105.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 Шупта-В’язовськ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а О., Чорна М. Психологізм повісті Панаса Мирного «Лихі люди» в контексті художнього часу та простору. </a:t>
            </a:r>
            <a:r>
              <a:rPr lang="uk-UA" sz="1300" i="1" spc="-2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Вісник Запорізького державного університету. Серія : Філологічні науки. Запоріжжя : Запорізький державний університет, 2004. № 4. С. 173–175.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1300" i="1" spc="-2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Ніколаєнко В., Винник К. 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Інформативність семантики кольору в повісті Панаса Мирного «Лихі люди (</a:t>
            </a:r>
            <a:r>
              <a:rPr lang="uk-UA" sz="1300" i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„Товариші</a:t>
            </a:r>
            <a:r>
              <a:rPr lang="uk-UA" sz="1300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”)». Таїни художнього тексту : зб. наук. праць. Дніпропетровськ : Пороги, 2007. С. 278–288.</a:t>
            </a:r>
            <a:endParaRPr lang="ru-RU" sz="1300" i="1" dirty="0">
              <a:solidFill>
                <a:schemeClr val="tx2">
                  <a:lumMod val="75000"/>
                </a:schemeClr>
              </a:solidFill>
              <a:effectLst/>
              <a:latin typeface="Segoe Script" pitchFamily="66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49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3426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105835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400" b="1" dirty="0">
                <a:solidFill>
                  <a:schemeClr val="bg1"/>
                </a:solidFill>
                <a:latin typeface="Segoe Script" pitchFamily="66" charset="0"/>
              </a:rPr>
              <a:t>творче кредо: </a:t>
            </a:r>
            <a:r>
              <a:rPr lang="uk-UA" sz="4400" b="1" dirty="0" err="1">
                <a:solidFill>
                  <a:schemeClr val="bg1"/>
                </a:solidFill>
                <a:latin typeface="Segoe Script" pitchFamily="66" charset="0"/>
              </a:rPr>
              <a:t>„просто</a:t>
            </a:r>
            <a:r>
              <a:rPr lang="uk-UA" sz="4400" b="1" dirty="0">
                <a:solidFill>
                  <a:schemeClr val="bg1"/>
                </a:solidFill>
                <a:latin typeface="Segoe Script" pitchFamily="66" charset="0"/>
              </a:rPr>
              <a:t> й правдиво оповідати </a:t>
            </a:r>
            <a:endParaRPr lang="uk-UA" sz="4400" b="1" dirty="0" smtClean="0">
              <a:solidFill>
                <a:schemeClr val="bg1"/>
              </a:solidFill>
              <a:latin typeface="Segoe Script" pitchFamily="66" charset="0"/>
            </a:endParaRPr>
          </a:p>
          <a:p>
            <a:pPr algn="just"/>
            <a:r>
              <a:rPr lang="uk-UA" sz="4400" b="1" dirty="0" smtClean="0">
                <a:solidFill>
                  <a:schemeClr val="bg1"/>
                </a:solidFill>
                <a:latin typeface="Segoe Script" pitchFamily="66" charset="0"/>
              </a:rPr>
              <a:t>про … </a:t>
            </a:r>
            <a:r>
              <a:rPr lang="uk-UA" sz="4400" b="1" dirty="0">
                <a:solidFill>
                  <a:schemeClr val="bg1"/>
                </a:solidFill>
                <a:latin typeface="Segoe Script" pitchFamily="66" charset="0"/>
              </a:rPr>
              <a:t>буденне життя людям”</a:t>
            </a:r>
            <a:endParaRPr lang="ru-RU" sz="4400" b="1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0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902252" cy="726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Дата народження: 1 травня 1849 р. </a:t>
            </a:r>
          </a:p>
          <a:p>
            <a:pPr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Батьки:  Яків Григорович і Тетяна Іванівна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Рудченк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b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  <a:ea typeface="Times New Roman"/>
            </a:endParaRPr>
          </a:p>
          <a:p>
            <a:pPr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Освіта:   Миргородська початкова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школа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indent="720725"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Гадяцьке повітове училище</a:t>
            </a:r>
          </a:p>
          <a:p>
            <a:pPr marL="982663" indent="-982663"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Кар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’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єра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з 14-ти років працює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„канцелярським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служителем” у Гадяцькому         повітовому суді. Дослужився до начальника 1-го відділення Полтавської казенної палати</a:t>
            </a:r>
          </a:p>
          <a:p>
            <a:pPr marL="811213" indent="-811213" algn="just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1871 р.: приїздить до Полтави, налагоджує зв’язки з громадівцями</a:t>
            </a:r>
          </a:p>
          <a:p>
            <a:pPr marL="982663" indent="-982663" algn="just">
              <a:tabLst>
                <a:tab pos="1074738" algn="l"/>
              </a:tabLst>
            </a:pP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1873 р.:  запрошують у відділ Географічного товариства до співпраці.  Результати: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записи народних пісень увійшли до збірника «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Чумацкие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народные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песни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»,</a:t>
            </a:r>
          </a:p>
          <a:p>
            <a:pPr marL="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 підготовленого Іваном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Рудченком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 (1874)</a:t>
            </a: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1874 р.: учасник  ІІІ Археологічного  з’їзду.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Ззнайомство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s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М.Старицьким, </a:t>
            </a:r>
          </a:p>
          <a:p>
            <a:pPr marL="811213" indent="-90488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М.Лисенком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П.Житецьким,</a:t>
            </a:r>
          </a:p>
          <a:p>
            <a:pPr marL="811213" indent="-18256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О.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Русовим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О.Терлецьким, </a:t>
            </a:r>
          </a:p>
          <a:p>
            <a:pPr marL="811213" indent="-18256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М.Павликом, П.Чубинським</a:t>
            </a: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1877 р.: резонансні судові процеси:  «Процес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50-ти», «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Південно-російського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робітничого союзу», «Чигиринська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справа»,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«Процес193»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1880 р.: нагороджений орденом Станіслава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ІІІ ступеня</a:t>
            </a: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1889 р.:    одружився з Олександрою </a:t>
            </a:r>
            <a:r>
              <a:rPr lang="uk-UA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Шейдеман</a:t>
            </a:r>
            <a:endParaRPr lang="uk-UA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indent="-811213"/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28 січня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28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csxyz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1920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року Панас Мирний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-</a:t>
            </a:r>
          </a:p>
          <a:p>
            <a:pPr marL="811213" indent="-811213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мер.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Поховано в Полтаві на  військовому </a:t>
            </a:r>
          </a:p>
          <a:p>
            <a:pPr marL="811213" indent="-811213"/>
            <a:r>
              <a:rPr lang="uk-UA" sz="1600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uk-UA" sz="1600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    цвинтарі поруч із старшим сином.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indent="-811213"/>
            <a:endParaRPr lang="ru-RU" dirty="0"/>
          </a:p>
        </p:txBody>
      </p:sp>
      <p:pic>
        <p:nvPicPr>
          <p:cNvPr id="3074" name="Picture 2" descr="D:\Users\Валя\Desktop\400px-Батьки_Панаса_Мирного,_Тетяна_Іванівна_та_Яків_Григорович_Рудчен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254" y="2762545"/>
            <a:ext cx="3178125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11100" y="6172000"/>
            <a:ext cx="3810000" cy="685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Segoe Script" pitchFamily="66" charset="0"/>
              </a:rPr>
              <a:t>  Батьки Панаса Мирного</a:t>
            </a:r>
            <a:endParaRPr lang="ru-RU" dirty="0">
              <a:solidFill>
                <a:schemeClr val="bg1"/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1043862" y="439797"/>
            <a:ext cx="2686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Сім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’</a:t>
            </a:r>
            <a:r>
              <a:rPr lang="uk-UA" sz="4000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  <a:ea typeface="Times New Roman"/>
              </a:rPr>
              <a:t>я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  <p:pic>
        <p:nvPicPr>
          <p:cNvPr id="4099" name="Picture 3" descr="D:\Users\Валя\Desktop\19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42" y="4341906"/>
            <a:ext cx="2758750" cy="212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25" y="115924"/>
            <a:ext cx="1637228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8" y="115924"/>
            <a:ext cx="1989159" cy="298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78" y="3501008"/>
            <a:ext cx="1989159" cy="295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61" y="1340768"/>
            <a:ext cx="3542844" cy="512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77319"/>
            <a:ext cx="2758750" cy="15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77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Валя\Desktop\музей полта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2" y="3762969"/>
            <a:ext cx="3700768" cy="28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Users\Валя\Desktop\музе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69781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Валя\Desktop\Марка Panas_Myrny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4377758"/>
            <a:ext cx="1571574" cy="22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Валя\Desktop\Ювілейна монета Myrnyi_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376" y="2343376"/>
            <a:ext cx="1907999" cy="19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Users\Валя\Desktop\400px-Пам'ятник-бюст_Панасу_Мирному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47" y="213782"/>
            <a:ext cx="270167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Users\Валя\Desktop\440px-Panas_Myrnyi_Birthpla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95" y="4442633"/>
            <a:ext cx="2688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Валя\Desktop\дошка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201" y="229756"/>
            <a:ext cx="142435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0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12968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Твори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720725" indent="-720725"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Оповідання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: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Лихий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попутав»,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Ганнуся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цикли «Як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ведеться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так і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живеться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Пасічник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Яків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Бородай»,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Замчище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Визвол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«Морозенко»</a:t>
            </a:r>
          </a:p>
          <a:p>
            <a:pPr marL="720725" indent="-720725"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Повісті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: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П'яниця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Лихі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люди», «Лихо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давнє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й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сьогочасне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 «Голодна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воля»,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«За водою»</a:t>
            </a:r>
          </a:p>
          <a:p>
            <a:pPr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Романи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ревуть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воли, як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ясла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повні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Новела: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«Лови»</a:t>
            </a:r>
          </a:p>
          <a:p>
            <a:pPr marL="720725" indent="-720725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’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єси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«У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черницях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«Перемудрив»,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Згуба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Спокуса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», «Не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вгашай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духу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!»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тощо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Екранізації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кінокартина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 (1954 р.,</a:t>
            </a: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В.Лапокниш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);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ф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ільм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Повія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(1961,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    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І.Кавалерідзе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)</a:t>
            </a:r>
          </a:p>
          <a:p>
            <a:pPr algn="just"/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Театральні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постановки</a:t>
            </a:r>
          </a:p>
          <a:p>
            <a:pPr marL="720725" indent="-720725" algn="just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Театр 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Подолі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Хіба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ревуть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воли, як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ясла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повні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?» (2019),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автор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 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—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Віталій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Жежера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режисер-постановник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та художник-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постановник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— 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Вітаій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 Малахов.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720725" indent="-720725" algn="just"/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Національний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академічний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драматичний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театр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ім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.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І.Франка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: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(1968);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Лимерівна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 (2019),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режисер-постановник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— 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Іван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Уривський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811213" lvl="0" indent="-811213"/>
            <a:endParaRPr lang="uk-UA" sz="1400" dirty="0" smtClean="0"/>
          </a:p>
          <a:p>
            <a:pPr marL="811213" lvl="0" indent="-811213"/>
            <a:endParaRPr lang="ru-RU" sz="1400" dirty="0" smtClean="0"/>
          </a:p>
          <a:p>
            <a:pPr marL="811213" lvl="0" indent="-811213"/>
            <a:endParaRPr lang="uk-UA" sz="1400" dirty="0">
              <a:latin typeface="Segoe Script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6004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4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84887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Про творчість власну і взагалі…</a:t>
            </a:r>
          </a:p>
          <a:p>
            <a:pPr algn="just"/>
            <a:endParaRPr lang="ru-RU" sz="32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«…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вірші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…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навчили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писати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гладенькою, </a:t>
            </a:r>
            <a:r>
              <a:rPr lang="ru-RU" sz="2800" b="1" i="1" dirty="0" err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дзвінкою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прозою…</a:t>
            </a: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 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»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b="1" i="1" dirty="0" smtClean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поетична практика зробила «серце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дохідне до кожної біди, доступне до чоловічого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нещастя»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8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«буденне </a:t>
            </a:r>
            <a:r>
              <a:rPr lang="uk-UA" sz="2800" b="1" i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життя, з його радощами та утратами краще і докладніше укладається. Прозою ширше і більше можна охопити життя, ніж </a:t>
            </a:r>
            <a:r>
              <a:rPr lang="uk-UA" sz="2800" b="1" i="1" dirty="0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віршем»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6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Segoe Script" pitchFamily="66" charset="0"/>
                <a:ea typeface="Times New Roman"/>
              </a:rPr>
              <a:t>оповідання </a:t>
            </a:r>
            <a:r>
              <a:rPr lang="uk-UA" b="1" dirty="0" smtClean="0">
                <a:latin typeface="Segoe Script" pitchFamily="66" charset="0"/>
                <a:ea typeface="Times New Roman"/>
              </a:rPr>
              <a:t>«Лихий попутав» </a:t>
            </a:r>
            <a:r>
              <a:rPr lang="uk-UA" b="1" dirty="0">
                <a:latin typeface="Segoe Script" pitchFamily="66" charset="0"/>
                <a:ea typeface="Times New Roman"/>
              </a:rPr>
              <a:t>(</a:t>
            </a:r>
            <a:r>
              <a:rPr lang="uk-UA" b="1" dirty="0" smtClean="0">
                <a:latin typeface="Segoe Script" pitchFamily="66" charset="0"/>
                <a:ea typeface="Times New Roman"/>
              </a:rPr>
              <a:t>1872, опубліковано  </a:t>
            </a:r>
            <a:r>
              <a:rPr lang="uk-UA" b="1" dirty="0">
                <a:latin typeface="Segoe Script" pitchFamily="66" charset="0"/>
                <a:ea typeface="Times New Roman"/>
              </a:rPr>
              <a:t>без </a:t>
            </a:r>
            <a:r>
              <a:rPr lang="uk-UA" b="1" dirty="0" smtClean="0">
                <a:latin typeface="Segoe Script" pitchFamily="66" charset="0"/>
                <a:ea typeface="Times New Roman"/>
              </a:rPr>
              <a:t>підпису)</a:t>
            </a:r>
            <a:endParaRPr lang="ru-RU" b="1" dirty="0">
              <a:latin typeface="Segoe Script" pitchFamily="66" charset="0"/>
            </a:endParaRPr>
          </a:p>
        </p:txBody>
      </p:sp>
      <p:pic>
        <p:nvPicPr>
          <p:cNvPr id="1026" name="Picture 2" descr="D:\Users\Валя\Desktop\1901LyxyjPoputa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22" y="999313"/>
            <a:ext cx="3232178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29981"/>
            <a:ext cx="7943492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endParaRPr lang="uk-UA" dirty="0" smtClean="0">
              <a:latin typeface="Times New Roman"/>
              <a:ea typeface="Times New Roman"/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введено </a:t>
            </a:r>
            <a:r>
              <a:rPr lang="uk-UA" sz="1700" b="1" dirty="0">
                <a:latin typeface="Segoe Script" pitchFamily="66" charset="0"/>
                <a:ea typeface="Times New Roman"/>
              </a:rPr>
              <a:t>принцип інтенсивної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пси-</a:t>
            </a:r>
            <a:endParaRPr lang="uk-UA" sz="1700" b="1" dirty="0" smtClean="0">
              <a:latin typeface="Segoe Script" pitchFamily="66" charset="0"/>
              <a:ea typeface="Times New Roman"/>
            </a:endParaRPr>
          </a:p>
          <a:p>
            <a:r>
              <a:rPr lang="uk-UA" sz="1700" b="1" dirty="0" err="1" smtClean="0">
                <a:latin typeface="Segoe Script" pitchFamily="66" charset="0"/>
                <a:ea typeface="Times New Roman"/>
              </a:rPr>
              <a:t>хологічної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розробки: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використано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внутрішні </a:t>
            </a:r>
            <a:r>
              <a:rPr lang="uk-UA" sz="1700" b="1" dirty="0">
                <a:latin typeface="Segoe Script" pitchFamily="66" charset="0"/>
                <a:ea typeface="Times New Roman"/>
              </a:rPr>
              <a:t>та </a:t>
            </a:r>
            <a:r>
              <a:rPr lang="uk-UA" sz="1700" b="1" dirty="0" err="1">
                <a:latin typeface="Segoe Script" pitchFamily="66" charset="0"/>
                <a:ea typeface="Times New Roman"/>
              </a:rPr>
              <a:t>діалогізовані</a:t>
            </a:r>
            <a:r>
              <a:rPr lang="uk-UA" sz="1700" b="1" dirty="0">
                <a:latin typeface="Segoe Script" pitchFamily="66" charset="0"/>
                <a:ea typeface="Times New Roman"/>
              </a:rPr>
              <a:t>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моно-</a:t>
            </a:r>
            <a:endParaRPr lang="uk-UA" sz="1700" b="1" dirty="0" smtClean="0">
              <a:latin typeface="Segoe Script" pitchFamily="66" charset="0"/>
              <a:ea typeface="Times New Roman"/>
            </a:endParaRPr>
          </a:p>
          <a:p>
            <a:r>
              <a:rPr lang="uk-UA" sz="1700" b="1" dirty="0" err="1" smtClean="0">
                <a:latin typeface="Segoe Script" pitchFamily="66" charset="0"/>
                <a:ea typeface="Times New Roman"/>
              </a:rPr>
              <a:t>логи</a:t>
            </a:r>
            <a:r>
              <a:rPr lang="uk-UA" sz="1700" b="1" dirty="0">
                <a:latin typeface="Segoe Script" pitchFamily="66" charset="0"/>
                <a:ea typeface="Times New Roman"/>
              </a:rPr>
              <a:t>, спогади, сни,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марення тощо;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пейзаж </a:t>
            </a:r>
            <a:r>
              <a:rPr lang="uk-UA" sz="1700" b="1" dirty="0">
                <a:latin typeface="Segoe Script" pitchFamily="66" charset="0"/>
                <a:ea typeface="Times New Roman"/>
              </a:rPr>
              <a:t>наділений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сюжетно-психо-</a:t>
            </a:r>
            <a:endParaRPr lang="uk-UA" sz="1700" b="1" dirty="0" smtClean="0">
              <a:latin typeface="Segoe Script" pitchFamily="66" charset="0"/>
              <a:ea typeface="Times New Roman"/>
            </a:endParaRP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логічною функцією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внутрішній </a:t>
            </a:r>
            <a:r>
              <a:rPr lang="uk-UA" sz="1700" b="1" dirty="0">
                <a:latin typeface="Segoe Script" pitchFamily="66" charset="0"/>
              </a:rPr>
              <a:t>стан героїні </a:t>
            </a:r>
            <a:r>
              <a:rPr lang="uk-UA" sz="1700" b="1" dirty="0" err="1" smtClean="0">
                <a:latin typeface="Segoe Script" pitchFamily="66" charset="0"/>
              </a:rPr>
              <a:t>вмоти-</a:t>
            </a:r>
            <a:endParaRPr lang="uk-UA" sz="1700" b="1" dirty="0" smtClean="0">
              <a:latin typeface="Segoe Script" pitchFamily="66" charset="0"/>
            </a:endParaRPr>
          </a:p>
          <a:p>
            <a:r>
              <a:rPr lang="uk-UA" sz="1700" b="1" dirty="0" err="1" smtClean="0">
                <a:latin typeface="Segoe Script" pitchFamily="66" charset="0"/>
              </a:rPr>
              <a:t>вовано</a:t>
            </a:r>
            <a:r>
              <a:rPr lang="uk-UA" sz="1700" b="1" dirty="0" smtClean="0">
                <a:latin typeface="Segoe Script" pitchFamily="66" charset="0"/>
              </a:rPr>
              <a:t> зовнішніми деталями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назва оповідання символічна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розповідь </a:t>
            </a:r>
            <a:r>
              <a:rPr lang="uk-UA" sz="1700" b="1" dirty="0">
                <a:latin typeface="Segoe Script" pitchFamily="66" charset="0"/>
              </a:rPr>
              <a:t>від </a:t>
            </a:r>
            <a:r>
              <a:rPr lang="uk-UA" sz="1700" b="1" dirty="0" smtClean="0">
                <a:latin typeface="Segoe Script" pitchFamily="66" charset="0"/>
              </a:rPr>
              <a:t>І особи </a:t>
            </a:r>
          </a:p>
          <a:p>
            <a:endParaRPr lang="uk-UA" dirty="0">
              <a:latin typeface="Segoe Script" pitchFamily="66" charset="0"/>
              <a:ea typeface="Times New Roman"/>
            </a:endParaRPr>
          </a:p>
          <a:p>
            <a:r>
              <a:rPr lang="uk-UA" b="1" dirty="0" smtClean="0">
                <a:latin typeface="Segoe Script" pitchFamily="66" charset="0"/>
                <a:ea typeface="Times New Roman"/>
              </a:rPr>
              <a:t>Повість </a:t>
            </a:r>
            <a:r>
              <a:rPr lang="uk-UA" b="1" dirty="0" smtClean="0">
                <a:latin typeface="Segoe Script" pitchFamily="66" charset="0"/>
              </a:rPr>
              <a:t>«П’яниця» (1874)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новизна твору:</a:t>
            </a:r>
            <a:r>
              <a:rPr lang="uk-UA" sz="1700" b="1" dirty="0" smtClean="0">
                <a:latin typeface="Segoe Script" pitchFamily="66" charset="0"/>
              </a:rPr>
              <a:t> розкриття душі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</a:rPr>
              <a:t> маленької людини – не лише </a:t>
            </a:r>
          </a:p>
          <a:p>
            <a:r>
              <a:rPr lang="uk-UA" sz="1700" b="1" dirty="0" smtClean="0">
                <a:latin typeface="Segoe Script" pitchFamily="66" charset="0"/>
              </a:rPr>
              <a:t>співчуття їй, але злиття з нею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об’єктивно-епічна розповідь,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uk-UA" sz="1700" b="1" dirty="0" smtClean="0">
                <a:latin typeface="Segoe Script" pitchFamily="66" charset="0"/>
                <a:ea typeface="Times New Roman"/>
              </a:rPr>
              <a:t>вільне користування художнім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часом, відтворення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психології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багатьох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героїв, різні форми 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психо-</a:t>
            </a:r>
            <a:endParaRPr lang="uk-UA" sz="1700" b="1" dirty="0">
              <a:latin typeface="Segoe Script" pitchFamily="66" charset="0"/>
              <a:ea typeface="Times New Roman"/>
            </a:endParaRP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логічного 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відображення </a:t>
            </a:r>
          </a:p>
          <a:p>
            <a:r>
              <a:rPr lang="uk-UA" sz="1700" b="1" dirty="0" smtClean="0">
                <a:latin typeface="Segoe Script" pitchFamily="66" charset="0"/>
                <a:ea typeface="Times New Roman"/>
              </a:rPr>
              <a:t>Панас Мирний: «</a:t>
            </a:r>
            <a:r>
              <a:rPr lang="uk-UA" sz="1700" b="1" dirty="0" err="1" smtClean="0">
                <a:latin typeface="Segoe Script" pitchFamily="66" charset="0"/>
                <a:ea typeface="Times New Roman"/>
              </a:rPr>
              <a:t>„П’яниця</a:t>
            </a:r>
            <a:r>
              <a:rPr lang="uk-UA" sz="1700" b="1" dirty="0" smtClean="0">
                <a:latin typeface="Segoe Script" pitchFamily="66" charset="0"/>
                <a:ea typeface="Times New Roman"/>
              </a:rPr>
              <a:t>” вже приніс мені славу, якої я взагалі уникаю»</a:t>
            </a:r>
            <a:endParaRPr lang="ru-RU" sz="1700" b="1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591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1593</TotalTime>
  <Words>1329</Words>
  <Application>Microsoft Office PowerPoint</Application>
  <PresentationFormat>Экран (4:3)</PresentationFormat>
  <Paragraphs>191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Валя</dc:creator>
  <cp:lastModifiedBy>Валя</cp:lastModifiedBy>
  <cp:revision>44</cp:revision>
  <dcterms:created xsi:type="dcterms:W3CDTF">2021-03-18T10:40:24Z</dcterms:created>
  <dcterms:modified xsi:type="dcterms:W3CDTF">2021-03-21T17:22:02Z</dcterms:modified>
</cp:coreProperties>
</file>