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69" r:id="rId7"/>
    <p:sldId id="273" r:id="rId8"/>
    <p:sldId id="285" r:id="rId9"/>
    <p:sldId id="291" r:id="rId10"/>
    <p:sldId id="290" r:id="rId11"/>
    <p:sldId id="289" r:id="rId12"/>
    <p:sldId id="288" r:id="rId13"/>
    <p:sldId id="287" r:id="rId14"/>
    <p:sldId id="286" r:id="rId15"/>
    <p:sldId id="297" r:id="rId16"/>
    <p:sldId id="296" r:id="rId17"/>
    <p:sldId id="295" r:id="rId18"/>
    <p:sldId id="294" r:id="rId19"/>
    <p:sldId id="293" r:id="rId20"/>
    <p:sldId id="292" r:id="rId21"/>
    <p:sldId id="300" r:id="rId22"/>
    <p:sldId id="299" r:id="rId23"/>
    <p:sldId id="301" r:id="rId24"/>
    <p:sldId id="302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0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5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5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9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5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2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7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8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4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9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6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AC6C2-D729-4CFB-B03F-245D90A9FC7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B8CA1-32E0-46B6-9906-0D91AE20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4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9473" y="765519"/>
            <a:ext cx="11274330" cy="48016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+mn-lt"/>
              </a:rPr>
              <a:t>Тема 5. </a:t>
            </a:r>
            <a:r>
              <a:rPr lang="uk-UA" sz="3600" b="1" i="1" dirty="0" err="1">
                <a:latin typeface="+mn-lt"/>
              </a:rPr>
              <a:t>Медіаосвіта</a:t>
            </a:r>
            <a:r>
              <a:rPr lang="uk-UA" sz="3600" b="1" i="1" dirty="0">
                <a:latin typeface="+mn-lt"/>
              </a:rPr>
              <a:t> і </a:t>
            </a:r>
            <a:r>
              <a:rPr lang="uk-UA" sz="3600" b="1" i="1" dirty="0" err="1">
                <a:latin typeface="+mn-lt"/>
              </a:rPr>
              <a:t>медіаграмотність</a:t>
            </a:r>
            <a:r>
              <a:rPr lang="uk-UA" sz="3600" b="1" i="1" dirty="0">
                <a:latin typeface="+mn-lt"/>
              </a:rPr>
              <a:t>.</a:t>
            </a:r>
            <a:endParaRPr lang="ru-RU" sz="3600" b="1" dirty="0">
              <a:latin typeface="+mn-lt"/>
            </a:endParaRPr>
          </a:p>
        </p:txBody>
      </p:sp>
      <p:pic>
        <p:nvPicPr>
          <p:cNvPr id="3" name="Picture 2" descr="Картинки по запросу медіаосві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856" y="1774209"/>
            <a:ext cx="5999565" cy="480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144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Комплекс </a:t>
            </a:r>
            <a:r>
              <a:rPr lang="ru-RU" dirty="0" err="1"/>
              <a:t>переваги</a:t>
            </a: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Класик</a:t>
            </a:r>
            <a:r>
              <a:rPr lang="ru-RU" dirty="0" smtClean="0"/>
              <a:t> </a:t>
            </a:r>
            <a:r>
              <a:rPr lang="ru-RU" dirty="0" err="1"/>
              <a:t>психоаналізу</a:t>
            </a:r>
            <a:r>
              <a:rPr lang="ru-RU" dirty="0"/>
              <a:t> Альфред Адлер створив </a:t>
            </a:r>
            <a:r>
              <a:rPr lang="ru-RU" dirty="0" err="1"/>
              <a:t>концепцію</a:t>
            </a:r>
            <a:r>
              <a:rPr lang="ru-RU" dirty="0"/>
              <a:t> комплексу </a:t>
            </a:r>
            <a:r>
              <a:rPr lang="ru-RU" dirty="0" err="1"/>
              <a:t>неповноцінності</a:t>
            </a:r>
            <a:r>
              <a:rPr lang="ru-RU" dirty="0"/>
              <a:t> та комплексу </a:t>
            </a:r>
            <a:r>
              <a:rPr lang="ru-RU" dirty="0" err="1"/>
              <a:t>зверхності</a:t>
            </a:r>
            <a:r>
              <a:rPr lang="ru-RU" dirty="0"/>
              <a:t> як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 </a:t>
            </a:r>
            <a:r>
              <a:rPr lang="ru-RU" dirty="0" err="1"/>
              <a:t>неповноцінності</a:t>
            </a:r>
            <a:r>
              <a:rPr lang="ru-RU" dirty="0"/>
              <a:t>. За Адлером, </a:t>
            </a:r>
            <a:r>
              <a:rPr lang="ru-RU" dirty="0" err="1"/>
              <a:t>усі</a:t>
            </a:r>
            <a:r>
              <a:rPr lang="ru-RU" dirty="0"/>
              <a:t> люди </a:t>
            </a:r>
            <a:r>
              <a:rPr lang="ru-RU" dirty="0" err="1"/>
              <a:t>тією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неповноцінності</a:t>
            </a:r>
            <a:r>
              <a:rPr lang="ru-RU" dirty="0"/>
              <a:t> і </a:t>
            </a:r>
            <a:r>
              <a:rPr lang="ru-RU" dirty="0" err="1"/>
              <a:t>прагнуть</a:t>
            </a:r>
            <a:r>
              <a:rPr lang="ru-RU" dirty="0"/>
              <a:t> </a:t>
            </a:r>
            <a:r>
              <a:rPr lang="ru-RU" dirty="0" err="1"/>
              <a:t>компенсувати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успіхами</a:t>
            </a:r>
            <a:r>
              <a:rPr lang="ru-RU" dirty="0"/>
              <a:t>, хай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уявними</a:t>
            </a:r>
            <a:r>
              <a:rPr lang="ru-RU" dirty="0"/>
              <a:t>. </a:t>
            </a:r>
            <a:r>
              <a:rPr lang="ru-RU" dirty="0" err="1"/>
              <a:t>Відкриття</a:t>
            </a:r>
            <a:r>
              <a:rPr lang="ru-RU" dirty="0"/>
              <a:t> Адлера широко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рекламі</a:t>
            </a:r>
            <a:r>
              <a:rPr lang="ru-RU" dirty="0"/>
              <a:t>. </a:t>
            </a:r>
            <a:r>
              <a:rPr lang="ru-RU" dirty="0" err="1"/>
              <a:t>Споживачеві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 товар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відчути</a:t>
            </a:r>
            <a:r>
              <a:rPr lang="ru-RU" dirty="0"/>
              <a:t> свою </a:t>
            </a:r>
            <a:r>
              <a:rPr lang="ru-RU" dirty="0" err="1"/>
              <a:t>винятковість</a:t>
            </a:r>
            <a:r>
              <a:rPr lang="ru-RU" dirty="0"/>
              <a:t>, </a:t>
            </a:r>
            <a:r>
              <a:rPr lang="ru-RU" dirty="0" err="1"/>
              <a:t>всесилля</a:t>
            </a:r>
            <a:r>
              <a:rPr lang="ru-RU" dirty="0"/>
              <a:t>,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статус. «</a:t>
            </a:r>
            <a:r>
              <a:rPr lang="ru-RU" dirty="0" err="1"/>
              <a:t>Вірний</a:t>
            </a:r>
            <a:r>
              <a:rPr lang="ru-RU" dirty="0"/>
              <a:t> секрет </a:t>
            </a:r>
            <a:r>
              <a:rPr lang="ru-RU" dirty="0" err="1"/>
              <a:t>жіночих</a:t>
            </a:r>
            <a:r>
              <a:rPr lang="ru-RU" dirty="0"/>
              <a:t> перемог», «Для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справді</a:t>
            </a:r>
            <a:r>
              <a:rPr lang="ru-RU" dirty="0"/>
              <a:t> </a:t>
            </a:r>
            <a:r>
              <a:rPr lang="ru-RU" dirty="0" err="1"/>
              <a:t>крутий</a:t>
            </a:r>
            <a:r>
              <a:rPr lang="ru-RU" dirty="0"/>
              <a:t>», «</a:t>
            </a:r>
            <a:r>
              <a:rPr lang="ru-RU" dirty="0" err="1"/>
              <a:t>Ти</a:t>
            </a:r>
            <a:r>
              <a:rPr lang="ru-RU" dirty="0"/>
              <a:t> всесильна», «Ви </a:t>
            </a:r>
            <a:r>
              <a:rPr lang="ru-RU" dirty="0" err="1"/>
              <a:t>чарівні</a:t>
            </a:r>
            <a:r>
              <a:rPr lang="ru-RU" dirty="0"/>
              <a:t>», «</a:t>
            </a:r>
            <a:r>
              <a:rPr lang="ru-RU" dirty="0" err="1"/>
              <a:t>Він</a:t>
            </a:r>
            <a:r>
              <a:rPr lang="ru-RU" dirty="0"/>
              <a:t> один </a:t>
            </a:r>
            <a:r>
              <a:rPr lang="ru-RU" dirty="0" err="1"/>
              <a:t>такий</a:t>
            </a:r>
            <a:r>
              <a:rPr lang="ru-RU" dirty="0"/>
              <a:t>» – </a:t>
            </a:r>
            <a:r>
              <a:rPr lang="ru-RU" dirty="0" err="1"/>
              <a:t>типові</a:t>
            </a:r>
            <a:r>
              <a:rPr lang="ru-RU" dirty="0"/>
              <a:t> в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слогани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ТМ</a:t>
            </a:r>
            <a:r>
              <a:rPr lang="ru-RU" dirty="0"/>
              <a:t> «</a:t>
            </a:r>
            <a:r>
              <a:rPr lang="ru-RU" dirty="0" err="1"/>
              <a:t>Хлібний</a:t>
            </a:r>
            <a:r>
              <a:rPr lang="ru-RU" dirty="0"/>
              <a:t> дар»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ZpssVp3Svac</a:t>
            </a:r>
            <a:r>
              <a:rPr lang="en-US" dirty="0"/>
              <a:t>) 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474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Перемога над </a:t>
            </a:r>
            <a:r>
              <a:rPr lang="ru-RU" dirty="0" err="1"/>
              <a:t>іншими</a:t>
            </a: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/>
              <a:t>слова: «на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». </a:t>
            </a:r>
            <a:r>
              <a:rPr lang="ru-RU" dirty="0" err="1"/>
              <a:t>Класичні</a:t>
            </a:r>
            <a:r>
              <a:rPr lang="ru-RU" dirty="0"/>
              <a:t> </a:t>
            </a:r>
            <a:r>
              <a:rPr lang="ru-RU" dirty="0" err="1"/>
              <a:t>приклади</a:t>
            </a:r>
            <a:r>
              <a:rPr lang="ru-RU" dirty="0"/>
              <a:t> – реклама </a:t>
            </a:r>
            <a:r>
              <a:rPr lang="ru-RU" dirty="0" err="1"/>
              <a:t>батарейок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«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довше</a:t>
            </a:r>
            <a:r>
              <a:rPr lang="ru-RU" dirty="0"/>
              <a:t> </a:t>
            </a:r>
            <a:r>
              <a:rPr lang="ru-RU" dirty="0" err="1"/>
              <a:t>звичайних</a:t>
            </a:r>
            <a:r>
              <a:rPr lang="ru-RU" dirty="0"/>
              <a:t>», реклама нового порошку, з </a:t>
            </a:r>
            <a:r>
              <a:rPr lang="ru-RU" dirty="0" err="1"/>
              <a:t>яким</a:t>
            </a:r>
            <a:r>
              <a:rPr lang="ru-RU" dirty="0"/>
              <a:t> «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вимиєте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посуду,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і </a:t>
            </a:r>
            <a:r>
              <a:rPr lang="ru-RU" dirty="0" err="1"/>
              <a:t>краще</a:t>
            </a:r>
            <a:r>
              <a:rPr lang="ru-RU" dirty="0"/>
              <a:t>». </a:t>
            </a:r>
            <a:r>
              <a:rPr lang="ru-RU" dirty="0" err="1"/>
              <a:t>Самі</a:t>
            </a:r>
            <a:r>
              <a:rPr lang="ru-RU" dirty="0"/>
              <a:t> слова «</a:t>
            </a:r>
            <a:r>
              <a:rPr lang="ru-RU" dirty="0" err="1"/>
              <a:t>краще</a:t>
            </a:r>
            <a:r>
              <a:rPr lang="ru-RU" dirty="0"/>
              <a:t>», «</a:t>
            </a:r>
            <a:r>
              <a:rPr lang="ru-RU" dirty="0" err="1"/>
              <a:t>довше</a:t>
            </a:r>
            <a:r>
              <a:rPr lang="ru-RU" dirty="0"/>
              <a:t>», «</a:t>
            </a:r>
            <a:r>
              <a:rPr lang="ru-RU" dirty="0" err="1"/>
              <a:t>швидше</a:t>
            </a:r>
            <a:r>
              <a:rPr lang="ru-RU" dirty="0"/>
              <a:t>»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купите товар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, у вас буде «</a:t>
            </a:r>
            <a:r>
              <a:rPr lang="ru-RU" dirty="0" err="1"/>
              <a:t>гірше</a:t>
            </a:r>
            <a:r>
              <a:rPr lang="ru-RU" dirty="0"/>
              <a:t>» і «</a:t>
            </a:r>
            <a:r>
              <a:rPr lang="ru-RU" dirty="0" err="1"/>
              <a:t>повільніше</a:t>
            </a:r>
            <a:r>
              <a:rPr lang="ru-RU" dirty="0"/>
              <a:t>». У </a:t>
            </a:r>
            <a:r>
              <a:rPr lang="ru-RU" dirty="0" err="1"/>
              <a:t>рекламі</a:t>
            </a:r>
            <a:r>
              <a:rPr lang="ru-RU" dirty="0"/>
              <a:t> </a:t>
            </a:r>
            <a:r>
              <a:rPr lang="ru-RU" dirty="0" err="1"/>
              <a:t>пропонований</a:t>
            </a:r>
            <a:r>
              <a:rPr lang="ru-RU" dirty="0"/>
              <a:t> товар </a:t>
            </a:r>
            <a:r>
              <a:rPr lang="ru-RU" dirty="0" err="1"/>
              <a:t>змагається</a:t>
            </a:r>
            <a:r>
              <a:rPr lang="ru-RU" dirty="0"/>
              <a:t> й </a:t>
            </a:r>
            <a:r>
              <a:rPr lang="ru-RU" dirty="0" err="1"/>
              <a:t>перемагає</a:t>
            </a:r>
            <a:r>
              <a:rPr lang="ru-RU" dirty="0"/>
              <a:t>, але з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змагається</a:t>
            </a:r>
            <a:r>
              <a:rPr lang="ru-RU" dirty="0"/>
              <a:t>, не </a:t>
            </a:r>
            <a:r>
              <a:rPr lang="ru-RU" dirty="0" err="1"/>
              <a:t>кажуть</a:t>
            </a:r>
            <a:r>
              <a:rPr lang="ru-RU" dirty="0"/>
              <a:t>, </a:t>
            </a:r>
            <a:r>
              <a:rPr lang="ru-RU" dirty="0" err="1"/>
              <a:t>тож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перевірити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й </a:t>
            </a:r>
            <a:r>
              <a:rPr lang="ru-RU" dirty="0" err="1"/>
              <a:t>справді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здобуто</a:t>
            </a:r>
            <a:r>
              <a:rPr lang="ru-RU" dirty="0"/>
              <a:t> перемогу.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ТМ</a:t>
            </a:r>
            <a:r>
              <a:rPr lang="ru-RU" dirty="0"/>
              <a:t> «</a:t>
            </a:r>
            <a:r>
              <a:rPr lang="ru-RU" dirty="0" err="1"/>
              <a:t>Фейрі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gxOHGfrl2og</a:t>
            </a:r>
            <a:r>
              <a:rPr lang="en-US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93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Авторитет</a:t>
            </a:r>
          </a:p>
          <a:p>
            <a:pPr marL="0" indent="0" algn="just">
              <a:buNone/>
            </a:pPr>
            <a:r>
              <a:rPr lang="ru-RU" dirty="0"/>
              <a:t>Товар </a:t>
            </a:r>
            <a:r>
              <a:rPr lang="ru-RU" dirty="0" err="1"/>
              <a:t>рекламує</a:t>
            </a:r>
            <a:r>
              <a:rPr lang="ru-RU" dirty="0"/>
              <a:t> популярна </a:t>
            </a:r>
            <a:r>
              <a:rPr lang="ru-RU" dirty="0" err="1"/>
              <a:t>особистість</a:t>
            </a:r>
            <a:r>
              <a:rPr lang="ru-RU" dirty="0"/>
              <a:t>: </a:t>
            </a:r>
            <a:r>
              <a:rPr lang="ru-RU" dirty="0" err="1"/>
              <a:t>кіноактор</a:t>
            </a:r>
            <a:r>
              <a:rPr lang="ru-RU" dirty="0"/>
              <a:t>, кумир </a:t>
            </a:r>
            <a:r>
              <a:rPr lang="ru-RU" dirty="0" err="1"/>
              <a:t>молоді</a:t>
            </a:r>
            <a:r>
              <a:rPr lang="ru-RU" dirty="0"/>
              <a:t> й так </a:t>
            </a:r>
            <a:r>
              <a:rPr lang="ru-RU" dirty="0" err="1"/>
              <a:t>далі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на стереотип: «раз уже </a:t>
            </a:r>
            <a:r>
              <a:rPr lang="ru-RU" dirty="0" err="1"/>
              <a:t>такі</a:t>
            </a:r>
            <a:r>
              <a:rPr lang="ru-RU" dirty="0"/>
              <a:t> люди </a:t>
            </a:r>
            <a:r>
              <a:rPr lang="ru-RU" dirty="0" err="1"/>
              <a:t>купують</a:t>
            </a:r>
            <a:r>
              <a:rPr lang="ru-RU" dirty="0"/>
              <a:t>, то </a:t>
            </a:r>
            <a:r>
              <a:rPr lang="ru-RU" dirty="0" err="1"/>
              <a:t>сумніватися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, треба </a:t>
            </a:r>
            <a:r>
              <a:rPr lang="ru-RU" dirty="0" err="1"/>
              <a:t>брати</a:t>
            </a:r>
            <a:r>
              <a:rPr lang="ru-RU" dirty="0"/>
              <a:t>».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Київстар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ru-RU" dirty="0" err="1"/>
              <a:t>https</a:t>
            </a:r>
            <a:r>
              <a:rPr lang="ru-RU" dirty="0"/>
              <a:t>://</a:t>
            </a:r>
            <a:r>
              <a:rPr lang="ru-RU" dirty="0" err="1"/>
              <a:t>www.youtube.com</a:t>
            </a:r>
            <a:r>
              <a:rPr lang="ru-RU" dirty="0"/>
              <a:t>/</a:t>
            </a:r>
            <a:r>
              <a:rPr lang="ru-RU" dirty="0" err="1"/>
              <a:t>watch?v</a:t>
            </a:r>
            <a:r>
              <a:rPr lang="ru-RU" dirty="0"/>
              <a:t>=</a:t>
            </a:r>
            <a:r>
              <a:rPr lang="ru-RU" dirty="0" err="1"/>
              <a:t>QvC81hnGI6k</a:t>
            </a:r>
            <a:r>
              <a:rPr lang="ru-RU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988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Глас народу</a:t>
            </a:r>
          </a:p>
          <a:p>
            <a:pPr marL="0" indent="0" algn="just">
              <a:buNone/>
            </a:pPr>
            <a:r>
              <a:rPr lang="ru-RU" dirty="0"/>
              <a:t>Метод,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сенсі</a:t>
            </a:r>
            <a:r>
              <a:rPr lang="ru-RU" dirty="0"/>
              <a:t> </a:t>
            </a:r>
            <a:r>
              <a:rPr lang="ru-RU" dirty="0" err="1"/>
              <a:t>протилежний</a:t>
            </a:r>
            <a:r>
              <a:rPr lang="ru-RU" dirty="0"/>
              <a:t> </a:t>
            </a:r>
            <a:r>
              <a:rPr lang="ru-RU" dirty="0" err="1"/>
              <a:t>попередньому</a:t>
            </a:r>
            <a:r>
              <a:rPr lang="ru-RU" dirty="0"/>
              <a:t>. </a:t>
            </a:r>
            <a:r>
              <a:rPr lang="ru-RU" dirty="0" err="1"/>
              <a:t>Обігрується</a:t>
            </a:r>
            <a:r>
              <a:rPr lang="ru-RU" dirty="0"/>
              <a:t> образ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вулиці</a:t>
            </a:r>
            <a:r>
              <a:rPr lang="ru-RU" dirty="0"/>
              <a:t>, </a:t>
            </a:r>
            <a:r>
              <a:rPr lang="ru-RU" dirty="0" err="1"/>
              <a:t>такої</a:t>
            </a:r>
            <a:r>
              <a:rPr lang="ru-RU" dirty="0"/>
              <a:t>, як </a:t>
            </a:r>
            <a:r>
              <a:rPr lang="ru-RU" dirty="0" err="1"/>
              <a:t>усі</a:t>
            </a:r>
            <a:r>
              <a:rPr lang="ru-RU" dirty="0"/>
              <a:t>. </a:t>
            </a:r>
            <a:r>
              <a:rPr lang="ru-RU" dirty="0" err="1"/>
              <a:t>Споживачеві</a:t>
            </a:r>
            <a:r>
              <a:rPr lang="ru-RU" dirty="0"/>
              <a:t> </a:t>
            </a:r>
            <a:r>
              <a:rPr lang="ru-RU" dirty="0" err="1"/>
              <a:t>ніби</a:t>
            </a:r>
            <a:r>
              <a:rPr lang="ru-RU" dirty="0"/>
              <a:t> </a:t>
            </a:r>
            <a:r>
              <a:rPr lang="ru-RU" dirty="0" err="1"/>
              <a:t>кажуть</a:t>
            </a:r>
            <a:r>
              <a:rPr lang="ru-RU" dirty="0"/>
              <a:t>: «Ну </a:t>
            </a:r>
            <a:r>
              <a:rPr lang="ru-RU" dirty="0" err="1"/>
              <a:t>це</a:t>
            </a:r>
            <a:r>
              <a:rPr lang="ru-RU" dirty="0"/>
              <a:t> ж не реклама, для </a:t>
            </a:r>
            <a:r>
              <a:rPr lang="ru-RU" dirty="0" err="1"/>
              <a:t>реклами</a:t>
            </a:r>
            <a:r>
              <a:rPr lang="ru-RU" dirty="0"/>
              <a:t> ми б </a:t>
            </a:r>
            <a:r>
              <a:rPr lang="ru-RU" dirty="0" err="1"/>
              <a:t>найняли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. Тут просто </a:t>
            </a:r>
            <a:r>
              <a:rPr lang="ru-RU" dirty="0" err="1"/>
              <a:t>демонстрація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звичайних</a:t>
            </a:r>
            <a:r>
              <a:rPr lang="ru-RU" dirty="0"/>
              <a:t> людей».</a:t>
            </a:r>
          </a:p>
          <a:p>
            <a:pPr marL="0" indent="0" algn="just">
              <a:buNone/>
            </a:pPr>
            <a:r>
              <a:rPr lang="ru-RU" dirty="0"/>
              <a:t>Приклад: реклама «</a:t>
            </a:r>
            <a:r>
              <a:rPr lang="ru-RU" dirty="0" err="1"/>
              <a:t>Фармадол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ru-RU" dirty="0" err="1"/>
              <a:t>https</a:t>
            </a:r>
            <a:r>
              <a:rPr lang="ru-RU" dirty="0"/>
              <a:t>://</a:t>
            </a:r>
            <a:r>
              <a:rPr lang="ru-RU" dirty="0" err="1"/>
              <a:t>www.youtube.com</a:t>
            </a:r>
            <a:r>
              <a:rPr lang="ru-RU" dirty="0"/>
              <a:t>/</a:t>
            </a:r>
            <a:r>
              <a:rPr lang="ru-RU" dirty="0" err="1"/>
              <a:t>watch?v</a:t>
            </a:r>
            <a:r>
              <a:rPr lang="ru-RU" dirty="0"/>
              <a:t>=</a:t>
            </a:r>
            <a:r>
              <a:rPr lang="ru-RU" dirty="0" err="1"/>
              <a:t>ps5xex79ki4</a:t>
            </a:r>
            <a:r>
              <a:rPr lang="ru-RU" dirty="0"/>
              <a:t>)</a:t>
            </a:r>
            <a:r>
              <a:rPr lang="en-US" dirty="0" smtClean="0"/>
              <a:t>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506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Апеляція</a:t>
            </a:r>
            <a:r>
              <a:rPr lang="ru-RU" dirty="0"/>
              <a:t> до «</a:t>
            </a:r>
            <a:r>
              <a:rPr lang="ru-RU" dirty="0" err="1"/>
              <a:t>добрих</a:t>
            </a:r>
            <a:r>
              <a:rPr lang="ru-RU" dirty="0"/>
              <a:t> </a:t>
            </a:r>
            <a:r>
              <a:rPr lang="ru-RU" dirty="0" err="1"/>
              <a:t>почуттів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dirty="0" smtClean="0"/>
              <a:t>Сюжет </a:t>
            </a:r>
            <a:r>
              <a:rPr lang="ru-RU" dirty="0" err="1"/>
              <a:t>кліпу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таким чином, </a:t>
            </a:r>
            <a:r>
              <a:rPr lang="ru-RU" dirty="0" err="1" smtClean="0"/>
              <a:t>аби</a:t>
            </a:r>
            <a:r>
              <a:rPr lang="ru-RU" dirty="0" smtClean="0"/>
              <a:t> товар </a:t>
            </a:r>
            <a:r>
              <a:rPr lang="ru-RU" dirty="0" err="1"/>
              <a:t>асоціювався</a:t>
            </a:r>
            <a:r>
              <a:rPr lang="ru-RU" dirty="0"/>
              <a:t> з </a:t>
            </a:r>
            <a:r>
              <a:rPr lang="ru-RU" dirty="0" err="1"/>
              <a:t>подіями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позитивні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. Дружба, </a:t>
            </a:r>
            <a:r>
              <a:rPr lang="ru-RU" dirty="0" err="1"/>
              <a:t>зустріч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батьками, </a:t>
            </a:r>
            <a:r>
              <a:rPr lang="ru-RU" dirty="0" err="1"/>
              <a:t>спорудження</a:t>
            </a:r>
            <a:r>
              <a:rPr lang="ru-RU" dirty="0"/>
              <a:t> нового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здача</a:t>
            </a:r>
            <a:r>
              <a:rPr lang="ru-RU" dirty="0"/>
              <a:t> </a:t>
            </a:r>
            <a:r>
              <a:rPr lang="ru-RU" dirty="0" err="1"/>
              <a:t>іспиту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«</a:t>
            </a:r>
            <a:r>
              <a:rPr lang="ru-RU" dirty="0" err="1"/>
              <a:t>Київстар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DnP23jeoEIc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779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Експлуатація</a:t>
            </a:r>
            <a:r>
              <a:rPr lang="ru-RU" dirty="0"/>
              <a:t> </a:t>
            </a:r>
            <a:r>
              <a:rPr lang="ru-RU" dirty="0" err="1"/>
              <a:t>батьківського</a:t>
            </a:r>
            <a:r>
              <a:rPr lang="ru-RU" dirty="0"/>
              <a:t> </a:t>
            </a:r>
            <a:r>
              <a:rPr lang="ru-RU" dirty="0" err="1"/>
              <a:t>інстинкту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Товар </a:t>
            </a:r>
            <a:r>
              <a:rPr lang="ru-RU" dirty="0" err="1"/>
              <a:t>представляють</a:t>
            </a:r>
            <a:r>
              <a:rPr lang="ru-RU" dirty="0"/>
              <a:t> як </a:t>
            </a:r>
            <a:r>
              <a:rPr lang="ru-RU" dirty="0" err="1"/>
              <a:t>корисний</a:t>
            </a:r>
            <a:r>
              <a:rPr lang="ru-RU" dirty="0"/>
              <a:t> і </a:t>
            </a:r>
            <a:r>
              <a:rPr lang="ru-RU" dirty="0" err="1"/>
              <a:t>потрібний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. </a:t>
            </a:r>
            <a:r>
              <a:rPr lang="ru-RU" dirty="0" err="1"/>
              <a:t>Дитина</a:t>
            </a:r>
            <a:r>
              <a:rPr lang="ru-RU" dirty="0"/>
              <a:t> </a:t>
            </a:r>
            <a:r>
              <a:rPr lang="ru-RU" dirty="0" err="1"/>
              <a:t>щаслива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купите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рекламовану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: </a:t>
            </a:r>
            <a:r>
              <a:rPr lang="ru-RU" dirty="0" err="1"/>
              <a:t>підгузки</a:t>
            </a:r>
            <a:r>
              <a:rPr lang="ru-RU" dirty="0"/>
              <a:t>, шампунь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«Наша Ряба»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ikFZGq52GP4</a:t>
            </a:r>
            <a:r>
              <a:rPr lang="en-US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606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Патріотизм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Ключові</a:t>
            </a:r>
            <a:r>
              <a:rPr lang="ru-RU" dirty="0"/>
              <a:t> слова: «</a:t>
            </a:r>
            <a:r>
              <a:rPr lang="ru-RU" dirty="0" err="1"/>
              <a:t>Україна</a:t>
            </a:r>
            <a:r>
              <a:rPr lang="ru-RU" dirty="0"/>
              <a:t>», «</a:t>
            </a:r>
            <a:r>
              <a:rPr lang="ru-RU" dirty="0" err="1"/>
              <a:t>козацька</a:t>
            </a:r>
            <a:r>
              <a:rPr lang="ru-RU" dirty="0"/>
              <a:t> сила», «наше», «</a:t>
            </a:r>
            <a:r>
              <a:rPr lang="ru-RU" dirty="0" err="1"/>
              <a:t>рідна</a:t>
            </a:r>
            <a:r>
              <a:rPr lang="ru-RU" dirty="0"/>
              <a:t> земля»….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героїв</a:t>
            </a:r>
            <a:r>
              <a:rPr lang="ru-RU" dirty="0"/>
              <a:t>, </a:t>
            </a:r>
            <a:r>
              <a:rPr lang="ru-RU" dirty="0" err="1"/>
              <a:t>історичних</a:t>
            </a:r>
            <a:r>
              <a:rPr lang="ru-RU" dirty="0"/>
              <a:t> і </a:t>
            </a:r>
            <a:r>
              <a:rPr lang="ru-RU" dirty="0" err="1"/>
              <a:t>фольклорних</a:t>
            </a:r>
            <a:r>
              <a:rPr lang="ru-RU" dirty="0"/>
              <a:t> </a:t>
            </a:r>
            <a:r>
              <a:rPr lang="ru-RU" dirty="0" err="1"/>
              <a:t>персонажів</a:t>
            </a:r>
            <a:r>
              <a:rPr lang="ru-RU" dirty="0"/>
              <a:t>, 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костюми</a:t>
            </a:r>
            <a:r>
              <a:rPr lang="ru-RU" dirty="0"/>
              <a:t> і так </a:t>
            </a:r>
            <a:r>
              <a:rPr lang="ru-RU" dirty="0" err="1"/>
              <a:t>далі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«Оболонь»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xvjgWawfnKM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431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Задоволення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r>
              <a:rPr lang="ru-RU" dirty="0" err="1"/>
              <a:t>Левова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кліпів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сексуально </a:t>
            </a:r>
            <a:r>
              <a:rPr lang="ru-RU" dirty="0" err="1"/>
              <a:t>забарвлені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, </a:t>
            </a:r>
            <a:r>
              <a:rPr lang="ru-RU" dirty="0" err="1"/>
              <a:t>пропонують</a:t>
            </a:r>
            <a:r>
              <a:rPr lang="ru-RU" dirty="0"/>
              <a:t> «</a:t>
            </a:r>
            <a:r>
              <a:rPr lang="ru-RU" dirty="0" err="1"/>
              <a:t>райську</a:t>
            </a:r>
            <a:r>
              <a:rPr lang="ru-RU" dirty="0"/>
              <a:t> </a:t>
            </a:r>
            <a:r>
              <a:rPr lang="ru-RU" dirty="0" err="1"/>
              <a:t>насолоду</a:t>
            </a:r>
            <a:r>
              <a:rPr lang="ru-RU" dirty="0"/>
              <a:t>», «</a:t>
            </a:r>
            <a:r>
              <a:rPr lang="ru-RU" dirty="0" err="1"/>
              <a:t>спокусу</a:t>
            </a:r>
            <a:r>
              <a:rPr lang="ru-RU" dirty="0"/>
              <a:t> смаком» і так </a:t>
            </a:r>
            <a:r>
              <a:rPr lang="ru-RU" dirty="0" err="1"/>
              <a:t>далі</a:t>
            </a:r>
            <a:r>
              <a:rPr lang="ru-RU" dirty="0"/>
              <a:t>. Мета – </a:t>
            </a:r>
            <a:r>
              <a:rPr lang="ru-RU" dirty="0" err="1"/>
              <a:t>пов’язати</a:t>
            </a:r>
            <a:r>
              <a:rPr lang="ru-RU" dirty="0"/>
              <a:t> товар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задоволеннями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«Корона»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ru-RU" dirty="0" err="1"/>
              <a:t>https</a:t>
            </a:r>
            <a:r>
              <a:rPr lang="ru-RU" dirty="0"/>
              <a:t>://</a:t>
            </a:r>
            <a:r>
              <a:rPr lang="ru-RU" dirty="0" err="1"/>
              <a:t>www.youtube.com</a:t>
            </a:r>
            <a:r>
              <a:rPr lang="ru-RU" dirty="0"/>
              <a:t>/</a:t>
            </a:r>
            <a:r>
              <a:rPr lang="ru-RU" dirty="0" err="1"/>
              <a:t>watch?v</a:t>
            </a:r>
            <a:r>
              <a:rPr lang="ru-RU" dirty="0"/>
              <a:t>=</a:t>
            </a:r>
            <a:r>
              <a:rPr lang="ru-RU" dirty="0" err="1"/>
              <a:t>5aytpqdzuPU</a:t>
            </a:r>
            <a:r>
              <a:rPr lang="ru-RU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341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Історії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Сюжет ролика </a:t>
            </a:r>
            <a:r>
              <a:rPr lang="ru-RU" dirty="0" err="1"/>
              <a:t>побудовано</a:t>
            </a:r>
            <a:r>
              <a:rPr lang="ru-RU" dirty="0"/>
              <a:t> як </a:t>
            </a:r>
            <a:r>
              <a:rPr lang="ru-RU" dirty="0" err="1"/>
              <a:t>історію</a:t>
            </a:r>
            <a:r>
              <a:rPr lang="ru-RU" dirty="0"/>
              <a:t> –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розігрується</a:t>
            </a:r>
            <a:r>
              <a:rPr lang="ru-RU" dirty="0"/>
              <a:t> початок </a:t>
            </a:r>
            <a:r>
              <a:rPr lang="ru-RU" dirty="0" err="1"/>
              <a:t>історії</a:t>
            </a:r>
            <a:r>
              <a:rPr lang="ru-RU" dirty="0"/>
              <a:t>,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оповідання</a:t>
            </a:r>
            <a:r>
              <a:rPr lang="ru-RU" dirty="0"/>
              <a:t> про </a:t>
            </a:r>
            <a:r>
              <a:rPr lang="ru-RU" dirty="0" err="1"/>
              <a:t>придбання</a:t>
            </a:r>
            <a:r>
              <a:rPr lang="ru-RU" dirty="0"/>
              <a:t> товару,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щасливе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. </a:t>
            </a:r>
            <a:r>
              <a:rPr lang="ru-RU" dirty="0" err="1"/>
              <a:t>Можливий</a:t>
            </a:r>
            <a:r>
              <a:rPr lang="ru-RU" dirty="0"/>
              <a:t> і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– початок і </a:t>
            </a:r>
            <a:r>
              <a:rPr lang="ru-RU" dirty="0" err="1"/>
              <a:t>кінець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міняються</a:t>
            </a:r>
            <a:r>
              <a:rPr lang="ru-RU" dirty="0"/>
              <a:t> </a:t>
            </a:r>
            <a:r>
              <a:rPr lang="ru-RU" dirty="0" err="1"/>
              <a:t>місцями</a:t>
            </a:r>
            <a:r>
              <a:rPr lang="ru-RU" dirty="0"/>
              <a:t>. 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розповідь</a:t>
            </a:r>
            <a:r>
              <a:rPr lang="ru-RU" dirty="0"/>
              <a:t> у </a:t>
            </a:r>
            <a:r>
              <a:rPr lang="ru-RU" dirty="0" err="1"/>
              <a:t>середині</a:t>
            </a:r>
            <a:r>
              <a:rPr lang="ru-RU" dirty="0"/>
              <a:t> (про товар) </a:t>
            </a:r>
            <a:r>
              <a:rPr lang="ru-RU" dirty="0" err="1"/>
              <a:t>свідомістю</a:t>
            </a:r>
            <a:r>
              <a:rPr lang="ru-RU" dirty="0"/>
              <a:t> критично не </a:t>
            </a:r>
            <a:r>
              <a:rPr lang="ru-RU" dirty="0" err="1"/>
              <a:t>оцінюється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Світоч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JPwZv4hnvYs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76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 smtClean="0"/>
              <a:t>Інформаційне</a:t>
            </a:r>
            <a:r>
              <a:rPr lang="ru-RU" dirty="0" smtClean="0"/>
              <a:t> </a:t>
            </a:r>
            <a:r>
              <a:rPr lang="ru-RU" dirty="0" err="1"/>
              <a:t>перенавантаження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Йде</a:t>
            </a:r>
            <a:r>
              <a:rPr lang="ru-RU" dirty="0"/>
              <a:t> текст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повторенням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рекламованого</a:t>
            </a:r>
            <a:r>
              <a:rPr lang="ru-RU" dirty="0"/>
              <a:t> товару. Особливо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насторожити</a:t>
            </a:r>
            <a:r>
              <a:rPr lang="ru-RU" dirty="0"/>
              <a:t>, коли </a:t>
            </a:r>
            <a:r>
              <a:rPr lang="ru-RU" dirty="0" err="1"/>
              <a:t>йдуть</a:t>
            </a:r>
            <a:r>
              <a:rPr lang="ru-RU" dirty="0"/>
              <a:t> два </a:t>
            </a:r>
            <a:r>
              <a:rPr lang="ru-RU" dirty="0" err="1"/>
              <a:t>суміщені</a:t>
            </a:r>
            <a:r>
              <a:rPr lang="ru-RU" dirty="0"/>
              <a:t> </a:t>
            </a:r>
            <a:r>
              <a:rPr lang="ru-RU" dirty="0" err="1"/>
              <a:t>тексти</a:t>
            </a:r>
            <a:r>
              <a:rPr lang="ru-RU" dirty="0"/>
              <a:t> – </a:t>
            </a:r>
            <a:r>
              <a:rPr lang="ru-RU" dirty="0" err="1"/>
              <a:t>пісня</a:t>
            </a:r>
            <a:r>
              <a:rPr lang="ru-RU" dirty="0"/>
              <a:t> і голос диктора, шум за кадром, два </a:t>
            </a:r>
            <a:r>
              <a:rPr lang="ru-RU" dirty="0" err="1"/>
              <a:t>або</a:t>
            </a:r>
            <a:r>
              <a:rPr lang="ru-RU" dirty="0"/>
              <a:t> три голоси </a:t>
            </a:r>
            <a:r>
              <a:rPr lang="ru-RU" dirty="0" err="1"/>
              <a:t>одночасно</a:t>
            </a:r>
            <a:r>
              <a:rPr lang="ru-RU" dirty="0"/>
              <a:t> (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перевантаження</a:t>
            </a:r>
            <a:r>
              <a:rPr lang="ru-RU" dirty="0"/>
              <a:t> з арсеналу НЛП).</a:t>
            </a:r>
          </a:p>
          <a:p>
            <a:pPr marL="0" indent="0" algn="just">
              <a:buNone/>
            </a:pPr>
            <a:r>
              <a:rPr lang="ru-RU" dirty="0"/>
              <a:t>Приклад: реклама «Сосиски </a:t>
            </a:r>
            <a:r>
              <a:rPr lang="ru-RU" dirty="0" err="1"/>
              <a:t>Філейні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ru-RU" dirty="0" err="1"/>
              <a:t>https</a:t>
            </a:r>
            <a:r>
              <a:rPr lang="ru-RU" dirty="0"/>
              <a:t>://</a:t>
            </a:r>
            <a:r>
              <a:rPr lang="ru-RU" dirty="0" err="1"/>
              <a:t>www.youtube.com</a:t>
            </a:r>
            <a:r>
              <a:rPr lang="ru-RU" dirty="0"/>
              <a:t>/</a:t>
            </a:r>
            <a:r>
              <a:rPr lang="ru-RU" dirty="0" err="1"/>
              <a:t>watch?v</a:t>
            </a:r>
            <a:r>
              <a:rPr lang="ru-RU" dirty="0"/>
              <a:t>=</a:t>
            </a:r>
            <a:r>
              <a:rPr lang="ru-RU" dirty="0" err="1"/>
              <a:t>wbongHORO9s</a:t>
            </a:r>
            <a:r>
              <a:rPr lang="ru-RU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7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6063" y="2064075"/>
            <a:ext cx="10148247" cy="4793925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/>
              <a:t>в</a:t>
            </a:r>
            <a:r>
              <a:rPr lang="ru-RU" dirty="0" err="1" smtClean="0"/>
              <a:t>исокий</a:t>
            </a:r>
            <a:r>
              <a:rPr lang="ru-RU" dirty="0" smtClean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мас-медіа</a:t>
            </a:r>
            <a:r>
              <a:rPr lang="ru-RU" dirty="0"/>
              <a:t> та </a:t>
            </a:r>
            <a:r>
              <a:rPr lang="ru-RU" dirty="0" err="1"/>
              <a:t>насиченість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суспільств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smtClean="0"/>
              <a:t>продуктами;</a:t>
            </a:r>
          </a:p>
          <a:p>
            <a:pPr algn="just"/>
            <a:r>
              <a:rPr lang="ru-RU" dirty="0" err="1" smtClean="0"/>
              <a:t>ідеологічна</a:t>
            </a:r>
            <a:r>
              <a:rPr lang="ru-RU" dirty="0" smtClean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та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медійної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нею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розповсюдження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інтенсивність</a:t>
            </a:r>
            <a:r>
              <a:rPr lang="ru-RU" dirty="0" smtClean="0"/>
              <a:t> </a:t>
            </a:r>
            <a:r>
              <a:rPr lang="ru-RU" dirty="0" err="1"/>
              <a:t>проникнення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в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/>
              <a:t>з</a:t>
            </a:r>
            <a:r>
              <a:rPr lang="ru-RU" dirty="0" err="1" smtClean="0"/>
              <a:t>ростання</a:t>
            </a:r>
            <a:r>
              <a:rPr lang="ru-RU" dirty="0" smtClean="0"/>
              <a:t> </a:t>
            </a:r>
            <a:r>
              <a:rPr lang="ru-RU" dirty="0" err="1"/>
              <a:t>значущості</a:t>
            </a:r>
            <a:r>
              <a:rPr lang="ru-RU" dirty="0"/>
              <a:t> </a:t>
            </a:r>
            <a:r>
              <a:rPr lang="ru-RU" dirty="0" err="1"/>
              <a:t>візуальної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та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/</a:t>
            </a:r>
            <a:r>
              <a:rPr lang="ru-RU" dirty="0" err="1"/>
              <a:t>студентів</a:t>
            </a:r>
            <a:r>
              <a:rPr lang="ru-RU" dirty="0"/>
              <a:t> з </a:t>
            </a:r>
            <a:r>
              <a:rPr lang="ru-RU" dirty="0" err="1"/>
              <a:t>орієнтацією</a:t>
            </a:r>
            <a:r>
              <a:rPr lang="ru-RU" dirty="0"/>
              <a:t> на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сучасним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.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6063" y="292862"/>
            <a:ext cx="0" cy="1592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29018" y="738512"/>
            <a:ext cx="10175544" cy="1325563"/>
          </a:xfrm>
        </p:spPr>
        <p:txBody>
          <a:bodyPr>
            <a:noAutofit/>
          </a:bodyPr>
          <a:lstStyle/>
          <a:p>
            <a:r>
              <a:rPr lang="uk-UA" sz="5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Причини активного посилення вивчення </a:t>
            </a:r>
            <a:r>
              <a:rPr lang="uk-UA" sz="5000" b="1" i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медіаграмотності</a:t>
            </a:r>
            <a:r>
              <a:rPr lang="uk-UA" sz="5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uk-UA" sz="5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en-US" sz="5000" b="1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4790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Психологічний</a:t>
            </a:r>
            <a:r>
              <a:rPr lang="ru-RU" dirty="0"/>
              <a:t> </a:t>
            </a:r>
            <a:r>
              <a:rPr lang="ru-RU" dirty="0" err="1"/>
              <a:t>якір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Використовується</a:t>
            </a:r>
            <a:r>
              <a:rPr lang="ru-RU" dirty="0"/>
              <a:t> установка </a:t>
            </a:r>
            <a:r>
              <a:rPr lang="ru-RU" dirty="0" err="1"/>
              <a:t>психологічного</a:t>
            </a:r>
            <a:r>
              <a:rPr lang="ru-RU" dirty="0"/>
              <a:t> якоря (</a:t>
            </a:r>
            <a:r>
              <a:rPr lang="ru-RU" dirty="0" err="1"/>
              <a:t>технологія</a:t>
            </a:r>
            <a:r>
              <a:rPr lang="ru-RU" dirty="0"/>
              <a:t> НЛП)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умовно</a:t>
            </a:r>
            <a:r>
              <a:rPr lang="ru-RU" dirty="0"/>
              <a:t>-рефлекторного </a:t>
            </a:r>
            <a:r>
              <a:rPr lang="ru-RU" dirty="0" err="1"/>
              <a:t>зв’язку</a:t>
            </a:r>
            <a:r>
              <a:rPr lang="ru-RU" dirty="0"/>
              <a:t>: </a:t>
            </a:r>
            <a:r>
              <a:rPr lang="ru-RU" dirty="0" err="1"/>
              <a:t>інший</a:t>
            </a:r>
            <a:r>
              <a:rPr lang="ru-RU" dirty="0"/>
              <a:t> товар – погано, наш товар – добре. «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кухонний</a:t>
            </a:r>
            <a:r>
              <a:rPr lang="ru-RU" dirty="0"/>
              <a:t> комбайн...» (</a:t>
            </a:r>
            <a:r>
              <a:rPr lang="ru-RU" dirty="0" err="1"/>
              <a:t>одночасно</a:t>
            </a:r>
            <a:r>
              <a:rPr lang="ru-RU" dirty="0"/>
              <a:t> як фон </a:t>
            </a:r>
            <a:r>
              <a:rPr lang="ru-RU" dirty="0" err="1"/>
              <a:t>іде</a:t>
            </a:r>
            <a:r>
              <a:rPr lang="ru-RU" dirty="0"/>
              <a:t> </a:t>
            </a:r>
            <a:r>
              <a:rPr lang="ru-RU" dirty="0" err="1"/>
              <a:t>тривожна</a:t>
            </a:r>
            <a:r>
              <a:rPr lang="ru-RU" dirty="0"/>
              <a:t> </a:t>
            </a:r>
            <a:r>
              <a:rPr lang="ru-RU" dirty="0" err="1"/>
              <a:t>музика</a:t>
            </a:r>
            <a:r>
              <a:rPr lang="ru-RU" dirty="0"/>
              <a:t>, на </a:t>
            </a:r>
            <a:r>
              <a:rPr lang="ru-RU" dirty="0" err="1"/>
              <a:t>екрані</a:t>
            </a:r>
            <a:r>
              <a:rPr lang="ru-RU" dirty="0"/>
              <a:t> </a:t>
            </a:r>
            <a:r>
              <a:rPr lang="ru-RU" dirty="0" err="1"/>
              <a:t>миготять</a:t>
            </a:r>
            <a:r>
              <a:rPr lang="ru-RU" dirty="0"/>
              <a:t> </a:t>
            </a:r>
            <a:r>
              <a:rPr lang="ru-RU" dirty="0" err="1"/>
              <a:t>роздратовані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сумні</a:t>
            </a:r>
            <a:r>
              <a:rPr lang="ru-RU" dirty="0"/>
              <a:t> </a:t>
            </a:r>
            <a:r>
              <a:rPr lang="ru-RU" dirty="0" err="1"/>
              <a:t>обличчя</a:t>
            </a:r>
            <a:r>
              <a:rPr lang="ru-RU" dirty="0"/>
              <a:t>), «наш </a:t>
            </a:r>
            <a:r>
              <a:rPr lang="ru-RU" dirty="0" err="1"/>
              <a:t>кухонний</a:t>
            </a:r>
            <a:r>
              <a:rPr lang="ru-RU" dirty="0"/>
              <a:t> комбайн...» (</a:t>
            </a:r>
            <a:r>
              <a:rPr lang="ru-RU" dirty="0" err="1"/>
              <a:t>музика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на </a:t>
            </a:r>
            <a:r>
              <a:rPr lang="ru-RU" dirty="0" err="1"/>
              <a:t>спокійно-врівноважену</a:t>
            </a:r>
            <a:r>
              <a:rPr lang="ru-RU" dirty="0"/>
              <a:t>, на </a:t>
            </a:r>
            <a:r>
              <a:rPr lang="ru-RU" dirty="0" err="1"/>
              <a:t>екрані</a:t>
            </a:r>
            <a:r>
              <a:rPr lang="ru-RU" dirty="0"/>
              <a:t> </a:t>
            </a:r>
            <a:r>
              <a:rPr lang="ru-RU" dirty="0" err="1"/>
              <a:t>щасливі</a:t>
            </a:r>
            <a:r>
              <a:rPr lang="ru-RU" dirty="0"/>
              <a:t> </a:t>
            </a:r>
            <a:r>
              <a:rPr lang="ru-RU" dirty="0" err="1"/>
              <a:t>усміхнені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).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варіант</a:t>
            </a:r>
            <a:r>
              <a:rPr lang="ru-RU" dirty="0"/>
              <a:t>: «В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підгузках</a:t>
            </a:r>
            <a:r>
              <a:rPr lang="ru-RU" dirty="0"/>
              <a:t>...» як фон </a:t>
            </a:r>
            <a:r>
              <a:rPr lang="ru-RU" dirty="0" err="1"/>
              <a:t>іде</a:t>
            </a:r>
            <a:r>
              <a:rPr lang="ru-RU" dirty="0"/>
              <a:t> плач </a:t>
            </a:r>
            <a:r>
              <a:rPr lang="ru-RU" dirty="0" err="1"/>
              <a:t>малюка</a:t>
            </a:r>
            <a:r>
              <a:rPr lang="ru-RU" dirty="0"/>
              <a:t>, а при словах «</a:t>
            </a:r>
            <a:r>
              <a:rPr lang="ru-RU" dirty="0" err="1"/>
              <a:t>підгузки</a:t>
            </a:r>
            <a:r>
              <a:rPr lang="ru-RU" dirty="0"/>
              <a:t> Джонсон </a:t>
            </a:r>
            <a:r>
              <a:rPr lang="ru-RU" dirty="0" err="1"/>
              <a:t>Бебі</a:t>
            </a:r>
            <a:r>
              <a:rPr lang="ru-RU" dirty="0"/>
              <a:t>» </a:t>
            </a:r>
            <a:r>
              <a:rPr lang="ru-RU" dirty="0" err="1"/>
              <a:t>малюк</a:t>
            </a:r>
            <a:r>
              <a:rPr lang="ru-RU" dirty="0"/>
              <a:t> </a:t>
            </a:r>
            <a:r>
              <a:rPr lang="ru-RU" dirty="0" err="1"/>
              <a:t>щасливо</a:t>
            </a:r>
            <a:r>
              <a:rPr lang="ru-RU" dirty="0"/>
              <a:t> </a:t>
            </a:r>
            <a:r>
              <a:rPr lang="ru-RU" dirty="0" err="1"/>
              <a:t>сміється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Водафон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/>
              <a:t>відео</a:t>
            </a:r>
            <a:r>
              <a:rPr lang="ru-RU" dirty="0"/>
              <a:t> 16: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9xLw6K3Ddso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14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Гіпноз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відеоряд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проходженням</a:t>
            </a:r>
            <a:r>
              <a:rPr lang="ru-RU" dirty="0"/>
              <a:t> </a:t>
            </a:r>
            <a:r>
              <a:rPr lang="ru-RU" dirty="0" err="1"/>
              <a:t>тривимірного</a:t>
            </a:r>
            <a:r>
              <a:rPr lang="ru-RU" dirty="0"/>
              <a:t> </a:t>
            </a:r>
            <a:r>
              <a:rPr lang="ru-RU" dirty="0" err="1"/>
              <a:t>тунелю</a:t>
            </a:r>
            <a:r>
              <a:rPr lang="ru-RU" dirty="0"/>
              <a:t> – </a:t>
            </a:r>
            <a:r>
              <a:rPr lang="ru-RU" dirty="0" err="1"/>
              <a:t>концентричні</a:t>
            </a:r>
            <a:r>
              <a:rPr lang="ru-RU" dirty="0"/>
              <a:t> кола, </a:t>
            </a:r>
            <a:r>
              <a:rPr lang="ru-RU" dirty="0" err="1"/>
              <a:t>спіралі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обертаються</a:t>
            </a:r>
            <a:r>
              <a:rPr lang="ru-RU" dirty="0"/>
              <a:t>, </a:t>
            </a:r>
            <a:r>
              <a:rPr lang="ru-RU" dirty="0" err="1"/>
              <a:t>коридори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йдуть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глибини</a:t>
            </a:r>
            <a:r>
              <a:rPr lang="ru-RU" dirty="0"/>
              <a:t> </a:t>
            </a:r>
            <a:r>
              <a:rPr lang="ru-RU" dirty="0" err="1"/>
              <a:t>екрану</a:t>
            </a:r>
            <a:r>
              <a:rPr lang="ru-RU" dirty="0"/>
              <a:t> на </a:t>
            </a:r>
            <a:r>
              <a:rPr lang="ru-RU" dirty="0" err="1"/>
              <a:t>глядача</a:t>
            </a:r>
            <a:r>
              <a:rPr lang="ru-RU" dirty="0"/>
              <a:t>,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гіпнотизації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en-US" dirty="0"/>
              <a:t>Mercedes-Benz» </a:t>
            </a:r>
          </a:p>
          <a:p>
            <a:pPr marL="0" indent="0" algn="just">
              <a:buNone/>
            </a:pPr>
            <a:r>
              <a:rPr lang="en-US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3d6bp7pWS4w&amp;lis</a:t>
            </a:r>
            <a:r>
              <a:rPr lang="en-US" dirty="0"/>
              <a:t> t=</a:t>
            </a:r>
            <a:r>
              <a:rPr lang="en-US" dirty="0" err="1"/>
              <a:t>PL38</a:t>
            </a:r>
            <a:r>
              <a:rPr lang="en-US" dirty="0"/>
              <a:t> </a:t>
            </a:r>
            <a:r>
              <a:rPr lang="en-US" dirty="0" err="1"/>
              <a:t>eEj</a:t>
            </a:r>
            <a:r>
              <a:rPr lang="en-US" dirty="0"/>
              <a:t> w </a:t>
            </a:r>
            <a:r>
              <a:rPr lang="en-US" dirty="0" err="1"/>
              <a:t>VPIbogC_FOeHADWxDIowNFDjPI&amp;index</a:t>
            </a:r>
            <a:r>
              <a:rPr lang="en-US" dirty="0"/>
              <a:t>=6)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688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Колір</a:t>
            </a: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/>
              <a:t>гра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 –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блідої</a:t>
            </a:r>
            <a:r>
              <a:rPr lang="ru-RU" dirty="0"/>
              <a:t> </a:t>
            </a:r>
            <a:r>
              <a:rPr lang="ru-RU" dirty="0" err="1"/>
              <a:t>чорно-білої</a:t>
            </a:r>
            <a:r>
              <a:rPr lang="ru-RU" dirty="0"/>
              <a:t> картинки (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сіре</a:t>
            </a:r>
            <a:r>
              <a:rPr lang="ru-RU" dirty="0"/>
              <a:t>, коли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товару) до </a:t>
            </a:r>
            <a:r>
              <a:rPr lang="ru-RU" dirty="0" err="1"/>
              <a:t>яскравих</a:t>
            </a:r>
            <a:r>
              <a:rPr lang="ru-RU" dirty="0"/>
              <a:t> </a:t>
            </a:r>
            <a:r>
              <a:rPr lang="ru-RU" dirty="0" err="1"/>
              <a:t>насичених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 при </a:t>
            </a:r>
            <a:r>
              <a:rPr lang="ru-RU" dirty="0" err="1"/>
              <a:t>показі</a:t>
            </a:r>
            <a:r>
              <a:rPr lang="ru-RU" dirty="0"/>
              <a:t> </a:t>
            </a:r>
            <a:r>
              <a:rPr lang="ru-RU" dirty="0" err="1"/>
              <a:t>щасливих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рекламованого</a:t>
            </a:r>
            <a:r>
              <a:rPr lang="ru-RU" dirty="0"/>
              <a:t> товару.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Лайфсел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EUJaxNccTXw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2303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Звук</a:t>
            </a:r>
          </a:p>
          <a:p>
            <a:pPr marL="0" indent="0" algn="just">
              <a:buNone/>
            </a:pPr>
            <a:r>
              <a:rPr lang="ru-RU" dirty="0"/>
              <a:t>Телереклама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маніпулювання</a:t>
            </a:r>
            <a:r>
              <a:rPr lang="ru-RU" dirty="0"/>
              <a:t> </a:t>
            </a:r>
            <a:r>
              <a:rPr lang="ru-RU" dirty="0" err="1"/>
              <a:t>звуковим</a:t>
            </a:r>
            <a:r>
              <a:rPr lang="ru-RU" dirty="0"/>
              <a:t> рядом – </a:t>
            </a:r>
            <a:r>
              <a:rPr lang="ru-RU" dirty="0" err="1"/>
              <a:t>гучність</a:t>
            </a:r>
            <a:r>
              <a:rPr lang="ru-RU" dirty="0"/>
              <a:t> звуку </a:t>
            </a:r>
            <a:r>
              <a:rPr lang="ru-RU" dirty="0" err="1"/>
              <a:t>під</a:t>
            </a:r>
            <a:r>
              <a:rPr lang="ru-RU" dirty="0"/>
              <a:t> час рекламного ролика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«фонового» </a:t>
            </a:r>
            <a:r>
              <a:rPr lang="ru-RU" dirty="0" err="1"/>
              <a:t>рівня</a:t>
            </a:r>
            <a:r>
              <a:rPr lang="ru-RU" dirty="0"/>
              <a:t>. </a:t>
            </a:r>
            <a:r>
              <a:rPr lang="ru-RU" dirty="0" err="1"/>
              <a:t>Зверніть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те, як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б’ють</a:t>
            </a:r>
            <a:r>
              <a:rPr lang="ru-RU" dirty="0"/>
              <a:t> по </a:t>
            </a:r>
            <a:r>
              <a:rPr lang="ru-RU" dirty="0" err="1"/>
              <a:t>вухах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ролики,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несподівано</a:t>
            </a:r>
            <a:r>
              <a:rPr lang="ru-RU" dirty="0"/>
              <a:t> </a:t>
            </a:r>
            <a:r>
              <a:rPr lang="ru-RU" dirty="0" err="1"/>
              <a:t>переривають</a:t>
            </a:r>
            <a:r>
              <a:rPr lang="ru-RU" dirty="0"/>
              <a:t> </a:t>
            </a:r>
            <a:r>
              <a:rPr lang="ru-RU" dirty="0" err="1"/>
              <a:t>радіо</a:t>
            </a:r>
            <a:r>
              <a:rPr lang="ru-RU" dirty="0"/>
              <a:t>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телепрограми</a:t>
            </a:r>
            <a:r>
              <a:rPr lang="ru-RU" dirty="0"/>
              <a:t>. </a:t>
            </a:r>
            <a:r>
              <a:rPr lang="ru-RU" dirty="0" err="1"/>
              <a:t>Раптовий</a:t>
            </a:r>
            <a:r>
              <a:rPr lang="ru-RU" dirty="0"/>
              <a:t> </a:t>
            </a:r>
            <a:r>
              <a:rPr lang="ru-RU" dirty="0" err="1"/>
              <a:t>звуковий</a:t>
            </a:r>
            <a:r>
              <a:rPr lang="ru-RU" dirty="0"/>
              <a:t> удар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критичність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«</a:t>
            </a:r>
            <a:r>
              <a:rPr lang="ru-RU" dirty="0" err="1"/>
              <a:t>Валеріана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QGAU7-H6cvM</a:t>
            </a:r>
            <a:r>
              <a:rPr lang="en-US" dirty="0"/>
              <a:t>)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437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Інстинкти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Грубий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на </a:t>
            </a:r>
            <a:r>
              <a:rPr lang="ru-RU" dirty="0" err="1"/>
              <a:t>сексуальні</a:t>
            </a:r>
            <a:r>
              <a:rPr lang="ru-RU" dirty="0"/>
              <a:t> </a:t>
            </a:r>
            <a:r>
              <a:rPr lang="ru-RU" dirty="0" err="1"/>
              <a:t>інстинкти</a:t>
            </a:r>
            <a:r>
              <a:rPr lang="ru-RU" dirty="0"/>
              <a:t> при </a:t>
            </a:r>
            <a:r>
              <a:rPr lang="ru-RU" dirty="0" err="1"/>
              <a:t>рекламуванні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до сексу </a:t>
            </a:r>
            <a:r>
              <a:rPr lang="ru-RU" dirty="0" err="1"/>
              <a:t>ніякого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(</a:t>
            </a:r>
            <a:r>
              <a:rPr lang="ru-RU" dirty="0" err="1"/>
              <a:t>кава</a:t>
            </a:r>
            <a:r>
              <a:rPr lang="ru-RU" dirty="0"/>
              <a:t>, </a:t>
            </a:r>
            <a:r>
              <a:rPr lang="ru-RU" dirty="0" err="1"/>
              <a:t>сигарети</a:t>
            </a:r>
            <a:r>
              <a:rPr lang="ru-RU" dirty="0"/>
              <a:t>, </a:t>
            </a:r>
            <a:r>
              <a:rPr lang="ru-RU" dirty="0" err="1"/>
              <a:t>автомобілі</a:t>
            </a:r>
            <a:r>
              <a:rPr lang="ru-RU" dirty="0"/>
              <a:t>, </a:t>
            </a:r>
            <a:r>
              <a:rPr lang="ru-RU" dirty="0" err="1"/>
              <a:t>побутова</a:t>
            </a:r>
            <a:r>
              <a:rPr lang="ru-RU" dirty="0"/>
              <a:t> </a:t>
            </a:r>
            <a:r>
              <a:rPr lang="ru-RU" dirty="0" err="1"/>
              <a:t>техніка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Приклад</a:t>
            </a:r>
            <a:r>
              <a:rPr lang="ru-RU" dirty="0"/>
              <a:t>: реклама </a:t>
            </a:r>
            <a:r>
              <a:rPr lang="ru-RU" dirty="0" err="1"/>
              <a:t>від</a:t>
            </a:r>
            <a:r>
              <a:rPr lang="ru-RU" dirty="0"/>
              <a:t> «</a:t>
            </a:r>
            <a:r>
              <a:rPr lang="ru-RU" dirty="0" err="1"/>
              <a:t>Карпатська</a:t>
            </a:r>
            <a:r>
              <a:rPr lang="ru-RU" dirty="0"/>
              <a:t> </a:t>
            </a:r>
            <a:r>
              <a:rPr lang="ru-RU" dirty="0" err="1"/>
              <a:t>джерельна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ru-RU" dirty="0" err="1"/>
              <a:t>https</a:t>
            </a:r>
            <a:r>
              <a:rPr lang="ru-RU" dirty="0"/>
              <a:t>://</a:t>
            </a:r>
            <a:r>
              <a:rPr lang="ru-RU" dirty="0" err="1"/>
              <a:t>www.youtube.com</a:t>
            </a:r>
            <a:r>
              <a:rPr lang="ru-RU" dirty="0"/>
              <a:t>/</a:t>
            </a:r>
            <a:r>
              <a:rPr lang="ru-RU" dirty="0" err="1"/>
              <a:t>watch?v</a:t>
            </a:r>
            <a:r>
              <a:rPr lang="ru-RU" dirty="0"/>
              <a:t>=</a:t>
            </a:r>
            <a:r>
              <a:rPr lang="ru-RU" dirty="0" err="1"/>
              <a:t>pvzaxkU2VWA</a:t>
            </a:r>
            <a:r>
              <a:rPr lang="ru-RU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51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6063" y="1885303"/>
            <a:ext cx="9550205" cy="479392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осягнення</a:t>
            </a:r>
            <a:r>
              <a:rPr lang="ru-RU" dirty="0" smtClean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(</a:t>
            </a:r>
            <a:r>
              <a:rPr lang="ru-RU" dirty="0" err="1"/>
              <a:t>розуміння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не з ним/нею); </a:t>
            </a:r>
            <a:endParaRPr lang="ru-RU" dirty="0" smtClean="0"/>
          </a:p>
          <a:p>
            <a:pPr algn="just"/>
            <a:r>
              <a:rPr lang="ru-RU" dirty="0" err="1" smtClean="0"/>
              <a:t>усвідомлювання</a:t>
            </a:r>
            <a:r>
              <a:rPr lang="ru-RU" dirty="0" smtClean="0"/>
              <a:t> </a:t>
            </a:r>
            <a:r>
              <a:rPr lang="ru-RU" dirty="0" err="1"/>
              <a:t>мови</a:t>
            </a:r>
            <a:r>
              <a:rPr lang="ru-RU" dirty="0"/>
              <a:t> (</a:t>
            </a:r>
            <a:r>
              <a:rPr lang="ru-RU" dirty="0" err="1"/>
              <a:t>розпізнавання</a:t>
            </a:r>
            <a:r>
              <a:rPr lang="ru-RU" dirty="0"/>
              <a:t> </a:t>
            </a:r>
            <a:r>
              <a:rPr lang="ru-RU" dirty="0" err="1"/>
              <a:t>мовного</a:t>
            </a:r>
            <a:r>
              <a:rPr lang="ru-RU" dirty="0"/>
              <a:t> </a:t>
            </a:r>
            <a:r>
              <a:rPr lang="ru-RU" dirty="0" err="1"/>
              <a:t>звучання</a:t>
            </a:r>
            <a:r>
              <a:rPr lang="ru-RU" dirty="0"/>
              <a:t> та </a:t>
            </a:r>
            <a:r>
              <a:rPr lang="ru-RU" dirty="0" err="1"/>
              <a:t>ототожнювання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err="1" smtClean="0"/>
              <a:t>усвідомлювання</a:t>
            </a:r>
            <a:r>
              <a:rPr lang="ru-RU" dirty="0" smtClean="0"/>
              <a:t> </a:t>
            </a:r>
            <a:r>
              <a:rPr lang="ru-RU" dirty="0" err="1"/>
              <a:t>викладеної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вигадки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в </a:t>
            </a:r>
            <a:r>
              <a:rPr lang="ru-RU" dirty="0" err="1"/>
              <a:t>реальності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/>
              <a:t>скептицизму (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можливої</a:t>
            </a:r>
            <a:r>
              <a:rPr lang="ru-RU" dirty="0"/>
              <a:t> </a:t>
            </a:r>
            <a:r>
              <a:rPr lang="ru-RU" dirty="0" err="1"/>
              <a:t>неправдивої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рекламі</a:t>
            </a:r>
            <a:r>
              <a:rPr lang="ru-RU" dirty="0"/>
              <a:t>,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подобається</a:t>
            </a:r>
            <a:r>
              <a:rPr lang="ru-RU" dirty="0"/>
              <a:t>, 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,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</a:t>
            </a:r>
            <a:r>
              <a:rPr lang="ru-RU" dirty="0" err="1"/>
              <a:t>смішне</a:t>
            </a:r>
            <a:r>
              <a:rPr lang="ru-RU" dirty="0"/>
              <a:t> в </a:t>
            </a:r>
            <a:r>
              <a:rPr lang="ru-RU" dirty="0" err="1"/>
              <a:t>некомічних</a:t>
            </a:r>
            <a:r>
              <a:rPr lang="ru-RU" dirty="0"/>
              <a:t> героях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інтенсивний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(</a:t>
            </a:r>
            <a:r>
              <a:rPr lang="ru-RU" dirty="0" err="1"/>
              <a:t>потужна</a:t>
            </a:r>
            <a:r>
              <a:rPr lang="ru-RU" dirty="0"/>
              <a:t> </a:t>
            </a:r>
            <a:r>
              <a:rPr lang="ru-RU" dirty="0" err="1"/>
              <a:t>мотивація</a:t>
            </a:r>
            <a:r>
              <a:rPr lang="ru-RU" dirty="0"/>
              <a:t> до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чітких</a:t>
            </a:r>
            <a:r>
              <a:rPr lang="ru-RU" dirty="0"/>
              <a:t> </a:t>
            </a:r>
            <a:r>
              <a:rPr lang="ru-RU" dirty="0" err="1"/>
              <a:t>наборів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,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корисності</a:t>
            </a:r>
            <a:r>
              <a:rPr lang="ru-RU" dirty="0"/>
              <a:t> </a:t>
            </a:r>
            <a:r>
              <a:rPr lang="ru-RU" dirty="0" err="1"/>
              <a:t>отриманої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);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6063" y="292862"/>
            <a:ext cx="0" cy="1592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42666" y="426300"/>
            <a:ext cx="10175544" cy="1325563"/>
          </a:xfrm>
        </p:spPr>
        <p:txBody>
          <a:bodyPr>
            <a:noAutofit/>
          </a:bodyPr>
          <a:lstStyle/>
          <a:p>
            <a:r>
              <a:rPr lang="uk-UA" sz="5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Рівні </a:t>
            </a:r>
            <a:r>
              <a:rPr lang="uk-UA" sz="5000" b="1" i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медіаграмотності</a:t>
            </a:r>
            <a:endParaRPr lang="en-US" sz="5000" b="1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526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6063" y="1627347"/>
            <a:ext cx="9550205" cy="497816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емпіричне</a:t>
            </a:r>
            <a:r>
              <a:rPr lang="ru-RU" dirty="0" smtClean="0"/>
              <a:t> </a:t>
            </a:r>
            <a:r>
              <a:rPr lang="ru-RU" dirty="0" err="1"/>
              <a:t>вивчення</a:t>
            </a:r>
            <a:r>
              <a:rPr lang="ru-RU" dirty="0"/>
              <a:t> (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подання</a:t>
            </a:r>
            <a:r>
              <a:rPr lang="ru-RU" dirty="0"/>
              <a:t> контенту та </a:t>
            </a:r>
            <a:r>
              <a:rPr lang="ru-RU" dirty="0" err="1"/>
              <a:t>переказів</a:t>
            </a:r>
            <a:r>
              <a:rPr lang="ru-RU" dirty="0"/>
              <a:t>,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сюрпризів</a:t>
            </a:r>
            <a:r>
              <a:rPr lang="ru-RU" dirty="0"/>
              <a:t> і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емоційних</a:t>
            </a:r>
            <a:r>
              <a:rPr lang="ru-RU" dirty="0"/>
              <a:t>, </a:t>
            </a:r>
            <a:r>
              <a:rPr lang="ru-RU" dirty="0" err="1"/>
              <a:t>моральних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та </a:t>
            </a:r>
            <a:r>
              <a:rPr lang="ru-RU" dirty="0" err="1"/>
              <a:t>почуттів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err="1" smtClean="0"/>
              <a:t>критичне</a:t>
            </a:r>
            <a:r>
              <a:rPr lang="ru-RU" dirty="0" smtClean="0"/>
              <a:t> </a:t>
            </a:r>
            <a:r>
              <a:rPr lang="ru-RU" dirty="0" err="1"/>
              <a:t>оцінювання</a:t>
            </a:r>
            <a:r>
              <a:rPr lang="ru-RU" dirty="0"/>
              <a:t> (</a:t>
            </a:r>
            <a:r>
              <a:rPr lang="ru-RU" dirty="0" err="1"/>
              <a:t>сприймання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такими, </a:t>
            </a:r>
            <a:r>
              <a:rPr lang="ru-RU" dirty="0" err="1"/>
              <a:t>якими</a:t>
            </a:r>
            <a:r>
              <a:rPr lang="ru-RU" dirty="0"/>
              <a:t> вони є, й подальше </a:t>
            </a:r>
            <a:r>
              <a:rPr lang="ru-RU" dirty="0" err="1"/>
              <a:t>оцінювання</a:t>
            </a:r>
            <a:r>
              <a:rPr lang="ru-RU" dirty="0"/>
              <a:t>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, </a:t>
            </a:r>
            <a:r>
              <a:rPr lang="ru-RU" dirty="0" err="1"/>
              <a:t>глибоке</a:t>
            </a:r>
            <a:r>
              <a:rPr lang="ru-RU" dirty="0"/>
              <a:t> й </a:t>
            </a:r>
            <a:r>
              <a:rPr lang="ru-RU" dirty="0" err="1"/>
              <a:t>детальне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, </a:t>
            </a:r>
            <a:r>
              <a:rPr lang="ru-RU" dirty="0" err="1"/>
              <a:t>економічного</a:t>
            </a:r>
            <a:r>
              <a:rPr lang="ru-RU" dirty="0"/>
              <a:t> та </a:t>
            </a:r>
            <a:r>
              <a:rPr lang="ru-RU" dirty="0" err="1"/>
              <a:t>художнього</a:t>
            </a:r>
            <a:r>
              <a:rPr lang="ru-RU" dirty="0"/>
              <a:t> </a:t>
            </a:r>
            <a:r>
              <a:rPr lang="ru-RU" dirty="0" err="1"/>
              <a:t>контекстів</a:t>
            </a:r>
            <a:r>
              <a:rPr lang="ru-RU" dirty="0"/>
              <a:t> систем, </a:t>
            </a:r>
            <a:r>
              <a:rPr lang="ru-RU" dirty="0" err="1"/>
              <a:t>представлених</a:t>
            </a:r>
            <a:r>
              <a:rPr lang="ru-RU" dirty="0"/>
              <a:t> у </a:t>
            </a:r>
            <a:r>
              <a:rPr lang="ru-RU" dirty="0" err="1"/>
              <a:t>повідомленні</a:t>
            </a:r>
            <a:r>
              <a:rPr lang="ru-RU" dirty="0"/>
              <a:t>,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і </a:t>
            </a:r>
            <a:r>
              <a:rPr lang="ru-RU" dirty="0" err="1"/>
              <a:t>відшуковувати</a:t>
            </a:r>
            <a:r>
              <a:rPr lang="ru-RU" dirty="0"/>
              <a:t> </a:t>
            </a:r>
            <a:r>
              <a:rPr lang="ru-RU" dirty="0" err="1"/>
              <a:t>нюанси</a:t>
            </a:r>
            <a:r>
              <a:rPr lang="ru-RU" dirty="0"/>
              <a:t> в </a:t>
            </a:r>
            <a:r>
              <a:rPr lang="ru-RU" dirty="0" err="1"/>
              <a:t>поданні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відмінність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на </a:t>
            </a:r>
            <a:r>
              <a:rPr lang="ru-RU" dirty="0" err="1"/>
              <a:t>цю</a:t>
            </a:r>
            <a:r>
              <a:rPr lang="ru-RU" dirty="0"/>
              <a:t> тему,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 про </a:t>
            </a:r>
            <a:r>
              <a:rPr lang="ru-RU" dirty="0" err="1"/>
              <a:t>сильні</a:t>
            </a:r>
            <a:r>
              <a:rPr lang="ru-RU" dirty="0"/>
              <a:t> та </a:t>
            </a:r>
            <a:r>
              <a:rPr lang="ru-RU" dirty="0" err="1"/>
              <a:t>слабкі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(</a:t>
            </a:r>
            <a:r>
              <a:rPr lang="ru-RU" dirty="0" err="1"/>
              <a:t>розуміння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позитивніше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; </a:t>
            </a:r>
            <a:r>
              <a:rPr lang="ru-RU" dirty="0" err="1"/>
              <a:t>усвідомлення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чиясь</a:t>
            </a:r>
            <a:r>
              <a:rPr lang="ru-RU" dirty="0"/>
              <a:t> </a:t>
            </a:r>
            <a:r>
              <a:rPr lang="ru-RU" dirty="0" err="1"/>
              <a:t>власна</a:t>
            </a:r>
            <a:r>
              <a:rPr lang="ru-RU" dirty="0"/>
              <a:t> думка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суспільство</a:t>
            </a:r>
            <a:r>
              <a:rPr lang="ru-RU" dirty="0"/>
              <a:t>, й не </a:t>
            </a:r>
            <a:r>
              <a:rPr lang="ru-RU" dirty="0" err="1"/>
              <a:t>важливо</a:t>
            </a:r>
            <a:r>
              <a:rPr lang="ru-RU" dirty="0"/>
              <a:t>, як сильно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визнання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конструктивно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суспільство</a:t>
            </a:r>
            <a:r>
              <a:rPr lang="ru-RU" dirty="0" smtClean="0"/>
              <a:t>).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6063" y="292862"/>
            <a:ext cx="0" cy="1592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42666" y="426300"/>
            <a:ext cx="10175544" cy="1325563"/>
          </a:xfrm>
        </p:spPr>
        <p:txBody>
          <a:bodyPr>
            <a:noAutofit/>
          </a:bodyPr>
          <a:lstStyle/>
          <a:p>
            <a:r>
              <a:rPr lang="uk-UA" sz="50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Рівні </a:t>
            </a:r>
            <a:r>
              <a:rPr lang="uk-UA" sz="5000" b="1" i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медіаграмотності</a:t>
            </a:r>
            <a:endParaRPr lang="en-US" sz="5000" b="1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835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6064" y="1410669"/>
            <a:ext cx="9424916" cy="52903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маніпуляція</a:t>
            </a:r>
            <a:r>
              <a:rPr lang="ru-RU" dirty="0"/>
              <a:t> образами –</a:t>
            </a:r>
            <a:r>
              <a:rPr lang="ru-RU" dirty="0" smtClean="0"/>
              <a:t>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сильною </a:t>
            </a:r>
            <a:r>
              <a:rPr lang="ru-RU" dirty="0" err="1"/>
              <a:t>психологічною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широко </a:t>
            </a:r>
            <a:r>
              <a:rPr lang="ru-RU" dirty="0" err="1"/>
              <a:t>застосовують</a:t>
            </a:r>
            <a:r>
              <a:rPr lang="ru-RU" dirty="0"/>
              <a:t> в </a:t>
            </a:r>
            <a:r>
              <a:rPr lang="ru-RU" dirty="0" err="1"/>
              <a:t>комунікативній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, особливо в </a:t>
            </a:r>
            <a:r>
              <a:rPr lang="ru-RU" dirty="0" err="1"/>
              <a:t>рекламі</a:t>
            </a:r>
            <a:r>
              <a:rPr lang="ru-RU" dirty="0"/>
              <a:t> </a:t>
            </a:r>
            <a:r>
              <a:rPr lang="en-US" dirty="0"/>
              <a:t>W </a:t>
            </a:r>
            <a:r>
              <a:rPr lang="ru-RU" dirty="0" err="1"/>
              <a:t>конвенціональна</a:t>
            </a:r>
            <a:r>
              <a:rPr lang="ru-RU" dirty="0"/>
              <a:t> </a:t>
            </a:r>
            <a:r>
              <a:rPr lang="ru-RU" dirty="0" err="1"/>
              <a:t>маніпуляція</a:t>
            </a:r>
            <a:r>
              <a:rPr lang="ru-RU" dirty="0"/>
              <a:t> –</a:t>
            </a:r>
            <a:r>
              <a:rPr lang="ru-RU" dirty="0" smtClean="0"/>
              <a:t> </a:t>
            </a:r>
            <a:r>
              <a:rPr lang="ru-RU" dirty="0" err="1"/>
              <a:t>спирається</a:t>
            </a:r>
            <a:r>
              <a:rPr lang="ru-RU" dirty="0"/>
              <a:t> не на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психологічні</a:t>
            </a:r>
            <a:r>
              <a:rPr lang="ru-RU" dirty="0"/>
              <a:t> установки, а на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: </a:t>
            </a:r>
            <a:r>
              <a:rPr lang="ru-RU" dirty="0" smtClean="0"/>
              <a:t>правила</a:t>
            </a:r>
            <a:r>
              <a:rPr lang="ru-RU" dirty="0"/>
              <a:t>,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традиції</a:t>
            </a:r>
            <a:r>
              <a:rPr lang="ru-RU" dirty="0"/>
              <a:t>, </a:t>
            </a:r>
            <a:r>
              <a:rPr lang="ru-RU" dirty="0" err="1"/>
              <a:t>прийняті</a:t>
            </a:r>
            <a:r>
              <a:rPr lang="ru-RU" dirty="0"/>
              <a:t> в </a:t>
            </a:r>
            <a:r>
              <a:rPr lang="ru-RU" dirty="0" err="1"/>
              <a:t>суспільстві</a:t>
            </a:r>
            <a:r>
              <a:rPr lang="ru-RU" dirty="0"/>
              <a:t>, </a:t>
            </a:r>
            <a:r>
              <a:rPr lang="ru-RU" dirty="0" err="1" smtClean="0"/>
              <a:t>сім’ї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Операційно-наочна</a:t>
            </a:r>
            <a:r>
              <a:rPr lang="ru-RU" dirty="0" smtClean="0"/>
              <a:t> </a:t>
            </a:r>
            <a:r>
              <a:rPr lang="ru-RU" dirty="0" err="1"/>
              <a:t>маніпуляція</a:t>
            </a:r>
            <a:r>
              <a:rPr lang="ru-RU" dirty="0"/>
              <a:t> –</a:t>
            </a:r>
            <a:r>
              <a:rPr lang="ru-RU" dirty="0" smtClean="0"/>
              <a:t> </a:t>
            </a:r>
            <a:r>
              <a:rPr lang="ru-RU" dirty="0"/>
              <a:t>заснована на таких </a:t>
            </a:r>
            <a:r>
              <a:rPr lang="ru-RU" dirty="0" err="1"/>
              <a:t>психічних</a:t>
            </a:r>
            <a:r>
              <a:rPr lang="ru-RU" dirty="0"/>
              <a:t> </a:t>
            </a:r>
            <a:r>
              <a:rPr lang="ru-RU" dirty="0" err="1"/>
              <a:t>особливостях</a:t>
            </a:r>
            <a:r>
              <a:rPr lang="ru-RU" dirty="0"/>
              <a:t> особи, як сила </a:t>
            </a:r>
            <a:r>
              <a:rPr lang="ru-RU" dirty="0" err="1"/>
              <a:t>звички</a:t>
            </a:r>
            <a:r>
              <a:rPr lang="ru-RU" dirty="0"/>
              <a:t>, </a:t>
            </a:r>
            <a:r>
              <a:rPr lang="ru-RU" dirty="0" err="1"/>
              <a:t>інерція</a:t>
            </a:r>
            <a:r>
              <a:rPr lang="ru-RU" dirty="0"/>
              <a:t>, </a:t>
            </a:r>
            <a:r>
              <a:rPr lang="ru-RU" dirty="0" err="1"/>
              <a:t>логіка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маніпуляція</a:t>
            </a:r>
            <a:r>
              <a:rPr lang="ru-RU" dirty="0" smtClean="0"/>
              <a:t> </a:t>
            </a:r>
            <a:r>
              <a:rPr lang="ru-RU" dirty="0"/>
              <a:t>особою адресата –</a:t>
            </a:r>
            <a:r>
              <a:rPr lang="ru-RU" dirty="0" smtClean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перекласти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smtClean="0"/>
              <a:t>яку-</a:t>
            </a:r>
            <a:r>
              <a:rPr lang="ru-RU" dirty="0" err="1" smtClean="0"/>
              <a:t>небудь</a:t>
            </a:r>
            <a:r>
              <a:rPr lang="ru-RU" dirty="0" smtClean="0"/>
              <a:t> </a:t>
            </a:r>
            <a:r>
              <a:rPr lang="ru-RU" dirty="0" err="1"/>
              <a:t>дію</a:t>
            </a:r>
            <a:r>
              <a:rPr lang="ru-RU" dirty="0"/>
              <a:t> на адресата, </a:t>
            </a:r>
            <a:r>
              <a:rPr lang="ru-RU" dirty="0" err="1"/>
              <a:t>тоді</a:t>
            </a:r>
            <a:r>
              <a:rPr lang="ru-RU" dirty="0"/>
              <a:t> як у </a:t>
            </a:r>
            <a:r>
              <a:rPr lang="ru-RU" dirty="0" err="1"/>
              <a:t>виграші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 smtClean="0"/>
              <a:t>маніпулятор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маніпуляція</a:t>
            </a:r>
            <a:r>
              <a:rPr lang="ru-RU" dirty="0" smtClean="0"/>
              <a:t> </a:t>
            </a:r>
            <a:r>
              <a:rPr lang="ru-RU" dirty="0" err="1"/>
              <a:t>духовністю</a:t>
            </a:r>
            <a:r>
              <a:rPr lang="ru-RU" dirty="0"/>
              <a:t> –</a:t>
            </a:r>
            <a:r>
              <a:rPr lang="ru-RU" dirty="0" smtClean="0"/>
              <a:t> </a:t>
            </a:r>
            <a:r>
              <a:rPr lang="ru-RU" dirty="0" err="1"/>
              <a:t>маніпуляція</a:t>
            </a:r>
            <a:r>
              <a:rPr lang="ru-RU" dirty="0"/>
              <a:t> </a:t>
            </a:r>
            <a:r>
              <a:rPr lang="ru-RU" dirty="0" err="1"/>
              <a:t>вищими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(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духовними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, </a:t>
            </a:r>
            <a:r>
              <a:rPr lang="ru-RU" dirty="0" err="1"/>
              <a:t>почуттям</a:t>
            </a:r>
            <a:r>
              <a:rPr lang="ru-RU" dirty="0"/>
              <a:t> </a:t>
            </a:r>
            <a:r>
              <a:rPr lang="ru-RU" dirty="0" err="1" smtClean="0"/>
              <a:t>обов’язку</a:t>
            </a:r>
            <a:r>
              <a:rPr lang="ru-RU" dirty="0"/>
              <a:t>).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6063" y="292862"/>
            <a:ext cx="0" cy="1592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29018" y="213150"/>
            <a:ext cx="10175544" cy="1325563"/>
          </a:xfrm>
        </p:spPr>
        <p:txBody>
          <a:bodyPr>
            <a:noAutofit/>
          </a:bodyPr>
          <a:lstStyle/>
          <a:p>
            <a:r>
              <a:rPr lang="uk-UA" sz="5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Типи маніпуляцій</a:t>
            </a:r>
            <a:endParaRPr lang="en-US" sz="5000" b="1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124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05469" y="292862"/>
            <a:ext cx="8407021" cy="49726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маніпуляції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 </a:t>
            </a:r>
            <a:r>
              <a:rPr lang="ru-RU" dirty="0" err="1"/>
              <a:t>псевдологіка</a:t>
            </a:r>
            <a:r>
              <a:rPr lang="ru-RU" dirty="0"/>
              <a:t> (</a:t>
            </a:r>
            <a:r>
              <a:rPr lang="ru-RU" dirty="0" err="1"/>
              <a:t>логічний</a:t>
            </a:r>
            <a:r>
              <a:rPr lang="ru-RU" dirty="0"/>
              <a:t> обман), пряма </a:t>
            </a:r>
            <a:r>
              <a:rPr lang="ru-RU" dirty="0" err="1"/>
              <a:t>фальсифікація</a:t>
            </a:r>
            <a:r>
              <a:rPr lang="ru-RU" dirty="0"/>
              <a:t> і </a:t>
            </a:r>
            <a:r>
              <a:rPr lang="ru-RU" dirty="0" err="1"/>
              <a:t>підсвідоме</a:t>
            </a:r>
            <a:r>
              <a:rPr lang="ru-RU" dirty="0"/>
              <a:t> </a:t>
            </a:r>
            <a:r>
              <a:rPr lang="ru-RU" dirty="0" err="1"/>
              <a:t>навіювання</a:t>
            </a:r>
            <a:r>
              <a:rPr lang="ru-RU" dirty="0"/>
              <a:t> та </a:t>
            </a:r>
            <a:r>
              <a:rPr lang="ru-RU" dirty="0" err="1"/>
              <a:t>психофізіологічні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телереклами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знижують</a:t>
            </a:r>
            <a:r>
              <a:rPr lang="ru-RU" dirty="0"/>
              <a:t> </a:t>
            </a:r>
            <a:r>
              <a:rPr lang="ru-RU" dirty="0" err="1"/>
              <a:t>критичність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.</a:t>
            </a:r>
            <a:endParaRPr lang="ru-RU" dirty="0">
              <a:effectLst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79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Картинки по запросу маніпуляці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918" y="2042231"/>
            <a:ext cx="7342495" cy="460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62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/>
              <a:t>психозу «брак часу»</a:t>
            </a:r>
          </a:p>
          <a:p>
            <a:pPr marL="0" indent="0" algn="just">
              <a:buNone/>
            </a:pPr>
            <a:r>
              <a:rPr lang="ru-RU" dirty="0" err="1"/>
              <a:t>Ключові</a:t>
            </a:r>
            <a:r>
              <a:rPr lang="ru-RU" dirty="0"/>
              <a:t> слова: «</a:t>
            </a:r>
            <a:r>
              <a:rPr lang="ru-RU" dirty="0" err="1"/>
              <a:t>поспішайте</a:t>
            </a:r>
            <a:r>
              <a:rPr lang="ru-RU" dirty="0"/>
              <a:t>», «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божевільні</a:t>
            </a:r>
            <a:r>
              <a:rPr lang="ru-RU" dirty="0"/>
              <a:t> </a:t>
            </a:r>
            <a:r>
              <a:rPr lang="ru-RU" dirty="0" err="1"/>
              <a:t>знижки</a:t>
            </a:r>
            <a:r>
              <a:rPr lang="ru-RU" dirty="0"/>
              <a:t>», «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сотні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зателефонує</a:t>
            </a:r>
            <a:r>
              <a:rPr lang="ru-RU" dirty="0"/>
              <a:t>, </a:t>
            </a:r>
            <a:r>
              <a:rPr lang="ru-RU" dirty="0" err="1"/>
              <a:t>вручається</a:t>
            </a:r>
            <a:r>
              <a:rPr lang="ru-RU" dirty="0"/>
              <a:t> приз» і так </a:t>
            </a:r>
            <a:r>
              <a:rPr lang="ru-RU" dirty="0" err="1"/>
              <a:t>далі</a:t>
            </a:r>
            <a:r>
              <a:rPr lang="ru-RU" dirty="0"/>
              <a:t>. </a:t>
            </a:r>
            <a:r>
              <a:rPr lang="ru-RU" dirty="0" err="1"/>
              <a:t>Варіантів</a:t>
            </a:r>
            <a:r>
              <a:rPr lang="ru-RU" dirty="0"/>
              <a:t> тут </a:t>
            </a:r>
            <a:r>
              <a:rPr lang="ru-RU" dirty="0" err="1"/>
              <a:t>багато</a:t>
            </a:r>
            <a:r>
              <a:rPr lang="ru-RU" dirty="0"/>
              <a:t>, але </a:t>
            </a:r>
            <a:r>
              <a:rPr lang="ru-RU" dirty="0" err="1"/>
              <a:t>всі</a:t>
            </a:r>
            <a:r>
              <a:rPr lang="ru-RU" dirty="0"/>
              <a:t> вони </a:t>
            </a:r>
            <a:r>
              <a:rPr lang="ru-RU" dirty="0" err="1"/>
              <a:t>зводяться</a:t>
            </a:r>
            <a:r>
              <a:rPr lang="ru-RU" dirty="0"/>
              <a:t> до того, </a:t>
            </a:r>
            <a:r>
              <a:rPr lang="ru-RU" dirty="0" err="1"/>
              <a:t>щоби</a:t>
            </a:r>
            <a:r>
              <a:rPr lang="ru-RU" dirty="0"/>
              <a:t> </a:t>
            </a:r>
            <a:r>
              <a:rPr lang="ru-RU" dirty="0" err="1"/>
              <a:t>втягти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в стан </a:t>
            </a:r>
            <a:r>
              <a:rPr lang="ru-RU" dirty="0" err="1"/>
              <a:t>ажіотажу</a:t>
            </a:r>
            <a:r>
              <a:rPr lang="ru-RU" dirty="0"/>
              <a:t>, </a:t>
            </a:r>
            <a:r>
              <a:rPr lang="ru-RU" dirty="0" err="1"/>
              <a:t>гарячкового</a:t>
            </a:r>
            <a:r>
              <a:rPr lang="ru-RU" dirty="0"/>
              <a:t> </a:t>
            </a:r>
            <a:r>
              <a:rPr lang="ru-RU" dirty="0" err="1"/>
              <a:t>поспіху</a:t>
            </a:r>
            <a:r>
              <a:rPr lang="ru-RU" dirty="0"/>
              <a:t>.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 </a:t>
            </a:r>
            <a:r>
              <a:rPr lang="ru-RU" dirty="0" err="1"/>
              <a:t>подумати</a:t>
            </a:r>
            <a:r>
              <a:rPr lang="ru-RU" dirty="0"/>
              <a:t>,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терміново</a:t>
            </a:r>
            <a:r>
              <a:rPr lang="ru-RU" dirty="0"/>
              <a:t> </a:t>
            </a:r>
            <a:r>
              <a:rPr lang="ru-RU" dirty="0" err="1"/>
              <a:t>бігти</a:t>
            </a:r>
            <a:r>
              <a:rPr lang="ru-RU" dirty="0"/>
              <a:t> й </a:t>
            </a:r>
            <a:r>
              <a:rPr lang="ru-RU" dirty="0" err="1"/>
              <a:t>купувати</a:t>
            </a:r>
            <a:r>
              <a:rPr lang="ru-RU" dirty="0"/>
              <a:t>!</a:t>
            </a:r>
          </a:p>
          <a:p>
            <a:pPr marL="0" indent="0" algn="just">
              <a:buNone/>
            </a:pPr>
            <a:r>
              <a:rPr lang="ru-RU" dirty="0"/>
              <a:t>Приклад: реклама магазину «</a:t>
            </a:r>
            <a:r>
              <a:rPr lang="ru-RU" dirty="0" err="1"/>
              <a:t>МегаМакс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=-</a:t>
            </a:r>
            <a:r>
              <a:rPr lang="en-US" dirty="0" err="1"/>
              <a:t>LegAzF5kAI</a:t>
            </a:r>
            <a:r>
              <a:rPr lang="en-US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289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6" y="1887215"/>
            <a:ext cx="9398851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Підміна</a:t>
            </a:r>
            <a:r>
              <a:rPr lang="ru-RU" dirty="0"/>
              <a:t> понять</a:t>
            </a:r>
          </a:p>
          <a:p>
            <a:pPr marL="0" indent="0" algn="just">
              <a:buNone/>
            </a:pP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/>
              <a:t>показують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рекламують</a:t>
            </a:r>
            <a:r>
              <a:rPr lang="ru-RU" dirty="0"/>
              <a:t> </a:t>
            </a:r>
            <a:r>
              <a:rPr lang="ru-RU" dirty="0" err="1"/>
              <a:t>сухий</a:t>
            </a:r>
            <a:r>
              <a:rPr lang="ru-RU" dirty="0"/>
              <a:t> корм для собак – </a:t>
            </a:r>
            <a:r>
              <a:rPr lang="ru-RU" dirty="0" err="1"/>
              <a:t>маленькі</a:t>
            </a:r>
            <a:r>
              <a:rPr lang="ru-RU" dirty="0"/>
              <a:t>, </a:t>
            </a:r>
            <a:r>
              <a:rPr lang="ru-RU" dirty="0" err="1"/>
              <a:t>непоказні</a:t>
            </a:r>
            <a:r>
              <a:rPr lang="ru-RU" dirty="0"/>
              <a:t> </a:t>
            </a:r>
            <a:r>
              <a:rPr lang="ru-RU" dirty="0" err="1"/>
              <a:t>гранули</a:t>
            </a:r>
            <a:r>
              <a:rPr lang="ru-RU" dirty="0"/>
              <a:t>, а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відеоряд</a:t>
            </a:r>
            <a:r>
              <a:rPr lang="ru-RU" dirty="0"/>
              <a:t>: </a:t>
            </a:r>
            <a:r>
              <a:rPr lang="ru-RU" dirty="0" err="1"/>
              <a:t>соковите</a:t>
            </a:r>
            <a:r>
              <a:rPr lang="ru-RU" dirty="0"/>
              <a:t> </a:t>
            </a:r>
            <a:r>
              <a:rPr lang="ru-RU" dirty="0" err="1"/>
              <a:t>м’ясо</a:t>
            </a:r>
            <a:r>
              <a:rPr lang="ru-RU" dirty="0"/>
              <a:t>, </a:t>
            </a:r>
            <a:r>
              <a:rPr lang="ru-RU" dirty="0" err="1"/>
              <a:t>овочі</a:t>
            </a:r>
            <a:r>
              <a:rPr lang="ru-RU" dirty="0"/>
              <a:t>, зелень і тому </a:t>
            </a:r>
            <a:r>
              <a:rPr lang="ru-RU" dirty="0" err="1"/>
              <a:t>подібне</a:t>
            </a:r>
            <a:r>
              <a:rPr lang="ru-RU" dirty="0"/>
              <a:t>. Шляхом </a:t>
            </a:r>
            <a:r>
              <a:rPr lang="ru-RU" dirty="0" err="1"/>
              <a:t>нескінченних</a:t>
            </a:r>
            <a:r>
              <a:rPr lang="ru-RU" dirty="0"/>
              <a:t> </a:t>
            </a:r>
            <a:r>
              <a:rPr lang="ru-RU" dirty="0" err="1"/>
              <a:t>повторень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у </a:t>
            </a:r>
            <a:r>
              <a:rPr lang="ru-RU" dirty="0" err="1"/>
              <a:t>підсвідомості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</a:t>
            </a:r>
            <a:r>
              <a:rPr lang="ru-RU" dirty="0" err="1"/>
              <a:t>асоціативний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натуральними</a:t>
            </a:r>
            <a:r>
              <a:rPr lang="ru-RU" dirty="0"/>
              <a:t> продуктами й готовим кормом. 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ТМ</a:t>
            </a:r>
            <a:r>
              <a:rPr lang="ru-RU" dirty="0"/>
              <a:t> «</a:t>
            </a:r>
            <a:r>
              <a:rPr lang="ru-RU" dirty="0" err="1"/>
              <a:t>Фелікс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vWiN1DUhO</a:t>
            </a:r>
            <a:r>
              <a:rPr lang="en-US" dirty="0"/>
              <a:t>-4)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400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268" y="0"/>
            <a:ext cx="2185732" cy="217816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417" y="1887215"/>
            <a:ext cx="9247496" cy="4793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Апеляція</a:t>
            </a:r>
            <a:r>
              <a:rPr lang="ru-RU" dirty="0"/>
              <a:t> до </a:t>
            </a:r>
            <a:r>
              <a:rPr lang="ru-RU" dirty="0" err="1"/>
              <a:t>прогресу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Ключові</a:t>
            </a:r>
            <a:r>
              <a:rPr lang="ru-RU" dirty="0"/>
              <a:t> слова: «</a:t>
            </a:r>
            <a:r>
              <a:rPr lang="ru-RU" dirty="0" err="1"/>
              <a:t>новий</a:t>
            </a:r>
            <a:r>
              <a:rPr lang="ru-RU" dirty="0"/>
              <a:t> смак», «</a:t>
            </a:r>
            <a:r>
              <a:rPr lang="ru-RU" dirty="0" err="1"/>
              <a:t>новий</a:t>
            </a:r>
            <a:r>
              <a:rPr lang="ru-RU" dirty="0"/>
              <a:t> дизайн», «нова упаковка»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перетинається</a:t>
            </a:r>
            <a:r>
              <a:rPr lang="ru-RU" dirty="0"/>
              <a:t> з </a:t>
            </a:r>
            <a:r>
              <a:rPr lang="ru-RU" dirty="0" err="1"/>
              <a:t>попереднім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підштовхує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, </a:t>
            </a:r>
            <a:r>
              <a:rPr lang="ru-RU" dirty="0" err="1"/>
              <a:t>щоби</a:t>
            </a:r>
            <a:r>
              <a:rPr lang="ru-RU" dirty="0"/>
              <a:t> </a:t>
            </a:r>
            <a:r>
              <a:rPr lang="ru-RU" dirty="0" err="1"/>
              <a:t>йти</a:t>
            </a:r>
            <a:r>
              <a:rPr lang="ru-RU" dirty="0"/>
              <a:t> в ногу з часом, не </a:t>
            </a:r>
            <a:r>
              <a:rPr lang="ru-RU" dirty="0" err="1"/>
              <a:t>відставати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</a:t>
            </a:r>
            <a:r>
              <a:rPr lang="ru-RU" dirty="0" err="1"/>
              <a:t>лежить</a:t>
            </a:r>
            <a:r>
              <a:rPr lang="ru-RU" dirty="0"/>
              <a:t> </a:t>
            </a:r>
            <a:r>
              <a:rPr lang="ru-RU" dirty="0" err="1"/>
              <a:t>експлуатація</a:t>
            </a:r>
            <a:r>
              <a:rPr lang="ru-RU" dirty="0"/>
              <a:t> </a:t>
            </a:r>
            <a:r>
              <a:rPr lang="ru-RU" dirty="0" err="1"/>
              <a:t>цікавості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як </a:t>
            </a:r>
            <a:r>
              <a:rPr lang="ru-RU" dirty="0" err="1"/>
              <a:t>втілення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Приклад: реклама </a:t>
            </a:r>
            <a:r>
              <a:rPr lang="ru-RU" dirty="0" err="1"/>
              <a:t>ТМ</a:t>
            </a:r>
            <a:r>
              <a:rPr lang="ru-RU" dirty="0"/>
              <a:t> «</a:t>
            </a:r>
            <a:r>
              <a:rPr lang="ru-RU" dirty="0" err="1"/>
              <a:t>Моршинська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(</a:t>
            </a:r>
            <a:r>
              <a:rPr lang="ru-RU" dirty="0" err="1" smtClean="0"/>
              <a:t>відео</a:t>
            </a:r>
            <a:r>
              <a:rPr lang="ru-RU" dirty="0" smtClean="0"/>
              <a:t>: </a:t>
            </a: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Rptc12ItbaQ</a:t>
            </a:r>
            <a:r>
              <a:rPr lang="en-US" dirty="0"/>
              <a:t>) </a:t>
            </a:r>
            <a:endParaRPr lang="uk-UA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50376" y="292862"/>
            <a:ext cx="5687" cy="2655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308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1623</Words>
  <Application>Microsoft Office PowerPoint</Application>
  <PresentationFormat>Широкоэкранный</PresentationFormat>
  <Paragraphs>97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Тема Office</vt:lpstr>
      <vt:lpstr>Тема 5. Медіаосвіта і медіаграмотність.</vt:lpstr>
      <vt:lpstr>Причини активного посилення вивчення медіаграмотності </vt:lpstr>
      <vt:lpstr>Рівні медіаграмотності</vt:lpstr>
      <vt:lpstr>Рівні медіаграмотності</vt:lpstr>
      <vt:lpstr>Типи маніпуляцій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SOFI</dc:creator>
  <cp:lastModifiedBy>SOFI</cp:lastModifiedBy>
  <cp:revision>23</cp:revision>
  <dcterms:created xsi:type="dcterms:W3CDTF">2019-11-04T20:52:12Z</dcterms:created>
  <dcterms:modified xsi:type="dcterms:W3CDTF">2019-11-17T18:54:42Z</dcterms:modified>
</cp:coreProperties>
</file>