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90" r:id="rId5"/>
    <p:sldId id="289" r:id="rId6"/>
    <p:sldId id="259" r:id="rId7"/>
    <p:sldId id="261" r:id="rId8"/>
    <p:sldId id="263" r:id="rId9"/>
    <p:sldId id="264" r:id="rId10"/>
    <p:sldId id="265" r:id="rId11"/>
    <p:sldId id="266" r:id="rId12"/>
    <p:sldId id="291" r:id="rId13"/>
    <p:sldId id="292" r:id="rId14"/>
    <p:sldId id="267" r:id="rId15"/>
    <p:sldId id="268" r:id="rId16"/>
    <p:sldId id="269" r:id="rId17"/>
    <p:sldId id="270" r:id="rId18"/>
    <p:sldId id="271" r:id="rId19"/>
    <p:sldId id="272" r:id="rId20"/>
    <p:sldId id="28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3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4AED8-032E-4F7C-A185-5858B5553467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ABA14-8C9E-4DB6-874A-D9430EA96FF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01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ABA14-8C9E-4DB6-874A-D9430EA96FF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00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Тема: </a:t>
            </a:r>
            <a:br>
              <a:rPr lang="ru-RU" dirty="0"/>
            </a:b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корекційно-розвиткової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типах </a:t>
            </a:r>
            <a:r>
              <a:rPr lang="ru-RU" dirty="0" err="1"/>
              <a:t>закладів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01568-28A4-47B3-89B4-E214837E3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Використовуються допоміжні </a:t>
            </a:r>
            <a:r>
              <a:rPr lang="uk-UA" sz="4000" b="1" dirty="0"/>
              <a:t>навчальні технології, методики </a:t>
            </a:r>
            <a:r>
              <a:rPr lang="uk-UA" sz="4000" dirty="0"/>
              <a:t>або їх </a:t>
            </a:r>
            <a:r>
              <a:rPr lang="uk-UA" sz="4000" b="1" dirty="0"/>
              <a:t>модифіковані </a:t>
            </a:r>
            <a:r>
              <a:rPr lang="uk-UA" sz="4000" dirty="0"/>
              <a:t>чи</a:t>
            </a:r>
            <a:r>
              <a:rPr lang="uk-UA" sz="4000" b="1" dirty="0"/>
              <a:t> адаптовані елементи</a:t>
            </a:r>
          </a:p>
          <a:p>
            <a:pPr marL="0" indent="0">
              <a:buNone/>
            </a:pP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70DE2-7854-45A2-A737-C93C56A4E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97771"/>
            <a:ext cx="2684984" cy="2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Важливо</a:t>
            </a:r>
            <a:r>
              <a:rPr lang="ru-RU" sz="4000" dirty="0"/>
              <a:t> до початку </a:t>
            </a:r>
            <a:r>
              <a:rPr lang="ru-RU" sz="4000" dirty="0" err="1"/>
              <a:t>навчального</a:t>
            </a:r>
            <a:r>
              <a:rPr lang="ru-RU" sz="4000" dirty="0"/>
              <a:t> року провести </a:t>
            </a:r>
            <a:r>
              <a:rPr lang="ru-RU" sz="4000" dirty="0" err="1"/>
              <a:t>бесіду</a:t>
            </a:r>
            <a:r>
              <a:rPr lang="ru-RU" sz="4000" dirty="0"/>
              <a:t> з </a:t>
            </a:r>
            <a:r>
              <a:rPr lang="ru-RU" sz="4000" b="1" dirty="0"/>
              <a:t>батьками</a:t>
            </a:r>
            <a:r>
              <a:rPr lang="ru-RU" sz="4000" dirty="0"/>
              <a:t> </a:t>
            </a:r>
            <a:r>
              <a:rPr lang="ru-RU" sz="4000" dirty="0" err="1"/>
              <a:t>учня</a:t>
            </a:r>
            <a:r>
              <a:rPr lang="ru-RU" sz="4000" dirty="0"/>
              <a:t>, </a:t>
            </a:r>
            <a:r>
              <a:rPr lang="ru-RU" sz="4000" dirty="0" err="1"/>
              <a:t>оскільки</a:t>
            </a:r>
            <a:r>
              <a:rPr lang="ru-RU" sz="4000" dirty="0"/>
              <a:t> на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отриманої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них </a:t>
            </a:r>
            <a:r>
              <a:rPr lang="ru-RU" sz="4000" dirty="0" err="1"/>
              <a:t>інформації</a:t>
            </a:r>
            <a:r>
              <a:rPr lang="ru-RU" sz="4000" dirty="0"/>
              <a:t> </a:t>
            </a:r>
            <a:r>
              <a:rPr lang="ru-RU" sz="4000" dirty="0" err="1"/>
              <a:t>відбуватимуться</a:t>
            </a:r>
            <a:r>
              <a:rPr lang="ru-RU" sz="4000" dirty="0"/>
              <a:t> </a:t>
            </a:r>
            <a:r>
              <a:rPr lang="ru-RU" sz="4000" b="1" dirty="0" err="1"/>
              <a:t>первинні</a:t>
            </a:r>
            <a:r>
              <a:rPr lang="ru-RU" sz="4000" b="1" dirty="0"/>
              <a:t> </a:t>
            </a:r>
            <a:r>
              <a:rPr lang="ru-RU" sz="4000" b="1" dirty="0" err="1"/>
              <a:t>зміни</a:t>
            </a:r>
            <a:r>
              <a:rPr lang="ru-RU" sz="4000" b="1" dirty="0"/>
              <a:t> </a:t>
            </a:r>
            <a:r>
              <a:rPr lang="ru-RU" sz="4000" dirty="0"/>
              <a:t>у </a:t>
            </a:r>
            <a:r>
              <a:rPr lang="ru-RU" sz="4000" dirty="0" err="1"/>
              <a:t>класній</a:t>
            </a:r>
            <a:r>
              <a:rPr lang="ru-RU" sz="4000" dirty="0"/>
              <a:t> </a:t>
            </a:r>
            <a:r>
              <a:rPr lang="ru-RU" sz="4000" dirty="0" err="1"/>
              <a:t>кімнаті</a:t>
            </a:r>
            <a:r>
              <a:rPr lang="ru-RU" sz="4000" dirty="0"/>
              <a:t> та </a:t>
            </a:r>
            <a:r>
              <a:rPr lang="ru-RU" sz="4000" dirty="0" err="1"/>
              <a:t>добиратиметься</a:t>
            </a:r>
            <a:r>
              <a:rPr lang="ru-RU" sz="4000" dirty="0"/>
              <a:t> </a:t>
            </a:r>
            <a:r>
              <a:rPr lang="ru-RU" sz="4000" dirty="0" err="1"/>
              <a:t>наочний</a:t>
            </a:r>
            <a:r>
              <a:rPr lang="ru-RU" sz="4000" dirty="0"/>
              <a:t> </a:t>
            </a:r>
            <a:r>
              <a:rPr lang="ru-RU" sz="4000" dirty="0" err="1"/>
              <a:t>матеріал</a:t>
            </a:r>
            <a:r>
              <a:rPr lang="ru-RU" sz="4000" dirty="0"/>
              <a:t> для </a:t>
            </a:r>
            <a:r>
              <a:rPr lang="ru-RU" sz="4000" dirty="0" err="1"/>
              <a:t>учня</a:t>
            </a:r>
            <a:r>
              <a:rPr lang="ru-RU" sz="4000" dirty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09123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/>
              <a:t>Роль батьків</a:t>
            </a:r>
          </a:p>
          <a:p>
            <a:pPr marL="0" indent="0" algn="ctr">
              <a:buNone/>
            </a:pPr>
            <a:endParaRPr lang="uk-UA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12C4B-6DAE-41CE-A3D2-C9FC446C5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45019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/>
              <a:t>Роль батьків у команді</a:t>
            </a:r>
          </a:p>
          <a:p>
            <a:r>
              <a:rPr lang="uk-UA" sz="4000" b="1" i="1" dirty="0"/>
              <a:t>батьки як волонтери</a:t>
            </a:r>
          </a:p>
          <a:p>
            <a:r>
              <a:rPr lang="uk-UA" sz="4000" b="1" i="1" dirty="0"/>
              <a:t>батьки як адвокати</a:t>
            </a:r>
          </a:p>
          <a:p>
            <a:r>
              <a:rPr lang="uk-UA" sz="4000" b="1" i="1" dirty="0"/>
              <a:t>батьки як головні експерти</a:t>
            </a:r>
          </a:p>
          <a:p>
            <a:r>
              <a:rPr lang="uk-UA" sz="4000" b="1" i="1" dirty="0"/>
              <a:t>батьки як партнери</a:t>
            </a:r>
          </a:p>
          <a:p>
            <a:r>
              <a:rPr lang="uk-UA" sz="4000" b="1" i="1" dirty="0"/>
              <a:t>батьки як </a:t>
            </a:r>
            <a:r>
              <a:rPr lang="uk-UA" sz="4000" b="1" i="1" dirty="0" err="1"/>
              <a:t>найзацікавленіші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362091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1. Корекційно-розвивальна робота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психофізичного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Педагог інклюзивного класу, використовуючи співпрацю із членами </a:t>
            </a:r>
            <a:r>
              <a:rPr lang="uk-UA" sz="4000" b="1" dirty="0" err="1"/>
              <a:t>мультидисциплінарної</a:t>
            </a:r>
            <a:r>
              <a:rPr lang="uk-UA" sz="4000" dirty="0"/>
              <a:t> команди, орієнтуватиметься на </a:t>
            </a:r>
            <a:r>
              <a:rPr lang="uk-UA" sz="4000" b="1" dirty="0"/>
              <a:t>особливі стратегії </a:t>
            </a:r>
            <a:r>
              <a:rPr lang="uk-UA" sz="4000" dirty="0"/>
              <a:t>навчання дітей з порушеннями психофізичного розвитку. </a:t>
            </a:r>
          </a:p>
        </p:txBody>
      </p:sp>
    </p:spTree>
    <p:extLst>
      <p:ext uri="{BB962C8B-B14F-4D97-AF65-F5344CB8AC3E}">
        <p14:creationId xmlns:p14="http://schemas.microsoft.com/office/powerpoint/2010/main" val="52777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1. Корекційно-розвивальна робота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психофізичного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Наприклад, </a:t>
            </a:r>
          </a:p>
          <a:p>
            <a:pPr marL="0" indent="0">
              <a:buNone/>
            </a:pPr>
            <a:r>
              <a:rPr lang="uk-UA" sz="2400" dirty="0"/>
              <a:t>•	учням із розладами спектру </a:t>
            </a:r>
            <a:r>
              <a:rPr lang="uk-UA" sz="2400" b="1" dirty="0"/>
              <a:t>аутизму</a:t>
            </a:r>
            <a:r>
              <a:rPr lang="uk-UA" sz="2400" dirty="0"/>
              <a:t> потрібна адаптація навчальної програми з врахуванням «тріади порушень»: соціальної взаємодії, комунікації, поведінки; </a:t>
            </a:r>
          </a:p>
          <a:p>
            <a:pPr marL="0" indent="0">
              <a:buNone/>
            </a:pPr>
            <a:r>
              <a:rPr lang="uk-UA" sz="2400" dirty="0"/>
              <a:t>•	учням з порушеннями </a:t>
            </a:r>
            <a:r>
              <a:rPr lang="uk-UA" sz="2400" b="1" dirty="0"/>
              <a:t>інтелекту</a:t>
            </a:r>
            <a:r>
              <a:rPr lang="uk-UA" sz="2400" dirty="0"/>
              <a:t> важлива є покрокова інструкція до виконання завдання; </a:t>
            </a:r>
          </a:p>
          <a:p>
            <a:pPr marL="0" indent="0">
              <a:buNone/>
            </a:pPr>
            <a:r>
              <a:rPr lang="uk-UA" sz="2400" dirty="0"/>
              <a:t>•	учням з порушеннями </a:t>
            </a:r>
            <a:r>
              <a:rPr lang="uk-UA" sz="2400" b="1" dirty="0"/>
              <a:t>мовлення</a:t>
            </a:r>
            <a:r>
              <a:rPr lang="uk-UA" sz="2400" dirty="0"/>
              <a:t> та мови потрібна корекція, скерована на виправлення вад вимови і т.д.; </a:t>
            </a:r>
          </a:p>
          <a:p>
            <a:pPr marL="0" indent="0">
              <a:buNone/>
            </a:pPr>
            <a:r>
              <a:rPr lang="uk-UA" sz="2400" dirty="0"/>
              <a:t>•	для учнів з порушеннями </a:t>
            </a:r>
            <a:r>
              <a:rPr lang="uk-UA" sz="2400" b="1" dirty="0"/>
              <a:t>слуху</a:t>
            </a:r>
            <a:r>
              <a:rPr lang="uk-UA" sz="2400" dirty="0"/>
              <a:t> необхідно використовувати мову жестів та інші допоміжні засоби.</a:t>
            </a:r>
          </a:p>
        </p:txBody>
      </p:sp>
    </p:spTree>
    <p:extLst>
      <p:ext uri="{BB962C8B-B14F-4D97-AF65-F5344CB8AC3E}">
        <p14:creationId xmlns:p14="http://schemas.microsoft.com/office/powerpoint/2010/main" val="132462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1. Корекційно-розвивальна робота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психофізичного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err="1"/>
              <a:t>Корекційно‐розвивальна</a:t>
            </a:r>
            <a:r>
              <a:rPr lang="uk-UA" sz="2800" dirty="0"/>
              <a:t> робота розглядається як </a:t>
            </a:r>
            <a:r>
              <a:rPr lang="uk-UA" sz="2800" b="1" dirty="0"/>
              <a:t>підґрунтя</a:t>
            </a:r>
            <a:r>
              <a:rPr lang="uk-UA" sz="2800" dirty="0"/>
              <a:t> організації </a:t>
            </a:r>
            <a:r>
              <a:rPr lang="uk-UA" sz="2800" dirty="0" err="1"/>
              <a:t>навчально‐виховної</a:t>
            </a:r>
            <a:r>
              <a:rPr lang="uk-UA" sz="2800" dirty="0"/>
              <a:t> роботи, зокрема в інклюзивній школі.</a:t>
            </a:r>
          </a:p>
          <a:p>
            <a:pPr marL="0" indent="0">
              <a:buNone/>
            </a:pPr>
            <a:r>
              <a:rPr lang="uk-UA" sz="2800" dirty="0"/>
              <a:t>Без цілеспрямованого подолання чи послаблення недоліків знижується ефективність навчання й виховання дітей.</a:t>
            </a:r>
          </a:p>
          <a:p>
            <a:pPr marL="0" indent="0">
              <a:buNone/>
            </a:pPr>
            <a:r>
              <a:rPr lang="uk-UA" sz="2800" dirty="0"/>
              <a:t>Ускладнюється процес оволодіння необхідними для них знаннями, вміннями, навичками, становлення поведінки, соціалізації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58013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1. Корекційно-розвивальна робота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психофізичного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Предмет</a:t>
            </a:r>
            <a:r>
              <a:rPr lang="uk-UA" sz="2800" dirty="0"/>
              <a:t> </a:t>
            </a:r>
            <a:r>
              <a:rPr lang="uk-UA" sz="2800" b="1" dirty="0"/>
              <a:t>корекції</a:t>
            </a:r>
            <a:r>
              <a:rPr lang="uk-UA" sz="2800" dirty="0"/>
              <a:t> – це те, що необхідно виправляти та розвивати в дитини.</a:t>
            </a:r>
          </a:p>
          <a:p>
            <a:pPr marL="0" indent="0">
              <a:buNone/>
            </a:pPr>
            <a:r>
              <a:rPr lang="uk-UA" sz="2800" b="1" dirty="0"/>
              <a:t>Предмет</a:t>
            </a:r>
            <a:r>
              <a:rPr lang="uk-UA" sz="2800" dirty="0"/>
              <a:t> визначає </a:t>
            </a:r>
            <a:r>
              <a:rPr lang="uk-UA" sz="2800" b="1" dirty="0"/>
              <a:t>мету</a:t>
            </a:r>
            <a:r>
              <a:rPr lang="uk-UA" sz="2800" dirty="0"/>
              <a:t>, пошук спеціальних </a:t>
            </a:r>
            <a:r>
              <a:rPr lang="uk-UA" sz="2800" b="1" dirty="0"/>
              <a:t>шляхів</a:t>
            </a:r>
            <a:r>
              <a:rPr lang="uk-UA" sz="2800" dirty="0"/>
              <a:t> </a:t>
            </a:r>
            <a:r>
              <a:rPr lang="uk-UA" sz="2800" b="1" dirty="0"/>
              <a:t>організації педагогічного процесу</a:t>
            </a:r>
            <a:r>
              <a:rPr lang="uk-UA" sz="2800" dirty="0"/>
              <a:t>, добір відповідних </a:t>
            </a:r>
            <a:r>
              <a:rPr lang="uk-UA" sz="2800" b="1" dirty="0"/>
              <a:t>методичних</a:t>
            </a:r>
            <a:r>
              <a:rPr lang="uk-UA" sz="2800" dirty="0"/>
              <a:t> засобів та </a:t>
            </a:r>
            <a:r>
              <a:rPr lang="uk-UA" sz="2800" b="1" dirty="0"/>
              <a:t>змісту</a:t>
            </a:r>
            <a:r>
              <a:rPr lang="uk-UA" sz="2800" dirty="0"/>
              <a:t> навчання, показники його </a:t>
            </a:r>
            <a:r>
              <a:rPr lang="uk-UA" sz="2800" b="1" dirty="0"/>
              <a:t>результативності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352218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1. Корекційно-розвивальна робота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психофізичного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Отже</a:t>
            </a:r>
            <a:r>
              <a:rPr lang="ru-RU" sz="2800" b="1" dirty="0"/>
              <a:t>, </a:t>
            </a:r>
            <a:r>
              <a:rPr lang="ru-RU" sz="2800" b="1" dirty="0" err="1"/>
              <a:t>корекційно‐розвивальну</a:t>
            </a:r>
            <a:r>
              <a:rPr lang="ru-RU" sz="2800" b="1" dirty="0"/>
              <a:t> роботу </a:t>
            </a:r>
            <a:r>
              <a:rPr lang="ru-RU" sz="2800" dirty="0" err="1"/>
              <a:t>забезпечують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компоненти</a:t>
            </a:r>
            <a:r>
              <a:rPr lang="ru-RU" sz="2800" dirty="0"/>
              <a:t> </a:t>
            </a:r>
            <a:r>
              <a:rPr lang="ru-RU" sz="2800" dirty="0" err="1"/>
              <a:t>педагогічного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: </a:t>
            </a:r>
          </a:p>
          <a:p>
            <a:r>
              <a:rPr lang="ru-RU" sz="2800" dirty="0" err="1"/>
              <a:t>цільовий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організаційний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змістовий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методичний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результативний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55B27-A082-46E5-879B-1BDC9E5D9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16832"/>
            <a:ext cx="3477072" cy="34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Мультидисциплінарна</a:t>
            </a:r>
            <a:r>
              <a:rPr lang="ru-RU" sz="2800" dirty="0"/>
              <a:t> команда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Задля забезпечення фахової </a:t>
            </a:r>
            <a:r>
              <a:rPr lang="uk-UA" sz="2800" dirty="0" err="1"/>
              <a:t>корекційно‐розвивальної</a:t>
            </a:r>
            <a:r>
              <a:rPr lang="uk-UA" sz="2800" dirty="0"/>
              <a:t> роботи в умовах навчального закладу створюється </a:t>
            </a:r>
          </a:p>
          <a:p>
            <a:pPr marL="0" indent="0" algn="ctr">
              <a:buNone/>
            </a:pPr>
            <a:r>
              <a:rPr lang="uk-UA" sz="2800" b="1" dirty="0"/>
              <a:t>навчальна команда різнопрофільних спеціалістів</a:t>
            </a:r>
            <a:r>
              <a:rPr lang="uk-UA" sz="2800" dirty="0"/>
              <a:t>,</a:t>
            </a:r>
          </a:p>
          <a:p>
            <a:pPr marL="0" indent="0" algn="ctr">
              <a:buNone/>
            </a:pPr>
            <a:r>
              <a:rPr lang="uk-UA" sz="2800" dirty="0"/>
              <a:t> які беруть участь у розробці та реалізації індивідуального навчального плану (ІНП) учня. </a:t>
            </a:r>
          </a:p>
        </p:txBody>
      </p:sp>
    </p:spTree>
    <p:extLst>
      <p:ext uri="{BB962C8B-B14F-4D97-AF65-F5344CB8AC3E}">
        <p14:creationId xmlns:p14="http://schemas.microsoft.com/office/powerpoint/2010/main" val="153020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1. </a:t>
            </a:r>
            <a:r>
              <a:rPr lang="uk-UA" dirty="0" err="1"/>
              <a:t>Корекційно-розвивальна</a:t>
            </a:r>
            <a:r>
              <a:rPr lang="uk-UA" dirty="0"/>
              <a:t> робота та її значення у процесі навчання дітей із порушеннями психофізичного розвитку</a:t>
            </a:r>
          </a:p>
          <a:p>
            <a:pPr marL="0" indent="0">
              <a:buNone/>
            </a:pPr>
            <a:r>
              <a:rPr lang="uk-UA" dirty="0"/>
              <a:t>2. </a:t>
            </a:r>
            <a:r>
              <a:rPr lang="uk-UA" dirty="0" err="1"/>
              <a:t>Мультидисциплінарна</a:t>
            </a:r>
            <a:r>
              <a:rPr lang="uk-UA" dirty="0"/>
              <a:t> команда та її діяльність в умовах навчального закладу</a:t>
            </a:r>
          </a:p>
          <a:p>
            <a:pPr marL="0" indent="0">
              <a:buNone/>
            </a:pPr>
            <a:r>
              <a:rPr lang="uk-UA" dirty="0"/>
              <a:t>3. Співпраця фахівців як умова успішності інклюзивного навчання педагогів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0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Мультидисциплінарна</a:t>
            </a:r>
            <a:r>
              <a:rPr lang="ru-RU" sz="2800" dirty="0"/>
              <a:t> команда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/>
              <a:t>Які саме фахівці мають бути долучені до роботи у мультидисциплінарної команди?</a:t>
            </a:r>
          </a:p>
          <a:p>
            <a:pPr marL="0" indent="0" algn="ctr">
              <a:buNone/>
            </a:pPr>
            <a:endParaRPr lang="uk-UA" sz="28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602B42-C81E-4573-91FD-0D70A31B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4917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8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Мультидисциплінарна</a:t>
            </a:r>
            <a:r>
              <a:rPr lang="ru-RU" sz="2800" dirty="0"/>
              <a:t> команда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800" dirty="0"/>
              <a:t>В інклюзивній школі до складу такої команди входитиме: </a:t>
            </a:r>
          </a:p>
          <a:p>
            <a:r>
              <a:rPr lang="uk-UA" sz="2800" dirty="0"/>
              <a:t>вчитель, </a:t>
            </a:r>
          </a:p>
          <a:p>
            <a:r>
              <a:rPr lang="uk-UA" sz="2800" dirty="0"/>
              <a:t>асистент,</a:t>
            </a:r>
          </a:p>
          <a:p>
            <a:r>
              <a:rPr lang="uk-UA" sz="2800" dirty="0"/>
              <a:t>корекційний педагог,</a:t>
            </a:r>
          </a:p>
          <a:p>
            <a:r>
              <a:rPr lang="uk-UA" sz="2800" dirty="0"/>
              <a:t>логопед,</a:t>
            </a:r>
          </a:p>
          <a:p>
            <a:r>
              <a:rPr lang="uk-UA" sz="2800" dirty="0"/>
              <a:t>батьки,</a:t>
            </a:r>
          </a:p>
          <a:p>
            <a:r>
              <a:rPr lang="uk-UA" sz="2800" dirty="0"/>
              <a:t>психолог, </a:t>
            </a:r>
          </a:p>
          <a:p>
            <a:r>
              <a:rPr lang="uk-UA" sz="2800" dirty="0"/>
              <a:t>соціальний педагог, </a:t>
            </a:r>
          </a:p>
          <a:p>
            <a:r>
              <a:rPr lang="uk-UA" sz="2800" dirty="0"/>
              <a:t>методист; </a:t>
            </a:r>
          </a:p>
          <a:p>
            <a:r>
              <a:rPr lang="uk-UA" sz="2800" dirty="0"/>
              <a:t>за потреби запрошують медичних працівників, фахівців з реабілітації, тощо</a:t>
            </a:r>
          </a:p>
        </p:txBody>
      </p:sp>
    </p:spTree>
    <p:extLst>
      <p:ext uri="{BB962C8B-B14F-4D97-AF65-F5344CB8AC3E}">
        <p14:creationId xmlns:p14="http://schemas.microsoft.com/office/powerpoint/2010/main" val="3501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Мультидисциплінарна</a:t>
            </a:r>
            <a:r>
              <a:rPr lang="ru-RU" sz="2800" dirty="0"/>
              <a:t> команда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Результатом </a:t>
            </a:r>
            <a:r>
              <a:rPr lang="ru-RU" sz="2800" dirty="0" err="1"/>
              <a:t>такої</a:t>
            </a:r>
            <a:r>
              <a:rPr lang="ru-RU" sz="2800" dirty="0"/>
              <a:t> </a:t>
            </a:r>
            <a:r>
              <a:rPr lang="ru-RU" sz="2800" dirty="0" err="1"/>
              <a:t>співпраці</a:t>
            </a:r>
            <a:r>
              <a:rPr lang="ru-RU" sz="2800" dirty="0"/>
              <a:t> </a:t>
            </a:r>
            <a:r>
              <a:rPr lang="ru-RU" sz="2800" dirty="0" err="1"/>
              <a:t>виступає</a:t>
            </a:r>
            <a:r>
              <a:rPr lang="ru-RU" sz="2800" dirty="0"/>
              <a:t> </a:t>
            </a:r>
            <a:r>
              <a:rPr lang="ru-RU" sz="2800" dirty="0" err="1"/>
              <a:t>погоджена</a:t>
            </a:r>
            <a:r>
              <a:rPr lang="ru-RU" sz="2800" dirty="0"/>
              <a:t> батьками </a:t>
            </a:r>
            <a:r>
              <a:rPr lang="ru-RU" sz="2800" b="1" dirty="0" err="1"/>
              <a:t>програма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 та </a:t>
            </a:r>
            <a:r>
              <a:rPr lang="ru-RU" sz="2800" b="1" dirty="0" err="1"/>
              <a:t>навчання</a:t>
            </a:r>
            <a:r>
              <a:rPr lang="ru-RU" sz="2800" b="1" dirty="0"/>
              <a:t> </a:t>
            </a:r>
            <a:r>
              <a:rPr lang="ru-RU" sz="2800" b="1" dirty="0" err="1"/>
              <a:t>дитини</a:t>
            </a:r>
            <a:r>
              <a:rPr lang="ru-RU" sz="2800" dirty="0"/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6445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Мультидисциплінарна</a:t>
            </a:r>
            <a:r>
              <a:rPr lang="ru-RU" sz="2800" dirty="0"/>
              <a:t> команда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/>
              <a:t>Особливе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для </a:t>
            </a:r>
            <a:r>
              <a:rPr lang="ru-RU" sz="2800" dirty="0" err="1"/>
              <a:t>проведення</a:t>
            </a:r>
            <a:r>
              <a:rPr lang="ru-RU" sz="2800" dirty="0"/>
              <a:t> корекційної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цілеспрямований</a:t>
            </a:r>
            <a:r>
              <a:rPr lang="ru-RU" sz="2800" dirty="0"/>
              <a:t> </a:t>
            </a:r>
            <a:r>
              <a:rPr lang="ru-RU" sz="2800" dirty="0" err="1"/>
              <a:t>добір</a:t>
            </a:r>
            <a:r>
              <a:rPr lang="ru-RU" sz="2800" dirty="0"/>
              <a:t> </a:t>
            </a:r>
            <a:r>
              <a:rPr lang="ru-RU" sz="2800" b="1" dirty="0" err="1"/>
              <a:t>змісту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та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можливостей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dirty="0" err="1"/>
              <a:t>Виправлення</a:t>
            </a:r>
            <a:r>
              <a:rPr lang="ru-RU" sz="2800" dirty="0"/>
              <a:t> </a:t>
            </a:r>
            <a:r>
              <a:rPr lang="ru-RU" sz="2800" dirty="0" err="1"/>
              <a:t>вад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здійснюватись</a:t>
            </a:r>
            <a:r>
              <a:rPr lang="ru-RU" sz="2800" dirty="0"/>
              <a:t> на одному й тому самому </a:t>
            </a:r>
            <a:r>
              <a:rPr lang="ru-RU" sz="2800" dirty="0" err="1"/>
              <a:t>програмному</a:t>
            </a:r>
            <a:r>
              <a:rPr lang="ru-RU" sz="2800" dirty="0"/>
              <a:t> </a:t>
            </a:r>
            <a:r>
              <a:rPr lang="ru-RU" sz="2800" dirty="0" err="1"/>
              <a:t>матеріалі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dirty="0" err="1"/>
              <a:t>Проте</a:t>
            </a:r>
            <a:r>
              <a:rPr lang="ru-RU" sz="2800" dirty="0"/>
              <a:t>,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поставленої</a:t>
            </a:r>
            <a:r>
              <a:rPr lang="ru-RU" sz="2800" dirty="0"/>
              <a:t> мети, </a:t>
            </a:r>
            <a:r>
              <a:rPr lang="ru-RU" sz="2800" dirty="0" err="1"/>
              <a:t>обраних</a:t>
            </a:r>
            <a:r>
              <a:rPr lang="ru-RU" sz="2800" dirty="0"/>
              <a:t> форм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, типу уроку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заняття</a:t>
            </a:r>
            <a:r>
              <a:rPr lang="ru-RU" sz="2800" dirty="0"/>
              <a:t>, </a:t>
            </a:r>
            <a:r>
              <a:rPr lang="ru-RU" sz="2800" dirty="0" err="1"/>
              <a:t>змінюватиметься</a:t>
            </a:r>
            <a:r>
              <a:rPr lang="ru-RU" sz="2800" dirty="0"/>
              <a:t> </a:t>
            </a:r>
            <a:r>
              <a:rPr lang="ru-RU" sz="2800" b="1" dirty="0"/>
              <a:t>сила</a:t>
            </a:r>
            <a:r>
              <a:rPr lang="ru-RU" sz="2800" dirty="0"/>
              <a:t>, </a:t>
            </a:r>
            <a:r>
              <a:rPr lang="ru-RU" sz="2800" b="1" dirty="0"/>
              <a:t>темп</a:t>
            </a:r>
            <a:r>
              <a:rPr lang="ru-RU" sz="2800" dirty="0"/>
              <a:t> корекційного </a:t>
            </a:r>
            <a:r>
              <a:rPr lang="ru-RU" sz="2800" dirty="0" err="1"/>
              <a:t>впливу</a:t>
            </a:r>
            <a:r>
              <a:rPr lang="ru-RU" sz="2800" dirty="0"/>
              <a:t> та </a:t>
            </a:r>
            <a:r>
              <a:rPr lang="ru-RU" sz="2800" dirty="0" err="1"/>
              <a:t>якісного</a:t>
            </a:r>
            <a:r>
              <a:rPr lang="ru-RU" sz="2800" dirty="0"/>
              <a:t> </a:t>
            </a:r>
            <a:r>
              <a:rPr lang="ru-RU" sz="2800" dirty="0" err="1"/>
              <a:t>засвоєння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436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Мультидисциплінарна</a:t>
            </a:r>
            <a:r>
              <a:rPr lang="ru-RU" sz="2800" dirty="0"/>
              <a:t> команда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закладу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b="1" dirty="0"/>
              <a:t>корекційної</a:t>
            </a:r>
            <a:r>
              <a:rPr lang="ru-RU" sz="2800" dirty="0"/>
              <a:t> </a:t>
            </a:r>
            <a:r>
              <a:rPr lang="ru-RU" sz="2800" b="1" dirty="0"/>
              <a:t>мети</a:t>
            </a:r>
            <a:r>
              <a:rPr lang="ru-RU" sz="2800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 і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відповідної</a:t>
            </a:r>
            <a:r>
              <a:rPr lang="ru-RU" sz="2800" dirty="0"/>
              <a:t> до предмета </a:t>
            </a:r>
            <a:r>
              <a:rPr lang="ru-RU" sz="2800" dirty="0" err="1"/>
              <a:t>корекції</a:t>
            </a:r>
            <a:r>
              <a:rPr lang="ru-RU" sz="2800" dirty="0"/>
              <a:t> </a:t>
            </a:r>
            <a:r>
              <a:rPr lang="ru-RU" sz="2800" b="1" dirty="0"/>
              <a:t>методики</a:t>
            </a:r>
            <a:r>
              <a:rPr lang="ru-RU" sz="2800" dirty="0"/>
              <a:t> </a:t>
            </a:r>
            <a:r>
              <a:rPr lang="ru-RU" sz="2800" dirty="0" err="1"/>
              <a:t>диференційованого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(</a:t>
            </a:r>
            <a:r>
              <a:rPr lang="ru-RU" sz="2800" dirty="0" err="1"/>
              <a:t>методи</a:t>
            </a:r>
            <a:r>
              <a:rPr lang="ru-RU" sz="2800" dirty="0"/>
              <a:t>, </a:t>
            </a:r>
            <a:r>
              <a:rPr lang="ru-RU" sz="2800" dirty="0" err="1"/>
              <a:t>засоби</a:t>
            </a:r>
            <a:r>
              <a:rPr lang="ru-RU" sz="2800" dirty="0"/>
              <a:t>, </a:t>
            </a:r>
            <a:r>
              <a:rPr lang="ru-RU" sz="2800" dirty="0" err="1"/>
              <a:t>прийоми</a:t>
            </a:r>
            <a:r>
              <a:rPr lang="ru-RU" sz="2800" dirty="0"/>
              <a:t>, 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). </a:t>
            </a:r>
          </a:p>
          <a:p>
            <a:pPr marL="0" indent="0">
              <a:buNone/>
            </a:pP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методиці</a:t>
            </a:r>
            <a:r>
              <a:rPr lang="ru-RU" sz="2800" dirty="0"/>
              <a:t> </a:t>
            </a:r>
            <a:r>
              <a:rPr lang="ru-RU" sz="2800" dirty="0" err="1"/>
              <a:t>надається</a:t>
            </a:r>
            <a:r>
              <a:rPr lang="ru-RU" sz="2800" dirty="0"/>
              <a:t> </a:t>
            </a:r>
            <a:r>
              <a:rPr lang="ru-RU" sz="2800" dirty="0" err="1"/>
              <a:t>провідна</a:t>
            </a:r>
            <a:r>
              <a:rPr lang="ru-RU" sz="2800" dirty="0"/>
              <a:t> роль у </a:t>
            </a:r>
            <a:r>
              <a:rPr lang="ru-RU" sz="2800" dirty="0" err="1"/>
              <a:t>проведенні</a:t>
            </a:r>
            <a:r>
              <a:rPr lang="ru-RU" sz="2800" dirty="0"/>
              <a:t> </a:t>
            </a:r>
            <a:r>
              <a:rPr lang="ru-RU" sz="2800" dirty="0" err="1"/>
              <a:t>корекційно‐розвивальної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05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err="1"/>
              <a:t>Принципи</a:t>
            </a:r>
            <a:r>
              <a:rPr lang="ru-RU" sz="2800" dirty="0"/>
              <a:t> </a:t>
            </a:r>
            <a:r>
              <a:rPr lang="ru-RU" sz="2800" b="1" dirty="0" err="1"/>
              <a:t>роботи</a:t>
            </a:r>
            <a:r>
              <a:rPr lang="ru-RU" sz="2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системності</a:t>
            </a:r>
            <a:r>
              <a:rPr lang="ru-RU" sz="2800" dirty="0"/>
              <a:t> </a:t>
            </a:r>
            <a:r>
              <a:rPr lang="ru-RU" sz="2800" dirty="0" err="1"/>
              <a:t>корекційних</a:t>
            </a:r>
            <a:r>
              <a:rPr lang="ru-RU" sz="2800" dirty="0"/>
              <a:t>, </a:t>
            </a:r>
            <a:r>
              <a:rPr lang="ru-RU" sz="2800" dirty="0" err="1"/>
              <a:t>профілактичних</a:t>
            </a:r>
            <a:r>
              <a:rPr lang="ru-RU" sz="2800" dirty="0"/>
              <a:t> і </a:t>
            </a:r>
            <a:r>
              <a:rPr lang="ru-RU" sz="2800" dirty="0" err="1"/>
              <a:t>розвивальних</a:t>
            </a:r>
            <a:r>
              <a:rPr lang="ru-RU" sz="2800" dirty="0"/>
              <a:t> задач;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єдності</a:t>
            </a:r>
            <a:r>
              <a:rPr lang="ru-RU" sz="2800" dirty="0"/>
              <a:t> </a:t>
            </a:r>
            <a:r>
              <a:rPr lang="ru-RU" sz="2800" dirty="0" err="1"/>
              <a:t>діагностики</a:t>
            </a:r>
            <a:r>
              <a:rPr lang="ru-RU" sz="2800" dirty="0"/>
              <a:t> та </a:t>
            </a:r>
            <a:r>
              <a:rPr lang="ru-RU" sz="2800" dirty="0" err="1"/>
              <a:t>корекції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пріоритетності</a:t>
            </a:r>
            <a:r>
              <a:rPr lang="ru-RU" sz="2800" dirty="0"/>
              <a:t> </a:t>
            </a:r>
            <a:r>
              <a:rPr lang="ru-RU" sz="2800" dirty="0" err="1"/>
              <a:t>корекції</a:t>
            </a:r>
            <a:r>
              <a:rPr lang="ru-RU" sz="2800" dirty="0"/>
              <a:t> каузального типу;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діяльнісний принцип </a:t>
            </a:r>
            <a:r>
              <a:rPr lang="ru-RU" sz="2800" dirty="0" err="1"/>
              <a:t>корекції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врахування</a:t>
            </a:r>
            <a:r>
              <a:rPr lang="ru-RU" sz="2800" dirty="0"/>
              <a:t> </a:t>
            </a:r>
            <a:r>
              <a:rPr lang="ru-RU" sz="2800" dirty="0" err="1"/>
              <a:t>вікових</a:t>
            </a:r>
            <a:r>
              <a:rPr lang="ru-RU" sz="2800" dirty="0"/>
              <a:t> та </a:t>
            </a:r>
            <a:r>
              <a:rPr lang="ru-RU" sz="2800" dirty="0" err="1"/>
              <a:t>індивідуальних</a:t>
            </a:r>
            <a:r>
              <a:rPr lang="ru-RU" sz="2800" dirty="0"/>
              <a:t>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комплексності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</a:t>
            </a:r>
            <a:r>
              <a:rPr lang="ru-RU" sz="2800" dirty="0" err="1"/>
              <a:t>психологічного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активного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найближчого</a:t>
            </a:r>
            <a:r>
              <a:rPr lang="ru-RU" sz="2800" dirty="0"/>
              <a:t> </a:t>
            </a:r>
            <a:r>
              <a:rPr lang="ru-RU" sz="2800" dirty="0" err="1"/>
              <a:t>соціального</a:t>
            </a:r>
            <a:r>
              <a:rPr lang="ru-RU" sz="2800" dirty="0"/>
              <a:t> </a:t>
            </a:r>
            <a:r>
              <a:rPr lang="ru-RU" sz="2800" dirty="0" err="1"/>
              <a:t>оточення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36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Психокорекційні </a:t>
            </a:r>
            <a:r>
              <a:rPr lang="ru-RU" sz="2800" b="1" dirty="0" err="1"/>
              <a:t>технології</a:t>
            </a:r>
            <a:r>
              <a:rPr lang="ru-RU" sz="2800" b="1" dirty="0"/>
              <a:t> </a:t>
            </a:r>
            <a:r>
              <a:rPr lang="ru-RU" sz="2800" dirty="0"/>
              <a:t>– </a:t>
            </a:r>
            <a:r>
              <a:rPr lang="ru-RU" sz="2800" dirty="0" err="1"/>
              <a:t>сукупність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про </a:t>
            </a:r>
            <a:r>
              <a:rPr lang="ru-RU" sz="2800" dirty="0" err="1"/>
              <a:t>способи</a:t>
            </a:r>
            <a:r>
              <a:rPr lang="ru-RU" sz="2800" dirty="0"/>
              <a:t> та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психокорекційного </a:t>
            </a:r>
            <a:r>
              <a:rPr lang="ru-RU" sz="2800" dirty="0" err="1"/>
              <a:t>впливу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розглядають</a:t>
            </a:r>
            <a:r>
              <a:rPr lang="ru-RU" sz="2800" dirty="0"/>
              <a:t> як </a:t>
            </a:r>
            <a:r>
              <a:rPr lang="ru-RU" sz="2800" dirty="0" err="1"/>
              <a:t>складну</a:t>
            </a:r>
            <a:r>
              <a:rPr lang="ru-RU" sz="2800" dirty="0"/>
              <a:t> систему,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включає</a:t>
            </a:r>
            <a:r>
              <a:rPr lang="ru-RU" sz="2800" dirty="0"/>
              <a:t> </a:t>
            </a:r>
            <a:r>
              <a:rPr lang="ru-RU" sz="2800" dirty="0" err="1"/>
              <a:t>стратегічні</a:t>
            </a:r>
            <a:r>
              <a:rPr lang="ru-RU" sz="2800" dirty="0"/>
              <a:t>, й </a:t>
            </a:r>
            <a:r>
              <a:rPr lang="ru-RU" sz="2800" dirty="0" err="1"/>
              <a:t>тактичні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b="1" dirty="0" err="1"/>
              <a:t>Стратегічні</a:t>
            </a:r>
            <a:r>
              <a:rPr lang="ru-RU" sz="2800" dirty="0"/>
              <a:t> – </a:t>
            </a:r>
            <a:r>
              <a:rPr lang="ru-RU" sz="2800" dirty="0" err="1"/>
              <a:t>розробка</a:t>
            </a:r>
            <a:r>
              <a:rPr lang="ru-RU" sz="2800" dirty="0"/>
              <a:t> психокорекційних </a:t>
            </a:r>
            <a:r>
              <a:rPr lang="ru-RU" sz="2800" dirty="0" err="1"/>
              <a:t>розвивальних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і </a:t>
            </a:r>
            <a:r>
              <a:rPr lang="ru-RU" sz="2800" dirty="0" err="1"/>
              <a:t>комплексів</a:t>
            </a:r>
            <a:r>
              <a:rPr lang="ru-RU" sz="2800" dirty="0"/>
              <a:t>; </a:t>
            </a:r>
          </a:p>
          <a:p>
            <a:pPr marL="0" indent="0">
              <a:buNone/>
            </a:pPr>
            <a:r>
              <a:rPr lang="ru-RU" sz="2800" b="1" dirty="0" err="1"/>
              <a:t>тактичні</a:t>
            </a:r>
            <a:r>
              <a:rPr lang="ru-RU" sz="2800" dirty="0"/>
              <a:t> – </a:t>
            </a:r>
            <a:r>
              <a:rPr lang="ru-RU" sz="2800" dirty="0" err="1"/>
              <a:t>розробка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і психокорекційних </a:t>
            </a:r>
            <a:r>
              <a:rPr lang="ru-RU" sz="2800" dirty="0" err="1"/>
              <a:t>розвивальних</a:t>
            </a:r>
            <a:r>
              <a:rPr lang="ru-RU" sz="2800" dirty="0"/>
              <a:t> </a:t>
            </a:r>
            <a:r>
              <a:rPr lang="ru-RU" sz="2800" dirty="0" err="1"/>
              <a:t>технік</a:t>
            </a:r>
            <a:r>
              <a:rPr lang="ru-RU" sz="2800" dirty="0"/>
              <a:t> (</a:t>
            </a:r>
            <a:r>
              <a:rPr lang="ru-RU" sz="2800" dirty="0" err="1"/>
              <a:t>вибір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корекційно‐розвивальної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, </a:t>
            </a:r>
            <a:r>
              <a:rPr lang="ru-RU" sz="2800" dirty="0" err="1"/>
              <a:t>підбір</a:t>
            </a:r>
            <a:r>
              <a:rPr lang="ru-RU" sz="2800" dirty="0"/>
              <a:t> </a:t>
            </a:r>
            <a:r>
              <a:rPr lang="ru-RU" sz="2800" dirty="0" err="1"/>
              <a:t>груп</a:t>
            </a:r>
            <a:r>
              <a:rPr lang="ru-RU" sz="2800" dirty="0"/>
              <a:t>, режим і </a:t>
            </a:r>
            <a:r>
              <a:rPr lang="ru-RU" sz="2800" dirty="0" err="1"/>
              <a:t>тривалість</a:t>
            </a:r>
            <a:r>
              <a:rPr lang="ru-RU" sz="2800" dirty="0"/>
              <a:t> занять).</a:t>
            </a:r>
          </a:p>
        </p:txBody>
      </p:sp>
    </p:spTree>
    <p:extLst>
      <p:ext uri="{BB962C8B-B14F-4D97-AF65-F5344CB8AC3E}">
        <p14:creationId xmlns:p14="http://schemas.microsoft.com/office/powerpoint/2010/main" val="33574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Система </a:t>
            </a:r>
            <a:r>
              <a:rPr lang="ru-RU" sz="2800" dirty="0" err="1"/>
              <a:t>комплексної</a:t>
            </a:r>
            <a:r>
              <a:rPr lang="ru-RU" sz="2800" dirty="0"/>
              <a:t> </a:t>
            </a:r>
            <a:r>
              <a:rPr lang="ru-RU" sz="2800" dirty="0" err="1"/>
              <a:t>корекційно‐розвивальної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 </a:t>
            </a:r>
            <a:r>
              <a:rPr lang="ru-RU" sz="2800" dirty="0" err="1"/>
              <a:t>дітям</a:t>
            </a:r>
            <a:r>
              <a:rPr lang="ru-RU" sz="2800" dirty="0"/>
              <a:t> з </a:t>
            </a:r>
            <a:r>
              <a:rPr lang="ru-RU" sz="2800" dirty="0" err="1"/>
              <a:t>особливими</a:t>
            </a:r>
            <a:r>
              <a:rPr lang="ru-RU" sz="2800" dirty="0"/>
              <a:t> потребами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інклюзії</a:t>
            </a:r>
            <a:r>
              <a:rPr lang="ru-RU" sz="2800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1. </a:t>
            </a:r>
            <a:r>
              <a:rPr lang="ru-RU" sz="2800" dirty="0" err="1"/>
              <a:t>Медичну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(</a:t>
            </a:r>
            <a:r>
              <a:rPr lang="ru-RU" sz="2800" dirty="0" err="1"/>
              <a:t>лікування</a:t>
            </a:r>
            <a:r>
              <a:rPr lang="ru-RU" sz="2800" dirty="0"/>
              <a:t> основного </a:t>
            </a:r>
            <a:r>
              <a:rPr lang="ru-RU" sz="2800" dirty="0" err="1"/>
              <a:t>захворювання</a:t>
            </a:r>
            <a:r>
              <a:rPr lang="ru-RU" sz="2800" dirty="0"/>
              <a:t>, </a:t>
            </a:r>
            <a:r>
              <a:rPr lang="ru-RU" sz="2800" dirty="0" err="1"/>
              <a:t>підтримуюча</a:t>
            </a:r>
            <a:r>
              <a:rPr lang="ru-RU" sz="2800" dirty="0"/>
              <a:t> </a:t>
            </a:r>
            <a:r>
              <a:rPr lang="ru-RU" sz="2800" dirty="0" err="1"/>
              <a:t>терапія</a:t>
            </a:r>
            <a:r>
              <a:rPr lang="ru-RU" sz="2800" dirty="0"/>
              <a:t>, </a:t>
            </a:r>
            <a:r>
              <a:rPr lang="ru-RU" sz="2800" dirty="0" err="1"/>
              <a:t>лікувальна</a:t>
            </a:r>
            <a:r>
              <a:rPr lang="ru-RU" sz="2800" dirty="0"/>
              <a:t> </a:t>
            </a:r>
            <a:r>
              <a:rPr lang="ru-RU" sz="2800" dirty="0" err="1"/>
              <a:t>фізкультура</a:t>
            </a:r>
            <a:r>
              <a:rPr lang="ru-RU" sz="2800" dirty="0"/>
              <a:t>, </a:t>
            </a:r>
            <a:r>
              <a:rPr lang="ru-RU" sz="2800" dirty="0" err="1"/>
              <a:t>масаж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.). </a:t>
            </a:r>
          </a:p>
          <a:p>
            <a:pPr marL="0" indent="0">
              <a:buNone/>
            </a:pPr>
            <a:r>
              <a:rPr lang="ru-RU" sz="2800" dirty="0"/>
              <a:t>2. </a:t>
            </a:r>
            <a:r>
              <a:rPr lang="ru-RU" sz="2800" dirty="0" err="1"/>
              <a:t>Педагогічну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(</a:t>
            </a:r>
            <a:r>
              <a:rPr lang="ru-RU" sz="2800" dirty="0" err="1"/>
              <a:t>навчання</a:t>
            </a:r>
            <a:r>
              <a:rPr lang="ru-RU" sz="2800" dirty="0"/>
              <a:t>, </a:t>
            </a:r>
            <a:r>
              <a:rPr lang="ru-RU" sz="2800" dirty="0" err="1"/>
              <a:t>виховання</a:t>
            </a:r>
            <a:r>
              <a:rPr lang="ru-RU" sz="2800" dirty="0"/>
              <a:t> та </a:t>
            </a:r>
            <a:r>
              <a:rPr lang="ru-RU" sz="2800" dirty="0" err="1"/>
              <a:t>розвиток</a:t>
            </a:r>
            <a:r>
              <a:rPr lang="ru-RU" sz="2800" dirty="0"/>
              <a:t>). </a:t>
            </a:r>
          </a:p>
          <a:p>
            <a:pPr marL="0" indent="0">
              <a:buNone/>
            </a:pPr>
            <a:r>
              <a:rPr lang="ru-RU" sz="2800" dirty="0"/>
              <a:t>3. </a:t>
            </a:r>
            <a:r>
              <a:rPr lang="ru-RU" sz="2800" dirty="0" err="1"/>
              <a:t>Психологічну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(</a:t>
            </a:r>
            <a:r>
              <a:rPr lang="ru-RU" sz="2800" dirty="0" err="1"/>
              <a:t>психологічна</a:t>
            </a:r>
            <a:r>
              <a:rPr lang="ru-RU" sz="2800" dirty="0"/>
              <a:t> </a:t>
            </a:r>
            <a:r>
              <a:rPr lang="ru-RU" sz="2800" dirty="0" err="1"/>
              <a:t>корекція</a:t>
            </a:r>
            <a:r>
              <a:rPr lang="ru-RU" sz="2800" dirty="0"/>
              <a:t>, </a:t>
            </a:r>
            <a:r>
              <a:rPr lang="ru-RU" sz="2800" dirty="0" err="1"/>
              <a:t>оптимізація</a:t>
            </a:r>
            <a:r>
              <a:rPr lang="ru-RU" sz="2800" dirty="0"/>
              <a:t> </a:t>
            </a:r>
            <a:r>
              <a:rPr lang="ru-RU" sz="2800" dirty="0" err="1"/>
              <a:t>сімейного</a:t>
            </a:r>
            <a:r>
              <a:rPr lang="ru-RU" sz="2800" dirty="0"/>
              <a:t> </a:t>
            </a:r>
            <a:r>
              <a:rPr lang="ru-RU" sz="2800" dirty="0" err="1"/>
              <a:t>клімату</a:t>
            </a:r>
            <a:r>
              <a:rPr lang="ru-RU" sz="2800" dirty="0"/>
              <a:t>). </a:t>
            </a:r>
          </a:p>
          <a:p>
            <a:pPr marL="0" indent="0">
              <a:buNone/>
            </a:pPr>
            <a:r>
              <a:rPr lang="ru-RU" sz="2800" dirty="0"/>
              <a:t>4. </a:t>
            </a:r>
            <a:r>
              <a:rPr lang="ru-RU" sz="2800" dirty="0" err="1"/>
              <a:t>Соціальну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(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соціалізуватися</a:t>
            </a:r>
            <a:r>
              <a:rPr lang="ru-RU" sz="2800" dirty="0"/>
              <a:t>, </a:t>
            </a:r>
            <a:r>
              <a:rPr lang="ru-RU" sz="2800" dirty="0" err="1"/>
              <a:t>допомога</a:t>
            </a:r>
            <a:r>
              <a:rPr lang="ru-RU" sz="2800" dirty="0"/>
              <a:t> </a:t>
            </a:r>
            <a:r>
              <a:rPr lang="ru-RU" sz="2800" dirty="0" err="1"/>
              <a:t>непрацездатним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.).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734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err="1"/>
              <a:t>Складання</a:t>
            </a:r>
            <a:r>
              <a:rPr lang="ru-RU" sz="2800" dirty="0"/>
              <a:t> </a:t>
            </a:r>
            <a:r>
              <a:rPr lang="ru-RU" sz="2800" dirty="0" err="1"/>
              <a:t>корекційно‐розвивальної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та </a:t>
            </a:r>
            <a:r>
              <a:rPr lang="ru-RU" sz="2800" dirty="0" err="1"/>
              <a:t>вміння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модифікувати</a:t>
            </a:r>
            <a:r>
              <a:rPr lang="ru-RU" sz="2800" dirty="0"/>
              <a:t> </a:t>
            </a:r>
            <a:r>
              <a:rPr lang="ru-RU" sz="2800" dirty="0" err="1"/>
              <a:t>важливий</a:t>
            </a:r>
            <a:r>
              <a:rPr lang="ru-RU" sz="2800" dirty="0"/>
              <a:t> компонент </a:t>
            </a:r>
            <a:r>
              <a:rPr lang="ru-RU" sz="2800" dirty="0" err="1"/>
              <a:t>готовності</a:t>
            </a:r>
            <a:r>
              <a:rPr lang="ru-RU" sz="2800" dirty="0"/>
              <a:t> педагога до </a:t>
            </a:r>
            <a:r>
              <a:rPr lang="ru-RU" sz="2800" dirty="0" err="1"/>
              <a:t>роботи</a:t>
            </a:r>
            <a:r>
              <a:rPr lang="ru-RU" sz="2800" dirty="0"/>
              <a:t> в </a:t>
            </a:r>
            <a:r>
              <a:rPr lang="ru-RU" sz="2800" dirty="0" err="1"/>
              <a:t>інклюзивній</a:t>
            </a:r>
            <a:r>
              <a:rPr lang="ru-RU" sz="2800" dirty="0"/>
              <a:t> </a:t>
            </a:r>
            <a:r>
              <a:rPr lang="ru-RU" sz="2800" dirty="0" err="1"/>
              <a:t>школі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b="1" dirty="0" err="1"/>
              <a:t>універсальних</a:t>
            </a:r>
            <a:r>
              <a:rPr lang="ru-RU" sz="2800" b="1" dirty="0"/>
              <a:t> </a:t>
            </a:r>
            <a:r>
              <a:rPr lang="ru-RU" sz="2800" b="1" dirty="0" err="1"/>
              <a:t>корекційних</a:t>
            </a:r>
            <a:r>
              <a:rPr lang="ru-RU" sz="2800" b="1" dirty="0"/>
              <a:t> </a:t>
            </a:r>
            <a:r>
              <a:rPr lang="ru-RU" sz="2800" b="1" dirty="0" err="1"/>
              <a:t>програм</a:t>
            </a:r>
            <a:r>
              <a:rPr lang="ru-RU" sz="2800" b="1" dirty="0"/>
              <a:t> не </a:t>
            </a:r>
            <a:r>
              <a:rPr lang="ru-RU" sz="2800" b="1" dirty="0" err="1"/>
              <a:t>існує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dirty="0" err="1"/>
              <a:t>Окрім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r>
              <a:rPr lang="ru-RU" sz="2800" dirty="0"/>
              <a:t> дефекту та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тяжкості</a:t>
            </a:r>
            <a:r>
              <a:rPr lang="ru-RU" sz="2800" dirty="0"/>
              <a:t>, треба </a:t>
            </a:r>
            <a:r>
              <a:rPr lang="ru-RU" sz="2800" dirty="0" err="1"/>
              <a:t>враховувати</a:t>
            </a:r>
            <a:r>
              <a:rPr lang="ru-RU" sz="2800" dirty="0"/>
              <a:t> :</a:t>
            </a:r>
          </a:p>
          <a:p>
            <a:r>
              <a:rPr lang="ru-RU" sz="2800" dirty="0"/>
              <a:t>час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міжфункціональних</a:t>
            </a:r>
            <a:r>
              <a:rPr lang="ru-RU" sz="2800" dirty="0"/>
              <a:t> </a:t>
            </a:r>
            <a:r>
              <a:rPr lang="ru-RU" sz="2800" dirty="0" err="1"/>
              <a:t>зв’язків</a:t>
            </a:r>
            <a:r>
              <a:rPr lang="ru-RU" sz="2800" dirty="0"/>
              <a:t>, </a:t>
            </a:r>
          </a:p>
          <a:p>
            <a:r>
              <a:rPr lang="ru-RU" sz="2800" dirty="0" err="1"/>
              <a:t>типологічні</a:t>
            </a:r>
            <a:r>
              <a:rPr lang="ru-RU" sz="2800" dirty="0"/>
              <a:t> та </a:t>
            </a:r>
            <a:r>
              <a:rPr lang="ru-RU" sz="2800" dirty="0" err="1"/>
              <a:t>індивідуально‐психологічні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(</a:t>
            </a:r>
            <a:r>
              <a:rPr lang="ru-RU" sz="2800" dirty="0" err="1"/>
              <a:t>можливості</a:t>
            </a:r>
            <a:r>
              <a:rPr lang="ru-RU" sz="2800" dirty="0"/>
              <a:t>, </a:t>
            </a:r>
            <a:r>
              <a:rPr lang="ru-RU" sz="2800" dirty="0" err="1"/>
              <a:t>досягнення</a:t>
            </a:r>
            <a:r>
              <a:rPr lang="ru-RU" sz="2800" dirty="0"/>
              <a:t>, </a:t>
            </a:r>
            <a:r>
              <a:rPr lang="ru-RU" sz="2800" dirty="0" err="1"/>
              <a:t>позитивні</a:t>
            </a:r>
            <a:r>
              <a:rPr lang="ru-RU" sz="2800" dirty="0"/>
              <a:t> </a:t>
            </a:r>
            <a:r>
              <a:rPr lang="ru-RU" sz="2800" dirty="0" err="1"/>
              <a:t>сторони</a:t>
            </a:r>
            <a:r>
              <a:rPr lang="ru-RU" sz="2800" dirty="0"/>
              <a:t>), </a:t>
            </a:r>
          </a:p>
          <a:p>
            <a:r>
              <a:rPr lang="ru-RU" sz="2800" dirty="0"/>
              <a:t>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попередню</a:t>
            </a:r>
            <a:r>
              <a:rPr lang="ru-RU" sz="2800" dirty="0"/>
              <a:t> </a:t>
            </a:r>
            <a:r>
              <a:rPr lang="ru-RU" sz="2800" dirty="0" err="1"/>
              <a:t>соціальну</a:t>
            </a:r>
            <a:r>
              <a:rPr lang="ru-RU" sz="2800" dirty="0"/>
              <a:t> </a:t>
            </a:r>
            <a:r>
              <a:rPr lang="ru-RU" sz="2800" dirty="0" err="1"/>
              <a:t>ситуацію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910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Члени </a:t>
            </a:r>
            <a:r>
              <a:rPr lang="ru-RU" sz="2800" dirty="0" err="1"/>
              <a:t>команди</a:t>
            </a:r>
            <a:r>
              <a:rPr lang="ru-RU" sz="2800" dirty="0"/>
              <a:t> </a:t>
            </a:r>
            <a:r>
              <a:rPr lang="ru-RU" sz="2800" dirty="0" err="1"/>
              <a:t>розглядають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не як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вправ</a:t>
            </a:r>
            <a:r>
              <a:rPr lang="ru-RU" sz="2800" dirty="0"/>
              <a:t> з </a:t>
            </a:r>
            <a:r>
              <a:rPr lang="ru-RU" sz="2800" dirty="0" err="1"/>
              <a:t>удосконалення</a:t>
            </a:r>
            <a:r>
              <a:rPr lang="ru-RU" sz="2800" dirty="0"/>
              <a:t> психолого‐</a:t>
            </a:r>
            <a:r>
              <a:rPr lang="ru-RU" sz="2800" dirty="0" err="1"/>
              <a:t>педагогічної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а як </a:t>
            </a:r>
            <a:r>
              <a:rPr lang="ru-RU" sz="2800" b="1" dirty="0" err="1"/>
              <a:t>цілісну</a:t>
            </a:r>
            <a:r>
              <a:rPr lang="ru-RU" sz="2800" b="1" dirty="0"/>
              <a:t> </a:t>
            </a:r>
            <a:r>
              <a:rPr lang="ru-RU" sz="2800" b="1" dirty="0" err="1"/>
              <a:t>свідому</a:t>
            </a:r>
            <a:r>
              <a:rPr lang="ru-RU" sz="2800" b="1" dirty="0"/>
              <a:t> </a:t>
            </a:r>
            <a:r>
              <a:rPr lang="ru-RU" sz="2800" b="1" dirty="0" err="1"/>
              <a:t>діяльність</a:t>
            </a:r>
            <a:r>
              <a:rPr lang="ru-RU" sz="2800" dirty="0"/>
              <a:t> (по </a:t>
            </a:r>
            <a:r>
              <a:rPr lang="ru-RU" sz="2800" dirty="0" err="1"/>
              <a:t>можливості</a:t>
            </a:r>
            <a:r>
              <a:rPr lang="ru-RU" sz="2800" dirty="0"/>
              <a:t> – </a:t>
            </a:r>
            <a:r>
              <a:rPr lang="ru-RU" sz="2800" dirty="0" err="1"/>
              <a:t>усвідомлену</a:t>
            </a:r>
            <a:r>
              <a:rPr lang="ru-RU" sz="2800" dirty="0"/>
              <a:t> </a:t>
            </a:r>
            <a:r>
              <a:rPr lang="ru-RU" sz="2800" dirty="0" err="1"/>
              <a:t>дитиною</a:t>
            </a:r>
            <a:r>
              <a:rPr lang="ru-RU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596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sz="2800" dirty="0">
                <a:solidFill>
                  <a:prstClr val="black"/>
                </a:solidFill>
              </a:rPr>
              <a:t>Сайт </a:t>
            </a:r>
            <a:r>
              <a:rPr lang="en-US" sz="2800" dirty="0">
                <a:solidFill>
                  <a:prstClr val="black"/>
                </a:solidFill>
              </a:rPr>
              <a:t>www.menti.com and use the code 73 91 04 5</a:t>
            </a:r>
          </a:p>
          <a:p>
            <a:pPr marL="0" lvl="0" indent="0" algn="ctr">
              <a:buNone/>
            </a:pPr>
            <a:endParaRPr lang="uk-UA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uk-UA" sz="2800" b="1" i="1" dirty="0">
                <a:solidFill>
                  <a:prstClr val="black"/>
                </a:solidFill>
              </a:rPr>
              <a:t>Як ви вважаєте, де краще навчатися дитині з особливими освітніми потребами?</a:t>
            </a:r>
          </a:p>
          <a:p>
            <a:pPr marL="0" lvl="0" indent="0" algn="ctr">
              <a:buNone/>
            </a:pPr>
            <a:endParaRPr lang="uk-UA" sz="28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B5601-A9E4-4483-8299-C7BC1A704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96" y="3418459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1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При </a:t>
            </a:r>
            <a:r>
              <a:rPr lang="ru-RU" sz="2800" dirty="0" err="1"/>
              <a:t>складанні</a:t>
            </a:r>
            <a:r>
              <a:rPr lang="ru-RU" sz="2800" dirty="0"/>
              <a:t> </a:t>
            </a:r>
            <a:r>
              <a:rPr lang="ru-RU" sz="2800" dirty="0" err="1"/>
              <a:t>корекційно‐розвивальної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дотримуватись</a:t>
            </a:r>
            <a:r>
              <a:rPr lang="ru-RU" sz="2800" dirty="0"/>
              <a:t> таких </a:t>
            </a:r>
            <a:r>
              <a:rPr lang="ru-RU" sz="2800" b="1" dirty="0" err="1"/>
              <a:t>методичних</a:t>
            </a:r>
            <a:r>
              <a:rPr lang="ru-RU" sz="2800" b="1" dirty="0"/>
              <a:t> </a:t>
            </a:r>
            <a:r>
              <a:rPr lang="ru-RU" sz="2800" b="1" dirty="0" err="1"/>
              <a:t>вимог</a:t>
            </a:r>
            <a:r>
              <a:rPr lang="ru-RU" sz="2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чітко</a:t>
            </a:r>
            <a:r>
              <a:rPr lang="ru-RU" sz="2800" dirty="0"/>
              <a:t> </a:t>
            </a:r>
            <a:r>
              <a:rPr lang="ru-RU" sz="2800" dirty="0" err="1"/>
              <a:t>сформулювати</a:t>
            </a:r>
            <a:r>
              <a:rPr lang="ru-RU" sz="2800" dirty="0"/>
              <a:t> </a:t>
            </a:r>
            <a:r>
              <a:rPr lang="ru-RU" sz="2800" dirty="0" err="1"/>
              <a:t>основну</a:t>
            </a:r>
            <a:r>
              <a:rPr lang="ru-RU" sz="2800" dirty="0"/>
              <a:t> мету психолого‐</a:t>
            </a:r>
            <a:r>
              <a:rPr lang="ru-RU" sz="2800" dirty="0" err="1"/>
              <a:t>педагогічної</a:t>
            </a:r>
            <a:r>
              <a:rPr lang="ru-RU" sz="2800" dirty="0"/>
              <a:t> корекційної </a:t>
            </a:r>
            <a:r>
              <a:rPr lang="ru-RU" sz="2800" dirty="0" err="1"/>
              <a:t>роботи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виділити</a:t>
            </a:r>
            <a:r>
              <a:rPr lang="ru-RU" sz="2800" dirty="0"/>
              <a:t> коло </a:t>
            </a:r>
            <a:r>
              <a:rPr lang="ru-RU" sz="2800" dirty="0" err="1"/>
              <a:t>завдань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конкретизувати</a:t>
            </a:r>
            <a:r>
              <a:rPr lang="ru-RU" sz="2800" dirty="0"/>
              <a:t> </a:t>
            </a:r>
            <a:r>
              <a:rPr lang="ru-RU" sz="2800" dirty="0" err="1"/>
              <a:t>основну</a:t>
            </a:r>
            <a:r>
              <a:rPr lang="ru-RU" sz="2800" dirty="0"/>
              <a:t> мету;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визначити</a:t>
            </a:r>
            <a:r>
              <a:rPr lang="ru-RU" sz="2800" dirty="0"/>
              <a:t> </a:t>
            </a:r>
            <a:r>
              <a:rPr lang="ru-RU" sz="2800" dirty="0" err="1"/>
              <a:t>зміст</a:t>
            </a:r>
            <a:r>
              <a:rPr lang="ru-RU" sz="2800" dirty="0"/>
              <a:t> </a:t>
            </a:r>
            <a:r>
              <a:rPr lang="ru-RU" sz="2800" dirty="0" err="1"/>
              <a:t>корекційних</a:t>
            </a:r>
            <a:r>
              <a:rPr lang="ru-RU" sz="2800" dirty="0"/>
              <a:t> занять, </a:t>
            </a:r>
            <a:r>
              <a:rPr lang="ru-RU" sz="2800" dirty="0" err="1"/>
              <a:t>врахувуючи</a:t>
            </a:r>
            <a:r>
              <a:rPr lang="ru-RU" sz="2800" dirty="0"/>
              <a:t> структуру дефекту та </a:t>
            </a:r>
            <a:r>
              <a:rPr lang="ru-RU" sz="2800" dirty="0" err="1"/>
              <a:t>індивідуально‐психічні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,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провідного</a:t>
            </a:r>
            <a:r>
              <a:rPr lang="ru-RU" sz="2800" dirty="0"/>
              <a:t> виду </a:t>
            </a:r>
            <a:r>
              <a:rPr lang="ru-RU" sz="2800" dirty="0" err="1"/>
              <a:t>діяльності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визначити</a:t>
            </a:r>
            <a:r>
              <a:rPr lang="ru-RU" sz="2800" dirty="0"/>
              <a:t> форму </a:t>
            </a:r>
            <a:r>
              <a:rPr lang="ru-RU" sz="2800" dirty="0" err="1"/>
              <a:t>роботи</a:t>
            </a:r>
            <a:r>
              <a:rPr lang="ru-RU" sz="2800" dirty="0"/>
              <a:t> з </a:t>
            </a:r>
            <a:r>
              <a:rPr lang="ru-RU" sz="2800" dirty="0" err="1"/>
              <a:t>дитиною</a:t>
            </a:r>
            <a:r>
              <a:rPr lang="ru-RU" sz="2800" dirty="0"/>
              <a:t> (</a:t>
            </a:r>
            <a:r>
              <a:rPr lang="ru-RU" sz="2800" dirty="0" err="1"/>
              <a:t>групова</a:t>
            </a:r>
            <a:r>
              <a:rPr lang="ru-RU" sz="2800" dirty="0"/>
              <a:t>, </a:t>
            </a:r>
            <a:r>
              <a:rPr lang="ru-RU" sz="2800" dirty="0" err="1"/>
              <a:t>сімейна</a:t>
            </a:r>
            <a:r>
              <a:rPr lang="ru-RU" sz="2800" dirty="0"/>
              <a:t>, </a:t>
            </a:r>
            <a:r>
              <a:rPr lang="ru-RU" sz="2800" dirty="0" err="1"/>
              <a:t>індивідуальна</a:t>
            </a:r>
            <a:r>
              <a:rPr lang="ru-RU" sz="2800" dirty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підібрати</a:t>
            </a:r>
            <a:r>
              <a:rPr lang="ru-RU" sz="2800" dirty="0"/>
              <a:t> </a:t>
            </a:r>
            <a:r>
              <a:rPr lang="ru-RU" sz="2800" dirty="0" err="1"/>
              <a:t>відповідні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й </a:t>
            </a:r>
            <a:r>
              <a:rPr lang="ru-RU" sz="2800" dirty="0" err="1"/>
              <a:t>техніки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врахуванням</a:t>
            </a:r>
            <a:r>
              <a:rPr lang="ru-RU" sz="2800" dirty="0"/>
              <a:t> </a:t>
            </a:r>
            <a:r>
              <a:rPr lang="ru-RU" sz="2800" dirty="0" err="1"/>
              <a:t>вікових</a:t>
            </a:r>
            <a:r>
              <a:rPr lang="ru-RU" sz="2800" dirty="0"/>
              <a:t>, </a:t>
            </a:r>
            <a:r>
              <a:rPr lang="ru-RU" sz="2800" dirty="0" err="1"/>
              <a:t>інтелектуальних</a:t>
            </a:r>
            <a:r>
              <a:rPr lang="ru-RU" sz="2800" dirty="0"/>
              <a:t> та </a:t>
            </a:r>
            <a:r>
              <a:rPr lang="ru-RU" sz="2800" dirty="0" err="1"/>
              <a:t>фізичних</a:t>
            </a:r>
            <a:r>
              <a:rPr lang="ru-RU" sz="2800" dirty="0"/>
              <a:t> </a:t>
            </a:r>
            <a:r>
              <a:rPr lang="ru-RU" sz="2800" dirty="0" err="1"/>
              <a:t>можливостей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запланувати</a:t>
            </a:r>
            <a:r>
              <a:rPr lang="ru-RU" sz="2800" dirty="0"/>
              <a:t> форму </a:t>
            </a:r>
            <a:r>
              <a:rPr lang="ru-RU" sz="2800" dirty="0" err="1"/>
              <a:t>участі</a:t>
            </a:r>
            <a:r>
              <a:rPr lang="ru-RU" sz="2800" dirty="0"/>
              <a:t> </a:t>
            </a:r>
            <a:r>
              <a:rPr lang="ru-RU" sz="2800" dirty="0" err="1"/>
              <a:t>батьків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спеціалістів</a:t>
            </a:r>
            <a:r>
              <a:rPr lang="ru-RU" sz="2800" dirty="0"/>
              <a:t> у </a:t>
            </a:r>
            <a:r>
              <a:rPr lang="ru-RU" sz="2800" dirty="0" err="1"/>
              <a:t>колекційному</a:t>
            </a:r>
            <a:r>
              <a:rPr lang="ru-RU" sz="2800" dirty="0"/>
              <a:t> </a:t>
            </a:r>
            <a:r>
              <a:rPr lang="ru-RU" sz="2800" dirty="0" err="1"/>
              <a:t>процесі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розробити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аналізу</a:t>
            </a:r>
            <a:r>
              <a:rPr lang="ru-RU" sz="2800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динаміки</a:t>
            </a:r>
            <a:r>
              <a:rPr lang="ru-RU" sz="2800" dirty="0"/>
              <a:t> </a:t>
            </a:r>
            <a:r>
              <a:rPr lang="ru-RU" sz="2800" dirty="0" err="1"/>
              <a:t>корекційно‐розвивального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підготувати</a:t>
            </a:r>
            <a:r>
              <a:rPr lang="ru-RU" sz="2800" dirty="0"/>
              <a:t> </a:t>
            </a:r>
            <a:r>
              <a:rPr lang="ru-RU" sz="2800" dirty="0" err="1"/>
              <a:t>приміщення</a:t>
            </a:r>
            <a:r>
              <a:rPr lang="ru-RU" sz="2800" dirty="0"/>
              <a:t>, </a:t>
            </a:r>
            <a:r>
              <a:rPr lang="ru-RU" sz="2800" dirty="0" err="1"/>
              <a:t>необхідне</a:t>
            </a:r>
            <a:r>
              <a:rPr lang="ru-RU" sz="2800" dirty="0"/>
              <a:t> </a:t>
            </a:r>
            <a:r>
              <a:rPr lang="ru-RU" sz="2800" dirty="0" err="1"/>
              <a:t>обладнання</a:t>
            </a:r>
            <a:r>
              <a:rPr lang="ru-RU" sz="2800" dirty="0"/>
              <a:t> та </a:t>
            </a:r>
            <a:r>
              <a:rPr lang="ru-RU" sz="2800" dirty="0" err="1"/>
              <a:t>матеріали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015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За потреби </a:t>
            </a:r>
            <a:r>
              <a:rPr lang="ru-RU" sz="2800" dirty="0" err="1"/>
              <a:t>учням</a:t>
            </a:r>
            <a:r>
              <a:rPr lang="ru-RU" sz="2800" dirty="0"/>
              <a:t> з </a:t>
            </a:r>
            <a:r>
              <a:rPr lang="ru-RU" sz="2800" dirty="0" err="1"/>
              <a:t>психофізичними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освітнього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</a:t>
            </a:r>
            <a:r>
              <a:rPr lang="ru-RU" sz="2800" dirty="0" err="1"/>
              <a:t>пропонуватиметься</a:t>
            </a:r>
            <a:r>
              <a:rPr lang="ru-RU" sz="2800" dirty="0"/>
              <a:t> </a:t>
            </a:r>
            <a:r>
              <a:rPr lang="ru-RU" sz="2800" b="1" dirty="0" err="1"/>
              <a:t>індивідуальна</a:t>
            </a:r>
            <a:r>
              <a:rPr lang="ru-RU" sz="2800" b="1" dirty="0"/>
              <a:t> </a:t>
            </a:r>
            <a:r>
              <a:rPr lang="ru-RU" sz="2800" b="1" dirty="0" err="1"/>
              <a:t>психологічна</a:t>
            </a:r>
            <a:r>
              <a:rPr lang="ru-RU" sz="2800" b="1" dirty="0"/>
              <a:t> </a:t>
            </a:r>
            <a:r>
              <a:rPr lang="ru-RU" sz="2800" b="1" dirty="0" err="1"/>
              <a:t>корекція</a:t>
            </a:r>
            <a:r>
              <a:rPr lang="ru-RU" sz="2800" dirty="0"/>
              <a:t>, яка </a:t>
            </a:r>
            <a:r>
              <a:rPr lang="ru-RU" sz="2800" dirty="0" err="1"/>
              <a:t>обирається</a:t>
            </a:r>
            <a:r>
              <a:rPr lang="ru-RU" sz="2800" dirty="0"/>
              <a:t> в таких </a:t>
            </a:r>
            <a:r>
              <a:rPr lang="ru-RU" sz="2800" dirty="0" err="1"/>
              <a:t>випадках</a:t>
            </a:r>
            <a:r>
              <a:rPr lang="ru-RU" sz="2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підлітка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b="1" dirty="0" err="1"/>
              <a:t>індивідуальний</a:t>
            </a:r>
            <a:r>
              <a:rPr lang="ru-RU" sz="2800" dirty="0"/>
              <a:t>, а не </a:t>
            </a:r>
            <a:r>
              <a:rPr lang="ru-RU" sz="2800" dirty="0" err="1"/>
              <a:t>міжособистісний</a:t>
            </a:r>
            <a:r>
              <a:rPr lang="ru-RU" sz="2800" dirty="0"/>
              <a:t> характер;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дитина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підліток</a:t>
            </a:r>
            <a:r>
              <a:rPr lang="ru-RU" sz="2800" dirty="0"/>
              <a:t> </a:t>
            </a:r>
            <a:r>
              <a:rPr lang="ru-RU" sz="2800" b="1" dirty="0" err="1"/>
              <a:t>відмовляється</a:t>
            </a:r>
            <a:r>
              <a:rPr lang="ru-RU" sz="2800" dirty="0"/>
              <a:t> </a:t>
            </a:r>
            <a:r>
              <a:rPr lang="ru-RU" sz="2800" dirty="0" err="1"/>
              <a:t>працювати</a:t>
            </a:r>
            <a:r>
              <a:rPr lang="ru-RU" sz="2800" dirty="0"/>
              <a:t> в </a:t>
            </a:r>
            <a:r>
              <a:rPr lang="ru-RU" sz="2800" dirty="0" err="1"/>
              <a:t>групі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: </a:t>
            </a:r>
            <a:r>
              <a:rPr lang="ru-RU" sz="2800" dirty="0" err="1"/>
              <a:t>недостатнього</a:t>
            </a:r>
            <a:r>
              <a:rPr lang="ru-RU" sz="2800" dirty="0"/>
              <a:t> </a:t>
            </a:r>
            <a:r>
              <a:rPr lang="ru-RU" sz="2800" dirty="0" err="1"/>
              <a:t>соціального</a:t>
            </a:r>
            <a:r>
              <a:rPr lang="ru-RU" sz="2800" dirty="0"/>
              <a:t> </a:t>
            </a:r>
            <a:r>
              <a:rPr lang="ru-RU" sz="2800" dirty="0" err="1"/>
              <a:t>досвіду</a:t>
            </a:r>
            <a:r>
              <a:rPr lang="ru-RU" sz="2800" dirty="0"/>
              <a:t>, тяжкого </a:t>
            </a:r>
            <a:r>
              <a:rPr lang="ru-RU" sz="2800" dirty="0" err="1"/>
              <a:t>фізичного</a:t>
            </a:r>
            <a:r>
              <a:rPr lang="ru-RU" sz="2800" dirty="0"/>
              <a:t> дефекту, негативного </a:t>
            </a:r>
            <a:r>
              <a:rPr lang="ru-RU" sz="2800" dirty="0" err="1"/>
              <a:t>ставлення</a:t>
            </a:r>
            <a:r>
              <a:rPr lang="ru-RU" sz="2800" dirty="0"/>
              <a:t> </a:t>
            </a:r>
            <a:r>
              <a:rPr lang="ru-RU" sz="2800" dirty="0" err="1"/>
              <a:t>батьків</a:t>
            </a:r>
            <a:r>
              <a:rPr lang="ru-RU" sz="2800" dirty="0"/>
              <a:t> до </a:t>
            </a:r>
            <a:r>
              <a:rPr lang="ru-RU" sz="2800" dirty="0" err="1"/>
              <a:t>групової</a:t>
            </a:r>
            <a:r>
              <a:rPr lang="ru-RU" sz="2800" dirty="0"/>
              <a:t> </a:t>
            </a:r>
            <a:r>
              <a:rPr lang="ru-RU" sz="2800" dirty="0" err="1"/>
              <a:t>взаємодії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якщо</a:t>
            </a:r>
            <a:r>
              <a:rPr lang="ru-RU" sz="2800" dirty="0"/>
              <a:t> у </a:t>
            </a:r>
            <a:r>
              <a:rPr lang="ru-RU" sz="2800" dirty="0" err="1"/>
              <a:t>дитини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підлітка</a:t>
            </a:r>
            <a:r>
              <a:rPr lang="ru-RU" sz="2800" dirty="0"/>
              <a:t> </a:t>
            </a:r>
            <a:r>
              <a:rPr lang="ru-RU" sz="2800" dirty="0" err="1"/>
              <a:t>наявні</a:t>
            </a:r>
            <a:r>
              <a:rPr lang="ru-RU" sz="2800" dirty="0"/>
              <a:t> </a:t>
            </a:r>
            <a:r>
              <a:rPr lang="ru-RU" sz="2800" dirty="0" err="1"/>
              <a:t>виражені</a:t>
            </a:r>
            <a:r>
              <a:rPr lang="ru-RU" sz="2800" dirty="0"/>
              <a:t> </a:t>
            </a:r>
            <a:r>
              <a:rPr lang="ru-RU" sz="2800" b="1" dirty="0" err="1"/>
              <a:t>афективні</a:t>
            </a:r>
            <a:r>
              <a:rPr lang="ru-RU" sz="2800" b="1" dirty="0"/>
              <a:t> </a:t>
            </a:r>
            <a:r>
              <a:rPr lang="ru-RU" sz="2800" b="1" dirty="0" err="1"/>
              <a:t>проблеми</a:t>
            </a:r>
            <a:r>
              <a:rPr lang="ru-RU" sz="2800" dirty="0"/>
              <a:t>: </a:t>
            </a:r>
            <a:r>
              <a:rPr lang="ru-RU" sz="2800" dirty="0" err="1"/>
              <a:t>висока</a:t>
            </a:r>
            <a:r>
              <a:rPr lang="ru-RU" sz="2800" dirty="0"/>
              <a:t> </a:t>
            </a:r>
            <a:r>
              <a:rPr lang="ru-RU" sz="2800" dirty="0" err="1"/>
              <a:t>тривожність</a:t>
            </a:r>
            <a:r>
              <a:rPr lang="ru-RU" sz="2800" dirty="0"/>
              <a:t>, </a:t>
            </a:r>
            <a:r>
              <a:rPr lang="ru-RU" sz="2800" dirty="0" err="1"/>
              <a:t>необґрунтовані</a:t>
            </a:r>
            <a:r>
              <a:rPr lang="ru-RU" sz="2800" dirty="0"/>
              <a:t> страхи, </a:t>
            </a:r>
            <a:r>
              <a:rPr lang="ru-RU" sz="2800" dirty="0" err="1"/>
              <a:t>невпевненість</a:t>
            </a:r>
            <a:r>
              <a:rPr lang="ru-RU" sz="2800" dirty="0"/>
              <a:t> у </a:t>
            </a:r>
            <a:r>
              <a:rPr lang="ru-RU" sz="2800" dirty="0" err="1"/>
              <a:t>собі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3746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Індивідуальна</a:t>
            </a:r>
            <a:r>
              <a:rPr lang="ru-RU" sz="2800" dirty="0"/>
              <a:t> </a:t>
            </a:r>
            <a:r>
              <a:rPr lang="ru-RU" sz="2800" dirty="0" err="1"/>
              <a:t>навчальна</a:t>
            </a:r>
            <a:r>
              <a:rPr lang="ru-RU" sz="2800" dirty="0"/>
              <a:t> та </a:t>
            </a:r>
            <a:r>
              <a:rPr lang="ru-RU" sz="2800" dirty="0" err="1"/>
              <a:t>корекційно‐розвивальна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встановлювати</a:t>
            </a:r>
            <a:r>
              <a:rPr lang="ru-RU" sz="2800" dirty="0"/>
              <a:t> </a:t>
            </a:r>
            <a:r>
              <a:rPr lang="ru-RU" sz="2800" b="1" dirty="0" err="1"/>
              <a:t>реалістичні</a:t>
            </a:r>
            <a:r>
              <a:rPr lang="ru-RU" sz="2800" dirty="0"/>
              <a:t> </a:t>
            </a:r>
            <a:r>
              <a:rPr lang="ru-RU" sz="2800" b="1" dirty="0" err="1"/>
              <a:t>завдання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пам’ятати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ефективність</a:t>
            </a:r>
            <a:r>
              <a:rPr lang="ru-RU" sz="2800" dirty="0"/>
              <a:t> корекційної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виявлена</a:t>
            </a:r>
            <a:r>
              <a:rPr lang="ru-RU" sz="2800" dirty="0"/>
              <a:t> як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самої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, так і по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закінченню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пізніше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127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Таким чином, </a:t>
            </a:r>
            <a:r>
              <a:rPr lang="ru-RU" sz="2800" dirty="0" err="1"/>
              <a:t>корекція</a:t>
            </a:r>
            <a:r>
              <a:rPr lang="ru-RU" sz="2800" dirty="0"/>
              <a:t> </a:t>
            </a:r>
            <a:r>
              <a:rPr lang="ru-RU" sz="2800" dirty="0" err="1"/>
              <a:t>розглядається</a:t>
            </a:r>
            <a:r>
              <a:rPr lang="ru-RU" sz="2800" dirty="0"/>
              <a:t> як </a:t>
            </a:r>
            <a:r>
              <a:rPr lang="ru-RU" sz="2800" dirty="0" err="1"/>
              <a:t>вагома</a:t>
            </a:r>
            <a:r>
              <a:rPr lang="ru-RU" sz="2800" dirty="0"/>
              <a:t> </a:t>
            </a:r>
            <a:r>
              <a:rPr lang="ru-RU" sz="2800" dirty="0" err="1"/>
              <a:t>складова</a:t>
            </a:r>
            <a:r>
              <a:rPr lang="ru-RU" sz="2800" dirty="0"/>
              <a:t> </a:t>
            </a:r>
            <a:r>
              <a:rPr lang="ru-RU" sz="2800" dirty="0" err="1"/>
              <a:t>навчально‐виховного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в </a:t>
            </a:r>
            <a:r>
              <a:rPr lang="ru-RU" sz="2800" dirty="0" err="1"/>
              <a:t>інклюзивному</a:t>
            </a:r>
            <a:r>
              <a:rPr lang="ru-RU" sz="2800" dirty="0"/>
              <a:t> </a:t>
            </a:r>
            <a:r>
              <a:rPr lang="ru-RU" sz="2800" dirty="0" err="1"/>
              <a:t>навчальному</a:t>
            </a:r>
            <a:r>
              <a:rPr lang="ru-RU" sz="2800" dirty="0"/>
              <a:t> </a:t>
            </a:r>
            <a:r>
              <a:rPr lang="ru-RU" sz="2800" dirty="0" err="1"/>
              <a:t>закладі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dirty="0"/>
              <a:t>Все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слугує</a:t>
            </a:r>
            <a:r>
              <a:rPr lang="ru-RU" sz="2800" dirty="0"/>
              <a:t> </a:t>
            </a:r>
            <a:r>
              <a:rPr lang="ru-RU" sz="2800" b="1" dirty="0" err="1"/>
              <a:t>єдиній</a:t>
            </a:r>
            <a:r>
              <a:rPr lang="ru-RU" sz="2800" b="1" dirty="0"/>
              <a:t> </a:t>
            </a:r>
            <a:r>
              <a:rPr lang="ru-RU" sz="2800" b="1" dirty="0" err="1"/>
              <a:t>меті</a:t>
            </a:r>
            <a:r>
              <a:rPr lang="ru-RU" sz="2800" b="1" dirty="0"/>
              <a:t> </a:t>
            </a:r>
            <a:r>
              <a:rPr lang="ru-RU" sz="2800" dirty="0"/>
              <a:t>– </a:t>
            </a:r>
            <a:r>
              <a:rPr lang="ru-RU" sz="2800" dirty="0" err="1"/>
              <a:t>забезпеченню</a:t>
            </a:r>
            <a:r>
              <a:rPr lang="ru-RU" sz="2800" dirty="0"/>
              <a:t> </a:t>
            </a:r>
            <a:r>
              <a:rPr lang="ru-RU" sz="2800" b="1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з </a:t>
            </a:r>
            <a:r>
              <a:rPr lang="ru-RU" sz="2800" dirty="0" err="1"/>
              <a:t>особливими</a:t>
            </a:r>
            <a:r>
              <a:rPr lang="ru-RU" sz="2800" dirty="0"/>
              <a:t> </a:t>
            </a:r>
            <a:r>
              <a:rPr lang="ru-RU" sz="2800" dirty="0" err="1"/>
              <a:t>освітніми</a:t>
            </a:r>
            <a:r>
              <a:rPr lang="ru-RU" sz="2800" dirty="0"/>
              <a:t> потребами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інклюзії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37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До </a:t>
            </a:r>
            <a:r>
              <a:rPr lang="ru-RU" sz="3600" b="1" dirty="0" err="1"/>
              <a:t>функціональних</a:t>
            </a:r>
            <a:r>
              <a:rPr lang="ru-RU" sz="3600" dirty="0"/>
              <a:t> </a:t>
            </a:r>
            <a:r>
              <a:rPr lang="ru-RU" sz="3600" b="1" dirty="0" err="1"/>
              <a:t>обов’язків</a:t>
            </a:r>
            <a:r>
              <a:rPr lang="ru-RU" sz="3600" dirty="0"/>
              <a:t> </a:t>
            </a:r>
            <a:r>
              <a:rPr lang="ru-RU" sz="3600" b="1" dirty="0" err="1"/>
              <a:t>вчителя</a:t>
            </a:r>
            <a:r>
              <a:rPr lang="ru-RU" sz="3600" dirty="0"/>
              <a:t> </a:t>
            </a:r>
            <a:r>
              <a:rPr lang="ru-RU" sz="3600" dirty="0" err="1"/>
              <a:t>інклюзивного</a:t>
            </a:r>
            <a:r>
              <a:rPr lang="ru-RU" sz="3600" dirty="0"/>
              <a:t> </a:t>
            </a:r>
            <a:r>
              <a:rPr lang="ru-RU" sz="3600" dirty="0" err="1"/>
              <a:t>класу</a:t>
            </a:r>
            <a:r>
              <a:rPr lang="ru-RU" sz="3600" dirty="0"/>
              <a:t> </a:t>
            </a:r>
            <a:r>
              <a:rPr lang="ru-RU" sz="3600" dirty="0" err="1"/>
              <a:t>додається</a:t>
            </a:r>
            <a:r>
              <a:rPr lang="ru-RU" sz="3600" dirty="0"/>
              <a:t> </a:t>
            </a:r>
            <a:r>
              <a:rPr lang="ru-RU" sz="3600" dirty="0" err="1"/>
              <a:t>внутрішнє</a:t>
            </a:r>
            <a:r>
              <a:rPr lang="ru-RU" sz="3600" dirty="0"/>
              <a:t> </a:t>
            </a:r>
            <a:r>
              <a:rPr lang="ru-RU" sz="3600" dirty="0" err="1"/>
              <a:t>прагнення</a:t>
            </a:r>
            <a:r>
              <a:rPr lang="ru-RU" sz="3600" dirty="0"/>
              <a:t> до </a:t>
            </a:r>
            <a:r>
              <a:rPr lang="ru-RU" sz="3600" dirty="0" err="1"/>
              <a:t>внесення</a:t>
            </a:r>
            <a:r>
              <a:rPr lang="ru-RU" sz="3600" dirty="0"/>
              <a:t> </a:t>
            </a:r>
            <a:r>
              <a:rPr lang="ru-RU" sz="3600" dirty="0" err="1"/>
              <a:t>змін</a:t>
            </a:r>
            <a:r>
              <a:rPr lang="ru-RU" sz="3600" dirty="0"/>
              <a:t> у </a:t>
            </a:r>
            <a:r>
              <a:rPr lang="ru-RU" sz="3600" dirty="0" err="1"/>
              <a:t>навчальний</a:t>
            </a:r>
            <a:r>
              <a:rPr lang="ru-RU" sz="3600" dirty="0"/>
              <a:t> </a:t>
            </a:r>
            <a:r>
              <a:rPr lang="ru-RU" sz="3600" dirty="0" err="1"/>
              <a:t>процес</a:t>
            </a:r>
            <a:r>
              <a:rPr lang="ru-RU" sz="3600" dirty="0"/>
              <a:t>, до </a:t>
            </a:r>
            <a:r>
              <a:rPr lang="ru-RU" sz="3600" dirty="0" err="1"/>
              <a:t>самовдосконалення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705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Співпраця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як </a:t>
            </a:r>
            <a:r>
              <a:rPr lang="ru-RU" sz="2800" dirty="0" err="1"/>
              <a:t>умова</a:t>
            </a:r>
            <a:r>
              <a:rPr lang="ru-RU" sz="2800" dirty="0"/>
              <a:t> </a:t>
            </a:r>
            <a:r>
              <a:rPr lang="ru-RU" sz="2800" dirty="0" err="1"/>
              <a:t>успішності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педагогів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/>
              <a:t>Сайт </a:t>
            </a:r>
            <a:r>
              <a:rPr lang="en-US" sz="3600" dirty="0"/>
              <a:t>www.menti.com </a:t>
            </a:r>
            <a:endParaRPr lang="uk-UA" sz="3600" dirty="0"/>
          </a:p>
          <a:p>
            <a:pPr marL="0" indent="0" algn="ctr">
              <a:buNone/>
            </a:pPr>
            <a:r>
              <a:rPr lang="en-US" sz="3600" dirty="0"/>
              <a:t>and use the code </a:t>
            </a:r>
            <a:endParaRPr lang="uk-UA" sz="3600" dirty="0"/>
          </a:p>
          <a:p>
            <a:pPr marL="0" indent="0" algn="ctr">
              <a:buNone/>
            </a:pPr>
            <a:r>
              <a:rPr lang="en-US" sz="3600" dirty="0"/>
              <a:t>73 40 21 2</a:t>
            </a:r>
            <a:endParaRPr lang="uk-UA" sz="3600" dirty="0"/>
          </a:p>
          <a:p>
            <a:pPr marL="0" indent="0">
              <a:buNone/>
            </a:pPr>
            <a:r>
              <a:rPr lang="uk-UA" sz="3600" b="1" i="1" dirty="0"/>
              <a:t>Опитування щодо доцільності (актуальності, важливості) тем курсу. </a:t>
            </a:r>
          </a:p>
          <a:p>
            <a:pPr marL="0" indent="0">
              <a:buNone/>
            </a:pPr>
            <a:r>
              <a:rPr lang="uk-UA" sz="3600" b="1" i="1" dirty="0">
                <a:solidFill>
                  <a:srgbClr val="0070C0"/>
                </a:solidFill>
              </a:rPr>
              <a:t>Право вибору</a:t>
            </a:r>
          </a:p>
          <a:p>
            <a:pPr marL="0" indent="0">
              <a:buNone/>
            </a:pP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920047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err="1"/>
              <a:t>Сінквейн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uk-UA" dirty="0"/>
              <a:t>Іменник (основна думка)</a:t>
            </a:r>
          </a:p>
          <a:p>
            <a:pPr marL="742950" indent="-742950">
              <a:buAutoNum type="arabicPeriod"/>
            </a:pPr>
            <a:r>
              <a:rPr lang="uk-UA" dirty="0"/>
              <a:t>Два прикметники (характеристика)</a:t>
            </a:r>
          </a:p>
          <a:p>
            <a:pPr marL="742950" indent="-742950">
              <a:buAutoNum type="arabicPeriod"/>
            </a:pPr>
            <a:r>
              <a:rPr lang="uk-UA" dirty="0"/>
              <a:t>Три дієслова (символічна дія)</a:t>
            </a:r>
          </a:p>
          <a:p>
            <a:pPr marL="742950" indent="-742950">
              <a:buAutoNum type="arabicPeriod"/>
            </a:pPr>
            <a:r>
              <a:rPr lang="uk-UA" dirty="0"/>
              <a:t>Речення з чотирьох (п*</a:t>
            </a:r>
            <a:r>
              <a:rPr lang="uk-UA" dirty="0" err="1"/>
              <a:t>яти</a:t>
            </a:r>
            <a:r>
              <a:rPr lang="uk-UA" dirty="0"/>
              <a:t>) слів (сутність)</a:t>
            </a:r>
          </a:p>
          <a:p>
            <a:pPr marL="742950" indent="-742950">
              <a:buAutoNum type="arabicPeriod"/>
            </a:pPr>
            <a:r>
              <a:rPr lang="uk-UA" dirty="0"/>
              <a:t>Іменник (резюме)</a:t>
            </a:r>
          </a:p>
          <a:p>
            <a:pPr marL="742950" indent="-742950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FBE080-461E-4B74-81CC-22F592CC0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07" y="3866318"/>
            <a:ext cx="2216437" cy="22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9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dirty="0"/>
              <a:t>Інклюзія залишається дискусійним питанням…</a:t>
            </a:r>
          </a:p>
          <a:p>
            <a:pPr marL="0" indent="0">
              <a:buNone/>
            </a:pPr>
            <a:r>
              <a:rPr lang="uk-UA" dirty="0"/>
              <a:t>Втім, у всіх випадках, коли це можливо, намагаємося реалізовувати інклюзивний освітній процес.</a:t>
            </a:r>
          </a:p>
          <a:p>
            <a:pPr marL="0" indent="0">
              <a:buNone/>
            </a:pPr>
            <a:r>
              <a:rPr lang="uk-UA" dirty="0"/>
              <a:t>Однією зі складових інклюзивного освітнього процесу є </a:t>
            </a:r>
            <a:r>
              <a:rPr lang="uk-UA" b="1" dirty="0" err="1"/>
              <a:t>корекційно-розвивальна</a:t>
            </a:r>
            <a:r>
              <a:rPr lang="uk-UA" b="1" dirty="0"/>
              <a:t> робота</a:t>
            </a:r>
          </a:p>
        </p:txBody>
      </p:sp>
    </p:spTree>
    <p:extLst>
      <p:ext uri="{BB962C8B-B14F-4D97-AF65-F5344CB8AC3E}">
        <p14:creationId xmlns:p14="http://schemas.microsoft.com/office/powerpoint/2010/main" val="424389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Корекція</a:t>
            </a:r>
            <a:r>
              <a:rPr lang="uk-UA" dirty="0"/>
              <a:t> (від лат. с</a:t>
            </a:r>
            <a:r>
              <a:rPr lang="en-US" dirty="0" err="1"/>
              <a:t>orrection</a:t>
            </a:r>
            <a:r>
              <a:rPr lang="en-US" dirty="0"/>
              <a:t> – </a:t>
            </a:r>
            <a:r>
              <a:rPr lang="uk-UA" dirty="0"/>
              <a:t>поліпшення, виправлення) – </a:t>
            </a:r>
          </a:p>
          <a:p>
            <a:pPr marL="514350" indent="-514350">
              <a:buAutoNum type="arabicParenR"/>
            </a:pPr>
            <a:r>
              <a:rPr lang="uk-UA" dirty="0"/>
              <a:t>сукупність педагогічних та лікувальних засобів, спрямованих на поліпшення та виправлення процесу розвитку особи; </a:t>
            </a:r>
          </a:p>
          <a:p>
            <a:pPr marL="514350" indent="-514350">
              <a:buAutoNum type="arabicParenR"/>
            </a:pPr>
            <a:r>
              <a:rPr lang="uk-UA" dirty="0"/>
              <a:t>виправлення окремих вад у дітей із психофізичними недоліками. </a:t>
            </a:r>
          </a:p>
        </p:txBody>
      </p:sp>
    </p:spTree>
    <p:extLst>
      <p:ext uri="{BB962C8B-B14F-4D97-AF65-F5344CB8AC3E}">
        <p14:creationId xmlns:p14="http://schemas.microsoft.com/office/powerpoint/2010/main" val="114215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Залежно від характеру порушення, часу його виникнення та особливостей протікання - одні недоліки можуть повністю </a:t>
            </a:r>
            <a:r>
              <a:rPr lang="uk-UA" b="1" dirty="0"/>
              <a:t>усуватися</a:t>
            </a:r>
            <a:r>
              <a:rPr lang="uk-UA" dirty="0"/>
              <a:t>, </a:t>
            </a:r>
          </a:p>
          <a:p>
            <a:pPr marL="0" indent="0">
              <a:buNone/>
            </a:pPr>
            <a:r>
              <a:rPr lang="uk-UA" dirty="0"/>
              <a:t>інші – тільки </a:t>
            </a:r>
            <a:r>
              <a:rPr lang="uk-UA" b="1" dirty="0"/>
              <a:t>коригуватися</a:t>
            </a:r>
            <a:r>
              <a:rPr lang="uk-UA" dirty="0"/>
              <a:t>, </a:t>
            </a:r>
          </a:p>
          <a:p>
            <a:pPr marL="0" indent="0">
              <a:buNone/>
            </a:pPr>
            <a:r>
              <a:rPr lang="uk-UA" dirty="0"/>
              <a:t>деякі – </a:t>
            </a:r>
            <a:r>
              <a:rPr lang="uk-UA" b="1" dirty="0"/>
              <a:t>компенсуватися</a:t>
            </a:r>
            <a:r>
              <a:rPr lang="uk-UA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398CB-7298-428A-A1DC-551D3CF2F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20" y="3819773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Компенсація</a:t>
            </a:r>
            <a:r>
              <a:rPr lang="uk-UA" dirty="0"/>
              <a:t> (від лат. с</a:t>
            </a:r>
            <a:r>
              <a:rPr lang="en-US" dirty="0" err="1"/>
              <a:t>ompensatio</a:t>
            </a:r>
            <a:r>
              <a:rPr lang="en-US" dirty="0"/>
              <a:t> – </a:t>
            </a:r>
            <a:r>
              <a:rPr lang="uk-UA" dirty="0"/>
              <a:t>урівноважування, зрівнювання) – відновлення недорозвинених чи порушених психічних функцій, використовуючи збережені чи перебудовуючи частково порушені функції.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573F1-F9CC-4747-8E4D-11844B61B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1" y="3933056"/>
            <a:ext cx="2400805" cy="24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7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/>
              <a:t>Компенсаторні можливості організму, </a:t>
            </a:r>
            <a:r>
              <a:rPr lang="uk-UA" sz="4000" dirty="0"/>
              <a:t>тобто ті позитивні зміни, що відбуваються у розвитку дитини загалом під впливом цілеспрямованого, організованого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388094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dirty="0"/>
              <a:t>1. </a:t>
            </a:r>
            <a:r>
              <a:rPr lang="uk-UA" sz="2800" dirty="0" err="1"/>
              <a:t>Корекційно-розвивальна</a:t>
            </a:r>
            <a:r>
              <a:rPr lang="uk-UA" sz="2800" dirty="0"/>
              <a:t> робота та її значення у процесі навчання дітей із порушеннями психофізичного розвитку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4000" dirty="0" err="1"/>
              <a:t>Корекційно‐розвивальна</a:t>
            </a:r>
            <a:r>
              <a:rPr lang="uk-UA" sz="4000" dirty="0"/>
              <a:t> робота здійснюється засобами педагогічного процесу – </a:t>
            </a:r>
            <a:r>
              <a:rPr lang="uk-UA" sz="4000" b="1" dirty="0"/>
              <a:t>його змістом, методикою, організаційними формами</a:t>
            </a:r>
            <a:r>
              <a:rPr lang="uk-UA" sz="4000" dirty="0"/>
              <a:t>. </a:t>
            </a:r>
          </a:p>
          <a:p>
            <a:pPr marL="0" indent="0">
              <a:buNone/>
            </a:pPr>
            <a:r>
              <a:rPr lang="uk-UA" sz="4000" dirty="0"/>
              <a:t>А педагогічний процес, мета якого – корекція розвитку дитини, визначається як </a:t>
            </a:r>
            <a:r>
              <a:rPr lang="uk-UA" sz="4000" b="1" dirty="0" err="1"/>
              <a:t>корекційно‐спрямований</a:t>
            </a:r>
            <a:r>
              <a:rPr lang="uk-UA" sz="4000" dirty="0"/>
              <a:t> (відтак – </a:t>
            </a:r>
            <a:r>
              <a:rPr lang="uk-UA" sz="4000" dirty="0" err="1"/>
              <a:t>корекційно‐спрямоване</a:t>
            </a:r>
            <a:r>
              <a:rPr lang="uk-UA" sz="4000" dirty="0"/>
              <a:t> навчання чи </a:t>
            </a:r>
            <a:r>
              <a:rPr lang="uk-UA" sz="4000" dirty="0" err="1"/>
              <a:t>корекційно‐спрямоване</a:t>
            </a:r>
            <a:r>
              <a:rPr lang="uk-UA" sz="4000" dirty="0"/>
              <a:t> виховання).</a:t>
            </a:r>
          </a:p>
        </p:txBody>
      </p:sp>
    </p:spTree>
    <p:extLst>
      <p:ext uri="{BB962C8B-B14F-4D97-AF65-F5344CB8AC3E}">
        <p14:creationId xmlns:p14="http://schemas.microsoft.com/office/powerpoint/2010/main" val="2454765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1757</Words>
  <Application>Microsoft Office PowerPoint</Application>
  <PresentationFormat>Екран (4:3)</PresentationFormat>
  <Paragraphs>156</Paragraphs>
  <Slides>36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Тема Office</vt:lpstr>
      <vt:lpstr>Тема:  Особливості корекційно-розвиткової роботи у різних типах закладів</vt:lpstr>
      <vt:lpstr>План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1. Корекційно-розвивальна робота та її значення у процесі навчання дітей із порушеннями психофізичного розвитку</vt:lpstr>
      <vt:lpstr>2. Мультидисциплінарна команда та її діяльність в умовах інклюзивного навчального закладу</vt:lpstr>
      <vt:lpstr>2. Мультидисциплінарна команда та її діяльність в умовах інклюзивного навчального закладу</vt:lpstr>
      <vt:lpstr>2. Мультидисциплінарна команда та її діяльність в умовах інклюзивного навчального закладу</vt:lpstr>
      <vt:lpstr>2. Мультидисциплінарна команда та її діяльність в умовах інклюзивного навчального закладу</vt:lpstr>
      <vt:lpstr>2. Мультидисциплінарна команда та її діяльність в умовах інклюзивного навчального закладу</vt:lpstr>
      <vt:lpstr>2. Мультидисциплінарна команда та її діяльність в умовах інклюзивного навчального закладу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3. Співпраця фахівців як умова успішності інклюзивного навчання педагогів</vt:lpstr>
      <vt:lpstr>Сінквейн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Корекційно-розвивальна робота як складова інклюзивного навчання.</dc:title>
  <dc:creator>user</dc:creator>
  <cp:lastModifiedBy>Tetiana Sol</cp:lastModifiedBy>
  <cp:revision>26</cp:revision>
  <dcterms:created xsi:type="dcterms:W3CDTF">2017-05-03T18:10:28Z</dcterms:created>
  <dcterms:modified xsi:type="dcterms:W3CDTF">2024-04-17T06:41:00Z</dcterms:modified>
</cp:coreProperties>
</file>