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5D72-AA8B-4808-9B59-35D5A797C16F}" type="datetimeFigureOut">
              <a:rPr lang="ru-UA" smtClean="0"/>
              <a:t>22.11.2023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17046-40B5-4E42-AA9D-523D017C52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7981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5D72-AA8B-4808-9B59-35D5A797C16F}" type="datetimeFigureOut">
              <a:rPr lang="ru-UA" smtClean="0"/>
              <a:t>22.11.2023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17046-40B5-4E42-AA9D-523D017C52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5243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5D72-AA8B-4808-9B59-35D5A797C16F}" type="datetimeFigureOut">
              <a:rPr lang="ru-UA" smtClean="0"/>
              <a:t>22.11.2023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17046-40B5-4E42-AA9D-523D017C52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1882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5D72-AA8B-4808-9B59-35D5A797C16F}" type="datetimeFigureOut">
              <a:rPr lang="ru-UA" smtClean="0"/>
              <a:t>22.11.2023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17046-40B5-4E42-AA9D-523D017C52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6923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5D72-AA8B-4808-9B59-35D5A797C16F}" type="datetimeFigureOut">
              <a:rPr lang="ru-UA" smtClean="0"/>
              <a:t>22.11.2023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17046-40B5-4E42-AA9D-523D017C52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1321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5D72-AA8B-4808-9B59-35D5A797C16F}" type="datetimeFigureOut">
              <a:rPr lang="ru-UA" smtClean="0"/>
              <a:t>22.11.2023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17046-40B5-4E42-AA9D-523D017C52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6765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5D72-AA8B-4808-9B59-35D5A797C16F}" type="datetimeFigureOut">
              <a:rPr lang="ru-UA" smtClean="0"/>
              <a:t>22.11.2023</a:t>
            </a:fld>
            <a:endParaRPr lang="ru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17046-40B5-4E42-AA9D-523D017C52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2224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5D72-AA8B-4808-9B59-35D5A797C16F}" type="datetimeFigureOut">
              <a:rPr lang="ru-UA" smtClean="0"/>
              <a:t>22.11.2023</a:t>
            </a:fld>
            <a:endParaRPr lang="ru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17046-40B5-4E42-AA9D-523D017C52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0835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5D72-AA8B-4808-9B59-35D5A797C16F}" type="datetimeFigureOut">
              <a:rPr lang="ru-UA" smtClean="0"/>
              <a:t>22.11.2023</a:t>
            </a:fld>
            <a:endParaRPr lang="ru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17046-40B5-4E42-AA9D-523D017C52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7541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5D72-AA8B-4808-9B59-35D5A797C16F}" type="datetimeFigureOut">
              <a:rPr lang="ru-UA" smtClean="0"/>
              <a:t>22.11.2023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17046-40B5-4E42-AA9D-523D017C52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135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5D72-AA8B-4808-9B59-35D5A797C16F}" type="datetimeFigureOut">
              <a:rPr lang="ru-UA" smtClean="0"/>
              <a:t>22.11.2023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17046-40B5-4E42-AA9D-523D017C52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0395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05D72-AA8B-4808-9B59-35D5A797C16F}" type="datetimeFigureOut">
              <a:rPr lang="ru-UA" smtClean="0"/>
              <a:t>22.11.2023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17046-40B5-4E42-AA9D-523D017C527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8681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-UA" dirty="0" smtClean="0"/>
              <a:t>Ефективне керівництво підлеглими</a:t>
            </a:r>
            <a:endParaRPr lang="ru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8136904" cy="4320480"/>
          </a:xfrm>
        </p:spPr>
        <p:txBody>
          <a:bodyPr/>
          <a:lstStyle/>
          <a:p>
            <a:r>
              <a:rPr lang="ru-RU" dirty="0" smtClean="0"/>
              <a:t>4.1.	</a:t>
            </a:r>
            <a:r>
              <a:rPr lang="ru-RU" dirty="0" err="1" smtClean="0"/>
              <a:t>Вимоги</a:t>
            </a:r>
            <a:r>
              <a:rPr lang="ru-RU" dirty="0" smtClean="0"/>
              <a:t> до </a:t>
            </a:r>
            <a:r>
              <a:rPr lang="ru-RU" dirty="0" err="1" smtClean="0"/>
              <a:t>менеджерів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4.2.	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неформальними</a:t>
            </a:r>
            <a:r>
              <a:rPr lang="ru-RU" dirty="0" smtClean="0"/>
              <a:t> </a:t>
            </a:r>
            <a:r>
              <a:rPr lang="ru-RU" dirty="0" err="1" smtClean="0"/>
              <a:t>групами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4.3.	</a:t>
            </a:r>
            <a:r>
              <a:rPr lang="ru-RU" dirty="0" err="1" smtClean="0"/>
              <a:t>Делегування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endParaRPr lang="ru-RU" dirty="0" smtClean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3952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Основні характеристики неформальних груп </a:t>
            </a:r>
            <a:endParaRPr lang="ru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/>
          <a:lstStyle/>
          <a:p>
            <a:r>
              <a:rPr lang="uk-UA" dirty="0" smtClean="0"/>
              <a:t>1.	Соціальний контроль – особистість, яка належить до певної групи, має дотримуватись встановлених норм груп щодо допустимої та недопустимої поведінки.</a:t>
            </a:r>
          </a:p>
          <a:p>
            <a:r>
              <a:rPr lang="uk-UA" dirty="0" smtClean="0"/>
              <a:t>2.	Опір змінам – часто неформальні групи організовуються як відповідь на певні зміни в організації.</a:t>
            </a:r>
          </a:p>
          <a:p>
            <a:r>
              <a:rPr lang="uk-UA" dirty="0" smtClean="0"/>
              <a:t>3.	Неформальні лідери – зазвичай у неформальній групі можна виділити лідера, якого визнає група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55340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 err="1" smtClean="0"/>
              <a:t>Управлінські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ролі</a:t>
            </a:r>
            <a:r>
              <a:rPr lang="ru-RU" sz="3200" b="1" dirty="0" smtClean="0"/>
              <a:t> за Г. </a:t>
            </a:r>
            <a:r>
              <a:rPr lang="ru-RU" sz="3200" b="1" dirty="0" err="1" smtClean="0"/>
              <a:t>Мінцбергом</a:t>
            </a:r>
            <a:r>
              <a:rPr lang="ru-RU" sz="3200" b="1" dirty="0" smtClean="0"/>
              <a:t> </a:t>
            </a:r>
            <a:endParaRPr lang="ru-UA" sz="32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713"/>
            <a:ext cx="8064895" cy="604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198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0026"/>
          </a:xfrm>
        </p:spPr>
        <p:txBody>
          <a:bodyPr>
            <a:normAutofit fontScale="90000"/>
          </a:bodyPr>
          <a:lstStyle/>
          <a:p>
            <a:endParaRPr lang="ru-UA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/>
          <a:lstStyle/>
          <a:p>
            <a:r>
              <a:rPr lang="ru-RU" dirty="0" err="1" smtClean="0"/>
              <a:t>делегування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передачу </a:t>
            </a:r>
            <a:r>
              <a:rPr lang="ru-RU" dirty="0" err="1" smtClean="0"/>
              <a:t>даних</a:t>
            </a:r>
            <a:r>
              <a:rPr lang="ru-RU" dirty="0" smtClean="0"/>
              <a:t> і </a:t>
            </a:r>
            <a:r>
              <a:rPr lang="ru-RU" dirty="0" err="1" smtClean="0"/>
              <a:t>повноважень</a:t>
            </a:r>
            <a:r>
              <a:rPr lang="ru-RU" dirty="0" smtClean="0"/>
              <a:t> </a:t>
            </a:r>
            <a:r>
              <a:rPr lang="ru-RU" dirty="0" err="1" smtClean="0"/>
              <a:t>особі</a:t>
            </a:r>
            <a:r>
              <a:rPr lang="ru-RU" dirty="0" smtClean="0"/>
              <a:t>, яка </a:t>
            </a:r>
            <a:r>
              <a:rPr lang="ru-RU" dirty="0" err="1" smtClean="0"/>
              <a:t>бере</a:t>
            </a:r>
            <a:r>
              <a:rPr lang="ru-RU" dirty="0" smtClean="0"/>
              <a:t> на себе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за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</a:p>
          <a:p>
            <a:r>
              <a:rPr lang="uk-UA" dirty="0" smtClean="0"/>
              <a:t>«</a:t>
            </a:r>
            <a:r>
              <a:rPr lang="uk-UA" b="1" dirty="0" smtClean="0"/>
              <a:t>золоте правило</a:t>
            </a:r>
            <a:r>
              <a:rPr lang="uk-UA" dirty="0" smtClean="0"/>
              <a:t>» керівництва є: найважливішою здібністю керівника є отримання результатів через своїх працівників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61366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>Елементи делегування</a:t>
            </a:r>
            <a:endParaRPr lang="ru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/>
          <a:lstStyle/>
          <a:p>
            <a:r>
              <a:rPr lang="uk-UA" dirty="0" smtClean="0"/>
              <a:t>обов’язок – певний обсяг роботи, сукупність справ, межі відповідальності та ін., що визначаються відповідним званням, посадою, родинним станом тощо;</a:t>
            </a:r>
          </a:p>
          <a:p>
            <a:r>
              <a:rPr lang="uk-UA" dirty="0" smtClean="0"/>
              <a:t>повноваження – офіційно надане кому-небудь право певної діяльності, ведення справ;</a:t>
            </a:r>
          </a:p>
          <a:p>
            <a:r>
              <a:rPr lang="uk-UA" dirty="0" smtClean="0"/>
              <a:t>відповідальність – </a:t>
            </a:r>
            <a:r>
              <a:rPr lang="uk-UA" dirty="0" err="1" smtClean="0"/>
              <a:t>загальносоціологічна</a:t>
            </a:r>
            <a:r>
              <a:rPr lang="uk-UA" dirty="0" smtClean="0"/>
              <a:t> категорія, яка виражає свідоме ставлення особи до вимог виробничої необхідності, обов'язків, завдань, норм і цінностей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6340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Процес делегування повноважень</a:t>
            </a:r>
            <a:br>
              <a:rPr lang="uk-UA" sz="2400" b="1" dirty="0" smtClean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endParaRPr lang="ru-UA" sz="2400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8136904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5301208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Процес делегування – це процес безперервного розподілу обов’язків, повноважень та відповідної відповідальності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421254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895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Переваги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недоліки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процесу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делегування</a:t>
            </a:r>
            <a:r>
              <a:rPr lang="ru-RU" sz="2400" b="1" dirty="0" smtClean="0"/>
              <a:t> </a:t>
            </a:r>
            <a:endParaRPr lang="ru-UA" sz="2400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09295"/>
            <a:ext cx="8424936" cy="5999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8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Принцип </a:t>
            </a:r>
            <a:r>
              <a:rPr lang="uk-UA" dirty="0" err="1" smtClean="0"/>
              <a:t>Парето</a:t>
            </a:r>
            <a:r>
              <a:rPr lang="uk-UA" dirty="0" smtClean="0"/>
              <a:t>, або 80:20 </a:t>
            </a:r>
            <a:endParaRPr lang="ru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285123"/>
              </p:ext>
            </p:extLst>
          </p:nvPr>
        </p:nvGraphicFramePr>
        <p:xfrm>
          <a:off x="1331640" y="1844824"/>
          <a:ext cx="6696744" cy="24504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50287"/>
                <a:gridCol w="3346457"/>
              </a:tblGrid>
              <a:tr h="680587">
                <a:tc>
                  <a:txBody>
                    <a:bodyPr/>
                    <a:lstStyle/>
                    <a:p>
                      <a:pPr marL="428625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Витрати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Результати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84044">
                <a:tc>
                  <a:txBody>
                    <a:bodyPr/>
                    <a:lstStyle/>
                    <a:p>
                      <a:pPr marL="6985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80</a:t>
                      </a:r>
                      <a:r>
                        <a:rPr lang="uk-UA" sz="1400" spc="1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% часу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</a:t>
                      </a:r>
                      <a:r>
                        <a:rPr lang="uk-UA" sz="1400" spc="1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% роботи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85844">
                <a:tc>
                  <a:txBody>
                    <a:bodyPr/>
                    <a:lstStyle/>
                    <a:p>
                      <a:pPr marL="6985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</a:t>
                      </a:r>
                      <a:r>
                        <a:rPr lang="uk-UA" sz="1400" spc="1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% часу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80</a:t>
                      </a:r>
                      <a:r>
                        <a:rPr lang="uk-UA" sz="1400" spc="1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% роботи</a:t>
                      </a:r>
                      <a:endParaRPr lang="ru-UA" sz="1100" dirty="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76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Принцип делегування повноважень АВС</a:t>
            </a:r>
            <a:endParaRPr lang="ru-UA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482004"/>
              </p:ext>
            </p:extLst>
          </p:nvPr>
        </p:nvGraphicFramePr>
        <p:xfrm>
          <a:off x="1763688" y="836712"/>
          <a:ext cx="5832648" cy="25202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01808"/>
                <a:gridCol w="2665420"/>
                <a:gridCol w="2665420"/>
              </a:tblGrid>
              <a:tr h="1163716">
                <a:tc>
                  <a:txBody>
                    <a:bodyPr/>
                    <a:lstStyle/>
                    <a:p>
                      <a:pPr marL="194310">
                        <a:lnSpc>
                          <a:spcPts val="1450"/>
                        </a:lnSpc>
                        <a:spcBef>
                          <a:spcPts val="955"/>
                        </a:spcBef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Arial"/>
                          <a:ea typeface="Microsoft Sans Serif"/>
                          <a:cs typeface="Microsoft Sans Serif"/>
                        </a:rPr>
                        <a:t>термінові</a:t>
                      </a:r>
                      <a:endParaRPr lang="ru-UA" sz="1100" dirty="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 vert="vert27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uk-UA" sz="185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  <a:p>
                      <a:pPr marL="261620" marR="25908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Arial"/>
                          <a:ea typeface="Microsoft Sans Serif"/>
                          <a:cs typeface="Microsoft Sans Serif"/>
                        </a:rPr>
                        <a:t>В </a:t>
                      </a:r>
                      <a:r>
                        <a:rPr lang="uk-UA" sz="14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20</a:t>
                      </a:r>
                      <a:r>
                        <a:rPr lang="uk-UA" sz="1400" spc="2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%</a:t>
                      </a:r>
                      <a:r>
                        <a:rPr lang="uk-UA" sz="1400" spc="1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(20</a:t>
                      </a:r>
                      <a:r>
                        <a:rPr lang="uk-UA" sz="1400" spc="1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%)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uk-UA" sz="185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  <a:p>
                      <a:pPr marL="261620" marR="258445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Arial"/>
                          <a:ea typeface="Microsoft Sans Serif"/>
                          <a:cs typeface="Microsoft Sans Serif"/>
                        </a:rPr>
                        <a:t>А</a:t>
                      </a:r>
                      <a:r>
                        <a:rPr lang="uk-UA" sz="1400" b="1" spc="-15">
                          <a:effectLst/>
                          <a:latin typeface="Arial"/>
                          <a:ea typeface="Microsoft Sans Serif"/>
                          <a:cs typeface="Microsoft Sans Serif"/>
                        </a:rPr>
                        <a:t> </a:t>
                      </a:r>
                      <a:r>
                        <a:rPr lang="uk-UA" sz="14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15</a:t>
                      </a:r>
                      <a:r>
                        <a:rPr lang="uk-UA" sz="1400" spc="2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%</a:t>
                      </a:r>
                      <a:r>
                        <a:rPr lang="uk-UA" sz="1400" spc="2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(65</a:t>
                      </a:r>
                      <a:r>
                        <a:rPr lang="uk-UA" sz="1400" spc="1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%)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716">
                <a:tc>
                  <a:txBody>
                    <a:bodyPr/>
                    <a:lstStyle/>
                    <a:p>
                      <a:pPr marL="95250">
                        <a:lnSpc>
                          <a:spcPts val="1450"/>
                        </a:lnSpc>
                        <a:spcBef>
                          <a:spcPts val="955"/>
                        </a:spcBef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Arial"/>
                          <a:ea typeface="Microsoft Sans Serif"/>
                          <a:cs typeface="Microsoft Sans Serif"/>
                        </a:rPr>
                        <a:t>нетермінові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 vert="vert27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dirty="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 </a:t>
                      </a:r>
                      <a:endParaRPr lang="ru-UA" sz="1100" dirty="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  <a:p>
                      <a:pPr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uk-UA" sz="1850" dirty="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 </a:t>
                      </a:r>
                      <a:endParaRPr lang="ru-UA" sz="1100" dirty="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  <a:p>
                      <a:pPr marL="254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Arial"/>
                          <a:ea typeface="Microsoft Sans Serif"/>
                          <a:cs typeface="Microsoft Sans Serif"/>
                        </a:rPr>
                        <a:t>?</a:t>
                      </a:r>
                      <a:endParaRPr lang="ru-UA" sz="1100" dirty="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  <a:p>
                      <a:pPr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uk-UA" sz="185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  <a:p>
                      <a:pPr marL="261620" marR="258445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Arial"/>
                          <a:ea typeface="Microsoft Sans Serif"/>
                          <a:cs typeface="Microsoft Sans Serif"/>
                        </a:rPr>
                        <a:t>С </a:t>
                      </a:r>
                      <a:r>
                        <a:rPr lang="uk-UA" sz="14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65</a:t>
                      </a:r>
                      <a:r>
                        <a:rPr lang="uk-UA" sz="1400" spc="2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%</a:t>
                      </a:r>
                      <a:r>
                        <a:rPr lang="uk-UA" sz="1400" spc="1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(15</a:t>
                      </a:r>
                      <a:r>
                        <a:rPr lang="uk-UA" sz="1400" spc="1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4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%)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27025" marR="32385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Arial"/>
                          <a:ea typeface="Microsoft Sans Serif"/>
                          <a:cs typeface="Microsoft Sans Serif"/>
                        </a:rPr>
                        <a:t>нетермінові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25755" marR="32385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Arial"/>
                          <a:ea typeface="Microsoft Sans Serif"/>
                          <a:cs typeface="Microsoft Sans Serif"/>
                        </a:rPr>
                        <a:t>термінові</a:t>
                      </a:r>
                      <a:endParaRPr lang="ru-UA" sz="1100" dirty="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00338" y="2425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altLang="ru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429000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А – це завдання, які потребують термінового виконання, складають 15 % кількості всіх завдань, але мають 65 % значущості для кінцевого результату;</a:t>
            </a:r>
          </a:p>
          <a:p>
            <a:r>
              <a:rPr lang="uk-UA" dirty="0" smtClean="0"/>
              <a:t>В – завдання, які передбачають визначення термінів виконання, складають 20 % від завдань і мають 20 % значущості;</a:t>
            </a:r>
          </a:p>
          <a:p>
            <a:r>
              <a:rPr lang="uk-UA" dirty="0" smtClean="0"/>
              <a:t>С – завдання, які повинні бути делеговані підлеглим, складають 65 % завдань і мають 15 % значущості;</a:t>
            </a:r>
          </a:p>
          <a:p>
            <a:r>
              <a:rPr lang="uk-UA" dirty="0" smtClean="0"/>
              <a:t>? – відхилення робіт, неприйняття його до виконання на цьому ієрархічному рівні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669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Принцип Альпи:</a:t>
            </a:r>
            <a:endParaRPr lang="ru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складання завдань;</a:t>
            </a:r>
          </a:p>
          <a:p>
            <a:r>
              <a:rPr lang="uk-UA" dirty="0" smtClean="0"/>
              <a:t>оцінка тривалості їх виконання;</a:t>
            </a:r>
          </a:p>
          <a:p>
            <a:r>
              <a:rPr lang="uk-UA" dirty="0" smtClean="0"/>
              <a:t>резервування часу (60 % – активних дій, 40 % – резервів); прийняття рішень із пріоритетів та делегування;</a:t>
            </a:r>
          </a:p>
          <a:p>
            <a:r>
              <a:rPr lang="uk-UA" dirty="0" smtClean="0"/>
              <a:t>контроль та перенесення того, що не зроблено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7542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делегування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, так звана </a:t>
            </a:r>
            <a:r>
              <a:rPr lang="ru-RU" dirty="0" err="1" smtClean="0"/>
              <a:t>Гарцбургська</a:t>
            </a:r>
            <a:r>
              <a:rPr lang="ru-RU" dirty="0" smtClean="0"/>
              <a:t> модель</a:t>
            </a:r>
            <a:endParaRPr lang="ru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Делегування відповідальності за цією моделлю – це такий принцип керівництва, за допомогою якого в процесі повсякденної виробничої діяльності пробуджується ініціатива окремих працівників до спільного мислення, спільних дій та спільних рішень, що сприяє досягненню більш високих результатів у діяльності організації </a:t>
            </a:r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0822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Менеджер – це працівник організації, який прийняв на себе відповідальність за якісне виконання доручених йому виробничих процесів та з цією метою управляє підлеглими працівниками, безпосередньо зайнятими в цих процесах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35899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підходи</a:t>
            </a:r>
            <a:r>
              <a:rPr lang="ru-RU" dirty="0" smtClean="0"/>
              <a:t> та </a:t>
            </a:r>
            <a:r>
              <a:rPr lang="ru-RU" dirty="0" err="1" smtClean="0"/>
              <a:t>вимоги</a:t>
            </a:r>
            <a:r>
              <a:rPr lang="ru-RU" dirty="0" smtClean="0"/>
              <a:t> до менеджера</a:t>
            </a:r>
            <a:endParaRPr lang="ru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573760"/>
              </p:ext>
            </p:extLst>
          </p:nvPr>
        </p:nvGraphicFramePr>
        <p:xfrm>
          <a:off x="539552" y="1484790"/>
          <a:ext cx="7992888" cy="504055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58257"/>
                <a:gridCol w="1809021"/>
                <a:gridCol w="1467547"/>
                <a:gridCol w="1286486"/>
                <a:gridCol w="1571577"/>
              </a:tblGrid>
              <a:tr h="257985">
                <a:tc gridSpan="5">
                  <a:txBody>
                    <a:bodyPr/>
                    <a:lstStyle/>
                    <a:p>
                      <a:pPr marL="2171700" marR="2159000" algn="ctr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Моделі</a:t>
                      </a:r>
                      <a:r>
                        <a:rPr lang="uk-UA" sz="1200" spc="-3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вимог</a:t>
                      </a:r>
                      <a:r>
                        <a:rPr lang="uk-UA" sz="1200" spc="-3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до</a:t>
                      </a:r>
                      <a:r>
                        <a:rPr lang="uk-UA" sz="1200" spc="-2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менеджера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</a:tr>
              <a:tr h="388385">
                <a:tc>
                  <a:txBody>
                    <a:bodyPr/>
                    <a:lstStyle/>
                    <a:p>
                      <a:pPr marL="24066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Американська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480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Англійська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Французька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Японська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Польська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985"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лідерство;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делегування;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вміння</a:t>
                      </a:r>
                      <a:r>
                        <a:rPr lang="uk-UA" sz="1200" spc="-2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та</a:t>
                      </a:r>
                      <a:r>
                        <a:rPr lang="uk-UA" sz="1200" spc="-1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на-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орієнтація</a:t>
                      </a:r>
                      <a:r>
                        <a:rPr lang="uk-UA" sz="1200" spc="-3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на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вимоги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8923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ініціативність;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комунікабельність;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вички</a:t>
                      </a:r>
                      <a:r>
                        <a:rPr lang="uk-UA" sz="1200" spc="-7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міжосо-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розрахунки;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залежать</a:t>
                      </a:r>
                      <a:r>
                        <a:rPr lang="uk-UA" sz="1200" spc="-3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від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985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рішучість;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доступність;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бистісної</a:t>
                      </a:r>
                      <a:r>
                        <a:rPr lang="uk-UA" sz="1200" spc="-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вза-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володіння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середовища,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23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розсудливість;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авторитетність;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ємодії;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кількісними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де</a:t>
                      </a:r>
                      <a:r>
                        <a:rPr lang="uk-UA" sz="1200" spc="1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працює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985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непомітність;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компетентність;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«дар</a:t>
                      </a:r>
                      <a:r>
                        <a:rPr lang="uk-UA" sz="1200" spc="-1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божий»;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методами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менеджер;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23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вміння;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чесність;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 spc="-5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неординарність;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управління;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слабкі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985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делегування;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твердість;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життєвий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комп’ютерна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моральні</a:t>
                      </a:r>
                      <a:r>
                        <a:rPr lang="uk-UA" sz="1200" spc="1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устої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23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комунікабельність;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позитивність;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досвід;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грамотність;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та</a:t>
                      </a:r>
                      <a:r>
                        <a:rPr lang="uk-UA" sz="1200" spc="-2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примітивні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23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поміркованість;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рішучість;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технічна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орієнтація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культурні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23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вміння</a:t>
                      </a:r>
                      <a:r>
                        <a:rPr lang="uk-UA" sz="1200" spc="-5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 spc="-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ризикувати;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продуктивність;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 spc="-5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компетентність;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на</a:t>
                      </a:r>
                      <a:r>
                        <a:rPr lang="uk-UA" sz="1200" spc="1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людей;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відносини</a:t>
                      </a:r>
                      <a:r>
                        <a:rPr lang="uk-UA" sz="1200" spc="-2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–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985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наполегливість;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дружелюбність;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авторитет;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вивчення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«грубі»</a:t>
                      </a:r>
                      <a:r>
                        <a:rPr lang="uk-UA" sz="1200" spc="-2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методи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23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чутливість;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ретельність;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зовнішні</a:t>
                      </a:r>
                      <a:r>
                        <a:rPr lang="uk-UA" sz="1200" spc="-5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дані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поведінки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управління;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23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розвинена</a:t>
                      </a:r>
                      <a:r>
                        <a:rPr lang="uk-UA" sz="1200" spc="-3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уява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почуття</a:t>
                      </a:r>
                      <a:r>
                        <a:rPr lang="uk-UA" sz="1200" spc="-3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гумору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людей</a:t>
                      </a:r>
                      <a:r>
                        <a:rPr lang="uk-UA" sz="1200" spc="2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в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високий</a:t>
                      </a:r>
                      <a:r>
                        <a:rPr lang="uk-UA" sz="1200" spc="-5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рівень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організації;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культури</a:t>
                      </a:r>
                      <a:r>
                        <a:rPr lang="uk-UA" sz="1200" spc="-1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–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мотивація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«більш</a:t>
                      </a:r>
                      <a:r>
                        <a:rPr lang="uk-UA" sz="1200" spc="-45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тонкі»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методи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ru-UA" sz="110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Microsoft Sans Serif"/>
                          <a:ea typeface="Microsoft Sans Serif"/>
                          <a:cs typeface="Times New Roman"/>
                        </a:rPr>
                        <a:t>управління</a:t>
                      </a:r>
                      <a:endParaRPr lang="ru-UA" sz="1100" dirty="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69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Якості менеджера </a:t>
            </a:r>
            <a:endParaRPr lang="ru-UA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8208912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98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473"/>
            <a:ext cx="8229600" cy="130026"/>
          </a:xfrm>
        </p:spPr>
        <p:txBody>
          <a:bodyPr>
            <a:normAutofit fontScale="90000"/>
          </a:bodyPr>
          <a:lstStyle/>
          <a:p>
            <a:endParaRPr lang="ru-UA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r>
              <a:rPr lang="ru-RU" b="1" dirty="0" smtClean="0"/>
              <a:t>«масштаб </a:t>
            </a:r>
            <a:r>
              <a:rPr lang="ru-RU" b="1" dirty="0" err="1" smtClean="0"/>
              <a:t>керованості</a:t>
            </a:r>
            <a:r>
              <a:rPr lang="ru-RU" dirty="0" smtClean="0"/>
              <a:t>»,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підлеглих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ефективно</a:t>
            </a:r>
            <a:r>
              <a:rPr lang="ru-RU" dirty="0" smtClean="0"/>
              <a:t> </a:t>
            </a:r>
            <a:r>
              <a:rPr lang="ru-RU" dirty="0" err="1" smtClean="0"/>
              <a:t>управляти</a:t>
            </a:r>
            <a:r>
              <a:rPr lang="ru-RU" dirty="0" smtClean="0"/>
              <a:t> один </a:t>
            </a:r>
            <a:r>
              <a:rPr lang="ru-RU" dirty="0" err="1" smtClean="0"/>
              <a:t>керівник</a:t>
            </a:r>
            <a:endParaRPr lang="ru-RU" dirty="0" smtClean="0"/>
          </a:p>
          <a:p>
            <a:r>
              <a:rPr lang="uk-UA" dirty="0" smtClean="0"/>
              <a:t>1.	Фактори, пов’язані з роботою, що виконується:</a:t>
            </a:r>
          </a:p>
          <a:p>
            <a:r>
              <a:rPr lang="uk-UA" dirty="0" smtClean="0"/>
              <a:t>схожість робіт – чим більш подібні роботи, тим простіше ними управляти;</a:t>
            </a:r>
          </a:p>
          <a:p>
            <a:r>
              <a:rPr lang="uk-UA" dirty="0" smtClean="0"/>
              <a:t>територіальна віддаленість робіт – чим ближче знаходяться підлеглі, тим простіше ними управляти</a:t>
            </a:r>
          </a:p>
          <a:p>
            <a:r>
              <a:rPr lang="ru-RU" dirty="0" err="1" smtClean="0"/>
              <a:t>складність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 –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простіше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простіше</a:t>
            </a:r>
            <a:r>
              <a:rPr lang="ru-RU" dirty="0" smtClean="0"/>
              <a:t> </a:t>
            </a:r>
            <a:r>
              <a:rPr lang="ru-RU" dirty="0" err="1" smtClean="0"/>
              <a:t>управляти</a:t>
            </a:r>
            <a:r>
              <a:rPr lang="ru-RU" dirty="0" smtClean="0"/>
              <a:t> ними.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0098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473"/>
            <a:ext cx="8229600" cy="58018"/>
          </a:xfrm>
        </p:spPr>
        <p:txBody>
          <a:bodyPr>
            <a:normAutofit fontScale="90000"/>
          </a:bodyPr>
          <a:lstStyle/>
          <a:p>
            <a:endParaRPr lang="ru-UA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408712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2.	Фактори, пов’язані з тими, ким керують та хто керує:</a:t>
            </a:r>
          </a:p>
          <a:p>
            <a:r>
              <a:rPr lang="uk-UA" dirty="0" smtClean="0"/>
              <a:t>рівень підготовки підлеглих – чим краще підготовка підлеглим, тим простіше ними управляти;</a:t>
            </a:r>
          </a:p>
          <a:p>
            <a:r>
              <a:rPr lang="uk-UA" dirty="0" smtClean="0"/>
              <a:t>рівень професіоналізму керівника – чим вища професійна підготовка керівника, тим простіше йому управляти підлеглими.</a:t>
            </a:r>
          </a:p>
          <a:p>
            <a:r>
              <a:rPr lang="uk-UA" dirty="0" smtClean="0"/>
              <a:t>3.	Фактори, пов’язані безпосередньо з самим керівництвом та організацією:</a:t>
            </a:r>
          </a:p>
          <a:p>
            <a:r>
              <a:rPr lang="uk-UA" dirty="0" smtClean="0"/>
              <a:t>ступінь чіткості в делегуванні прав та відповідальності: більша чіткість – краща керованість;</a:t>
            </a:r>
          </a:p>
          <a:p>
            <a:r>
              <a:rPr lang="uk-UA" dirty="0" smtClean="0"/>
              <a:t>ступінь чіткості в постановці цілей: більша чіткість – краща керованість;</a:t>
            </a:r>
          </a:p>
          <a:p>
            <a:r>
              <a:rPr lang="uk-UA" dirty="0" smtClean="0"/>
              <a:t>ступінь стабільності (частота змін) в організації: більша </a:t>
            </a:r>
            <a:r>
              <a:rPr lang="uk-UA" dirty="0" err="1" smtClean="0"/>
              <a:t>стабіль</a:t>
            </a:r>
            <a:r>
              <a:rPr lang="uk-UA" dirty="0" smtClean="0"/>
              <a:t>- </a:t>
            </a:r>
            <a:r>
              <a:rPr lang="uk-UA" dirty="0" err="1" smtClean="0"/>
              <a:t>ність</a:t>
            </a:r>
            <a:r>
              <a:rPr lang="uk-UA" dirty="0" smtClean="0"/>
              <a:t> – краща керованість;</a:t>
            </a:r>
          </a:p>
          <a:p>
            <a:r>
              <a:rPr lang="uk-UA" dirty="0" smtClean="0"/>
              <a:t>ступінь об’єктивності у вимірюванні результатів роботи – чим вища об’єктивність, тим краща керованість;</a:t>
            </a:r>
          </a:p>
          <a:p>
            <a:r>
              <a:rPr lang="uk-UA" dirty="0" smtClean="0"/>
              <a:t>техніка комунікації – добре організований комунікаційний процес дозволяє простіше управляти підлеглими;</a:t>
            </a:r>
          </a:p>
          <a:p>
            <a:r>
              <a:rPr lang="uk-UA" dirty="0" smtClean="0"/>
              <a:t>ієрархічний рівень організації – більш формалізована організаційна структура полегшує керованість групою;</a:t>
            </a:r>
          </a:p>
          <a:p>
            <a:r>
              <a:rPr lang="uk-UA" dirty="0" smtClean="0"/>
              <a:t>рівень потреби в особистих контактах з підлеглими: вище рівень потреби – краща керованість.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8125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0026"/>
          </a:xfrm>
        </p:spPr>
        <p:txBody>
          <a:bodyPr>
            <a:normAutofit fontScale="90000"/>
          </a:bodyPr>
          <a:lstStyle/>
          <a:p>
            <a:endParaRPr lang="ru-UA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ru-RU" b="1" dirty="0" smtClean="0"/>
              <a:t>Неформальна </a:t>
            </a:r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утворена</a:t>
            </a:r>
            <a:r>
              <a:rPr lang="ru-RU" dirty="0" smtClean="0"/>
              <a:t> спонтанно </a:t>
            </a:r>
            <a:r>
              <a:rPr lang="ru-RU" dirty="0" err="1" smtClean="0"/>
              <a:t>група</a:t>
            </a:r>
            <a:r>
              <a:rPr lang="ru-RU" dirty="0" smtClean="0"/>
              <a:t> людей,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вступають</a:t>
            </a:r>
            <a:r>
              <a:rPr lang="ru-RU" dirty="0" smtClean="0"/>
              <a:t> у </a:t>
            </a:r>
            <a:r>
              <a:rPr lang="ru-RU" dirty="0" err="1" smtClean="0"/>
              <a:t>регулярну</a:t>
            </a:r>
            <a:r>
              <a:rPr lang="ru-RU" dirty="0" smtClean="0"/>
              <a:t> </a:t>
            </a:r>
            <a:r>
              <a:rPr lang="ru-RU" dirty="0" err="1" smtClean="0"/>
              <a:t>взаємодію</a:t>
            </a:r>
            <a:r>
              <a:rPr lang="ru-RU" dirty="0" smtClean="0"/>
              <a:t>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(часто </a:t>
            </a:r>
            <a:r>
              <a:rPr lang="ru-RU" dirty="0" err="1" smtClean="0"/>
              <a:t>індивідуальних</a:t>
            </a:r>
            <a:r>
              <a:rPr lang="ru-RU" dirty="0" smtClean="0"/>
              <a:t>) </a:t>
            </a:r>
            <a:r>
              <a:rPr lang="ru-RU" dirty="0" err="1" smtClean="0"/>
              <a:t>цілей</a:t>
            </a:r>
            <a:r>
              <a:rPr lang="ru-RU" dirty="0" smtClean="0"/>
              <a:t>:</a:t>
            </a:r>
          </a:p>
          <a:p>
            <a:r>
              <a:rPr lang="uk-UA" dirty="0" smtClean="0"/>
              <a:t>групи за інтересами – об’єднання людей, у яких є спільна мета, інтерес, не пов'язаний безпосередньо з рішенням організаційних завдань;</a:t>
            </a:r>
          </a:p>
          <a:p>
            <a:r>
              <a:rPr lang="uk-UA" dirty="0" smtClean="0"/>
              <a:t>товариські групи – об’єднання людей, які мають щось спільне: вік, політичні вподобання, цінності тощо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16697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99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причини </a:t>
            </a:r>
            <a:r>
              <a:rPr lang="ru-RU" sz="2400" b="1" dirty="0" err="1" smtClean="0"/>
              <a:t>об’єднання</a:t>
            </a:r>
            <a:r>
              <a:rPr lang="ru-RU" sz="2400" b="1" dirty="0" smtClean="0"/>
              <a:t> людей у </a:t>
            </a:r>
            <a:r>
              <a:rPr lang="ru-RU" sz="2400" b="1" dirty="0" err="1" smtClean="0"/>
              <a:t>неформальні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групи</a:t>
            </a:r>
            <a:r>
              <a:rPr lang="ru-RU" sz="2400" b="1" dirty="0" smtClean="0"/>
              <a:t> </a:t>
            </a:r>
            <a:endParaRPr lang="ru-UA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12068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незадоволення</a:t>
            </a:r>
            <a:r>
              <a:rPr lang="ru-RU" dirty="0" smtClean="0"/>
              <a:t> потреб у </a:t>
            </a:r>
            <a:r>
              <a:rPr lang="ru-RU" dirty="0" err="1" smtClean="0"/>
              <a:t>почутті</a:t>
            </a:r>
            <a:r>
              <a:rPr lang="ru-RU" dirty="0" smtClean="0"/>
              <a:t> </a:t>
            </a:r>
            <a:r>
              <a:rPr lang="ru-RU" dirty="0" err="1" smtClean="0"/>
              <a:t>приналежності</a:t>
            </a:r>
            <a:r>
              <a:rPr lang="ru-RU" dirty="0" smtClean="0"/>
              <a:t>. </a:t>
            </a:r>
            <a:r>
              <a:rPr lang="ru-RU" dirty="0" err="1" smtClean="0"/>
              <a:t>Незадоволеність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виникати</a:t>
            </a:r>
            <a:r>
              <a:rPr lang="ru-RU" dirty="0" smtClean="0"/>
              <a:t> в тому </a:t>
            </a:r>
            <a:r>
              <a:rPr lang="ru-RU" dirty="0" err="1" smtClean="0"/>
              <a:t>випадку</a:t>
            </a:r>
            <a:r>
              <a:rPr lang="ru-RU" dirty="0" smtClean="0"/>
              <a:t>, коли робота не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встановлювати</a:t>
            </a:r>
            <a:r>
              <a:rPr lang="ru-RU" dirty="0" smtClean="0"/>
              <a:t> і </a:t>
            </a:r>
            <a:r>
              <a:rPr lang="ru-RU" dirty="0" err="1" smtClean="0"/>
              <a:t>підтримувати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контакти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взаємодопомоги</a:t>
            </a:r>
            <a:r>
              <a:rPr lang="ru-RU" dirty="0" smtClean="0"/>
              <a:t> –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звернутись</a:t>
            </a:r>
            <a:r>
              <a:rPr lang="ru-RU" dirty="0" smtClean="0"/>
              <a:t> до </a:t>
            </a:r>
            <a:r>
              <a:rPr lang="ru-RU" dirty="0" err="1" smtClean="0"/>
              <a:t>колег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порадою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взаємозахисту</a:t>
            </a:r>
            <a:r>
              <a:rPr lang="ru-RU" dirty="0" smtClean="0"/>
              <a:t> –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колег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чогось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завдати</a:t>
            </a:r>
            <a:r>
              <a:rPr lang="ru-RU" dirty="0" smtClean="0"/>
              <a:t> </a:t>
            </a:r>
            <a:r>
              <a:rPr lang="ru-RU" dirty="0" err="1" smtClean="0"/>
              <a:t>шкоди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необхідність</a:t>
            </a:r>
            <a:r>
              <a:rPr lang="ru-RU" dirty="0" smtClean="0"/>
              <a:t> у </a:t>
            </a:r>
            <a:r>
              <a:rPr lang="ru-RU" dirty="0" err="1" smtClean="0"/>
              <a:t>тісному</a:t>
            </a:r>
            <a:r>
              <a:rPr lang="ru-RU" dirty="0" smtClean="0"/>
              <a:t> </a:t>
            </a:r>
            <a:r>
              <a:rPr lang="ru-RU" dirty="0" err="1" smtClean="0"/>
              <a:t>спілкуванні</a:t>
            </a:r>
            <a:r>
              <a:rPr lang="ru-RU" dirty="0" smtClean="0"/>
              <a:t> й </a:t>
            </a:r>
            <a:r>
              <a:rPr lang="ru-RU" dirty="0" err="1" smtClean="0"/>
              <a:t>симпатії</a:t>
            </a:r>
            <a:r>
              <a:rPr lang="ru-RU" dirty="0" smtClean="0"/>
              <a:t> – люди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знати,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них, а </a:t>
            </a:r>
            <a:r>
              <a:rPr lang="ru-RU" dirty="0" err="1" smtClean="0"/>
              <a:t>приналежність</a:t>
            </a:r>
            <a:r>
              <a:rPr lang="ru-RU" dirty="0" smtClean="0"/>
              <a:t> до </a:t>
            </a:r>
            <a:r>
              <a:rPr lang="ru-RU" dirty="0" err="1" smtClean="0"/>
              <a:t>неформальної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доступу до неформального каналу – чуток.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люди </a:t>
            </a:r>
            <a:r>
              <a:rPr lang="ru-RU" dirty="0" err="1" smtClean="0"/>
              <a:t>хочуть</a:t>
            </a:r>
            <a:r>
              <a:rPr lang="ru-RU" dirty="0" smtClean="0"/>
              <a:t> бути </a:t>
            </a:r>
            <a:r>
              <a:rPr lang="ru-RU" dirty="0" err="1" smtClean="0"/>
              <a:t>ближче</a:t>
            </a:r>
            <a:r>
              <a:rPr lang="ru-RU" dirty="0" smtClean="0"/>
              <a:t> до тих, кому вони </a:t>
            </a:r>
            <a:r>
              <a:rPr lang="ru-RU" dirty="0" err="1" smtClean="0"/>
              <a:t>симпатизують</a:t>
            </a:r>
            <a:r>
              <a:rPr lang="ru-RU" dirty="0" smtClean="0"/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6125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Відносини в неформальних групах </a:t>
            </a:r>
            <a:endParaRPr lang="ru-U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00200"/>
            <a:ext cx="82089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7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696</Words>
  <Application>Microsoft Office PowerPoint</Application>
  <PresentationFormat>Экран (4:3)</PresentationFormat>
  <Paragraphs>173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Ефективне керівництво підлеглими</vt:lpstr>
      <vt:lpstr>Презентация PowerPoint</vt:lpstr>
      <vt:lpstr>Різні підходи та вимоги до менеджера</vt:lpstr>
      <vt:lpstr>Якості менеджера </vt:lpstr>
      <vt:lpstr>Презентация PowerPoint</vt:lpstr>
      <vt:lpstr>Презентация PowerPoint</vt:lpstr>
      <vt:lpstr>Презентация PowerPoint</vt:lpstr>
      <vt:lpstr>причини об’єднання людей у неформальні групи </vt:lpstr>
      <vt:lpstr>Відносини в неформальних групах </vt:lpstr>
      <vt:lpstr>Основні характеристики неформальних груп </vt:lpstr>
      <vt:lpstr>Управлінські ролі за Г. Мінцбергом </vt:lpstr>
      <vt:lpstr>Презентация PowerPoint</vt:lpstr>
      <vt:lpstr>Елементи делегування</vt:lpstr>
      <vt:lpstr>Процес делегування повноважень  </vt:lpstr>
      <vt:lpstr>Переваги та недоліки процесу делегування </vt:lpstr>
      <vt:lpstr>Принцип Парето, або 80:20 </vt:lpstr>
      <vt:lpstr>Принцип делегування повноважень АВС</vt:lpstr>
      <vt:lpstr>Принцип Альпи:</vt:lpstr>
      <vt:lpstr>делегування відповідальності, так звана Гарцбургська модель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Ефективне керівництво підлеглими</dc:title>
  <dc:creator>uzver</dc:creator>
  <cp:lastModifiedBy>uzver</cp:lastModifiedBy>
  <cp:revision>3</cp:revision>
  <dcterms:created xsi:type="dcterms:W3CDTF">2023-11-22T06:37:58Z</dcterms:created>
  <dcterms:modified xsi:type="dcterms:W3CDTF">2023-11-22T07:05:43Z</dcterms:modified>
</cp:coreProperties>
</file>