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5" r:id="rId1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389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EA42-7B56-4A9D-957F-17A18D0E189D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24E3-B205-45AB-95E8-E0CAC20DB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70DE-A53A-4403-A728-B3EA9CFF8B0D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4C25A-9E55-474D-A88B-70EDA4A69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97799-9DF3-4289-A4E2-5C1562B3A629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8CC4-5291-42A1-9BA9-1F9991DDF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FF01-5E15-41C5-A713-0032C0766BCA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E2574-9261-40C6-9E3A-0BCC0405A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8B42-A642-460C-B3D2-5093B6A9929D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3DE0-1D6C-41E3-8F95-19EE5EF9F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7FCA-3211-449A-A039-A7A63A55A151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6610E-CDE2-47F2-986A-F82644854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E467-FE9E-41F1-80A6-501544B6A6A2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502E-4A52-4366-AD26-3A2B536C0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701C-96E3-4BB8-B213-8123A52305A3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B7419-2BE9-4150-A460-68BB17CD7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49D26-7A9D-4E2B-B80E-EDBCFAE9C3F0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B63F3-BEF6-4879-BD61-833F75E5E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4DBD-BA79-4E5A-88EB-D9CD41FC1F0A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38B3-2C15-4074-BF28-A50CB8A97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C3F80-89D1-4BAD-A950-53C17FBCACD3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A8252-F711-40E7-99C9-1CCEF45D0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06AA-CB07-4412-B92D-96B45642A5E3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8B7A-5EDF-40C3-B4BF-790921BF0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0556F6-2121-443C-8514-C8C9C9D13F56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402D01-E5DC-40A6-80C0-E8EA31F66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690" r:id="rId12"/>
  </p:sldLayoutIdLst>
  <p:transition spd="slow">
    <p:wip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19288" y="590550"/>
            <a:ext cx="8915400" cy="1735138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uk-UA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Презентація</a:t>
            </a:r>
            <a:r>
              <a:rPr lang="uk-UA" sz="5400" smtClean="0">
                <a:latin typeface="Bodoni MT Black" pitchFamily="18" charset="0"/>
              </a:rPr>
              <a:t> </a:t>
            </a:r>
            <a:endParaRPr lang="ru-RU" sz="5400" smtClean="0">
              <a:latin typeface="Bodoni MT Black" pitchFamily="18" charset="0"/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89125" y="2884488"/>
            <a:ext cx="8915400" cy="1125537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uk-UA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З дисципліни: </a:t>
            </a:r>
            <a:endParaRPr lang="uk-UA" sz="28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uk-UA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«Право соціального захисту»</a:t>
            </a:r>
            <a:endParaRPr lang="ru-RU" sz="28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6635750" y="4789488"/>
            <a:ext cx="45926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uk-UA" i="1"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Викладач: к.ю.н., доцент кафедри конституційного та трудового права Верлос Наталя Володимирівна</a:t>
            </a:r>
            <a:endParaRPr lang="ru-RU" i="1">
              <a:effectLst>
                <a:outerShdw blurRad="38100" dist="38100" dir="2700000" algn="tl">
                  <a:srgbClr val="C0C0C0"/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17713" y="249238"/>
            <a:ext cx="8912225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Теоретичні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основи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загальнообов'язкового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державного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пенсійного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страхування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55638" y="1793875"/>
            <a:ext cx="6529387" cy="44767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Пенсійне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(один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видів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 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гарантована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державою система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заходів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щодо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громадян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старості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хвороби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працездатності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Одна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форм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захисту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основі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лежить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метод,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тобто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внесення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особливі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фонди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обов'язкових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платежів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суб'єктами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підприємницької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незалежно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форм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власності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видів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господарської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особами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найманої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працюють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умовах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трудового договору, й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державою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коштів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громадян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Поняття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"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пов'язують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 проблемою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фінансового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виплат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«Про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загальнообов'язкове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пенсійне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офіційно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передбачено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рівні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пенсійного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55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8188" y="1793875"/>
            <a:ext cx="4867275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2200" y="1306513"/>
            <a:ext cx="3397250" cy="69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/>
              <a:t>Перший рівень</a:t>
            </a:r>
            <a:r>
              <a:rPr lang="ru-RU"/>
              <a:t> — це солідарна система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06488" y="3200400"/>
            <a:ext cx="3395662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/>
              <a:t>Другий рівень</a:t>
            </a:r>
            <a:r>
              <a:rPr lang="ru-RU"/>
              <a:t> — накопичувальна система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06488" y="5251450"/>
            <a:ext cx="3395662" cy="757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err="1"/>
              <a:t>Третій</a:t>
            </a:r>
            <a:r>
              <a:rPr lang="ru-RU" sz="1600" b="1" i="1" dirty="0"/>
              <a:t> </a:t>
            </a:r>
            <a:r>
              <a:rPr lang="ru-RU" sz="1600" b="1" i="1" dirty="0" err="1"/>
              <a:t>рівень</a:t>
            </a:r>
            <a:r>
              <a:rPr lang="ru-RU" sz="1600" dirty="0"/>
              <a:t> — система </a:t>
            </a:r>
            <a:r>
              <a:rPr lang="ru-RU" sz="1600" dirty="0" err="1"/>
              <a:t>недержавного</a:t>
            </a:r>
            <a:r>
              <a:rPr lang="ru-RU" sz="1600" dirty="0"/>
              <a:t> </a:t>
            </a:r>
            <a:r>
              <a:rPr lang="ru-RU" sz="1600" dirty="0" err="1"/>
              <a:t>пенсійного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6392863" y="584200"/>
            <a:ext cx="5302250" cy="1444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 в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усі</a:t>
            </a:r>
            <a:r>
              <a:rPr lang="ru-RU" sz="1400" dirty="0"/>
              <a:t> </a:t>
            </a:r>
            <a:r>
              <a:rPr lang="ru-RU" sz="1400" dirty="0" err="1"/>
              <a:t>кошти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перераховуються</a:t>
            </a:r>
            <a:r>
              <a:rPr lang="ru-RU" sz="1400" dirty="0"/>
              <a:t> </a:t>
            </a:r>
            <a:r>
              <a:rPr lang="ru-RU" sz="1400" dirty="0" err="1"/>
              <a:t>підприємствами</a:t>
            </a:r>
            <a:r>
              <a:rPr lang="ru-RU" sz="1400" dirty="0"/>
              <a:t> та </a:t>
            </a:r>
            <a:r>
              <a:rPr lang="ru-RU" sz="1400" dirty="0" err="1"/>
              <a:t>застрахованими</a:t>
            </a:r>
            <a:r>
              <a:rPr lang="ru-RU" sz="1400" dirty="0"/>
              <a:t> особами до </a:t>
            </a:r>
            <a:r>
              <a:rPr lang="ru-RU" sz="1400" dirty="0" err="1"/>
              <a:t>Пенсійного</a:t>
            </a:r>
            <a:r>
              <a:rPr lang="ru-RU" sz="1400" dirty="0"/>
              <a:t> фонду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одразу</a:t>
            </a:r>
            <a:r>
              <a:rPr lang="ru-RU" sz="1400" dirty="0"/>
              <a:t> ж </a:t>
            </a:r>
            <a:r>
              <a:rPr lang="ru-RU" sz="1400" dirty="0" err="1"/>
              <a:t>виплачуються</a:t>
            </a:r>
            <a:r>
              <a:rPr lang="ru-RU" sz="1400" dirty="0"/>
              <a:t> </a:t>
            </a:r>
            <a:r>
              <a:rPr lang="ru-RU" sz="1400" dirty="0" err="1"/>
              <a:t>нинішнім</a:t>
            </a:r>
            <a:r>
              <a:rPr lang="ru-RU" sz="1400" dirty="0"/>
              <a:t> </a:t>
            </a:r>
            <a:r>
              <a:rPr lang="ru-RU" sz="1400" dirty="0" err="1"/>
              <a:t>пенсіонерам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6161088" y="2738438"/>
            <a:ext cx="5800725" cy="1620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обов'язкових</a:t>
            </a:r>
            <a:r>
              <a:rPr lang="ru-RU" sz="1400" dirty="0"/>
              <a:t> </a:t>
            </a:r>
            <a:r>
              <a:rPr lang="ru-RU" sz="1400" dirty="0" err="1"/>
              <a:t>пенсійних</a:t>
            </a:r>
            <a:r>
              <a:rPr lang="ru-RU" sz="1400" dirty="0"/>
              <a:t> </a:t>
            </a:r>
            <a:r>
              <a:rPr lang="ru-RU" sz="1400" dirty="0" err="1"/>
              <a:t>відрахувань</a:t>
            </a:r>
            <a:r>
              <a:rPr lang="ru-RU" sz="1400" dirty="0"/>
              <a:t> буде </a:t>
            </a:r>
            <a:r>
              <a:rPr lang="ru-RU" sz="1400" dirty="0" err="1"/>
              <a:t>спрямована</a:t>
            </a:r>
            <a:r>
              <a:rPr lang="ru-RU" sz="1400" dirty="0"/>
              <a:t> на </a:t>
            </a:r>
            <a:r>
              <a:rPr lang="ru-RU" sz="1400" dirty="0" err="1"/>
              <a:t>персональні</a:t>
            </a:r>
            <a:r>
              <a:rPr lang="ru-RU" sz="1400" dirty="0"/>
              <a:t> </a:t>
            </a:r>
            <a:r>
              <a:rPr lang="ru-RU" sz="1400" dirty="0" err="1"/>
              <a:t>рахунки</a:t>
            </a:r>
            <a:r>
              <a:rPr lang="ru-RU" sz="1400" dirty="0"/>
              <a:t> </a:t>
            </a:r>
            <a:r>
              <a:rPr lang="ru-RU" sz="1400" dirty="0" err="1"/>
              <a:t>громадян</a:t>
            </a:r>
            <a:r>
              <a:rPr lang="ru-RU" sz="1400" dirty="0"/>
              <a:t>.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кошти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інвестуватися</a:t>
            </a:r>
            <a:r>
              <a:rPr lang="ru-RU" sz="1400" dirty="0"/>
              <a:t> в </a:t>
            </a:r>
            <a:r>
              <a:rPr lang="ru-RU" sz="1400" dirty="0" err="1"/>
              <a:t>українську</a:t>
            </a:r>
            <a:r>
              <a:rPr lang="ru-RU" sz="1400" dirty="0"/>
              <a:t> </a:t>
            </a:r>
            <a:r>
              <a:rPr lang="ru-RU" sz="1400" dirty="0" err="1"/>
              <a:t>економіку</a:t>
            </a:r>
            <a:r>
              <a:rPr lang="ru-RU" sz="1400" dirty="0"/>
              <a:t>, а </a:t>
            </a:r>
            <a:r>
              <a:rPr lang="ru-RU" sz="1400" dirty="0" err="1"/>
              <a:t>інвестиційний</a:t>
            </a:r>
            <a:r>
              <a:rPr lang="ru-RU" sz="1400" dirty="0"/>
              <a:t> </a:t>
            </a:r>
            <a:r>
              <a:rPr lang="ru-RU" sz="1400" dirty="0" err="1"/>
              <a:t>дохід</a:t>
            </a:r>
            <a:r>
              <a:rPr lang="ru-RU" sz="1400" dirty="0"/>
              <a:t> </a:t>
            </a:r>
            <a:r>
              <a:rPr lang="ru-RU" sz="1400" dirty="0" err="1"/>
              <a:t>збільшуватиме</a:t>
            </a:r>
            <a:r>
              <a:rPr lang="ru-RU" sz="1400" dirty="0"/>
              <a:t> </a:t>
            </a:r>
            <a:r>
              <a:rPr lang="ru-RU" sz="1400" dirty="0" err="1"/>
              <a:t>розмір</a:t>
            </a:r>
            <a:r>
              <a:rPr lang="ru-RU" sz="1400" dirty="0"/>
              <a:t> </a:t>
            </a:r>
            <a:r>
              <a:rPr lang="ru-RU" sz="1400" dirty="0" err="1"/>
              <a:t>майбутніх</a:t>
            </a:r>
            <a:r>
              <a:rPr lang="ru-RU" sz="1400" dirty="0"/>
              <a:t> </a:t>
            </a:r>
            <a:r>
              <a:rPr lang="ru-RU" sz="1400" dirty="0" err="1"/>
              <a:t>пенсійних</a:t>
            </a:r>
            <a:r>
              <a:rPr lang="ru-RU" sz="1400" dirty="0"/>
              <a:t> </a:t>
            </a:r>
            <a:r>
              <a:rPr lang="ru-RU" sz="1400" dirty="0" err="1"/>
              <a:t>виплат</a:t>
            </a:r>
            <a:r>
              <a:rPr lang="ru-RU" sz="1400" dirty="0"/>
              <a:t>.</a:t>
            </a:r>
          </a:p>
        </p:txBody>
      </p:sp>
      <p:sp>
        <p:nvSpPr>
          <p:cNvPr id="9" name="Овал 8"/>
          <p:cNvSpPr/>
          <p:nvPr/>
        </p:nvSpPr>
        <p:spPr>
          <a:xfrm>
            <a:off x="6392863" y="5068888"/>
            <a:ext cx="5568950" cy="14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</a:t>
            </a:r>
            <a:r>
              <a:rPr lang="ru-RU" dirty="0" err="1"/>
              <a:t>добровільно</a:t>
            </a:r>
            <a:r>
              <a:rPr lang="ru-RU" dirty="0"/>
              <a:t> як </a:t>
            </a:r>
            <a:r>
              <a:rPr lang="ru-RU" dirty="0" err="1"/>
              <a:t>фізичні</a:t>
            </a:r>
            <a:r>
              <a:rPr lang="ru-RU" dirty="0"/>
              <a:t> особи, так і </a:t>
            </a:r>
            <a:r>
              <a:rPr lang="ru-RU" dirty="0" err="1"/>
              <a:t>юридичні</a:t>
            </a:r>
            <a:r>
              <a:rPr lang="ru-RU" dirty="0"/>
              <a:t> особи-</a:t>
            </a:r>
            <a:r>
              <a:rPr lang="ru-RU" dirty="0" err="1"/>
              <a:t>роботодавці</a:t>
            </a:r>
            <a:r>
              <a:rPr lang="ru-RU" dirty="0"/>
              <a:t>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564063" y="1384300"/>
            <a:ext cx="1679575" cy="12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564063" y="3200400"/>
            <a:ext cx="1679575" cy="12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606925" y="5461000"/>
            <a:ext cx="1681163" cy="12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НЕДЕРЖАВНЕ СОЦІАЛЬНЕ СТРАХУВАННЯ</a:t>
            </a:r>
            <a:endParaRPr lang="ru-RU" smtClean="0"/>
          </a:p>
        </p:txBody>
      </p:sp>
      <p:sp>
        <p:nvSpPr>
          <p:cNvPr id="25602" name="Объект 2"/>
          <p:cNvSpPr>
            <a:spLocks noGrp="1"/>
          </p:cNvSpPr>
          <p:nvPr>
            <p:ph idx="4294967295"/>
          </p:nvPr>
        </p:nvSpPr>
        <p:spPr>
          <a:xfrm>
            <a:off x="2873375" y="1908175"/>
            <a:ext cx="3157538" cy="3916363"/>
          </a:xfrm>
        </p:spPr>
        <p:txBody>
          <a:bodyPr/>
          <a:lstStyle/>
          <a:p>
            <a:pPr eaLnBrk="1" hangingPunct="1"/>
            <a:r>
              <a:rPr lang="ru-RU" smtClean="0"/>
              <a:t>Недержавне  страхування є формою (способом) участі   роботодавців та громадян у справі захисту особистих інтересів і створення у такий спосіб умов для забезпечення соціальної та політичної стабільності в суспільстві.</a:t>
            </a:r>
          </a:p>
          <a:p>
            <a:pPr eaLnBrk="1" hangingPunct="1"/>
            <a:endParaRPr lang="ru-RU" smtClean="0"/>
          </a:p>
        </p:txBody>
      </p:sp>
      <p:pic>
        <p:nvPicPr>
          <p:cNvPr id="2560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1900" y="1892300"/>
            <a:ext cx="4445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4294967295"/>
          </p:nvPr>
        </p:nvSpPr>
        <p:spPr>
          <a:xfrm>
            <a:off x="1901825" y="2343150"/>
            <a:ext cx="8915400" cy="3776663"/>
          </a:xfrm>
        </p:spPr>
        <p:txBody>
          <a:bodyPr/>
          <a:lstStyle/>
          <a:p>
            <a:pPr eaLnBrk="1" hangingPunct="1"/>
            <a:r>
              <a:rPr lang="ru-RU" smtClean="0"/>
              <a:t>Добровільне або недержавне страхування – це страхування, яке здійснюється на основі угоди між страховиком і страхувальником. Загальні умови та порядок проведення добровільного страхування визначаються правилами страхування, які розробляються страховиком самостійно і підлягають обов'язковій реєстрації. Конкретні умови страхування визначаються при укладанні договору страхування.</a:t>
            </a:r>
          </a:p>
          <a:p>
            <a:pPr eaLnBrk="1" hangingPunct="1"/>
            <a:r>
              <a:rPr lang="ru-RU" smtClean="0"/>
              <a:t>Добровільне страхування здійснюється на основі договору між страхувальником і страховиком. Ним, як правило, охоплюються ті юридичні та фізичні особи, котрі не підпадають під обов'язкове страхування і бажають застрахуватись. Загальні умови та порядок проведення добровільного страхування визначаються правилами, які встановлюються страховиком самостійно.</a:t>
            </a:r>
          </a:p>
          <a:p>
            <a:pPr eaLnBrk="1" hangingPunct="1"/>
            <a:endParaRPr lang="ru-RU" smtClean="0"/>
          </a:p>
        </p:txBody>
      </p:sp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05025" y="441325"/>
            <a:ext cx="8912225" cy="1281113"/>
          </a:xfrm>
        </p:spPr>
        <p:txBody>
          <a:bodyPr/>
          <a:lstStyle/>
          <a:p>
            <a:pPr algn="ctr" eaLnBrk="1" hangingPunct="1"/>
            <a:r>
              <a:rPr lang="uk-UA" smtClean="0"/>
              <a:t>НЕДЕРЖАВНЕ СОЦІАЛЬНЕ СТРАХУВАННЯ</a:t>
            </a:r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Недержавне пенсійне страхування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4294967295"/>
          </p:nvPr>
        </p:nvSpPr>
        <p:spPr>
          <a:xfrm>
            <a:off x="2154238" y="1681163"/>
            <a:ext cx="8915400" cy="3776662"/>
          </a:xfrm>
        </p:spPr>
        <p:txBody>
          <a:bodyPr/>
          <a:lstStyle/>
          <a:p>
            <a:pPr eaLnBrk="1" hangingPunct="1"/>
            <a:r>
              <a:rPr lang="ru-RU" smtClean="0"/>
              <a:t>Система недержавного пенсійного забезпечення - це складова частина системи накопичувального пенсійного забезпечення, яка ґрунтується на засадах добровільної участі фізичних та юридичних осіб, крім випадків, передбачених законами, у формуванні пенсійних накопичень з метою отримання учасниками недержавного пенсійного забезпечення додаткових до загальнообов'язкового державного пенсійного страхування пенсійних виплат.</a:t>
            </a:r>
          </a:p>
          <a:p>
            <a:pPr eaLnBrk="1" hangingPunct="1"/>
            <a:endParaRPr lang="ru-RU" smtClean="0"/>
          </a:p>
        </p:txBody>
      </p:sp>
      <p:pic>
        <p:nvPicPr>
          <p:cNvPr id="2765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3950" y="4057650"/>
            <a:ext cx="403066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4057650"/>
            <a:ext cx="356552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Добровільне страхування від нещасних випадків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414588" y="2378075"/>
            <a:ext cx="8915400" cy="37766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Основною метою добровільного страхування від нещасних випадків є відшкодування збитків, нанесених життю і здоров'ю застрахованого внаслідок нещасного випадку, що не може бути відшкодовано за обов'язковими видами особистого страхування від нещасних випадків.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випадками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є: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Тимчасова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застрахованим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працездатності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нещасного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Постійна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застрахованим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працездатності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нещасного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Смерть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яка настала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нещасного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Добровільне медичне страхування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4294967295"/>
          </p:nvPr>
        </p:nvSpPr>
        <p:spPr>
          <a:xfrm>
            <a:off x="1404938" y="1265238"/>
            <a:ext cx="10534650" cy="1512887"/>
          </a:xfrm>
        </p:spPr>
        <p:txBody>
          <a:bodyPr/>
          <a:lstStyle/>
          <a:p>
            <a:pPr eaLnBrk="1" hangingPunct="1"/>
            <a:r>
              <a:rPr lang="ru-RU" smtClean="0"/>
              <a:t>Медичне страхування передбачає страхування на випадок втрати здоров’я з будь-якої причини. Воно забезпечує більшу доступність, якісність і повноту щодо задоволення різноманітних потреб населення в наданні медичних послуг, є ефективнішим порівняно з державним фінансуванням системи охорони здоров’я.</a:t>
            </a:r>
          </a:p>
          <a:p>
            <a:pPr eaLnBrk="1" hangingPunct="1"/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09638" y="4964113"/>
            <a:ext cx="2355850" cy="63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Мета його проведення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9638" y="2959100"/>
            <a:ext cx="2355850" cy="639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Об’єктом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5294313" y="2778125"/>
            <a:ext cx="3292475" cy="1054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є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946650" y="4302125"/>
            <a:ext cx="4032250" cy="2308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громадянам</a:t>
            </a:r>
            <a:r>
              <a:rPr lang="ru-RU" sz="1400" dirty="0"/>
              <a:t> 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виникнення</a:t>
            </a:r>
            <a:r>
              <a:rPr lang="ru-RU" sz="1400" dirty="0"/>
              <a:t> страхового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 </a:t>
            </a:r>
            <a:r>
              <a:rPr lang="ru-RU" sz="1400" dirty="0" err="1"/>
              <a:t>одержання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</a:t>
            </a:r>
            <a:r>
              <a:rPr lang="ru-RU" sz="1400" dirty="0" err="1"/>
              <a:t>допомоги</a:t>
            </a:r>
            <a:r>
              <a:rPr lang="ru-RU" sz="1400" dirty="0"/>
              <a:t> за </a:t>
            </a:r>
            <a:r>
              <a:rPr lang="ru-RU" sz="1400" dirty="0" err="1"/>
              <a:t>рахунок</a:t>
            </a:r>
            <a:r>
              <a:rPr lang="ru-RU" sz="1400" dirty="0"/>
              <a:t> </a:t>
            </a:r>
            <a:r>
              <a:rPr lang="ru-RU" sz="1400" dirty="0" err="1"/>
              <a:t>накопичених</a:t>
            </a:r>
            <a:r>
              <a:rPr lang="ru-RU" sz="1400" dirty="0"/>
              <a:t> </a:t>
            </a:r>
            <a:r>
              <a:rPr lang="ru-RU" sz="1400" dirty="0" err="1"/>
              <a:t>коштів</a:t>
            </a:r>
            <a:r>
              <a:rPr lang="ru-RU" sz="1400" dirty="0"/>
              <a:t> і </a:t>
            </a:r>
            <a:r>
              <a:rPr lang="ru-RU" sz="1400" dirty="0" err="1"/>
              <a:t>фінансування</a:t>
            </a:r>
            <a:r>
              <a:rPr lang="ru-RU" sz="1400" dirty="0"/>
              <a:t> </a:t>
            </a:r>
            <a:r>
              <a:rPr lang="ru-RU" sz="1400" dirty="0" err="1"/>
              <a:t>профілактичних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.</a:t>
            </a:r>
          </a:p>
        </p:txBody>
      </p:sp>
      <p:cxnSp>
        <p:nvCxnSpPr>
          <p:cNvPr id="11" name="Прямая со стрелкой 10"/>
          <p:cNvCxnSpPr>
            <a:stCxn id="7" idx="3"/>
            <a:endCxn id="8" idx="2"/>
          </p:cNvCxnSpPr>
          <p:nvPr/>
        </p:nvCxnSpPr>
        <p:spPr>
          <a:xfrm>
            <a:off x="3265488" y="3279775"/>
            <a:ext cx="2028825" cy="2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3"/>
          </p:cNvCxnSpPr>
          <p:nvPr/>
        </p:nvCxnSpPr>
        <p:spPr>
          <a:xfrm flipV="1">
            <a:off x="3265488" y="5284788"/>
            <a:ext cx="16811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7588" y="346075"/>
            <a:ext cx="8912225" cy="1279525"/>
          </a:xfrm>
        </p:spPr>
        <p:txBody>
          <a:bodyPr/>
          <a:lstStyle/>
          <a:p>
            <a:pPr algn="ctr" eaLnBrk="1" hangingPunct="1"/>
            <a:r>
              <a:rPr lang="uk-UA" smtClean="0"/>
              <a:t>Термінологічний словник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65300" y="1471613"/>
            <a:ext cx="9399588" cy="47990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Загальнообов'язкове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 система,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передбачає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громадян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настання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страхового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досягнення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пенсійного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віку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також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надання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послуг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рахунок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бюджету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відповідного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Фонду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формується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шляхом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сплати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обов'язкових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внесків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юридичними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фізичними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особами, 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також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рахунок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інших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джерел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фізична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особа,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життя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здоров'я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працездатність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виступають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об'єктом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страхового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захисту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Застрахованою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фізична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особа,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користь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укладено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практиці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може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бути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одночасно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страхувальником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сплачує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грошові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внески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самостійно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Медичне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ризиків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непередбачених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витрат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відновлення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здоров'я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захворювань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травм.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Об’єкт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настанням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особи (члена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її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сім’ї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іншої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особи)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виникає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право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отримання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надання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послуг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організаційно-правова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діяльність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щодо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осіб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виходу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ринок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праці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загальнообов’язкового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зазнали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ризику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втратили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здоров’я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засоби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існування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не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можуть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забезпечити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себе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своїх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утриманців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Страховий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випадок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подія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через яку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втратили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заробітну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плату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інші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передбачені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законодавством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доходи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незалежних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них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обставин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обставини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вимагають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додаткових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витрат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подія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настанням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виникає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право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застрахованої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особи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отримання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послуг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передбачених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законами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окремих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видів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загальнообов’язкового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державного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страхування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Перелік використаних джерел</a:t>
            </a:r>
            <a:endParaRPr lang="ru-RU" smtClean="0"/>
          </a:p>
        </p:txBody>
      </p:sp>
      <p:sp>
        <p:nvSpPr>
          <p:cNvPr id="33794" name="Объект 2"/>
          <p:cNvSpPr>
            <a:spLocks noGrp="1"/>
          </p:cNvSpPr>
          <p:nvPr>
            <p:ph idx="4294967295"/>
          </p:nvPr>
        </p:nvSpPr>
        <p:spPr>
          <a:xfrm>
            <a:off x="2206625" y="2141538"/>
            <a:ext cx="8915400" cy="3778250"/>
          </a:xfrm>
        </p:spPr>
        <p:txBody>
          <a:bodyPr/>
          <a:lstStyle/>
          <a:p>
            <a:pPr eaLnBrk="1" hangingPunct="1"/>
            <a:r>
              <a:rPr lang="ru-RU" smtClean="0"/>
              <a:t>Багнюк І. Додаткова пенсія // Урядовий кур’єр. – 2004. - № 195. – С.5.</a:t>
            </a:r>
          </a:p>
          <a:p>
            <a:pPr eaLnBrk="1" hangingPunct="1"/>
            <a:r>
              <a:rPr lang="ru-RU" smtClean="0"/>
              <a:t>Внукова Н.М., Кузьминчук Н.В. Соціальне страхування: Навчальний посібник. – К.: Кондор, 2006. – 352 с.</a:t>
            </a:r>
          </a:p>
          <a:p>
            <a:pPr eaLnBrk="1" hangingPunct="1"/>
            <a:r>
              <a:rPr lang="ru-RU" smtClean="0"/>
              <a:t>Губар О.С. Соціальне страхування у забезпеченні суспільного добробутут // Фінанси України. – 2002. - № 8. – С. 130-133.</a:t>
            </a:r>
          </a:p>
          <a:p>
            <a:pPr eaLnBrk="1" hangingPunct="1"/>
            <a:r>
              <a:rPr lang="ru-RU" smtClean="0"/>
              <a:t>Загребний В. Проблеми медичного страхування в Україні // Економіст. - 2003. - № 2. – С.10-11.</a:t>
            </a:r>
          </a:p>
          <a:p>
            <a:pPr eaLnBrk="1" hangingPunct="1"/>
            <a:r>
              <a:rPr lang="ru-RU" smtClean="0"/>
              <a:t>Шпитяк І. Соцпослуги в контексті євроінтеграції // Урядовий кур’єр 9 вересня 2006 року. – № 168. – С. 7.</a:t>
            </a:r>
          </a:p>
          <a:p>
            <a:pPr eaLnBrk="1" hangingPunct="1"/>
            <a:r>
              <a:rPr lang="ru-RU" smtClean="0"/>
              <a:t>Юрій С.І., Шаварина М.П., Шаманська Н.В. Соціальне страхування: Підручник. – К.: Кондор. – 2004. – 464 с.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30350" y="622300"/>
            <a:ext cx="6359525" cy="1281113"/>
          </a:xfrm>
        </p:spPr>
        <p:txBody>
          <a:bodyPr/>
          <a:lstStyle/>
          <a:p>
            <a:pPr algn="ctr" eaLnBrk="1" hangingPunct="1"/>
            <a:r>
              <a:rPr lang="uk-UA" smtClean="0"/>
              <a:t>Поняття соціального захисту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60588" y="2159000"/>
            <a:ext cx="5100637" cy="42481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раціоналізації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навантаження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економіку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актуальними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Сьогодні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стоїть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побудувати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систему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захисту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яка могла б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швидко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якісно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підняти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рівень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життя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незахищених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груп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в той же час не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гальмувати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розвиток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економіки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Вирішити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завдання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можна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шляхом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формування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гнучких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адаптованих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економічних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умов систем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управління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ризиками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рівняються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найкращі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світові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досягнення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зважають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національні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особливості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7138" y="1087438"/>
            <a:ext cx="4302125" cy="51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7813" y="546100"/>
            <a:ext cx="8912225" cy="1281113"/>
          </a:xfrm>
        </p:spPr>
        <p:txBody>
          <a:bodyPr/>
          <a:lstStyle/>
          <a:p>
            <a:pPr algn="ctr" eaLnBrk="1" hangingPunct="1"/>
            <a:r>
              <a:rPr lang="uk-UA" smtClean="0"/>
              <a:t>Поняття соціального захисту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74763" y="1614488"/>
            <a:ext cx="9332912" cy="10445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Соціальний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захист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сукупність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заходів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видатків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бюджету,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пов'язаних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наданням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фінансової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допомоги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окремим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верствам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через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незалежні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них причини не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достатніх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самозабезпечення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доходів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1466850" y="3208338"/>
            <a:ext cx="95519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entury Gothic" pitchFamily="34" charset="0"/>
              </a:rPr>
              <a:t>Відповідно до статті 25 Декларації прав людини сучасна правова держава повинна гарантувати право на такий рівень життя, який враховує забезпечення людей їжею, житлом, медичним обслуговуванням, власним добробутом і добробутом сім'ї та правом на соціальне забезпечення у разі безробіття, хвороби, інвалідності, старості та інших випадків втрати засобів до існування. Право людини на соціальний захист є її конституційним правом. Адже згідно статті 46 Конституції України громадяни мають право на соціальний захист, що включає право на забезпечення їх у разі повної, часткової або тимчасової втрати працездатності, втрати годувальника, безробіття з незалежних від них обставин, а також у старості та в інших випадках, передбачених законом. 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1466850" y="5572125"/>
            <a:ext cx="9074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entury Gothic" pitchFamily="34" charset="0"/>
              </a:rPr>
              <a:t>Система соціального страхування, що ґрунтується на принци­пі перерозподілу, є системою суспільної солідарності, тому деякі вчені розглядають соціальне страхування тільки як форму соціа­льного забезпечення.</a:t>
            </a:r>
          </a:p>
        </p:txBody>
      </p:sp>
      <p:sp>
        <p:nvSpPr>
          <p:cNvPr id="6" name="Плюс 5"/>
          <p:cNvSpPr/>
          <p:nvPr/>
        </p:nvSpPr>
        <p:spPr>
          <a:xfrm>
            <a:off x="5103813" y="2643188"/>
            <a:ext cx="539750" cy="5048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5103813" y="5084763"/>
            <a:ext cx="539750" cy="5048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79625" y="520700"/>
            <a:ext cx="8910638" cy="820738"/>
          </a:xfrm>
        </p:spPr>
        <p:txBody>
          <a:bodyPr/>
          <a:lstStyle/>
          <a:p>
            <a:pPr algn="ctr" eaLnBrk="1" hangingPunct="1"/>
            <a:r>
              <a:rPr lang="uk-UA" smtClean="0"/>
              <a:t>Поняття соціального страхування</a:t>
            </a: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66738" y="1752600"/>
            <a:ext cx="7627937" cy="115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 - система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страхового </a:t>
            </a:r>
            <a:r>
              <a:rPr lang="ru-RU" dirty="0" err="1"/>
              <a:t>захисту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9900" y="4019550"/>
            <a:ext cx="3562350" cy="1036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Предметом соціального страхування є основні соціальні ризики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53213" y="4943475"/>
            <a:ext cx="3292475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годувальника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85113" y="3840163"/>
            <a:ext cx="3292475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постійна</a:t>
            </a:r>
            <a:r>
              <a:rPr lang="ru-RU" dirty="0"/>
              <a:t> </a:t>
            </a:r>
            <a:r>
              <a:rPr lang="ru-RU" dirty="0" err="1"/>
              <a:t>непрацездатність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інвалідності</a:t>
            </a:r>
            <a:r>
              <a:rPr lang="ru-RU" dirty="0"/>
              <a:t> та </a:t>
            </a:r>
            <a:r>
              <a:rPr lang="ru-RU" dirty="0" err="1"/>
              <a:t>старості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839200" y="2736850"/>
            <a:ext cx="3292475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непрацездатність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64138" y="5934075"/>
            <a:ext cx="3292475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оплати </a:t>
            </a:r>
            <a:r>
              <a:rPr lang="ru-RU" dirty="0" err="1"/>
              <a:t>ритуальних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поховання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655888" y="2917825"/>
            <a:ext cx="269875" cy="1009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 стрелкой 14"/>
          <p:cNvCxnSpPr>
            <a:stCxn id="5" idx="3"/>
            <a:endCxn id="8" idx="1"/>
          </p:cNvCxnSpPr>
          <p:nvPr/>
        </p:nvCxnSpPr>
        <p:spPr>
          <a:xfrm flipV="1">
            <a:off x="4032250" y="3128963"/>
            <a:ext cx="4806950" cy="140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3"/>
          </p:cNvCxnSpPr>
          <p:nvPr/>
        </p:nvCxnSpPr>
        <p:spPr>
          <a:xfrm flipV="1">
            <a:off x="4032250" y="4319588"/>
            <a:ext cx="3717925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032250" y="4560888"/>
            <a:ext cx="2393950" cy="70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3"/>
          </p:cNvCxnSpPr>
          <p:nvPr/>
        </p:nvCxnSpPr>
        <p:spPr>
          <a:xfrm>
            <a:off x="4032250" y="4538663"/>
            <a:ext cx="1131888" cy="126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76463" y="217488"/>
            <a:ext cx="9840912" cy="984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Загальнообов'язкове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державне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соціальне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страхування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27063" y="2133600"/>
            <a:ext cx="3579812" cy="446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Загальнообов'язкове</a:t>
            </a:r>
            <a:r>
              <a:rPr lang="ru-RU" sz="1600" dirty="0"/>
              <a:t> </a:t>
            </a:r>
            <a:r>
              <a:rPr lang="ru-RU" sz="1600" dirty="0" err="1"/>
              <a:t>державне</a:t>
            </a:r>
            <a:r>
              <a:rPr lang="ru-RU" sz="1600" dirty="0"/>
              <a:t> </a:t>
            </a:r>
            <a:r>
              <a:rPr lang="ru-RU" sz="1600" dirty="0" err="1"/>
              <a:t>соціальне</a:t>
            </a:r>
            <a:r>
              <a:rPr lang="ru-RU" sz="1600" dirty="0"/>
              <a:t> </a:t>
            </a:r>
            <a:r>
              <a:rPr lang="ru-RU" sz="1600" dirty="0" err="1"/>
              <a:t>страхування</a:t>
            </a:r>
            <a:r>
              <a:rPr lang="ru-RU" sz="1600" dirty="0"/>
              <a:t> — система,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матеріальне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громадян</a:t>
            </a:r>
            <a:r>
              <a:rPr lang="ru-RU" sz="1600" dirty="0"/>
              <a:t> у </a:t>
            </a:r>
            <a:r>
              <a:rPr lang="ru-RU" sz="1600" dirty="0" err="1"/>
              <a:t>разі</a:t>
            </a:r>
            <a:r>
              <a:rPr lang="ru-RU" sz="1600" dirty="0"/>
              <a:t> </a:t>
            </a:r>
            <a:r>
              <a:rPr lang="ru-RU" sz="1600" dirty="0" err="1"/>
              <a:t>настання</a:t>
            </a:r>
            <a:r>
              <a:rPr lang="ru-RU" sz="1600" dirty="0"/>
              <a:t> страхового </a:t>
            </a:r>
            <a:r>
              <a:rPr lang="ru-RU" sz="1600" dirty="0" err="1"/>
              <a:t>випадку</a:t>
            </a:r>
            <a:r>
              <a:rPr lang="ru-RU" sz="1600" dirty="0"/>
              <a:t> (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пенсійного</a:t>
            </a:r>
            <a:r>
              <a:rPr lang="ru-RU" sz="1600" dirty="0"/>
              <a:t> </a:t>
            </a:r>
            <a:r>
              <a:rPr lang="ru-RU" sz="1600" dirty="0" err="1"/>
              <a:t>віку</a:t>
            </a:r>
            <a:r>
              <a:rPr lang="ru-RU" sz="1600" dirty="0"/>
              <a:t>,  </a:t>
            </a:r>
            <a:r>
              <a:rPr lang="ru-RU" sz="1600" dirty="0" err="1"/>
              <a:t>непрацездатність</a:t>
            </a:r>
            <a:r>
              <a:rPr lang="ru-RU" sz="1600" dirty="0"/>
              <a:t>, хвороба  і т. </a:t>
            </a:r>
            <a:r>
              <a:rPr lang="ru-RU" sz="1600" dirty="0" err="1"/>
              <a:t>ін</a:t>
            </a:r>
            <a:r>
              <a:rPr lang="ru-RU" sz="1600" dirty="0"/>
              <a:t>.),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надання</a:t>
            </a:r>
            <a:r>
              <a:rPr lang="ru-RU" sz="1600" dirty="0"/>
              <a:t> </a:t>
            </a:r>
            <a:r>
              <a:rPr lang="ru-RU" sz="1600" dirty="0" err="1"/>
              <a:t>соціальних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бюджету </a:t>
            </a:r>
            <a:r>
              <a:rPr lang="ru-RU" sz="1600" dirty="0" err="1"/>
              <a:t>відповідного</a:t>
            </a:r>
            <a:r>
              <a:rPr lang="ru-RU" sz="1600" dirty="0"/>
              <a:t> Фонду </a:t>
            </a:r>
            <a:r>
              <a:rPr lang="ru-RU" sz="1600" dirty="0" err="1"/>
              <a:t>соціального</a:t>
            </a:r>
            <a:r>
              <a:rPr lang="ru-RU" sz="1600" dirty="0"/>
              <a:t> </a:t>
            </a:r>
            <a:r>
              <a:rPr lang="ru-RU" sz="1600" dirty="0" err="1"/>
              <a:t>страхування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формується</a:t>
            </a:r>
            <a:r>
              <a:rPr lang="ru-RU" sz="1600" dirty="0"/>
              <a:t> шляхом </a:t>
            </a:r>
            <a:r>
              <a:rPr lang="ru-RU" sz="1600" dirty="0" err="1"/>
              <a:t>сплати</a:t>
            </a:r>
            <a:r>
              <a:rPr lang="ru-RU" sz="1600" dirty="0"/>
              <a:t> </a:t>
            </a:r>
            <a:r>
              <a:rPr lang="ru-RU" sz="1600" dirty="0" err="1"/>
              <a:t>обов'язкових</a:t>
            </a:r>
            <a:r>
              <a:rPr lang="ru-RU" sz="1600" dirty="0"/>
              <a:t> </a:t>
            </a:r>
            <a:r>
              <a:rPr lang="ru-RU" sz="1600" dirty="0" err="1"/>
              <a:t>страхових</a:t>
            </a:r>
            <a:r>
              <a:rPr lang="ru-RU" sz="1600" dirty="0"/>
              <a:t> </a:t>
            </a:r>
            <a:r>
              <a:rPr lang="ru-RU" sz="1600" dirty="0" err="1"/>
              <a:t>внесків</a:t>
            </a:r>
            <a:r>
              <a:rPr lang="ru-RU" sz="1600" dirty="0"/>
              <a:t> </a:t>
            </a:r>
            <a:r>
              <a:rPr lang="ru-RU" sz="1600" dirty="0" err="1"/>
              <a:t>юридичними</a:t>
            </a:r>
            <a:r>
              <a:rPr lang="ru-RU" sz="1600" dirty="0"/>
              <a:t> та </a:t>
            </a:r>
            <a:r>
              <a:rPr lang="ru-RU" sz="1600" dirty="0" err="1"/>
              <a:t>фізичними</a:t>
            </a:r>
            <a:r>
              <a:rPr lang="ru-RU" sz="1600" dirty="0"/>
              <a:t> особами, а </a:t>
            </a:r>
            <a:r>
              <a:rPr lang="ru-RU" sz="1600" dirty="0" err="1"/>
              <a:t>також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джерел</a:t>
            </a:r>
            <a:r>
              <a:rPr lang="ru-RU" sz="16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06875" y="2133600"/>
            <a:ext cx="3578225" cy="446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Об'єктом загальнообов'язкового державного соціального страхування є страховий випадок, із настанням якого у застрахованої особи (члена її сім'ї, іншої особи) виникає право на отримання матеріального забезпечення та соціальних послуг.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85100" y="2133600"/>
            <a:ext cx="3579813" cy="446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Суб'єктами</a:t>
            </a:r>
            <a:r>
              <a:rPr lang="ru-RU" dirty="0"/>
              <a:t> </a:t>
            </a:r>
            <a:r>
              <a:rPr lang="ru-RU" dirty="0" err="1"/>
              <a:t>загальнообов'язкового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є </a:t>
            </a:r>
            <a:r>
              <a:rPr lang="ru-RU" dirty="0" err="1"/>
              <a:t>застраховані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, а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— члени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страхувальники</a:t>
            </a:r>
            <a:r>
              <a:rPr lang="ru-RU" dirty="0"/>
              <a:t> і страховики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7063" y="1654175"/>
            <a:ext cx="3579812" cy="479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Визначення поняття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06875" y="1651000"/>
            <a:ext cx="3578225" cy="47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Об'єкт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85100" y="1646238"/>
            <a:ext cx="3579813" cy="479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Суб'єкт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1513" y="627063"/>
            <a:ext cx="218598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Застрахована особа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72050" y="627063"/>
            <a:ext cx="21859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Страховик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107363" y="627063"/>
            <a:ext cx="218598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Страхувальник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211263" y="2068513"/>
            <a:ext cx="2916237" cy="3021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загальнообов'язкове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107363" y="2043113"/>
            <a:ext cx="3135312" cy="3021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 </a:t>
            </a:r>
            <a:r>
              <a:rPr lang="ru-RU" dirty="0" err="1"/>
              <a:t>загальнообов'язковим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страхуванням</a:t>
            </a:r>
            <a:r>
              <a:rPr lang="ru-RU" dirty="0"/>
              <a:t> є </a:t>
            </a:r>
            <a:r>
              <a:rPr lang="ru-RU" dirty="0" err="1"/>
              <a:t>роботодавці</a:t>
            </a:r>
            <a:r>
              <a:rPr lang="ru-RU" dirty="0"/>
              <a:t> та </a:t>
            </a:r>
            <a:r>
              <a:rPr lang="ru-RU" dirty="0" err="1"/>
              <a:t>застраховані</a:t>
            </a:r>
            <a:r>
              <a:rPr lang="ru-RU" dirty="0"/>
              <a:t> особи, </a:t>
            </a:r>
          </a:p>
        </p:txBody>
      </p:sp>
      <p:sp>
        <p:nvSpPr>
          <p:cNvPr id="11" name="Овал 10"/>
          <p:cNvSpPr/>
          <p:nvPr/>
        </p:nvSpPr>
        <p:spPr>
          <a:xfrm>
            <a:off x="4541838" y="2016125"/>
            <a:ext cx="3108325" cy="307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767013" y="1531938"/>
            <a:ext cx="193675" cy="484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104313" y="1428750"/>
            <a:ext cx="193675" cy="484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096000" y="1446213"/>
            <a:ext cx="193675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7625" y="244475"/>
            <a:ext cx="4799013" cy="933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Загальнообов'язковому державному соціальному страхуванню підлягають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976438"/>
            <a:ext cx="2813050" cy="112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особи, які працюють на умовах трудового договор</a:t>
            </a:r>
            <a:r>
              <a:rPr lang="uk-UA"/>
              <a:t>у</a:t>
            </a:r>
            <a:r>
              <a:rPr lang="ru-RU"/>
              <a:t> (контракту)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04200" y="1976438"/>
            <a:ext cx="2776538" cy="112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особи, які забезпечують себе роботою самостійно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3605213"/>
            <a:ext cx="2813050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</a:t>
            </a:r>
            <a:r>
              <a:rPr lang="ru-RU" dirty="0" err="1"/>
              <a:t>підприємствах</a:t>
            </a:r>
            <a:r>
              <a:rPr lang="ru-RU" dirty="0"/>
              <a:t>, в </a:t>
            </a:r>
            <a:r>
              <a:rPr lang="ru-RU" dirty="0" err="1"/>
              <a:t>організаціях</a:t>
            </a:r>
            <a:r>
              <a:rPr lang="ru-RU" dirty="0"/>
              <a:t>, </a:t>
            </a:r>
            <a:r>
              <a:rPr lang="ru-RU" dirty="0" err="1"/>
              <a:t>установах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04200" y="3478213"/>
            <a:ext cx="2776538" cy="1042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члени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спілок</a:t>
            </a:r>
            <a:r>
              <a:rPr lang="ru-RU" dirty="0"/>
              <a:t>,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членами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спілок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14400" y="4935538"/>
            <a:ext cx="2813050" cy="78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у фізичних осіб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04200" y="4899025"/>
            <a:ext cx="2811463" cy="782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громадяни-суб'єкти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4" idx="2"/>
          </p:cNvCxnSpPr>
          <p:nvPr/>
        </p:nvCxnSpPr>
        <p:spPr>
          <a:xfrm flipH="1">
            <a:off x="3975100" y="1177925"/>
            <a:ext cx="2281238" cy="1208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>
            <a:off x="6256338" y="1177925"/>
            <a:ext cx="1728787" cy="1208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</p:cNvCxnSpPr>
          <p:nvPr/>
        </p:nvCxnSpPr>
        <p:spPr>
          <a:xfrm flipH="1">
            <a:off x="2320925" y="3100388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320925" y="4418013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9609138" y="3100388"/>
            <a:ext cx="0" cy="28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9609138" y="4511675"/>
            <a:ext cx="0" cy="287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27238" y="223838"/>
            <a:ext cx="9867900" cy="1281112"/>
          </a:xfrm>
        </p:spPr>
        <p:txBody>
          <a:bodyPr/>
          <a:lstStyle/>
          <a:p>
            <a:pPr algn="ctr" eaLnBrk="1" hangingPunct="1"/>
            <a:r>
              <a:rPr lang="ru-RU" smtClean="0"/>
              <a:t>Види загальнообов'язкового державного соціального страхування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66863" y="2490788"/>
            <a:ext cx="3030537" cy="405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</a:t>
            </a:r>
            <a:r>
              <a:rPr lang="ru-RU" sz="1200" dirty="0" err="1"/>
              <a:t>енсії</a:t>
            </a:r>
            <a:r>
              <a:rPr lang="ru-RU" sz="1200" dirty="0"/>
              <a:t> за </a:t>
            </a:r>
            <a:r>
              <a:rPr lang="ru-RU" sz="1200" dirty="0" err="1"/>
              <a:t>віком</a:t>
            </a:r>
            <a:r>
              <a:rPr lang="ru-RU" sz="1200" dirty="0"/>
              <a:t>, по </a:t>
            </a:r>
            <a:r>
              <a:rPr lang="ru-RU" sz="1200" dirty="0" err="1"/>
              <a:t>інвалідності</a:t>
            </a:r>
            <a:r>
              <a:rPr lang="ru-RU" sz="1200" dirty="0"/>
              <a:t> </a:t>
            </a:r>
            <a:r>
              <a:rPr lang="ru-RU" sz="1200" dirty="0" err="1"/>
              <a:t>внаслідок</a:t>
            </a:r>
            <a:r>
              <a:rPr lang="ru-RU" sz="1200" dirty="0"/>
              <a:t> </a:t>
            </a:r>
            <a:r>
              <a:rPr lang="ru-RU" sz="1200" dirty="0" err="1"/>
              <a:t>загального</a:t>
            </a:r>
            <a:r>
              <a:rPr lang="ru-RU" sz="1200" dirty="0"/>
              <a:t> </a:t>
            </a:r>
            <a:r>
              <a:rPr lang="ru-RU" sz="1200" dirty="0" err="1"/>
              <a:t>захворювання</a:t>
            </a:r>
            <a:r>
              <a:rPr lang="ru-RU" sz="1200" dirty="0"/>
              <a:t> (в тому </a:t>
            </a:r>
            <a:r>
              <a:rPr lang="ru-RU" sz="1200" dirty="0" err="1"/>
              <a:t>числі</a:t>
            </a:r>
            <a:r>
              <a:rPr lang="ru-RU" sz="1200" dirty="0"/>
              <a:t> </a:t>
            </a:r>
            <a:r>
              <a:rPr lang="ru-RU" sz="1200" dirty="0" err="1"/>
              <a:t>каліцтва</a:t>
            </a:r>
            <a:r>
              <a:rPr lang="ru-RU" sz="1200" dirty="0"/>
              <a:t>, не </a:t>
            </a:r>
            <a:r>
              <a:rPr lang="ru-RU" sz="1200" dirty="0" err="1"/>
              <a:t>пов'язаного</a:t>
            </a:r>
            <a:r>
              <a:rPr lang="ru-RU" sz="1200" dirty="0"/>
              <a:t> з </a:t>
            </a:r>
            <a:r>
              <a:rPr lang="ru-RU" sz="1200" dirty="0" err="1"/>
              <a:t>роботою</a:t>
            </a:r>
            <a:r>
              <a:rPr lang="ru-RU" sz="1200" dirty="0"/>
              <a:t>, </a:t>
            </a:r>
            <a:r>
              <a:rPr lang="ru-RU" sz="1200" dirty="0" err="1"/>
              <a:t>інвалідності</a:t>
            </a:r>
            <a:r>
              <a:rPr lang="ru-RU" sz="1200" dirty="0"/>
              <a:t> з </a:t>
            </a:r>
            <a:r>
              <a:rPr lang="ru-RU" sz="1200" dirty="0" err="1"/>
              <a:t>дитинства</a:t>
            </a:r>
            <a:r>
              <a:rPr lang="ru-RU" sz="1200" dirty="0"/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пенсії</a:t>
            </a:r>
            <a:r>
              <a:rPr lang="ru-RU" sz="1200" dirty="0"/>
              <a:t> у </a:t>
            </a:r>
            <a:r>
              <a:rPr lang="ru-RU" sz="1200" dirty="0" err="1"/>
              <a:t>зв'язку</a:t>
            </a:r>
            <a:r>
              <a:rPr lang="ru-RU" sz="1200" dirty="0"/>
              <a:t> з </a:t>
            </a:r>
            <a:r>
              <a:rPr lang="ru-RU" sz="1200" dirty="0" err="1"/>
              <a:t>втратою</a:t>
            </a:r>
            <a:r>
              <a:rPr lang="ru-RU" sz="1200" dirty="0"/>
              <a:t> </a:t>
            </a:r>
            <a:r>
              <a:rPr lang="ru-RU" sz="1200" dirty="0" err="1"/>
              <a:t>годувальника</a:t>
            </a:r>
            <a:r>
              <a:rPr lang="ru-RU" sz="1200" dirty="0"/>
              <a:t>, </a:t>
            </a:r>
            <a:r>
              <a:rPr lang="ru-RU" sz="1200" dirty="0" err="1"/>
              <a:t>крім</a:t>
            </a:r>
            <a:r>
              <a:rPr lang="ru-RU" sz="1200" dirty="0"/>
              <a:t> </a:t>
            </a:r>
            <a:r>
              <a:rPr lang="ru-RU" sz="1200" dirty="0" err="1"/>
              <a:t>передбачених</a:t>
            </a:r>
            <a:r>
              <a:rPr lang="ru-RU" sz="1200" dirty="0"/>
              <a:t> пунктом 4 ст.25 Закону </a:t>
            </a:r>
            <a:r>
              <a:rPr lang="ru-RU" sz="1200" dirty="0" err="1"/>
              <a:t>України</a:t>
            </a:r>
            <a:r>
              <a:rPr lang="ru-RU" sz="1200" dirty="0"/>
              <a:t>: "</a:t>
            </a:r>
            <a:r>
              <a:rPr lang="ru-RU" sz="1200" dirty="0" err="1"/>
              <a:t>Основи</a:t>
            </a:r>
            <a:r>
              <a:rPr lang="ru-RU" sz="1200" dirty="0"/>
              <a:t> </a:t>
            </a:r>
            <a:r>
              <a:rPr lang="ru-RU" sz="1200" dirty="0" err="1"/>
              <a:t>законодавства</a:t>
            </a:r>
            <a:r>
              <a:rPr lang="ru-RU" sz="1200" dirty="0"/>
              <a:t> </a:t>
            </a:r>
            <a:r>
              <a:rPr lang="ru-RU" sz="1200" dirty="0" err="1"/>
              <a:t>України</a:t>
            </a:r>
            <a:r>
              <a:rPr lang="ru-RU" sz="1200" dirty="0"/>
              <a:t> про </a:t>
            </a:r>
            <a:r>
              <a:rPr lang="ru-RU" sz="1200" dirty="0" err="1"/>
              <a:t>загальнообов'язкове</a:t>
            </a:r>
            <a:r>
              <a:rPr lang="ru-RU" sz="1200" dirty="0"/>
              <a:t> </a:t>
            </a:r>
            <a:r>
              <a:rPr lang="ru-RU" sz="1200" dirty="0" err="1"/>
              <a:t>державне</a:t>
            </a:r>
            <a:r>
              <a:rPr lang="ru-RU" sz="1200" dirty="0"/>
              <a:t> </a:t>
            </a:r>
            <a:r>
              <a:rPr lang="ru-RU" sz="1200" dirty="0" err="1"/>
              <a:t>соціальне</a:t>
            </a:r>
            <a:r>
              <a:rPr lang="ru-RU" sz="1200" dirty="0"/>
              <a:t> </a:t>
            </a:r>
            <a:r>
              <a:rPr lang="ru-RU" sz="1200" dirty="0" err="1"/>
              <a:t>страхування</a:t>
            </a:r>
            <a:r>
              <a:rPr lang="ru-RU" sz="1200" dirty="0"/>
              <a:t>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медичні</a:t>
            </a:r>
            <a:r>
              <a:rPr lang="ru-RU" sz="1200" dirty="0"/>
              <a:t> </a:t>
            </a:r>
            <a:r>
              <a:rPr lang="ru-RU" sz="1200" dirty="0" err="1"/>
              <a:t>профілактично-реабілітаційні</a:t>
            </a:r>
            <a:r>
              <a:rPr lang="ru-RU" sz="1200" dirty="0"/>
              <a:t> заходи;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допомога</a:t>
            </a:r>
            <a:r>
              <a:rPr lang="ru-RU" sz="1200" dirty="0"/>
              <a:t> на </a:t>
            </a:r>
            <a:r>
              <a:rPr lang="ru-RU" sz="1200" dirty="0" err="1"/>
              <a:t>поховання</a:t>
            </a:r>
            <a:r>
              <a:rPr lang="ru-RU" sz="1200" dirty="0"/>
              <a:t> </a:t>
            </a:r>
            <a:r>
              <a:rPr lang="ru-RU" sz="1200" dirty="0" err="1"/>
              <a:t>пенсіонерів</a:t>
            </a:r>
            <a:r>
              <a:rPr lang="ru-RU" sz="12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пенсія</a:t>
            </a:r>
            <a:r>
              <a:rPr lang="ru-RU" sz="1200" dirty="0"/>
              <a:t> по </a:t>
            </a:r>
            <a:r>
              <a:rPr lang="ru-RU" sz="1200" dirty="0" err="1"/>
              <a:t>інвалідності</a:t>
            </a:r>
            <a:r>
              <a:rPr lang="ru-RU" sz="1200" dirty="0"/>
              <a:t> </a:t>
            </a:r>
            <a:r>
              <a:rPr lang="ru-RU" sz="1200" dirty="0" err="1"/>
              <a:t>внаслідок</a:t>
            </a:r>
            <a:r>
              <a:rPr lang="ru-RU" sz="1200" dirty="0"/>
              <a:t> </a:t>
            </a:r>
            <a:r>
              <a:rPr lang="ru-RU" sz="1200" dirty="0" err="1"/>
              <a:t>нещасного</a:t>
            </a:r>
            <a:r>
              <a:rPr lang="ru-RU" sz="1200" dirty="0"/>
              <a:t> </a:t>
            </a:r>
            <a:r>
              <a:rPr lang="ru-RU" sz="1200" dirty="0" err="1"/>
              <a:t>випадку</a:t>
            </a:r>
            <a:r>
              <a:rPr lang="ru-RU" sz="1200" dirty="0"/>
              <a:t> на </a:t>
            </a:r>
            <a:r>
              <a:rPr lang="ru-RU" sz="1200" dirty="0" err="1"/>
              <a:t>виробництві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професійного</a:t>
            </a:r>
            <a:r>
              <a:rPr lang="ru-RU" sz="1200" dirty="0"/>
              <a:t> </a:t>
            </a:r>
            <a:r>
              <a:rPr lang="ru-RU" sz="1200" dirty="0" err="1"/>
              <a:t>захворювання</a:t>
            </a:r>
            <a:r>
              <a:rPr lang="ru-RU" sz="12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пенсія</a:t>
            </a:r>
            <a:r>
              <a:rPr lang="ru-RU" sz="1200" dirty="0"/>
              <a:t> у </a:t>
            </a:r>
            <a:r>
              <a:rPr lang="ru-RU" sz="1200" dirty="0" err="1"/>
              <a:t>зв’язку</a:t>
            </a:r>
            <a:r>
              <a:rPr lang="ru-RU" sz="1200" dirty="0"/>
              <a:t> з </a:t>
            </a:r>
            <a:r>
              <a:rPr lang="ru-RU" sz="1200" dirty="0" err="1"/>
              <a:t>втратою</a:t>
            </a:r>
            <a:r>
              <a:rPr lang="ru-RU" sz="1200" dirty="0"/>
              <a:t> </a:t>
            </a:r>
            <a:r>
              <a:rPr lang="ru-RU" sz="1200" dirty="0" err="1"/>
              <a:t>годувальника</a:t>
            </a:r>
            <a:r>
              <a:rPr lang="ru-RU" sz="1200" dirty="0"/>
              <a:t>, </a:t>
            </a:r>
            <a:r>
              <a:rPr lang="ru-RU" sz="1200" dirty="0" err="1"/>
              <a:t>який</a:t>
            </a:r>
            <a:r>
              <a:rPr lang="ru-RU" sz="1200" dirty="0"/>
              <a:t> помер </a:t>
            </a:r>
            <a:r>
              <a:rPr lang="ru-RU" sz="1200" dirty="0" err="1"/>
              <a:t>внаслідок</a:t>
            </a:r>
            <a:r>
              <a:rPr lang="ru-RU" sz="1200" dirty="0"/>
              <a:t> </a:t>
            </a:r>
            <a:r>
              <a:rPr lang="ru-RU" sz="1200" dirty="0" err="1"/>
              <a:t>нещасного</a:t>
            </a:r>
            <a:r>
              <a:rPr lang="ru-RU" sz="1200" dirty="0"/>
              <a:t> </a:t>
            </a:r>
            <a:r>
              <a:rPr lang="ru-RU" sz="1200" dirty="0" err="1"/>
              <a:t>випадку</a:t>
            </a:r>
            <a:r>
              <a:rPr lang="ru-RU" sz="1200" dirty="0"/>
              <a:t> на </a:t>
            </a:r>
            <a:r>
              <a:rPr lang="ru-RU" sz="1200" dirty="0" err="1"/>
              <a:t>виробництві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професійного</a:t>
            </a:r>
            <a:r>
              <a:rPr lang="ru-RU" sz="1200" dirty="0"/>
              <a:t> </a:t>
            </a:r>
            <a:r>
              <a:rPr lang="ru-RU" sz="1200" dirty="0" err="1"/>
              <a:t>захворювання</a:t>
            </a:r>
            <a:r>
              <a:rPr lang="ru-RU" sz="1200" dirty="0"/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9638" y="2490788"/>
            <a:ext cx="3030537" cy="405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догляд за хворою </a:t>
            </a:r>
            <a:r>
              <a:rPr lang="ru-RU" dirty="0" err="1"/>
              <a:t>дитиною</a:t>
            </a:r>
            <a:r>
              <a:rPr lang="ru-RU" dirty="0"/>
              <a:t>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72413" y="2490788"/>
            <a:ext cx="3030537" cy="405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діагностика</a:t>
            </a:r>
            <a:r>
              <a:rPr lang="ru-RU" sz="1600" dirty="0"/>
              <a:t> та </a:t>
            </a:r>
            <a:r>
              <a:rPr lang="ru-RU" sz="1600" dirty="0" err="1"/>
              <a:t>амбулаторне</a:t>
            </a:r>
            <a:r>
              <a:rPr lang="ru-RU" sz="1600" dirty="0"/>
              <a:t> </a:t>
            </a:r>
            <a:r>
              <a:rPr lang="ru-RU" sz="1600" dirty="0" err="1"/>
              <a:t>лікування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стаціонарне</a:t>
            </a:r>
            <a:r>
              <a:rPr lang="ru-RU" sz="1600" dirty="0"/>
              <a:t> </a:t>
            </a:r>
            <a:r>
              <a:rPr lang="ru-RU" sz="1600" dirty="0" err="1"/>
              <a:t>лікування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надання</a:t>
            </a:r>
            <a:r>
              <a:rPr lang="ru-RU" sz="1600" dirty="0"/>
              <a:t> </a:t>
            </a:r>
            <a:r>
              <a:rPr lang="ru-RU" sz="1600" dirty="0" err="1"/>
              <a:t>готових</a:t>
            </a:r>
            <a:r>
              <a:rPr lang="ru-RU" sz="1600" dirty="0"/>
              <a:t> </a:t>
            </a:r>
            <a:r>
              <a:rPr lang="ru-RU" sz="1600" dirty="0" err="1"/>
              <a:t>лікарських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 та </a:t>
            </a:r>
            <a:r>
              <a:rPr lang="ru-RU" sz="1600" dirty="0" err="1"/>
              <a:t>виробів</a:t>
            </a:r>
            <a:r>
              <a:rPr lang="ru-RU" sz="1600" dirty="0"/>
              <a:t> </a:t>
            </a:r>
            <a:r>
              <a:rPr lang="ru-RU" sz="1600" dirty="0" err="1"/>
              <a:t>медичного</a:t>
            </a:r>
            <a:r>
              <a:rPr lang="ru-RU" sz="1600" dirty="0"/>
              <a:t> </a:t>
            </a:r>
            <a:r>
              <a:rPr lang="ru-RU" sz="1600" dirty="0" err="1"/>
              <a:t>призначення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профілактичні</a:t>
            </a:r>
            <a:r>
              <a:rPr lang="ru-RU" sz="1600" dirty="0"/>
              <a:t> та </a:t>
            </a:r>
            <a:r>
              <a:rPr lang="ru-RU" sz="1600" dirty="0" err="1"/>
              <a:t>освітні</a:t>
            </a:r>
            <a:r>
              <a:rPr lang="ru-RU" sz="1600" dirty="0"/>
              <a:t> заходи;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медичної</a:t>
            </a:r>
            <a:r>
              <a:rPr lang="ru-RU" sz="1600" dirty="0"/>
              <a:t> </a:t>
            </a:r>
            <a:r>
              <a:rPr lang="ru-RU" sz="1600" dirty="0" err="1"/>
              <a:t>реабілітації</a:t>
            </a:r>
            <a:r>
              <a:rPr lang="ru-RU" sz="1600" dirty="0"/>
              <a:t> </a:t>
            </a:r>
            <a:r>
              <a:rPr lang="ru-RU" sz="1600" dirty="0" err="1"/>
              <a:t>осіб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перенесли особливо </a:t>
            </a:r>
            <a:r>
              <a:rPr lang="ru-RU" sz="1600" dirty="0" err="1"/>
              <a:t>важкі</a:t>
            </a:r>
            <a:r>
              <a:rPr lang="ru-RU" sz="1600" dirty="0"/>
              <a:t> </a:t>
            </a:r>
            <a:r>
              <a:rPr lang="ru-RU" sz="1600" dirty="0" err="1"/>
              <a:t>операції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хронічні</a:t>
            </a:r>
            <a:r>
              <a:rPr lang="ru-RU" sz="1600" dirty="0"/>
              <a:t> </a:t>
            </a:r>
            <a:r>
              <a:rPr lang="ru-RU" sz="1600" dirty="0" err="1"/>
              <a:t>захворювання</a:t>
            </a:r>
            <a:r>
              <a:rPr lang="ru-RU" sz="16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58925" y="1733550"/>
            <a:ext cx="3038475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 err="1"/>
              <a:t>пенсійне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1700" y="1733550"/>
            <a:ext cx="3038475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страхування</a:t>
            </a:r>
            <a:r>
              <a:rPr lang="ru-RU" sz="1200" dirty="0"/>
              <a:t> у </a:t>
            </a:r>
            <a:r>
              <a:rPr lang="ru-RU" sz="1200" dirty="0" err="1"/>
              <a:t>зв’язку</a:t>
            </a:r>
            <a:r>
              <a:rPr lang="ru-RU" sz="1200" dirty="0"/>
              <a:t> з </a:t>
            </a:r>
            <a:r>
              <a:rPr lang="ru-RU" sz="1200" dirty="0" err="1"/>
              <a:t>тимчасовою</a:t>
            </a:r>
            <a:r>
              <a:rPr lang="ru-RU" sz="1200" dirty="0"/>
              <a:t> </a:t>
            </a:r>
            <a:r>
              <a:rPr lang="ru-RU" sz="1200" dirty="0" err="1"/>
              <a:t>втратою</a:t>
            </a:r>
            <a:r>
              <a:rPr lang="ru-RU" sz="1200" dirty="0"/>
              <a:t> </a:t>
            </a:r>
            <a:r>
              <a:rPr lang="ru-RU" sz="1200" dirty="0" err="1"/>
              <a:t>працездатності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64475" y="1733550"/>
            <a:ext cx="3038475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медичне страхування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6513" y="919163"/>
            <a:ext cx="4362450" cy="1331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страхування від нещасного випадку на виробництві та професійного захворювання, які спричинили втрату працездатності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75488" y="919163"/>
            <a:ext cx="4362450" cy="1331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страхування від нещасного випадку на виробництві та професійного захворювання, які спричинили втрату працездатності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89050" y="2560638"/>
            <a:ext cx="4432300" cy="3100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профілактичні</a:t>
            </a:r>
            <a:r>
              <a:rPr lang="ru-RU" sz="1200" dirty="0"/>
              <a:t> заходи по </a:t>
            </a:r>
            <a:r>
              <a:rPr lang="ru-RU" sz="1200" dirty="0" err="1"/>
              <a:t>запобіганню</a:t>
            </a:r>
            <a:r>
              <a:rPr lang="ru-RU" sz="1200" dirty="0"/>
              <a:t> </a:t>
            </a:r>
            <a:r>
              <a:rPr lang="ru-RU" sz="1200" dirty="0" err="1"/>
              <a:t>нещасним</a:t>
            </a:r>
            <a:r>
              <a:rPr lang="ru-RU" sz="1200" dirty="0"/>
              <a:t> </a:t>
            </a:r>
            <a:r>
              <a:rPr lang="ru-RU" sz="1200" dirty="0" err="1"/>
              <a:t>випадкам</a:t>
            </a:r>
            <a:r>
              <a:rPr lang="ru-RU" sz="1200" dirty="0"/>
              <a:t> на </a:t>
            </a:r>
            <a:r>
              <a:rPr lang="ru-RU" sz="1200" dirty="0" err="1"/>
              <a:t>виробництві</a:t>
            </a:r>
            <a:r>
              <a:rPr lang="ru-RU" sz="1200" dirty="0"/>
              <a:t> та </a:t>
            </a:r>
            <a:r>
              <a:rPr lang="ru-RU" sz="1200" dirty="0" err="1"/>
              <a:t>професійним</a:t>
            </a:r>
            <a:r>
              <a:rPr lang="ru-RU" sz="1200" dirty="0"/>
              <a:t> </a:t>
            </a:r>
            <a:r>
              <a:rPr lang="ru-RU" sz="1200" dirty="0" err="1"/>
              <a:t>захворюванням</a:t>
            </a:r>
            <a:r>
              <a:rPr lang="ru-RU" sz="12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відновлення</a:t>
            </a:r>
            <a:r>
              <a:rPr lang="ru-RU" sz="1200" dirty="0"/>
              <a:t> </a:t>
            </a:r>
            <a:r>
              <a:rPr lang="ru-RU" sz="1200" dirty="0" err="1"/>
              <a:t>здоров'я</a:t>
            </a:r>
            <a:r>
              <a:rPr lang="ru-RU" sz="1200" dirty="0"/>
              <a:t> та </a:t>
            </a:r>
            <a:r>
              <a:rPr lang="ru-RU" sz="1200" dirty="0" err="1"/>
              <a:t>працездатності</a:t>
            </a:r>
            <a:r>
              <a:rPr lang="ru-RU" sz="1200" dirty="0"/>
              <a:t> </a:t>
            </a:r>
            <a:r>
              <a:rPr lang="ru-RU" sz="1200" dirty="0" err="1"/>
              <a:t>потерпілого</a:t>
            </a:r>
            <a:r>
              <a:rPr lang="ru-RU" sz="12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допомога</a:t>
            </a:r>
            <a:r>
              <a:rPr lang="ru-RU" sz="1200" dirty="0"/>
              <a:t> по </a:t>
            </a:r>
            <a:r>
              <a:rPr lang="ru-RU" sz="1200" dirty="0" err="1"/>
              <a:t>тимчасовій</a:t>
            </a:r>
            <a:r>
              <a:rPr lang="ru-RU" sz="1200" dirty="0"/>
              <a:t> </a:t>
            </a:r>
            <a:r>
              <a:rPr lang="ru-RU" sz="1200" dirty="0" err="1"/>
              <a:t>непрацездатності</a:t>
            </a:r>
            <a:r>
              <a:rPr lang="ru-RU" sz="1200" dirty="0"/>
              <a:t> </a:t>
            </a:r>
            <a:r>
              <a:rPr lang="ru-RU" sz="1200" dirty="0" err="1"/>
              <a:t>внаслідок</a:t>
            </a:r>
            <a:r>
              <a:rPr lang="ru-RU" sz="1200" dirty="0"/>
              <a:t> </a:t>
            </a:r>
            <a:r>
              <a:rPr lang="ru-RU" sz="1200" dirty="0" err="1"/>
              <a:t>нещасного</a:t>
            </a:r>
            <a:r>
              <a:rPr lang="ru-RU" sz="1200" dirty="0"/>
              <a:t> </a:t>
            </a:r>
            <a:r>
              <a:rPr lang="ru-RU" sz="1200" dirty="0" err="1"/>
              <a:t>випадку</a:t>
            </a:r>
            <a:r>
              <a:rPr lang="ru-RU" sz="1200" dirty="0"/>
              <a:t> на </a:t>
            </a:r>
            <a:r>
              <a:rPr lang="ru-RU" sz="1200" dirty="0" err="1"/>
              <a:t>виробництві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професійного</a:t>
            </a:r>
            <a:r>
              <a:rPr lang="ru-RU" sz="1200" dirty="0"/>
              <a:t> </a:t>
            </a:r>
            <a:r>
              <a:rPr lang="ru-RU" sz="1200" dirty="0" err="1"/>
              <a:t>захворювання</a:t>
            </a:r>
            <a:r>
              <a:rPr lang="ru-RU" sz="12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відшкодування</a:t>
            </a:r>
            <a:r>
              <a:rPr lang="ru-RU" sz="1200" dirty="0"/>
              <a:t> </a:t>
            </a:r>
            <a:r>
              <a:rPr lang="ru-RU" sz="1200" dirty="0" err="1"/>
              <a:t>збитків</a:t>
            </a:r>
            <a:r>
              <a:rPr lang="ru-RU" sz="1200" dirty="0"/>
              <a:t>, </a:t>
            </a:r>
            <a:r>
              <a:rPr lang="ru-RU" sz="1200" dirty="0" err="1"/>
              <a:t>заподіяних</a:t>
            </a:r>
            <a:r>
              <a:rPr lang="ru-RU" sz="1200" dirty="0"/>
              <a:t> </a:t>
            </a:r>
            <a:r>
              <a:rPr lang="ru-RU" sz="1200" dirty="0" err="1"/>
              <a:t>працівникові</a:t>
            </a:r>
            <a:r>
              <a:rPr lang="ru-RU" sz="1200" dirty="0"/>
              <a:t> </a:t>
            </a:r>
            <a:r>
              <a:rPr lang="ru-RU" sz="1200" dirty="0" err="1"/>
              <a:t>каліцтвом</a:t>
            </a:r>
            <a:r>
              <a:rPr lang="ru-RU" sz="1200" dirty="0"/>
              <a:t> </a:t>
            </a:r>
            <a:r>
              <a:rPr lang="ru-RU" sz="1200" dirty="0" err="1"/>
              <a:t>чи</a:t>
            </a:r>
            <a:r>
              <a:rPr lang="ru-RU" sz="1200" dirty="0"/>
              <a:t> </a:t>
            </a:r>
            <a:r>
              <a:rPr lang="ru-RU" sz="1200" dirty="0" err="1"/>
              <a:t>іншим</a:t>
            </a:r>
            <a:r>
              <a:rPr lang="ru-RU" sz="1200" dirty="0"/>
              <a:t> </a:t>
            </a:r>
            <a:r>
              <a:rPr lang="ru-RU" sz="1200" dirty="0" err="1"/>
              <a:t>ушкодженням</a:t>
            </a:r>
            <a:r>
              <a:rPr lang="ru-RU" sz="1200" dirty="0"/>
              <a:t> </a:t>
            </a:r>
            <a:r>
              <a:rPr lang="ru-RU" sz="1200" dirty="0" err="1"/>
              <a:t>здоров'я</a:t>
            </a:r>
            <a:r>
              <a:rPr lang="ru-RU" sz="1200" dirty="0"/>
              <a:t>, </a:t>
            </a:r>
            <a:r>
              <a:rPr lang="ru-RU" sz="1200" dirty="0" err="1"/>
              <a:t>пов'язаним</a:t>
            </a:r>
            <a:r>
              <a:rPr lang="ru-RU" sz="1200" dirty="0"/>
              <a:t> з </a:t>
            </a:r>
            <a:r>
              <a:rPr lang="ru-RU" sz="1200" dirty="0" err="1"/>
              <a:t>виконанням</a:t>
            </a:r>
            <a:r>
              <a:rPr lang="ru-RU" sz="1200" dirty="0"/>
              <a:t> ним </a:t>
            </a:r>
            <a:r>
              <a:rPr lang="ru-RU" sz="1200" dirty="0" err="1"/>
              <a:t>своїх</a:t>
            </a:r>
            <a:r>
              <a:rPr lang="ru-RU" sz="1200" dirty="0"/>
              <a:t> </a:t>
            </a:r>
            <a:r>
              <a:rPr lang="ru-RU" sz="1200" dirty="0" err="1"/>
              <a:t>трудових</a:t>
            </a:r>
            <a:r>
              <a:rPr lang="ru-RU" sz="1200" dirty="0"/>
              <a:t> </a:t>
            </a:r>
            <a:r>
              <a:rPr lang="ru-RU" sz="1200" dirty="0" err="1"/>
              <a:t>обов'язків</a:t>
            </a:r>
            <a:r>
              <a:rPr lang="ru-RU" sz="12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допомога</a:t>
            </a:r>
            <a:r>
              <a:rPr lang="ru-RU" sz="1200" dirty="0"/>
              <a:t> на </a:t>
            </a:r>
            <a:r>
              <a:rPr lang="ru-RU" sz="1200" dirty="0" err="1"/>
              <a:t>поховання</a:t>
            </a:r>
            <a:r>
              <a:rPr lang="ru-RU" sz="1200" dirty="0"/>
              <a:t> </a:t>
            </a:r>
            <a:r>
              <a:rPr lang="ru-RU" sz="1200" dirty="0" err="1"/>
              <a:t>осіб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померли </a:t>
            </a:r>
            <a:r>
              <a:rPr lang="ru-RU" sz="1200" dirty="0" err="1"/>
              <a:t>внаслідок</a:t>
            </a:r>
            <a:r>
              <a:rPr lang="ru-RU" sz="1200" dirty="0"/>
              <a:t> </a:t>
            </a:r>
            <a:r>
              <a:rPr lang="ru-RU" sz="1200" dirty="0" err="1"/>
              <a:t>нещасного</a:t>
            </a:r>
            <a:r>
              <a:rPr lang="ru-RU" sz="1200" dirty="0"/>
              <a:t> </a:t>
            </a:r>
            <a:r>
              <a:rPr lang="ru-RU" sz="1200" dirty="0" err="1"/>
              <a:t>випадку</a:t>
            </a:r>
            <a:r>
              <a:rPr lang="ru-RU" sz="1200" dirty="0"/>
              <a:t> на </a:t>
            </a:r>
            <a:r>
              <a:rPr lang="ru-RU" sz="1200" dirty="0" err="1"/>
              <a:t>виробництві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професійного</a:t>
            </a:r>
            <a:r>
              <a:rPr lang="ru-RU" sz="1200" dirty="0"/>
              <a:t> </a:t>
            </a:r>
            <a:r>
              <a:rPr lang="ru-RU" sz="1200" dirty="0" err="1"/>
              <a:t>захворювання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75488" y="2560638"/>
            <a:ext cx="4432300" cy="3100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допомога</a:t>
            </a:r>
            <a:r>
              <a:rPr lang="ru-RU" sz="1600" dirty="0"/>
              <a:t> по </a:t>
            </a:r>
            <a:r>
              <a:rPr lang="ru-RU" sz="1600" dirty="0" err="1"/>
              <a:t>безробіттю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відшкодування</a:t>
            </a:r>
            <a:r>
              <a:rPr lang="ru-RU" sz="1600" dirty="0"/>
              <a:t> </a:t>
            </a:r>
            <a:r>
              <a:rPr lang="ru-RU" sz="1600" dirty="0" err="1"/>
              <a:t>витрат</a:t>
            </a:r>
            <a:r>
              <a:rPr lang="ru-RU" sz="1600" dirty="0"/>
              <a:t>, </a:t>
            </a:r>
            <a:r>
              <a:rPr lang="ru-RU" sz="1600" dirty="0" err="1"/>
              <a:t>пов'язаних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професійною</a:t>
            </a:r>
            <a:r>
              <a:rPr lang="ru-RU" sz="1600" dirty="0"/>
              <a:t> </a:t>
            </a:r>
            <a:r>
              <a:rPr lang="ru-RU" sz="1600" dirty="0" err="1"/>
              <a:t>підготовкою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перепідготовкою</a:t>
            </a:r>
            <a:r>
              <a:rPr lang="ru-RU" sz="1600" dirty="0"/>
              <a:t> та </a:t>
            </a:r>
            <a:r>
              <a:rPr lang="ru-RU" sz="1600" dirty="0" err="1"/>
              <a:t>профорієнтацією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дотація</a:t>
            </a:r>
            <a:r>
              <a:rPr lang="ru-RU" sz="1600" dirty="0"/>
              <a:t> </a:t>
            </a:r>
            <a:r>
              <a:rPr lang="ru-RU" sz="1600" dirty="0" err="1"/>
              <a:t>роботодавцю</a:t>
            </a:r>
            <a:r>
              <a:rPr lang="ru-RU" sz="1600" dirty="0"/>
              <a:t> для </a:t>
            </a:r>
            <a:r>
              <a:rPr lang="ru-RU" sz="1600" dirty="0" err="1"/>
              <a:t>працевлаштування</a:t>
            </a:r>
            <a:r>
              <a:rPr lang="ru-RU" sz="1600" dirty="0"/>
              <a:t> </a:t>
            </a:r>
            <a:r>
              <a:rPr lang="ru-RU" sz="1600" dirty="0" err="1"/>
              <a:t>безробітних</a:t>
            </a:r>
            <a:r>
              <a:rPr lang="ru-RU" sz="1600" dirty="0"/>
              <a:t>, у тому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молоді</a:t>
            </a:r>
            <a:r>
              <a:rPr lang="ru-RU" sz="1600" dirty="0"/>
              <a:t> на перше </a:t>
            </a:r>
            <a:r>
              <a:rPr lang="ru-RU" sz="1600" dirty="0" err="1"/>
              <a:t>робоче</a:t>
            </a:r>
            <a:r>
              <a:rPr lang="ru-RU" sz="1600" dirty="0"/>
              <a:t> </a:t>
            </a:r>
            <a:r>
              <a:rPr lang="ru-RU" sz="1600" dirty="0" err="1"/>
              <a:t>місце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допомога</a:t>
            </a:r>
            <a:r>
              <a:rPr lang="ru-RU" sz="1600" dirty="0"/>
              <a:t> на </a:t>
            </a:r>
            <a:r>
              <a:rPr lang="ru-RU" sz="1600" dirty="0" err="1"/>
              <a:t>поховання</a:t>
            </a:r>
            <a:r>
              <a:rPr lang="ru-RU" sz="1600" dirty="0"/>
              <a:t> </a:t>
            </a:r>
            <a:r>
              <a:rPr lang="ru-RU" sz="1600" dirty="0" err="1"/>
              <a:t>безробітного</a:t>
            </a:r>
            <a:r>
              <a:rPr lang="ru-RU" sz="16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профілактичні</a:t>
            </a:r>
            <a:r>
              <a:rPr lang="ru-RU" sz="1600" dirty="0"/>
              <a:t> заходи, </a:t>
            </a:r>
            <a:r>
              <a:rPr lang="ru-RU" sz="1600" dirty="0" err="1"/>
              <a:t>спрямовані</a:t>
            </a:r>
            <a:r>
              <a:rPr lang="ru-RU" sz="1600" dirty="0"/>
              <a:t> на </a:t>
            </a:r>
            <a:r>
              <a:rPr lang="ru-RU" sz="1600" dirty="0" err="1"/>
              <a:t>запобігання</a:t>
            </a:r>
            <a:r>
              <a:rPr lang="ru-RU" sz="1600" dirty="0"/>
              <a:t> </a:t>
            </a:r>
            <a:r>
              <a:rPr lang="ru-RU" sz="1600" dirty="0" err="1"/>
              <a:t>настанню</a:t>
            </a:r>
            <a:r>
              <a:rPr lang="ru-RU" sz="1600" dirty="0"/>
              <a:t> </a:t>
            </a:r>
            <a:r>
              <a:rPr lang="ru-RU" sz="1600" dirty="0" err="1"/>
              <a:t>страхових</a:t>
            </a:r>
            <a:r>
              <a:rPr lang="ru-RU" sz="1600" dirty="0"/>
              <a:t> </a:t>
            </a:r>
            <a:r>
              <a:rPr lang="ru-RU" sz="1600" dirty="0" err="1"/>
              <a:t>випадків</a:t>
            </a:r>
            <a:endParaRPr lang="ru-RU" sz="1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1513</Words>
  <Application>Microsoft Office PowerPoint</Application>
  <PresentationFormat>Произвольный</PresentationFormat>
  <Paragraphs>107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18</vt:i4>
      </vt:variant>
    </vt:vector>
  </HeadingPairs>
  <TitlesOfParts>
    <vt:vector size="35" baseType="lpstr">
      <vt:lpstr>Arial</vt:lpstr>
      <vt:lpstr>Century Gothic</vt:lpstr>
      <vt:lpstr>Wingdings 3</vt:lpstr>
      <vt:lpstr>Calibri</vt:lpstr>
      <vt:lpstr>Bodoni MT Black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Презентація </vt:lpstr>
      <vt:lpstr>Поняття соціального захисту</vt:lpstr>
      <vt:lpstr>Поняття соціального захисту</vt:lpstr>
      <vt:lpstr>Поняття соціального страхування</vt:lpstr>
      <vt:lpstr>Загальнообов'язкове державне соціальне страхування</vt:lpstr>
      <vt:lpstr>Слайд 6</vt:lpstr>
      <vt:lpstr>Слайд 7</vt:lpstr>
      <vt:lpstr>Види загальнообов'язкового державного соціального страхування</vt:lpstr>
      <vt:lpstr>Слайд 9</vt:lpstr>
      <vt:lpstr>Теоретичні основи загальнообов'язкового державного пенсійного страхування. </vt:lpstr>
      <vt:lpstr>Слайд 11</vt:lpstr>
      <vt:lpstr>НЕДЕРЖАВНЕ СОЦІАЛЬНЕ СТРАХУВАННЯ</vt:lpstr>
      <vt:lpstr>НЕДЕРЖАВНЕ СОЦІАЛЬНЕ СТРАХУВАННЯ</vt:lpstr>
      <vt:lpstr>Недержавне пенсійне страхування</vt:lpstr>
      <vt:lpstr>Добровільне страхування від нещасних випадків</vt:lpstr>
      <vt:lpstr>Добровільне медичне страхування</vt:lpstr>
      <vt:lpstr>Термінологічний словник</vt:lpstr>
      <vt:lpstr>Перелік використаних джерел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Dell</dc:creator>
  <cp:lastModifiedBy>Наташа</cp:lastModifiedBy>
  <cp:revision>17</cp:revision>
  <dcterms:created xsi:type="dcterms:W3CDTF">2017-11-05T16:02:18Z</dcterms:created>
  <dcterms:modified xsi:type="dcterms:W3CDTF">2018-01-25T15:10:04Z</dcterms:modified>
</cp:coreProperties>
</file>