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E3563-9EF9-4D7E-8EEB-DD5C28C9F493}" v="434" dt="2022-05-23T21:04:41.013"/>
    <p1510:client id="{F5CA20BB-40B8-434A-B9A3-8E2292AAF33F}" v="241" dt="2022-05-23T20:17:56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2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4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10/15/2024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9756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FE3358-29EE-4087-8570-9666D88A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6388" y="0"/>
            <a:ext cx="7266875" cy="6858000"/>
            <a:chOff x="0" y="0"/>
            <a:chExt cx="726687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D9C6E8-5129-4C44-8443-5ABF75EC6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CFD4D-22F2-420F-8CB7-042571895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D49264-261A-4A8E-AB05-33332DCC9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20F8FA-12CB-4D89-9416-29678581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7" y="545126"/>
            <a:ext cx="9217026" cy="37839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Calibri Light"/>
              </a:rPr>
              <a:t>Геотермальна </a:t>
            </a:r>
            <a:r>
              <a:rPr lang="ru-RU">
                <a:cs typeface="Calibri Light"/>
              </a:rPr>
              <a:t>енергія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1B06E-9573-7F07-E8B6-60D54E8D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003768" cy="37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Геотермальна</a:t>
            </a:r>
            <a:r>
              <a:rPr lang="en-US" sz="5400" dirty="0"/>
              <a:t> </a:t>
            </a:r>
            <a:r>
              <a:rPr lang="en-US" sz="5400" dirty="0" err="1"/>
              <a:t>енергія</a:t>
            </a:r>
            <a:r>
              <a:rPr lang="en-US" sz="5400" dirty="0"/>
              <a:t> в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46CF7-CB49-AEAD-90C0-E93AFFE6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485269"/>
            <a:ext cx="4802485" cy="1823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 spc="300" dirty="0" err="1"/>
              <a:t>Перше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місце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по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виробленню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електроенергії</a:t>
            </a:r>
            <a:r>
              <a:rPr lang="en-US" sz="2000" cap="all" spc="300" dirty="0"/>
              <a:t> з </a:t>
            </a:r>
            <a:r>
              <a:rPr lang="en-US" sz="2000" cap="all" spc="300" dirty="0" err="1"/>
              <a:t>гарячих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гідротермальних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джерел</a:t>
            </a:r>
            <a:r>
              <a:rPr lang="en-US" sz="2000" cap="all" spc="3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4038B-1048-41FE-A454-7F7AB9F2F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AF95C5-BFAC-4F8E-AFFD-BF00D51F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BE71A3-FB40-4038-9568-B56B88505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92C7B3-AB37-4CAC-AE90-188231AF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3167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9609C-BBDF-4637-0111-4B26DB29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377578" cy="41447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dirty="0" err="1"/>
              <a:t>Геотермальна</a:t>
            </a:r>
            <a:r>
              <a:rPr lang="en-US" sz="5500" dirty="0"/>
              <a:t>  </a:t>
            </a:r>
            <a:r>
              <a:rPr lang="en-US" sz="5500" dirty="0" err="1"/>
              <a:t>енергія</a:t>
            </a:r>
            <a:r>
              <a:rPr lang="en-US" sz="5500" dirty="0"/>
              <a:t> в </a:t>
            </a:r>
            <a:br>
              <a:rPr lang="en-US" sz="5500" dirty="0"/>
            </a:br>
            <a:r>
              <a:rPr lang="en-US" sz="5500" dirty="0" err="1"/>
              <a:t>Ісландії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67AEE-FE79-3073-58FD-CA6C6994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686552"/>
            <a:ext cx="4802485" cy="1622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 spc="300" dirty="0" err="1"/>
              <a:t>Геотермальна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енергія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для</a:t>
            </a:r>
            <a:r>
              <a:rPr lang="en-US" sz="2000" cap="all" spc="300" dirty="0"/>
              <a:t> </a:t>
            </a:r>
            <a:r>
              <a:rPr lang="en-US" sz="2000" cap="all" spc="300" dirty="0" err="1"/>
              <a:t>населення</a:t>
            </a:r>
            <a:r>
              <a:rPr lang="en-US" sz="2000" cap="all" spc="3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4038B-1048-41FE-A454-7F7AB9F2F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AF95C5-BFAC-4F8E-AFFD-BF00D51F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BE71A3-FB40-4038-9568-B56B88505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92C7B3-AB37-4CAC-AE90-188231AF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981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Рисунок 4" descr="Изображение выглядит как внешний, дым, поезд, небо&#10;&#10;Автоматически созданное описание">
            <a:extLst>
              <a:ext uri="{FF2B5EF4-FFF2-40B4-BE49-F238E27FC236}">
                <a16:creationId xmlns:a16="http://schemas.microsoft.com/office/drawing/2014/main" id="{A9B65AEF-33CB-BB62-A0DA-F5AA4D3BB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5" r="1" b="1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DAD75-892F-0BB8-25A5-4BA1B79E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>
              <a:solidFill>
                <a:srgbClr val="FFFFFF"/>
              </a:solidFill>
            </a:endParaRPr>
          </a:p>
          <a:p>
            <a:r>
              <a:rPr lang="en-US" sz="4800" b="1">
                <a:solidFill>
                  <a:srgbClr val="FFFFFF"/>
                </a:solidFill>
              </a:rPr>
              <a:t>Переваги і недоліки геотермальної енергії</a:t>
            </a:r>
            <a:endParaRPr lang="en-US" sz="4800">
              <a:solidFill>
                <a:srgbClr val="FFFFFF"/>
              </a:solidFill>
            </a:endParaRPr>
          </a:p>
          <a:p>
            <a:endParaRPr lang="en-US" sz="4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7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A10581-08F2-4D9E-8CB4-07ECFEE9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E2092A-4250-4BDD-AC6C-CA57E30D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266875" cy="6858000"/>
            <a:chOff x="0" y="0"/>
            <a:chExt cx="726687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1EE7D2-EB27-4C6C-8E54-CBCDDCA17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3CF8FD-0917-4279-B6E7-120EE392F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A3FA15-CF3D-4F2B-BB5C-18E5DB305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76AED5-83E6-4A3D-B609-7CCABAD4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AADD9-EF35-7CEE-D6BE-D90784D6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33015"/>
            <a:ext cx="5972377" cy="3893687"/>
          </a:xfrm>
        </p:spPr>
        <p:txBody>
          <a:bodyPr anchor="ctr">
            <a:normAutofit/>
          </a:bodyPr>
          <a:lstStyle/>
          <a:p>
            <a:pPr algn="ctr"/>
            <a:r>
              <a:rPr lang="ru-RU" sz="8800" b="1">
                <a:ea typeface="+mj-lt"/>
                <a:cs typeface="+mj-lt"/>
              </a:rPr>
              <a:t>Переваги:</a:t>
            </a:r>
            <a:endParaRPr lang="ru-RU" sz="8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DDB04-721E-6B91-B34D-FC402E69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2" y="540347"/>
            <a:ext cx="4537075" cy="57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69875" indent="-269875" algn="just">
              <a:buFont typeface="Wingdings" panose="020B0604020202020204" pitchFamily="34" charset="0"/>
              <a:buChar char="Ø"/>
            </a:pPr>
            <a:r>
              <a:rPr lang="ru-RU" sz="2000" dirty="0" err="1">
                <a:ea typeface="+mn-lt"/>
                <a:cs typeface="+mn-lt"/>
              </a:rPr>
              <a:t>Геотермальну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енергію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отримують</a:t>
            </a:r>
            <a:r>
              <a:rPr lang="ru-RU" sz="2000" dirty="0">
                <a:ea typeface="+mn-lt"/>
                <a:cs typeface="+mn-lt"/>
              </a:rPr>
              <a:t> з великими </a:t>
            </a:r>
            <a:r>
              <a:rPr lang="ru-RU" sz="2000" dirty="0" err="1">
                <a:ea typeface="+mn-lt"/>
                <a:cs typeface="+mn-lt"/>
              </a:rPr>
              <a:t>температуравід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джерел</a:t>
            </a:r>
            <a:r>
              <a:rPr lang="ru-RU" sz="2000" dirty="0">
                <a:ea typeface="+mn-lt"/>
                <a:cs typeface="+mn-lt"/>
              </a:rPr>
              <a:t> тепла ми.</a:t>
            </a:r>
            <a:endParaRPr lang="ru-RU" sz="2000" dirty="0"/>
          </a:p>
          <a:p>
            <a:pPr marL="269875" indent="-269875" algn="just">
              <a:buFont typeface="Wingdings" panose="020B0604020202020204" pitchFamily="34" charset="0"/>
              <a:buChar char="Ø"/>
            </a:pPr>
            <a:r>
              <a:rPr lang="ru-RU" sz="2000" dirty="0">
                <a:ea typeface="+mn-lt"/>
                <a:cs typeface="+mn-lt"/>
              </a:rPr>
              <a:t>Вона </a:t>
            </a:r>
            <a:r>
              <a:rPr lang="ru-RU" sz="2000" dirty="0" err="1">
                <a:ea typeface="+mn-lt"/>
                <a:cs typeface="+mn-lt"/>
              </a:rPr>
              <a:t>має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декілька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особливостей</a:t>
            </a:r>
            <a:r>
              <a:rPr lang="ru-RU" sz="2000" dirty="0">
                <a:ea typeface="+mn-lt"/>
                <a:cs typeface="+mn-lt"/>
              </a:rPr>
              <a:t>:</a:t>
            </a:r>
            <a:endParaRPr lang="ru-RU" sz="2000" dirty="0"/>
          </a:p>
          <a:p>
            <a:pPr marL="719455" lvl="1" indent="-269875" algn="just">
              <a:buFont typeface="Wingdings" panose="020B0604020202020204" pitchFamily="34" charset="0"/>
              <a:buChar char="v"/>
            </a:pPr>
            <a:r>
              <a:rPr lang="ru-RU" sz="2000" dirty="0">
                <a:ea typeface="+mn-lt"/>
                <a:cs typeface="+mn-lt"/>
              </a:rPr>
              <a:t>температура </a:t>
            </a:r>
            <a:r>
              <a:rPr lang="ru-RU" sz="2000" dirty="0" err="1">
                <a:ea typeface="+mn-lt"/>
                <a:cs typeface="+mn-lt"/>
              </a:rPr>
              <a:t>теплоносія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значно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менша</a:t>
            </a:r>
            <a:r>
              <a:rPr lang="ru-RU" sz="2000" dirty="0">
                <a:ea typeface="+mn-lt"/>
                <a:cs typeface="+mn-lt"/>
              </a:rPr>
              <a:t> за температуру при </a:t>
            </a:r>
            <a:r>
              <a:rPr lang="ru-RU" sz="2000" dirty="0" err="1">
                <a:ea typeface="+mn-lt"/>
                <a:cs typeface="+mn-lt"/>
              </a:rPr>
              <a:t>спалюванні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палива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dirty="0"/>
          </a:p>
          <a:p>
            <a:pPr marL="719455" lvl="1" indent="-269875" algn="just">
              <a:buFont typeface="Wingdings" panose="020B0604020202020204" pitchFamily="34" charset="0"/>
              <a:buChar char="v"/>
            </a:pPr>
            <a:r>
              <a:rPr lang="ru-RU" sz="2000" dirty="0" err="1">
                <a:ea typeface="+mn-lt"/>
                <a:cs typeface="+mn-lt"/>
              </a:rPr>
              <a:t>найкращий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спосіб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використання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геотермальної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енергії</a:t>
            </a:r>
            <a:r>
              <a:rPr lang="ru-RU" sz="2000" dirty="0">
                <a:ea typeface="+mn-lt"/>
                <a:cs typeface="+mn-lt"/>
              </a:rPr>
              <a:t> — </a:t>
            </a:r>
            <a:r>
              <a:rPr lang="ru-RU" sz="2000" dirty="0" err="1">
                <a:ea typeface="+mn-lt"/>
                <a:cs typeface="+mn-lt"/>
              </a:rPr>
              <a:t>комбінований</a:t>
            </a:r>
            <a:r>
              <a:rPr lang="ru-RU" sz="2000" dirty="0">
                <a:ea typeface="+mn-lt"/>
                <a:cs typeface="+mn-lt"/>
              </a:rPr>
              <a:t> </a:t>
            </a:r>
            <a:endParaRPr lang="ru-RU" sz="2000" dirty="0"/>
          </a:p>
          <a:p>
            <a:pPr marL="269875" indent="-269875">
              <a:buFont typeface="Wingdings" panose="020B0604020202020204" pitchFamily="34" charset="0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99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A10581-08F2-4D9E-8CB4-07ECFEE9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E2092A-4250-4BDD-AC6C-CA57E30D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266875" cy="6858000"/>
            <a:chOff x="0" y="0"/>
            <a:chExt cx="726687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1EE7D2-EB27-4C6C-8E54-CBCDDCA17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3CF8FD-0917-4279-B6E7-120EE392F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A3FA15-CF3D-4F2B-BB5C-18E5DB305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76AED5-83E6-4A3D-B609-7CCABAD4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EA2FC-72D2-1F09-AB6E-FF5F5481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98222"/>
            <a:ext cx="6130528" cy="3936819"/>
          </a:xfrm>
        </p:spPr>
        <p:txBody>
          <a:bodyPr anchor="ctr">
            <a:normAutofit/>
          </a:bodyPr>
          <a:lstStyle/>
          <a:p>
            <a:pPr algn="ctr"/>
            <a:r>
              <a:rPr lang="ru-RU" sz="8800" dirty="0" err="1"/>
              <a:t>Недоліки</a:t>
            </a:r>
            <a:r>
              <a:rPr lang="ru-RU" sz="88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C054B0-3E0B-9134-02AF-E49D652A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2" y="540347"/>
            <a:ext cx="4537075" cy="57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69875" indent="-269875" algn="just">
              <a:buFont typeface="Wingdings" panose="020B0604020202020204" pitchFamily="34" charset="0"/>
              <a:buChar char="Ø"/>
            </a:pPr>
            <a:r>
              <a:rPr lang="ru-RU" sz="2000" dirty="0" err="1">
                <a:ea typeface="+mn-lt"/>
                <a:cs typeface="+mn-lt"/>
              </a:rPr>
              <a:t>низька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термодинамічна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якість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dirty="0"/>
          </a:p>
          <a:p>
            <a:pPr marL="269875" indent="-269875" algn="just">
              <a:buFont typeface="Wingdings" panose="020B0604020202020204" pitchFamily="34" charset="0"/>
              <a:buChar char="Ø"/>
            </a:pPr>
            <a:r>
              <a:rPr lang="ru-RU" sz="2000" dirty="0" err="1">
                <a:ea typeface="+mn-lt"/>
                <a:cs typeface="+mn-lt"/>
              </a:rPr>
              <a:t>необхідність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використання</a:t>
            </a:r>
            <a:r>
              <a:rPr lang="ru-RU" sz="2000" dirty="0">
                <a:ea typeface="+mn-lt"/>
                <a:cs typeface="+mn-lt"/>
              </a:rPr>
              <a:t> тепла </a:t>
            </a:r>
            <a:r>
              <a:rPr lang="ru-RU" sz="2000" dirty="0" err="1">
                <a:ea typeface="+mn-lt"/>
                <a:cs typeface="+mn-lt"/>
              </a:rPr>
              <a:t>біля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місця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видобування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 dirty="0"/>
          </a:p>
          <a:p>
            <a:pPr marL="269875" indent="-269875" algn="just">
              <a:buFont typeface="Wingdings" panose="020B0604020202020204" pitchFamily="34" charset="0"/>
              <a:buChar char="Ø"/>
            </a:pPr>
            <a:r>
              <a:rPr lang="ru-RU" sz="2000" dirty="0" err="1">
                <a:ea typeface="+mn-lt"/>
                <a:cs typeface="+mn-lt"/>
              </a:rPr>
              <a:t>вартість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спорудження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свердловин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виростає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збільшенням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глибини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020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Рисунок 4" descr="Изображение выглядит как дым, поезд, пар, трек&#10;&#10;Автоматически созданное описание">
            <a:extLst>
              <a:ext uri="{FF2B5EF4-FFF2-40B4-BE49-F238E27FC236}">
                <a16:creationId xmlns:a16="http://schemas.microsoft.com/office/drawing/2014/main" id="{E287674F-5630-C89E-EEE1-CA9A14296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06" r="1" b="1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5C986-AFCC-43A2-ADCA-4D68888B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090737" cy="4259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/>
            <a:r>
              <a:rPr lang="en-US" sz="3500" dirty="0" err="1">
                <a:solidFill>
                  <a:srgbClr val="FFFFFF"/>
                </a:solidFill>
              </a:rPr>
              <a:t>Геотермальна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енергія</a:t>
            </a:r>
            <a:r>
              <a:rPr lang="en-US" sz="3500" dirty="0">
                <a:solidFill>
                  <a:srgbClr val="FFFFFF"/>
                </a:solidFill>
              </a:rPr>
              <a:t> є </a:t>
            </a:r>
            <a:r>
              <a:rPr lang="en-US" sz="3500" dirty="0" err="1">
                <a:solidFill>
                  <a:srgbClr val="FFFFFF"/>
                </a:solidFill>
              </a:rPr>
              <a:t>ще</a:t>
            </a:r>
            <a:r>
              <a:rPr lang="en-US" sz="3500" dirty="0">
                <a:solidFill>
                  <a:srgbClr val="FFFFFF"/>
                </a:solidFill>
              </a:rPr>
              <a:t> </a:t>
            </a:r>
            <a:r>
              <a:rPr lang="en-US" sz="3500" dirty="0" err="1">
                <a:solidFill>
                  <a:srgbClr val="FFFFFF"/>
                </a:solidFill>
              </a:rPr>
              <a:t>однім</a:t>
            </a:r>
            <a:r>
              <a:rPr lang="en-US" sz="3500" dirty="0">
                <a:solidFill>
                  <a:srgbClr val="FFFFFF"/>
                </a:solidFill>
              </a:rPr>
              <a:t> з </a:t>
            </a:r>
            <a:r>
              <a:rPr lang="en-US" sz="3500" dirty="0" err="1">
                <a:solidFill>
                  <a:srgbClr val="FFFFFF"/>
                </a:solidFill>
              </a:rPr>
              <a:t>видів</a:t>
            </a:r>
            <a:r>
              <a:rPr lang="en-US" sz="3500" dirty="0">
                <a:solidFill>
                  <a:srgbClr val="FFFFFF"/>
                </a:solidFill>
              </a:rPr>
              <a:t>       </a:t>
            </a:r>
            <a:r>
              <a:rPr lang="en-US" sz="3500" dirty="0" err="1">
                <a:solidFill>
                  <a:srgbClr val="FFFFFF"/>
                </a:solidFill>
              </a:rPr>
              <a:t>відновнувальних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джерел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енергії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яке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покращує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екологію</a:t>
            </a:r>
            <a:r>
              <a:rPr lang="en-US" sz="3500" dirty="0">
                <a:solidFill>
                  <a:srgbClr val="FFFFFF"/>
                </a:solidFill>
              </a:rPr>
              <a:t> </a:t>
            </a:r>
            <a:r>
              <a:rPr lang="en-US" sz="3500" dirty="0" err="1">
                <a:solidFill>
                  <a:srgbClr val="FFFFFF"/>
                </a:solidFill>
              </a:rPr>
              <a:t>та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створює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зелену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енергію</a:t>
            </a:r>
            <a:r>
              <a:rPr lang="en-US" sz="3500" dirty="0">
                <a:solidFill>
                  <a:srgbClr val="FFFFFF"/>
                </a:solidFill>
              </a:rPr>
              <a:t>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38489-8EAD-F0E0-9EEC-4699301D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88476"/>
            <a:ext cx="4500561" cy="13202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cap="all" spc="300">
                <a:solidFill>
                  <a:srgbClr val="FFFFFF"/>
                </a:solidFill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886688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A10581-08F2-4D9E-8CB4-07ECFEE9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E2092A-4250-4BDD-AC6C-CA57E30D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266875" cy="6858000"/>
            <a:chOff x="0" y="0"/>
            <a:chExt cx="726687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1EE7D2-EB27-4C6C-8E54-CBCDDCA17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3CF8FD-0917-4279-B6E7-120EE392F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A3FA15-CF3D-4F2B-BB5C-18E5DB305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76AED5-83E6-4A3D-B609-7CCABAD4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AE342-7DF4-60EC-BD54-94B7AE12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33015"/>
            <a:ext cx="5958000" cy="5202026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ea typeface="+mj-lt"/>
                <a:cs typeface="+mj-lt"/>
              </a:rPr>
              <a:t>Геотермальна  </a:t>
            </a:r>
            <a:r>
              <a:rPr lang="ru-RU" b="1" dirty="0" err="1">
                <a:ea typeface="+mj-lt"/>
                <a:cs typeface="+mj-lt"/>
              </a:rPr>
              <a:t>енергетика</a:t>
            </a:r>
            <a:endParaRPr lang="ru-RU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A708B-D6D7-578D-26C1-BC45CE6B4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534" y="784762"/>
            <a:ext cx="4537075" cy="576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ea typeface="+mn-lt"/>
                <a:cs typeface="+mn-lt"/>
              </a:rPr>
              <a:t>Промислове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отримання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енергії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зокрема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електроенергії</a:t>
            </a:r>
            <a:r>
              <a:rPr lang="ru-RU" sz="2400" dirty="0">
                <a:ea typeface="+mn-lt"/>
                <a:cs typeface="+mn-lt"/>
              </a:rPr>
              <a:t>, з </a:t>
            </a:r>
            <a:r>
              <a:rPr lang="ru-RU" sz="2400" dirty="0" err="1">
                <a:ea typeface="+mn-lt"/>
                <a:cs typeface="+mn-lt"/>
              </a:rPr>
              <a:t>гарячих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джерел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термальних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підземних</a:t>
            </a:r>
            <a:r>
              <a:rPr lang="ru-RU" sz="2400" dirty="0">
                <a:ea typeface="+mn-lt"/>
                <a:cs typeface="+mn-lt"/>
              </a:rPr>
              <a:t> вод</a:t>
            </a:r>
            <a:endParaRPr lang="ru-RU" sz="2400" dirty="0"/>
          </a:p>
          <a:p>
            <a:pPr marL="269875" indent="-269875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2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855880-73FA-4B38-B9C9-A2467956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1F683-C8D5-3F70-811C-FE81DFD2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t">
            <a:normAutofit/>
          </a:bodyPr>
          <a:lstStyle/>
          <a:p>
            <a:r>
              <a:rPr lang="ru-RU" sz="4700" dirty="0" err="1"/>
              <a:t>Види</a:t>
            </a:r>
            <a:r>
              <a:rPr lang="ru-RU" sz="4700" dirty="0"/>
              <a:t> </a:t>
            </a:r>
            <a:r>
              <a:rPr lang="ru-RU" sz="4700" dirty="0" err="1"/>
              <a:t>геотермальної</a:t>
            </a:r>
            <a:r>
              <a:rPr lang="ru-RU" sz="4700" dirty="0"/>
              <a:t> </a:t>
            </a:r>
            <a:r>
              <a:rPr lang="ru-RU" sz="4700" dirty="0" err="1"/>
              <a:t>енергії</a:t>
            </a:r>
            <a:endParaRPr lang="ru-RU" sz="4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2E617-CD4A-5EF6-95B8-6169CF62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>
              <a:buFont typeface="Wingdings" panose="020B0604020202020204" pitchFamily="34" charset="0"/>
              <a:buChar char="Ø"/>
            </a:pP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Термальні</a:t>
            </a:r>
            <a:r>
              <a:rPr lang="ru-RU" sz="2400" dirty="0">
                <a:ea typeface="+mn-lt"/>
                <a:cs typeface="+mn-lt"/>
              </a:rPr>
              <a:t> води</a:t>
            </a:r>
            <a:endParaRPr lang="ru-RU" dirty="0"/>
          </a:p>
          <a:p>
            <a:pPr marL="269875" indent="-269875">
              <a:buFont typeface="Wingdings" panose="020B0604020202020204" pitchFamily="34" charset="0"/>
              <a:buChar char="Ø"/>
            </a:pP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Пароводяні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суміші</a:t>
            </a:r>
            <a:r>
              <a:rPr lang="ru-RU" sz="2400" dirty="0">
                <a:ea typeface="+mn-lt"/>
                <a:cs typeface="+mn-lt"/>
              </a:rPr>
              <a:t> </a:t>
            </a:r>
          </a:p>
          <a:p>
            <a:pPr marL="269875" indent="-269875">
              <a:buFont typeface="Wingdings" panose="020B0604020202020204" pitchFamily="34" charset="0"/>
              <a:buChar char="Ø"/>
            </a:pP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sz="2400" dirty="0" err="1">
                <a:ea typeface="+mn-lt"/>
                <a:cs typeface="+mn-lt"/>
              </a:rPr>
              <a:t>Природна</a:t>
            </a:r>
            <a:r>
              <a:rPr lang="ru-RU" sz="2400" dirty="0">
                <a:ea typeface="+mn-lt"/>
                <a:cs typeface="+mn-lt"/>
              </a:rPr>
              <a:t> пара</a:t>
            </a:r>
            <a:endParaRPr lang="ru-RU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FFF73C-931E-4B14-BB04-1BAB69E74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3600"/>
            <a:ext cx="7266875" cy="6854400"/>
            <a:chOff x="4925125" y="3600"/>
            <a:chExt cx="7266875" cy="68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215C12-864D-4928-9D6D-3950AA400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22F173-0205-4ABB-A3E2-FD8309D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BBBF80-C061-4200-9820-9CCFC71CE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9753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D648897-412E-8374-E080-74FE11E25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895" r="1" b="3898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74653-0265-4837-CCDD-3B631570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>
                <a:solidFill>
                  <a:srgbClr val="FFFFFF"/>
                </a:solidFill>
              </a:rPr>
              <a:t>Геотермальні станції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2D5E1A-5FDF-0045-C21C-D734FCC8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88476"/>
            <a:ext cx="4500561" cy="13202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cap="all" spc="300">
                <a:solidFill>
                  <a:srgbClr val="FFFFFF"/>
                </a:solidFill>
              </a:rPr>
              <a:t>Енергія витягується з надр Землі та переноситься на завод, де виробляється електрика.</a:t>
            </a:r>
          </a:p>
        </p:txBody>
      </p:sp>
    </p:spTree>
    <p:extLst>
      <p:ext uri="{BB962C8B-B14F-4D97-AF65-F5344CB8AC3E}">
        <p14:creationId xmlns:p14="http://schemas.microsoft.com/office/powerpoint/2010/main" val="2861360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629BD-8D75-9268-BA81-D1386D8F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713041"/>
            <a:ext cx="5075655" cy="3145229"/>
          </a:xfrm>
        </p:spPr>
        <p:txBody>
          <a:bodyPr anchor="b">
            <a:normAutofit/>
          </a:bodyPr>
          <a:lstStyle/>
          <a:p>
            <a:r>
              <a:rPr lang="ru-RU" sz="5400" dirty="0"/>
              <a:t>Геотермальна </a:t>
            </a:r>
            <a:r>
              <a:rPr lang="ru-RU" sz="5400" dirty="0" err="1"/>
              <a:t>енергія</a:t>
            </a:r>
            <a:r>
              <a:rPr lang="ru-RU" sz="5400" dirty="0"/>
              <a:t> в </a:t>
            </a:r>
            <a:r>
              <a:rPr lang="ru-RU" sz="5400" dirty="0" err="1"/>
              <a:t>Україні</a:t>
            </a:r>
            <a:endParaRPr lang="ru-RU" sz="5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F1402-7D33-4934-71BF-5B4B4660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40000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В </a:t>
            </a:r>
            <a:r>
              <a:rPr lang="ru-RU" dirty="0" err="1">
                <a:ea typeface="+mn-lt"/>
                <a:cs typeface="+mn-lt"/>
              </a:rPr>
              <a:t>Україні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має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значні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потенційні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ресурси</a:t>
            </a:r>
            <a:r>
              <a:rPr lang="ru-RU" dirty="0">
                <a:ea typeface="+mn-lt"/>
                <a:cs typeface="+mn-lt"/>
              </a:rPr>
              <a:t>. Районами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можливого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використання</a:t>
            </a:r>
            <a:r>
              <a:rPr lang="ru-RU" dirty="0">
                <a:ea typeface="+mn-lt"/>
                <a:cs typeface="+mn-lt"/>
              </a:rPr>
              <a:t> є </a:t>
            </a:r>
            <a:r>
              <a:rPr lang="ru-RU" dirty="0" err="1">
                <a:ea typeface="+mn-lt"/>
                <a:cs typeface="+mn-lt"/>
              </a:rPr>
              <a:t>Крим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 err="1">
                <a:ea typeface="+mn-lt"/>
                <a:cs typeface="+mn-lt"/>
              </a:rPr>
              <a:t>Закарпаття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 err="1">
                <a:ea typeface="+mn-lt"/>
                <a:cs typeface="+mn-lt"/>
              </a:rPr>
              <a:t>Прикарпаття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Донецька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 err="1">
                <a:ea typeface="+mn-lt"/>
                <a:cs typeface="+mn-lt"/>
              </a:rPr>
              <a:t>Запорізька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 err="1">
                <a:ea typeface="+mn-lt"/>
                <a:cs typeface="+mn-lt"/>
              </a:rPr>
              <a:t>Полтавська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 err="1">
                <a:ea typeface="+mn-lt"/>
                <a:cs typeface="+mn-lt"/>
              </a:rPr>
              <a:t>Харківська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 err="1">
                <a:ea typeface="+mn-lt"/>
                <a:cs typeface="+mn-lt"/>
              </a:rPr>
              <a:t>Херсонська</a:t>
            </a:r>
            <a:r>
              <a:rPr lang="ru-RU" dirty="0">
                <a:ea typeface="+mn-lt"/>
                <a:cs typeface="+mn-lt"/>
              </a:rPr>
              <a:t> та </a:t>
            </a:r>
            <a:r>
              <a:rPr lang="ru-RU" dirty="0" err="1">
                <a:ea typeface="+mn-lt"/>
                <a:cs typeface="+mn-lt"/>
              </a:rPr>
              <a:t>Чернігівська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області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88CCB8-6E1B-4493-AE02-C88F9AE5B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B3F1D3-9977-40F5-BE88-16143A7A8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3F6A5CE-2BA1-416C-AE84-A74E96644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216EA0-907C-49FE-87EA-142E870A4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9677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F8C5E-9551-1CB6-A59B-A15CC55D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ru-RU" sz="4700"/>
              <a:t>Проекти і реалізовані потужності</a:t>
            </a:r>
          </a:p>
          <a:p>
            <a:endParaRPr lang="ru-RU" sz="4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9D656-00FB-5743-4537-4A06F9FF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>
              <a:buFont typeface="Wingdings" panose="020B0604020202020204" pitchFamily="34" charset="0"/>
              <a:buChar char="Ø"/>
            </a:pPr>
            <a:r>
              <a:rPr lang="ru-RU" dirty="0">
                <a:ea typeface="+mn-lt"/>
                <a:cs typeface="+mn-lt"/>
              </a:rPr>
              <a:t>Перша геотермальна система в </a:t>
            </a:r>
            <a:r>
              <a:rPr lang="ru-RU" dirty="0" err="1">
                <a:ea typeface="+mn-lt"/>
                <a:cs typeface="+mn-lt"/>
              </a:rPr>
              <a:t>Україні</a:t>
            </a:r>
            <a:endParaRPr lang="ru-RU"/>
          </a:p>
          <a:p>
            <a:pPr marL="269875" indent="-269875">
              <a:buFont typeface="Wingdings" panose="020B0604020202020204" pitchFamily="34" charset="0"/>
              <a:buChar char="Ø"/>
            </a:pPr>
            <a:r>
              <a:rPr lang="ru-RU" dirty="0">
                <a:ea typeface="+mn-lt"/>
                <a:cs typeface="+mn-lt"/>
              </a:rPr>
              <a:t>«</a:t>
            </a:r>
            <a:r>
              <a:rPr lang="ru-RU" dirty="0" err="1">
                <a:ea typeface="+mn-lt"/>
                <a:cs typeface="+mn-lt"/>
              </a:rPr>
              <a:t>Екологічно</a:t>
            </a:r>
            <a:r>
              <a:rPr lang="ru-RU" dirty="0">
                <a:ea typeface="+mn-lt"/>
                <a:cs typeface="+mn-lt"/>
              </a:rPr>
              <a:t> чиста геотермальна </a:t>
            </a:r>
            <a:r>
              <a:rPr lang="ru-RU" dirty="0" err="1">
                <a:ea typeface="+mn-lt"/>
                <a:cs typeface="+mn-lt"/>
              </a:rPr>
              <a:t>енергетика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України</a:t>
            </a:r>
            <a:r>
              <a:rPr lang="ru-RU" dirty="0">
                <a:ea typeface="+mn-lt"/>
                <a:cs typeface="+mn-lt"/>
              </a:rPr>
              <a:t>»</a:t>
            </a:r>
          </a:p>
          <a:p>
            <a:pPr marL="269875" indent="-269875">
              <a:buFont typeface="Wingdings" panose="020B0604020202020204" pitchFamily="34" charset="0"/>
              <a:buChar char="Ø"/>
            </a:pPr>
            <a:r>
              <a:rPr lang="ru-RU" dirty="0" err="1"/>
              <a:t>Геотермальні</a:t>
            </a:r>
            <a:r>
              <a:rPr lang="ru-RU" dirty="0"/>
              <a:t> установки станом на 2004 р.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000A5F84-BD20-4A3E-81BA-9F444410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62F19C-23B5-44FC-88CF-01A43087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2D9667-DCFB-45CA-8EDC-7E5E0EE42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8752FF-502D-43D5-9828-8C4216648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8932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Рисунок 3" descr="Изображение выглядит как небо, внешний, гора, дым&#10;&#10;Автоматически созданное описание">
            <a:extLst>
              <a:ext uri="{FF2B5EF4-FFF2-40B4-BE49-F238E27FC236}">
                <a16:creationId xmlns:a16="http://schemas.microsoft.com/office/drawing/2014/main" id="{2578C8AB-0657-EA0F-BD3F-816C8A89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06" r="1" b="1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AD50-33C5-5B86-C7FA-CA7AE7F9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>
              <a:solidFill>
                <a:srgbClr val="FFFFFF"/>
              </a:solidFill>
            </a:endParaRPr>
          </a:p>
          <a:p>
            <a:r>
              <a:rPr lang="en-US" sz="4800">
                <a:solidFill>
                  <a:srgbClr val="FFFFFF"/>
                </a:solidFill>
              </a:rPr>
              <a:t>Перспективи і галузі використання</a:t>
            </a:r>
          </a:p>
          <a:p>
            <a:endParaRPr lang="en-US" sz="4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38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3C0F1-FE3D-42A1-2636-0829090D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ru-RU" sz="2800" dirty="0">
                <a:ea typeface="+mj-lt"/>
                <a:cs typeface="+mj-lt"/>
              </a:rPr>
              <a:t>В </a:t>
            </a:r>
            <a:r>
              <a:rPr lang="ru-RU" sz="2800" dirty="0" err="1">
                <a:ea typeface="+mj-lt"/>
                <a:cs typeface="+mj-lt"/>
              </a:rPr>
              <a:t>Україні</a:t>
            </a:r>
            <a:r>
              <a:rPr lang="ru-RU" sz="2800" dirty="0">
                <a:ea typeface="+mj-lt"/>
                <a:cs typeface="+mj-lt"/>
              </a:rPr>
              <a:t> геотермальна </a:t>
            </a:r>
            <a:r>
              <a:rPr lang="ru-RU" sz="2800" dirty="0" err="1">
                <a:ea typeface="+mj-lt"/>
                <a:cs typeface="+mj-lt"/>
              </a:rPr>
              <a:t>електроенергетика</a:t>
            </a:r>
            <a:r>
              <a:rPr lang="ru-RU" sz="2800" dirty="0">
                <a:ea typeface="+mj-lt"/>
                <a:cs typeface="+mj-lt"/>
              </a:rPr>
              <a:t> </a:t>
            </a:r>
            <a:r>
              <a:rPr lang="ru-RU" sz="2800" dirty="0" err="1">
                <a:ea typeface="+mj-lt"/>
                <a:cs typeface="+mj-lt"/>
              </a:rPr>
              <a:t>розвиваться</a:t>
            </a:r>
            <a:r>
              <a:rPr lang="ru-RU" sz="2800" dirty="0">
                <a:ea typeface="+mj-lt"/>
                <a:cs typeface="+mj-lt"/>
              </a:rPr>
              <a:t> за такими </a:t>
            </a:r>
            <a:r>
              <a:rPr lang="ru-RU" sz="2800" dirty="0" err="1">
                <a:ea typeface="+mj-lt"/>
                <a:cs typeface="+mj-lt"/>
              </a:rPr>
              <a:t>напрямами</a:t>
            </a:r>
            <a:r>
              <a:rPr lang="ru-RU" sz="2800" dirty="0">
                <a:ea typeface="+mj-lt"/>
                <a:cs typeface="+mj-lt"/>
              </a:rPr>
              <a:t>:</a:t>
            </a:r>
            <a:endParaRPr lang="ru-RU" sz="2800" dirty="0"/>
          </a:p>
          <a:p>
            <a:endParaRPr lang="ru-RU" sz="1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38393-5BAF-CD16-1A0B-72B1124C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Середні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ГеоТЕС</a:t>
            </a:r>
            <a:r>
              <a:rPr lang="ru-RU" dirty="0">
                <a:ea typeface="+mn-lt"/>
                <a:cs typeface="+mn-lt"/>
              </a:rPr>
              <a:t> </a:t>
            </a:r>
          </a:p>
          <a:p>
            <a:pPr marL="269875" indent="-269875"/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Малі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ГеоТЕС</a:t>
            </a:r>
          </a:p>
          <a:p>
            <a:pPr marL="269875" indent="-269875"/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Комбіновані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електростанції</a:t>
            </a:r>
          </a:p>
          <a:p>
            <a:pPr marL="269875" indent="-269875"/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Комбіновані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енерготехнічні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вузли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 baseline="30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0A5F84-BD20-4A3E-81BA-9F444410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62F19C-23B5-44FC-88CF-01A43087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2D9667-DCFB-45CA-8EDC-7E5E0EE42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8752FF-502D-43D5-9828-8C4216648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037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Рисунок 4" descr="Изображение выглядит как трава, внешний, природа, дым&#10;&#10;Автоматически созданное описание">
            <a:extLst>
              <a:ext uri="{FF2B5EF4-FFF2-40B4-BE49-F238E27FC236}">
                <a16:creationId xmlns:a16="http://schemas.microsoft.com/office/drawing/2014/main" id="{78A2E679-5058-1AF9-42C9-908BEDDE2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5" r="1" b="1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07C55-433C-8D50-C6D9-4C599451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946259" cy="4302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dirty="0" err="1">
                <a:solidFill>
                  <a:srgbClr val="FFFFFF"/>
                </a:solidFill>
              </a:rPr>
              <a:t>Геотермальна</a:t>
            </a:r>
            <a:r>
              <a:rPr lang="en-US" sz="5500" dirty="0">
                <a:solidFill>
                  <a:srgbClr val="FFFFFF"/>
                </a:solidFill>
              </a:rPr>
              <a:t> </a:t>
            </a:r>
            <a:r>
              <a:rPr lang="en-US" sz="5500" dirty="0" err="1">
                <a:solidFill>
                  <a:srgbClr val="FFFFFF"/>
                </a:solidFill>
              </a:rPr>
              <a:t>енергія</a:t>
            </a:r>
            <a:r>
              <a:rPr lang="en-US" sz="5500" dirty="0">
                <a:solidFill>
                  <a:srgbClr val="FFFFFF"/>
                </a:solidFill>
              </a:rPr>
              <a:t> в </a:t>
            </a:r>
            <a:r>
              <a:rPr lang="en-US" sz="5500" dirty="0" err="1">
                <a:solidFill>
                  <a:srgbClr val="FFFFFF"/>
                </a:solidFill>
              </a:rPr>
              <a:t>світі</a:t>
            </a:r>
            <a:endParaRPr lang="en-US" sz="55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7E2149-DDC0-02D9-DD7E-CFF7230C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88476"/>
            <a:ext cx="4500561" cy="13202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cap="all" spc="300">
                <a:solidFill>
                  <a:srgbClr val="FFFFFF"/>
                </a:solidFill>
              </a:rPr>
              <a:t>Геотермальна енергія з успіхом використовується в Грузії, Ісландії, США.</a:t>
            </a:r>
          </a:p>
        </p:txBody>
      </p:sp>
    </p:spTree>
    <p:extLst>
      <p:ext uri="{BB962C8B-B14F-4D97-AF65-F5344CB8AC3E}">
        <p14:creationId xmlns:p14="http://schemas.microsoft.com/office/powerpoint/2010/main" val="206404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252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Bell MT</vt:lpstr>
      <vt:lpstr>Calibri Light</vt:lpstr>
      <vt:lpstr>Wingdings</vt:lpstr>
      <vt:lpstr>GlowVTI</vt:lpstr>
      <vt:lpstr>Геотермальна енергія</vt:lpstr>
      <vt:lpstr>Геотермальна  енергетика</vt:lpstr>
      <vt:lpstr>Види геотермальної енергії</vt:lpstr>
      <vt:lpstr>Геотермальні станції</vt:lpstr>
      <vt:lpstr>Геотермальна енергія в Україні</vt:lpstr>
      <vt:lpstr>Проекти і реалізовані потужності </vt:lpstr>
      <vt:lpstr> Перспективи і галузі використання </vt:lpstr>
      <vt:lpstr>В Україні геотермальна електроенергетика розвиваться за такими напрямами: </vt:lpstr>
      <vt:lpstr>Геотермальна енергія в світі</vt:lpstr>
      <vt:lpstr>Геотермальна енергія в США</vt:lpstr>
      <vt:lpstr>Геотермальна  енергія в  Ісландії</vt:lpstr>
      <vt:lpstr> Переваги і недоліки геотермальної енергії </vt:lpstr>
      <vt:lpstr>Переваги:</vt:lpstr>
      <vt:lpstr>Недоліки:</vt:lpstr>
      <vt:lpstr>Геотермальна енергія є ще однім з видів       відновнувальних джерел енергії яке покращує екологію та створює зелену енергію.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</dc:title>
  <dc:creator/>
  <cp:lastModifiedBy>MASTER</cp:lastModifiedBy>
  <cp:revision>300</cp:revision>
  <dcterms:created xsi:type="dcterms:W3CDTF">2012-07-30T23:42:41Z</dcterms:created>
  <dcterms:modified xsi:type="dcterms:W3CDTF">2024-10-15T18:28:24Z</dcterms:modified>
</cp:coreProperties>
</file>