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81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59" r:id="rId16"/>
    <p:sldId id="261" r:id="rId17"/>
    <p:sldId id="264" r:id="rId18"/>
    <p:sldId id="262" r:id="rId19"/>
    <p:sldId id="265" r:id="rId20"/>
    <p:sldId id="266" r:id="rId21"/>
    <p:sldId id="267" r:id="rId22"/>
    <p:sldId id="269" r:id="rId23"/>
    <p:sldId id="270" r:id="rId24"/>
    <p:sldId id="268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6" y="-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18.03.2023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dependent.co.uk/" TargetMode="External"/><Relationship Id="rId2" Type="http://schemas.openxmlformats.org/officeDocument/2006/relationships/hyperlink" Target="https://cyberpsychology.eu/article/view/4243/3289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telegraph.co.uk/" TargetMode="Externa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728192"/>
          </a:xfrm>
        </p:spPr>
        <p:txBody>
          <a:bodyPr/>
          <a:lstStyle/>
          <a:p>
            <a:r>
              <a:rPr lang="ru-RU" sz="3200" dirty="0" smtClean="0"/>
              <a:t>МАСОВА КУЛЬТУРА ЯК МАЙДАНЧИК ДЛЯ ІНФОРМАЦІЙНОЇ ЕКСПАНСІЇ</a:t>
            </a:r>
            <a:endParaRPr lang="uk-UA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132856"/>
            <a:ext cx="7560840" cy="4039344"/>
          </a:xfrm>
        </p:spPr>
        <p:txBody>
          <a:bodyPr>
            <a:normAutofit/>
          </a:bodyPr>
          <a:lstStyle/>
          <a:p>
            <a:r>
              <a:rPr lang="ru-RU" sz="3600" b="1" dirty="0">
                <a:latin typeface="+mn-lt"/>
              </a:rPr>
              <a:t>План</a:t>
            </a:r>
          </a:p>
          <a:p>
            <a:pPr algn="l"/>
            <a:r>
              <a:rPr lang="ru-RU" sz="3600" dirty="0">
                <a:latin typeface="+mn-lt"/>
              </a:rPr>
              <a:t>1.	</a:t>
            </a:r>
            <a:r>
              <a:rPr lang="ru-RU" sz="3600" dirty="0" err="1">
                <a:latin typeface="+mn-lt"/>
              </a:rPr>
              <a:t>Поняття</a:t>
            </a:r>
            <a:r>
              <a:rPr lang="ru-RU" sz="3600" dirty="0">
                <a:latin typeface="+mn-lt"/>
              </a:rPr>
              <a:t> </a:t>
            </a:r>
            <a:r>
              <a:rPr lang="uk-UA" sz="3600" dirty="0" smtClean="0">
                <a:latin typeface="+mn-lt"/>
              </a:rPr>
              <a:t>культури</a:t>
            </a:r>
            <a:r>
              <a:rPr lang="ru-RU" sz="3600" dirty="0" smtClean="0">
                <a:latin typeface="+mn-lt"/>
              </a:rPr>
              <a:t>.</a:t>
            </a:r>
            <a:endParaRPr lang="ru-RU" sz="3600" dirty="0">
              <a:latin typeface="+mn-lt"/>
            </a:endParaRPr>
          </a:p>
          <a:p>
            <a:pPr marL="742950" indent="-742950" algn="l">
              <a:buAutoNum type="arabicPeriod" startAt="2"/>
            </a:pPr>
            <a:r>
              <a:rPr lang="ru-RU" sz="3600" dirty="0" err="1" smtClean="0">
                <a:latin typeface="+mn-lt"/>
              </a:rPr>
              <a:t>Наративи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сучасної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масової</a:t>
            </a:r>
            <a:r>
              <a:rPr lang="ru-RU" sz="3600" dirty="0">
                <a:latin typeface="+mn-lt"/>
              </a:rPr>
              <a:t> </a:t>
            </a:r>
            <a:r>
              <a:rPr lang="ru-RU" sz="3600" dirty="0" err="1">
                <a:latin typeface="+mn-lt"/>
              </a:rPr>
              <a:t>культури</a:t>
            </a:r>
            <a:r>
              <a:rPr lang="ru-RU" sz="3600" dirty="0" smtClean="0">
                <a:latin typeface="+mn-lt"/>
              </a:rPr>
              <a:t>.</a:t>
            </a:r>
          </a:p>
          <a:p>
            <a:pPr marL="742950" indent="-742950" algn="l">
              <a:buAutoNum type="arabicPeriod" startAt="2"/>
            </a:pPr>
            <a:r>
              <a:rPr lang="ru-RU" sz="3600" dirty="0" err="1" smtClean="0">
                <a:latin typeface="+mn-lt"/>
              </a:rPr>
              <a:t>Сучасна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мем</a:t>
            </a:r>
            <a:r>
              <a:rPr lang="ru-RU" sz="3600" dirty="0" smtClean="0">
                <a:latin typeface="+mn-lt"/>
              </a:rPr>
              <a:t>-культура як </a:t>
            </a:r>
            <a:r>
              <a:rPr lang="ru-RU" sz="3600" dirty="0" err="1" smtClean="0">
                <a:latin typeface="+mn-lt"/>
              </a:rPr>
              <a:t>технологія</a:t>
            </a:r>
            <a:r>
              <a:rPr lang="ru-RU" sz="3600" dirty="0" smtClean="0">
                <a:latin typeface="+mn-lt"/>
              </a:rPr>
              <a:t> </a:t>
            </a:r>
            <a:r>
              <a:rPr lang="ru-RU" sz="3600" dirty="0" err="1" smtClean="0">
                <a:latin typeface="+mn-lt"/>
              </a:rPr>
              <a:t>впливу</a:t>
            </a:r>
            <a:endParaRPr lang="ru-RU" sz="3600" dirty="0">
              <a:latin typeface="+mn-lt"/>
            </a:endParaRPr>
          </a:p>
          <a:p>
            <a:endParaRPr lang="uk-UA" sz="3600" dirty="0"/>
          </a:p>
        </p:txBody>
      </p:sp>
    </p:spTree>
    <p:extLst>
      <p:ext uri="{BB962C8B-B14F-4D97-AF65-F5344CB8AC3E}">
        <p14:creationId xmlns:p14="http://schemas.microsoft.com/office/powerpoint/2010/main" val="349561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b="1" dirty="0" smtClean="0"/>
              <a:t>4.Медіа </a:t>
            </a:r>
            <a:r>
              <a:rPr lang="uk-UA" b="1" dirty="0"/>
              <a:t>мають комерційну підтримку. </a:t>
            </a:r>
            <a:endParaRPr lang="uk-UA" b="1" dirty="0" smtClean="0"/>
          </a:p>
          <a:p>
            <a:pPr marL="0" indent="0" algn="just">
              <a:buNone/>
            </a:pPr>
            <a:r>
              <a:rPr lang="uk-UA" dirty="0" smtClean="0"/>
              <a:t>Створення </a:t>
            </a:r>
            <a:r>
              <a:rPr lang="uk-UA" dirty="0" err="1"/>
              <a:t>медіапродукту</a:t>
            </a:r>
            <a:r>
              <a:rPr lang="uk-UA" dirty="0"/>
              <a:t> — це </a:t>
            </a:r>
          </a:p>
          <a:p>
            <a:pPr marL="0" indent="0" algn="just">
              <a:buNone/>
            </a:pPr>
            <a:r>
              <a:rPr lang="uk-UA" dirty="0"/>
              <a:t>передовсім бізнес, який має давати </a:t>
            </a:r>
          </a:p>
          <a:p>
            <a:pPr marL="0" indent="0" algn="just">
              <a:buNone/>
            </a:pPr>
            <a:r>
              <a:rPr lang="uk-UA" dirty="0"/>
              <a:t>прибуток. </a:t>
            </a:r>
          </a:p>
          <a:p>
            <a:pPr marL="0" indent="0" algn="just">
              <a:buNone/>
            </a:pPr>
            <a:r>
              <a:rPr lang="uk-UA" dirty="0"/>
              <a:t>За всяким медіабізнесом стоять </a:t>
            </a:r>
          </a:p>
          <a:p>
            <a:pPr marL="0" indent="0" algn="just">
              <a:buNone/>
            </a:pPr>
            <a:r>
              <a:rPr lang="uk-UA" dirty="0"/>
              <a:t>конкретні люди зі своїми </a:t>
            </a:r>
          </a:p>
          <a:p>
            <a:pPr marL="0" indent="0" algn="just">
              <a:buNone/>
            </a:pPr>
            <a:r>
              <a:rPr lang="uk-UA" dirty="0"/>
              <a:t>інтересами, саме останні </a:t>
            </a:r>
          </a:p>
          <a:p>
            <a:pPr marL="0" indent="0" algn="just">
              <a:buNone/>
            </a:pPr>
            <a:r>
              <a:rPr lang="uk-UA" dirty="0"/>
              <a:t>й визначають зміст того, </a:t>
            </a:r>
          </a:p>
          <a:p>
            <a:pPr marL="0" indent="0" algn="just">
              <a:buNone/>
            </a:pPr>
            <a:r>
              <a:rPr lang="uk-UA" dirty="0"/>
              <a:t>що дивиться, читає, слухає </a:t>
            </a:r>
          </a:p>
          <a:p>
            <a:pPr marL="0" indent="0" algn="just">
              <a:buNone/>
            </a:pPr>
            <a:r>
              <a:rPr lang="uk-UA" dirty="0"/>
              <a:t>отримувач </a:t>
            </a:r>
            <a:r>
              <a:rPr lang="uk-UA" dirty="0" err="1"/>
              <a:t>медіаповідомлення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916832"/>
            <a:ext cx="3333750" cy="437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92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r>
              <a:rPr lang="uk-UA" dirty="0"/>
              <a:t>5. </a:t>
            </a:r>
            <a:r>
              <a:rPr lang="uk-UA" b="1" dirty="0"/>
              <a:t>Будь-яке </a:t>
            </a:r>
            <a:r>
              <a:rPr lang="uk-UA" b="1" dirty="0" err="1"/>
              <a:t>медіаповідомлення</a:t>
            </a:r>
            <a:r>
              <a:rPr lang="uk-UA" b="1" dirty="0"/>
              <a:t> транслює ідеологію та інформацію про певні цінності</a:t>
            </a:r>
            <a:r>
              <a:rPr lang="uk-UA" dirty="0"/>
              <a:t>. Будь-який медійний продукт — це, в певному сенсі, реклама способу життя та тих чи інших цінностей. </a:t>
            </a:r>
          </a:p>
          <a:p>
            <a:pPr marL="0" indent="0">
              <a:buNone/>
            </a:pPr>
            <a:r>
              <a:rPr lang="uk-UA" dirty="0"/>
              <a:t>Явно чи опосередковано медіа створюють в очах аудиторії уявлення про «гарне», «красиве» життя; формують </a:t>
            </a:r>
          </a:p>
          <a:p>
            <a:pPr marL="0" indent="0">
              <a:buNone/>
            </a:pPr>
            <a:r>
              <a:rPr lang="uk-UA" dirty="0"/>
              <a:t>споживацькі смаки </a:t>
            </a:r>
          </a:p>
          <a:p>
            <a:pPr marL="0" indent="0">
              <a:buNone/>
            </a:pPr>
            <a:r>
              <a:rPr lang="uk-UA" dirty="0"/>
              <a:t>та дають уявлення про </a:t>
            </a:r>
          </a:p>
          <a:p>
            <a:pPr marL="0" indent="0">
              <a:buNone/>
            </a:pPr>
            <a:r>
              <a:rPr lang="uk-UA" dirty="0"/>
              <a:t>Загальну</a:t>
            </a:r>
          </a:p>
          <a:p>
            <a:pPr marL="0" indent="0">
              <a:buNone/>
            </a:pPr>
            <a:r>
              <a:rPr lang="uk-UA" dirty="0"/>
              <a:t> ідеологічну позицію.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297050"/>
            <a:ext cx="4422426" cy="313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425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uk-UA" dirty="0"/>
              <a:t>6.</a:t>
            </a:r>
            <a:r>
              <a:rPr lang="uk-UA" b="1" dirty="0"/>
              <a:t> Медіа виконують соціальні та політичні функції. </a:t>
            </a:r>
            <a:r>
              <a:rPr lang="uk-UA" dirty="0"/>
              <a:t>Вони впливають на політичну ситуацію та провокують соціальні зміни. </a:t>
            </a:r>
          </a:p>
          <a:p>
            <a:pPr marL="0" indent="0">
              <a:buNone/>
            </a:pPr>
            <a:r>
              <a:rPr lang="uk-UA" dirty="0"/>
              <a:t>Телебачення впливає на результати виборів. Електорат ґрунтує свої рішення на уявленнях про кандидатів, тобто на сформованому іміджі. </a:t>
            </a:r>
          </a:p>
          <a:p>
            <a:pPr marL="0" indent="0">
              <a:buNone/>
            </a:pPr>
            <a:r>
              <a:rPr lang="uk-UA" dirty="0"/>
              <a:t>Медіа примушують </a:t>
            </a:r>
          </a:p>
          <a:p>
            <a:pPr marL="0" indent="0">
              <a:buNone/>
            </a:pPr>
            <a:r>
              <a:rPr lang="uk-UA" dirty="0"/>
              <a:t>нас задумуватися </a:t>
            </a:r>
          </a:p>
          <a:p>
            <a:pPr marL="0" indent="0">
              <a:buNone/>
            </a:pPr>
            <a:r>
              <a:rPr lang="uk-UA" dirty="0"/>
              <a:t>про події, </a:t>
            </a:r>
          </a:p>
          <a:p>
            <a:pPr marL="0" indent="0">
              <a:buNone/>
            </a:pPr>
            <a:r>
              <a:rPr lang="uk-UA" dirty="0"/>
              <a:t>що відбуваються </a:t>
            </a:r>
          </a:p>
          <a:p>
            <a:pPr marL="0" indent="0">
              <a:buNone/>
            </a:pPr>
            <a:r>
              <a:rPr lang="uk-UA" dirty="0"/>
              <a:t>в інших країнах.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790" y="3212976"/>
            <a:ext cx="4969504" cy="324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011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 algn="r">
              <a:buNone/>
            </a:pPr>
            <a:r>
              <a:rPr lang="uk-UA" dirty="0"/>
              <a:t>7. Зміст повідомлення залежить від виду медіа. Різні медіа передають повідомлення про одну подію, наголошуючи на різних аспектах. </a:t>
            </a:r>
            <a:endParaRPr lang="uk-UA" dirty="0" smtClean="0"/>
          </a:p>
          <a:p>
            <a:pPr marL="0" indent="0" algn="r">
              <a:buNone/>
            </a:pPr>
            <a:r>
              <a:rPr lang="uk-UA" dirty="0" smtClean="0"/>
              <a:t>Отже</a:t>
            </a:r>
            <a:r>
              <a:rPr lang="uk-UA" dirty="0"/>
              <a:t>, </a:t>
            </a:r>
            <a:r>
              <a:rPr lang="uk-UA" b="1" dirty="0"/>
              <a:t>аудиторія </a:t>
            </a:r>
          </a:p>
          <a:p>
            <a:pPr marL="0" indent="0" algn="r">
              <a:buNone/>
            </a:pPr>
            <a:r>
              <a:rPr lang="uk-UA" b="1" dirty="0"/>
              <a:t>має змогу </a:t>
            </a:r>
          </a:p>
          <a:p>
            <a:pPr marL="0" indent="0" algn="r">
              <a:buNone/>
            </a:pPr>
            <a:r>
              <a:rPr lang="uk-UA" b="1" dirty="0"/>
              <a:t>ознайомитися </a:t>
            </a:r>
          </a:p>
          <a:p>
            <a:pPr marL="0" indent="0" algn="r">
              <a:buNone/>
            </a:pPr>
            <a:r>
              <a:rPr lang="uk-UA" b="1" dirty="0"/>
              <a:t>з різними</a:t>
            </a:r>
          </a:p>
          <a:p>
            <a:pPr marL="0" indent="0" algn="r">
              <a:buNone/>
            </a:pPr>
            <a:r>
              <a:rPr lang="uk-UA" b="1" dirty="0"/>
              <a:t> поглядами </a:t>
            </a:r>
          </a:p>
          <a:p>
            <a:pPr marL="0" indent="0" algn="r">
              <a:buNone/>
            </a:pPr>
            <a:r>
              <a:rPr lang="uk-UA" b="1" dirty="0"/>
              <a:t>та сформувати </a:t>
            </a:r>
          </a:p>
          <a:p>
            <a:pPr marL="0" indent="0" algn="r">
              <a:buNone/>
            </a:pPr>
            <a:r>
              <a:rPr lang="uk-UA" b="1" dirty="0"/>
              <a:t>власну позицію.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752528" cy="4183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478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uk-UA" dirty="0"/>
              <a:t>8. Кожен </a:t>
            </a:r>
            <a:r>
              <a:rPr lang="uk-UA" dirty="0" err="1"/>
              <a:t>медіаресурс</a:t>
            </a:r>
            <a:r>
              <a:rPr lang="uk-UA" dirty="0"/>
              <a:t> має власну унікальну естетичну форму. Кожен </a:t>
            </a:r>
            <a:r>
              <a:rPr lang="uk-UA" dirty="0" err="1"/>
              <a:t>медіапродукт</a:t>
            </a:r>
            <a:r>
              <a:rPr lang="uk-UA" dirty="0"/>
              <a:t> має бути представлений аудиторії в естетичній формі, що дозволяє, деякою мірою, діставати задоволення від форми та змісту</a:t>
            </a:r>
            <a:r>
              <a:rPr lang="uk-UA" dirty="0" smtClean="0"/>
              <a:t>.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sz="1800" dirty="0" smtClean="0"/>
          </a:p>
          <a:p>
            <a:pPr algn="ctr"/>
            <a:r>
              <a:rPr lang="uk-UA" sz="1800" dirty="0" smtClean="0"/>
              <a:t>Фото </a:t>
            </a:r>
            <a:r>
              <a:rPr lang="uk-UA" sz="1800" dirty="0" err="1"/>
              <a:t>Джоела-Пітера</a:t>
            </a:r>
            <a:r>
              <a:rPr lang="uk-UA" sz="1800" dirty="0"/>
              <a:t> </a:t>
            </a:r>
            <a:r>
              <a:rPr lang="uk-UA" sz="1800" dirty="0" err="1"/>
              <a:t>Уіткіна</a:t>
            </a:r>
            <a:r>
              <a:rPr lang="uk-UA" sz="1800" dirty="0"/>
              <a:t> (з </a:t>
            </a:r>
            <a:r>
              <a:rPr lang="uk-UA" sz="1800" dirty="0" err="1"/>
              <a:t>інтернету</a:t>
            </a:r>
            <a:r>
              <a:rPr lang="uk-UA" sz="1800" dirty="0"/>
              <a:t>) </a:t>
            </a:r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2492896"/>
            <a:ext cx="4812973" cy="324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5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/>
          <a:lstStyle/>
          <a:p>
            <a:r>
              <a:rPr lang="uk-UA" dirty="0" smtClean="0"/>
              <a:t>Масова культура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dirty="0">
                <a:latin typeface="+mn-lt"/>
              </a:rPr>
              <a:t>(</a:t>
            </a:r>
            <a:r>
              <a:rPr lang="ru-RU" sz="2200" dirty="0" err="1" smtClean="0">
                <a:latin typeface="+mn-lt"/>
              </a:rPr>
              <a:t>маскульт</a:t>
            </a:r>
            <a:r>
              <a:rPr lang="ru-RU" sz="2200" dirty="0">
                <a:latin typeface="+mn-lt"/>
              </a:rPr>
              <a:t>, </a:t>
            </a:r>
            <a:r>
              <a:rPr lang="ru-RU" sz="2200" dirty="0" err="1">
                <a:latin typeface="+mn-lt"/>
              </a:rPr>
              <a:t>маскультура</a:t>
            </a:r>
            <a:r>
              <a:rPr lang="ru-RU" sz="2200" dirty="0">
                <a:latin typeface="+mn-lt"/>
              </a:rPr>
              <a:t>, </a:t>
            </a:r>
            <a:r>
              <a:rPr lang="ru-RU" sz="2200" dirty="0" err="1">
                <a:latin typeface="+mn-lt"/>
              </a:rPr>
              <a:t>по́п-культу́ра</a:t>
            </a:r>
            <a:r>
              <a:rPr lang="ru-RU" sz="2200" dirty="0">
                <a:latin typeface="+mn-lt"/>
              </a:rPr>
              <a:t>, популярна </a:t>
            </a:r>
            <a:r>
              <a:rPr lang="ru-RU" sz="2200" dirty="0" err="1">
                <a:latin typeface="+mn-lt"/>
              </a:rPr>
              <a:t>культу́ра</a:t>
            </a:r>
            <a:r>
              <a:rPr lang="ru-RU" dirty="0" smtClean="0">
                <a:latin typeface="+mn-lt"/>
              </a:rPr>
              <a:t>)</a:t>
            </a:r>
          </a:p>
          <a:p>
            <a:pPr>
              <a:buFontTx/>
              <a:buChar char="-"/>
            </a:pPr>
            <a:endParaRPr lang="ru-RU" dirty="0">
              <a:latin typeface="+mn-lt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+mn-lt"/>
              </a:rPr>
              <a:t>культура</a:t>
            </a:r>
            <a:r>
              <a:rPr lang="ru-RU" dirty="0">
                <a:latin typeface="+mn-lt"/>
              </a:rPr>
              <a:t>, </a:t>
            </a:r>
            <a:r>
              <a:rPr lang="ru-RU" b="1" dirty="0">
                <a:latin typeface="+mn-lt"/>
              </a:rPr>
              <a:t>популярна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серед</a:t>
            </a:r>
            <a:r>
              <a:rPr lang="ru-RU" dirty="0">
                <a:latin typeface="+mn-lt"/>
              </a:rPr>
              <a:t> широких </a:t>
            </a:r>
            <a:r>
              <a:rPr lang="ru-RU" dirty="0" err="1">
                <a:latin typeface="+mn-lt"/>
              </a:rPr>
              <a:t>верств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населення</a:t>
            </a:r>
            <a:r>
              <a:rPr lang="ru-RU" dirty="0">
                <a:latin typeface="+mn-lt"/>
              </a:rPr>
              <a:t> в конкретному </a:t>
            </a:r>
            <a:r>
              <a:rPr lang="ru-RU" dirty="0" err="1">
                <a:latin typeface="+mn-lt"/>
              </a:rPr>
              <a:t>суспільстві</a:t>
            </a:r>
            <a:r>
              <a:rPr lang="ru-RU" dirty="0">
                <a:latin typeface="+mn-lt"/>
              </a:rPr>
              <a:t> та </a:t>
            </a:r>
            <a:r>
              <a:rPr lang="ru-RU" b="1" dirty="0" err="1">
                <a:latin typeface="+mn-lt"/>
              </a:rPr>
              <a:t>переважно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комерційно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успішна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елементи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якої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знаходяться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повсюди</a:t>
            </a:r>
            <a:r>
              <a:rPr lang="ru-RU" dirty="0">
                <a:latin typeface="+mn-lt"/>
              </a:rPr>
              <a:t>: в </a:t>
            </a:r>
            <a:r>
              <a:rPr lang="ru-RU" dirty="0" err="1">
                <a:latin typeface="+mn-lt"/>
              </a:rPr>
              <a:t>кулінарії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одязі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споживанні</a:t>
            </a:r>
            <a:r>
              <a:rPr lang="ru-RU" dirty="0">
                <a:latin typeface="+mn-lt"/>
              </a:rPr>
              <a:t>, </a:t>
            </a:r>
            <a:r>
              <a:rPr lang="ru-RU" b="1" dirty="0" err="1">
                <a:latin typeface="+mn-lt"/>
              </a:rPr>
              <a:t>засобах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масової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інформації</a:t>
            </a:r>
            <a:r>
              <a:rPr lang="ru-RU" b="1" dirty="0">
                <a:latin typeface="+mn-lt"/>
              </a:rPr>
              <a:t>, </a:t>
            </a:r>
            <a:r>
              <a:rPr lang="ru-RU" dirty="0">
                <a:latin typeface="+mn-lt"/>
              </a:rPr>
              <a:t>в </a:t>
            </a:r>
            <a:r>
              <a:rPr lang="ru-RU" dirty="0" err="1">
                <a:latin typeface="+mn-lt"/>
              </a:rPr>
              <a:t>розвагах</a:t>
            </a:r>
            <a:r>
              <a:rPr lang="ru-RU" dirty="0">
                <a:latin typeface="+mn-lt"/>
              </a:rPr>
              <a:t> (</a:t>
            </a:r>
            <a:r>
              <a:rPr lang="ru-RU" dirty="0" err="1">
                <a:latin typeface="+mn-lt"/>
              </a:rPr>
              <a:t>наприклад</a:t>
            </a:r>
            <a:r>
              <a:rPr lang="ru-RU" dirty="0">
                <a:latin typeface="+mn-lt"/>
              </a:rPr>
              <a:t>, у </a:t>
            </a:r>
            <a:r>
              <a:rPr lang="ru-RU" dirty="0" err="1">
                <a:latin typeface="+mn-lt"/>
              </a:rPr>
              <a:t>спорті</a:t>
            </a:r>
            <a:r>
              <a:rPr lang="ru-RU" dirty="0">
                <a:latin typeface="+mn-lt"/>
              </a:rPr>
              <a:t> і </a:t>
            </a:r>
            <a:r>
              <a:rPr lang="ru-RU" dirty="0" err="1">
                <a:latin typeface="+mn-lt"/>
              </a:rPr>
              <a:t>літературі</a:t>
            </a:r>
            <a:r>
              <a:rPr lang="ru-RU" dirty="0">
                <a:latin typeface="+mn-lt"/>
              </a:rPr>
              <a:t>) — </a:t>
            </a:r>
            <a:r>
              <a:rPr lang="ru-RU" dirty="0" err="1">
                <a:latin typeface="+mn-lt"/>
              </a:rPr>
              <a:t>контрастуючи</a:t>
            </a:r>
            <a:r>
              <a:rPr lang="ru-RU" dirty="0">
                <a:latin typeface="+mn-lt"/>
              </a:rPr>
              <a:t> з «</a:t>
            </a:r>
            <a:r>
              <a:rPr lang="ru-RU" dirty="0" err="1">
                <a:latin typeface="+mn-lt"/>
              </a:rPr>
              <a:t>елітарною</a:t>
            </a:r>
            <a:r>
              <a:rPr lang="ru-RU" dirty="0">
                <a:latin typeface="+mn-lt"/>
              </a:rPr>
              <a:t> культурою</a:t>
            </a:r>
            <a:r>
              <a:rPr lang="ru-RU" dirty="0" smtClean="0">
                <a:latin typeface="+mn-lt"/>
              </a:rPr>
              <a:t>» (</a:t>
            </a:r>
            <a:r>
              <a:rPr lang="ru-RU" dirty="0" err="1" smtClean="0">
                <a:latin typeface="+mn-lt"/>
              </a:rPr>
              <a:t>Вікіпедія</a:t>
            </a:r>
            <a:r>
              <a:rPr lang="ru-RU" dirty="0" smtClean="0">
                <a:latin typeface="+mn-lt"/>
              </a:rPr>
              <a:t>);</a:t>
            </a:r>
          </a:p>
          <a:p>
            <a:pPr marL="0" indent="0" algn="ctr">
              <a:buNone/>
            </a:pPr>
            <a:r>
              <a:rPr lang="ru-RU" dirty="0">
                <a:latin typeface="+mn-lt"/>
              </a:rPr>
              <a:t> </a:t>
            </a:r>
          </a:p>
          <a:p>
            <a:pPr>
              <a:buFontTx/>
              <a:buChar char="-"/>
            </a:pPr>
            <a:r>
              <a:rPr lang="ru-RU" dirty="0" err="1">
                <a:latin typeface="+mn-lt"/>
              </a:rPr>
              <a:t>частина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загальної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культури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відокремлена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елітарної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лише</a:t>
            </a:r>
            <a:r>
              <a:rPr lang="ru-RU" dirty="0">
                <a:latin typeface="+mn-lt"/>
              </a:rPr>
              <a:t> великою </a:t>
            </a:r>
            <a:r>
              <a:rPr lang="ru-RU" dirty="0" err="1">
                <a:latin typeface="+mn-lt"/>
              </a:rPr>
              <a:t>кількістю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користувачів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соціальним</a:t>
            </a:r>
            <a:r>
              <a:rPr lang="ru-RU" dirty="0">
                <a:latin typeface="+mn-lt"/>
              </a:rPr>
              <a:t> попитом (</a:t>
            </a:r>
            <a:r>
              <a:rPr lang="ru-RU" dirty="0" err="1">
                <a:latin typeface="+mn-lt"/>
              </a:rPr>
              <a:t>В.Підлісний</a:t>
            </a:r>
            <a:r>
              <a:rPr lang="ru-RU" dirty="0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uk-UA" dirty="0" smtClean="0">
                <a:latin typeface="+mn-lt"/>
              </a:rPr>
              <a:t>(Відео 1</a:t>
            </a:r>
            <a:r>
              <a:rPr lang="en-US" dirty="0" smtClean="0">
                <a:latin typeface="+mn-lt"/>
              </a:rPr>
              <a:t> - </a:t>
            </a:r>
            <a:r>
              <a:rPr lang="uk-UA" dirty="0" smtClean="0">
                <a:latin typeface="+mn-lt"/>
              </a:rPr>
              <a:t>Шопен)</a:t>
            </a:r>
            <a:endParaRPr lang="uk-U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05189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648072"/>
          </a:xfrm>
        </p:spPr>
        <p:txBody>
          <a:bodyPr/>
          <a:lstStyle/>
          <a:p>
            <a:r>
              <a:rPr lang="uk-UA" sz="2800" dirty="0" smtClean="0"/>
              <a:t>ХАРАКТЕРИСТИКИ МАСОВОЇ КУЛЬТУРИ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r>
              <a:rPr lang="ru-RU" dirty="0" err="1" smtClean="0">
                <a:latin typeface="+mn-lt"/>
              </a:rPr>
              <a:t>оперує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простою, </a:t>
            </a:r>
            <a:r>
              <a:rPr lang="ru-RU" dirty="0" err="1">
                <a:latin typeface="+mn-lt"/>
              </a:rPr>
              <a:t>відпрацьованою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раніше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культурою </a:t>
            </a:r>
            <a:r>
              <a:rPr lang="ru-RU" dirty="0" err="1" smtClean="0">
                <a:latin typeface="+mn-lt"/>
              </a:rPr>
              <a:t>технікою</a:t>
            </a:r>
            <a:r>
              <a:rPr lang="ru-RU" dirty="0" smtClean="0">
                <a:latin typeface="+mn-lt"/>
              </a:rPr>
              <a:t>;</a:t>
            </a:r>
          </a:p>
          <a:p>
            <a:r>
              <a:rPr lang="ru-RU" dirty="0" err="1">
                <a:latin typeface="+mn-lt"/>
              </a:rPr>
              <a:t>спрямована</a:t>
            </a:r>
            <a:r>
              <a:rPr lang="ru-RU" dirty="0">
                <a:latin typeface="+mn-lt"/>
              </a:rPr>
              <a:t> на </a:t>
            </a:r>
            <a:r>
              <a:rPr lang="ru-RU" dirty="0" err="1">
                <a:latin typeface="+mn-lt"/>
              </a:rPr>
              <a:t>середню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мовну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семіотичну</a:t>
            </a:r>
            <a:r>
              <a:rPr lang="ru-RU" dirty="0">
                <a:latin typeface="+mn-lt"/>
              </a:rPr>
              <a:t> норму, на </a:t>
            </a:r>
            <a:r>
              <a:rPr lang="ru-RU" dirty="0" err="1">
                <a:latin typeface="+mn-lt"/>
              </a:rPr>
              <a:t>просту</a:t>
            </a:r>
            <a:r>
              <a:rPr lang="ru-RU" dirty="0">
                <a:latin typeface="+mn-lt"/>
              </a:rPr>
              <a:t> прагматику, </a:t>
            </a:r>
            <a:r>
              <a:rPr lang="ru-RU" dirty="0" err="1">
                <a:latin typeface="+mn-lt"/>
              </a:rPr>
              <a:t>оскільки</a:t>
            </a:r>
            <a:r>
              <a:rPr lang="ru-RU" dirty="0">
                <a:latin typeface="+mn-lt"/>
              </a:rPr>
              <a:t> вона </a:t>
            </a:r>
            <a:r>
              <a:rPr lang="ru-RU" dirty="0" err="1">
                <a:latin typeface="+mn-lt"/>
              </a:rPr>
              <a:t>звертається</a:t>
            </a:r>
            <a:r>
              <a:rPr lang="ru-RU" dirty="0">
                <a:latin typeface="+mn-lt"/>
              </a:rPr>
              <a:t> до </a:t>
            </a:r>
            <a:r>
              <a:rPr lang="ru-RU" dirty="0" err="1">
                <a:latin typeface="+mn-lt"/>
              </a:rPr>
              <a:t>широкої</a:t>
            </a:r>
            <a:r>
              <a:rPr lang="ru-RU" dirty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аудиторій</a:t>
            </a:r>
            <a:r>
              <a:rPr lang="ru-RU" dirty="0" smtClean="0">
                <a:latin typeface="+mn-lt"/>
              </a:rPr>
              <a:t>; </a:t>
            </a:r>
          </a:p>
          <a:p>
            <a:r>
              <a:rPr lang="uk-UA" dirty="0" smtClean="0">
                <a:latin typeface="+mn-lt"/>
              </a:rPr>
              <a:t>традиційна </a:t>
            </a:r>
            <a:r>
              <a:rPr lang="uk-UA" dirty="0">
                <a:latin typeface="+mn-lt"/>
              </a:rPr>
              <a:t>та </a:t>
            </a:r>
            <a:r>
              <a:rPr lang="uk-UA" dirty="0" smtClean="0">
                <a:latin typeface="+mn-lt"/>
              </a:rPr>
              <a:t>консервативна;</a:t>
            </a:r>
          </a:p>
          <a:p>
            <a:r>
              <a:rPr lang="uk-UA" dirty="0">
                <a:latin typeface="+mn-lt"/>
              </a:rPr>
              <a:t>виконує важливу функцію </a:t>
            </a:r>
            <a:r>
              <a:rPr lang="uk-UA" dirty="0" smtClean="0">
                <a:latin typeface="+mn-lt"/>
              </a:rPr>
              <a:t>трансляції (</a:t>
            </a:r>
            <a:r>
              <a:rPr lang="ru-RU" dirty="0" err="1" smtClean="0">
                <a:latin typeface="+mn-lt"/>
              </a:rPr>
              <a:t>мова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сучасної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спеціалізованої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політичної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наукової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художньої</a:t>
            </a:r>
            <a:r>
              <a:rPr lang="ru-RU" dirty="0">
                <a:latin typeface="+mn-lt"/>
              </a:rPr>
              <a:t>  </a:t>
            </a:r>
            <a:r>
              <a:rPr lang="ru-RU" dirty="0" err="1" smtClean="0">
                <a:latin typeface="+mn-lt"/>
              </a:rPr>
              <a:t>культури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майже</a:t>
            </a:r>
            <a:r>
              <a:rPr lang="ru-RU" dirty="0">
                <a:latin typeface="+mn-lt"/>
              </a:rPr>
              <a:t> недоступна широким </a:t>
            </a:r>
            <a:r>
              <a:rPr lang="ru-RU" dirty="0" err="1">
                <a:latin typeface="+mn-lt"/>
              </a:rPr>
              <a:t>верствам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населення</a:t>
            </a:r>
            <a:r>
              <a:rPr lang="ru-RU" dirty="0">
                <a:latin typeface="+mn-lt"/>
              </a:rPr>
              <a:t>, тому </a:t>
            </a:r>
            <a:r>
              <a:rPr lang="ru-RU" dirty="0" err="1">
                <a:latin typeface="+mn-lt"/>
              </a:rPr>
              <a:t>суспільству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знадобилися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деякі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перекладачі</a:t>
            </a:r>
            <a:r>
              <a:rPr lang="ru-RU" dirty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– </a:t>
            </a:r>
            <a:r>
              <a:rPr lang="ru-RU" dirty="0" err="1" smtClean="0">
                <a:latin typeface="+mn-lt"/>
              </a:rPr>
              <a:t>транслятори</a:t>
            </a:r>
            <a:r>
              <a:rPr lang="ru-RU" dirty="0" smtClean="0">
                <a:latin typeface="+mn-lt"/>
              </a:rPr>
              <a:t>.</a:t>
            </a:r>
          </a:p>
          <a:p>
            <a:pPr marL="0" indent="0">
              <a:buNone/>
            </a:pPr>
            <a:r>
              <a:rPr lang="uk-UA" i="1" dirty="0" smtClean="0"/>
              <a:t>- Яким чином  здійснюється трансляція?</a:t>
            </a:r>
          </a:p>
        </p:txBody>
      </p:sp>
    </p:spTree>
    <p:extLst>
      <p:ext uri="{BB962C8B-B14F-4D97-AF65-F5344CB8AC3E}">
        <p14:creationId xmlns:p14="http://schemas.microsoft.com/office/powerpoint/2010/main" val="167159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r>
              <a:rPr lang="uk-UA" smtClean="0"/>
              <a:t>Елітарна субкультура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dirty="0" smtClean="0">
                <a:latin typeface="+mn-lt"/>
              </a:rPr>
              <a:t>Подає зразки особливої, витонченої, складної  </a:t>
            </a:r>
            <a:r>
              <a:rPr lang="uk-UA" dirty="0">
                <a:latin typeface="+mn-lt"/>
              </a:rPr>
              <a:t>та </a:t>
            </a:r>
            <a:r>
              <a:rPr lang="uk-UA" dirty="0" smtClean="0">
                <a:latin typeface="+mn-lt"/>
              </a:rPr>
              <a:t>високоякісної  </a:t>
            </a:r>
            <a:r>
              <a:rPr lang="uk-UA" dirty="0">
                <a:latin typeface="+mn-lt"/>
              </a:rPr>
              <a:t>культурної </a:t>
            </a:r>
            <a:r>
              <a:rPr lang="uk-UA" dirty="0" smtClean="0">
                <a:latin typeface="+mn-lt"/>
              </a:rPr>
              <a:t>продукції (відео 2). </a:t>
            </a:r>
            <a:endParaRPr lang="en-US" dirty="0" smtClean="0">
              <a:latin typeface="+mn-lt"/>
            </a:endParaRPr>
          </a:p>
          <a:p>
            <a:pPr marL="0" indent="0">
              <a:buNone/>
            </a:pPr>
            <a:r>
              <a:rPr lang="uk-UA" dirty="0" smtClean="0">
                <a:latin typeface="+mn-lt"/>
              </a:rPr>
              <a:t>Але </a:t>
            </a:r>
            <a:r>
              <a:rPr lang="uk-UA" dirty="0">
                <a:latin typeface="+mn-lt"/>
              </a:rPr>
              <a:t>це не найважливіша риса елітарної субкультури. </a:t>
            </a:r>
            <a:endParaRPr lang="uk-UA" dirty="0" smtClean="0">
              <a:latin typeface="+mn-lt"/>
            </a:endParaRPr>
          </a:p>
          <a:p>
            <a:endParaRPr lang="uk-UA" dirty="0">
              <a:latin typeface="+mn-lt"/>
            </a:endParaRPr>
          </a:p>
          <a:p>
            <a:r>
              <a:rPr lang="uk-UA" dirty="0" smtClean="0">
                <a:latin typeface="+mn-lt"/>
              </a:rPr>
              <a:t>Її </a:t>
            </a:r>
            <a:r>
              <a:rPr lang="uk-UA" dirty="0">
                <a:latin typeface="+mn-lt"/>
              </a:rPr>
              <a:t>головна функція - </a:t>
            </a:r>
            <a:r>
              <a:rPr lang="uk-UA" b="1" dirty="0">
                <a:latin typeface="+mn-lt"/>
              </a:rPr>
              <a:t>виробництво соціального порядку</a:t>
            </a:r>
            <a:r>
              <a:rPr lang="uk-UA" dirty="0">
                <a:latin typeface="+mn-lt"/>
              </a:rPr>
              <a:t> </a:t>
            </a:r>
            <a:r>
              <a:rPr lang="uk-UA" b="1" dirty="0" smtClean="0">
                <a:latin typeface="+mn-lt"/>
              </a:rPr>
              <a:t>у </a:t>
            </a:r>
            <a:r>
              <a:rPr lang="uk-UA" b="1" dirty="0">
                <a:latin typeface="+mn-lt"/>
              </a:rPr>
              <a:t>вигляді права, влади, структур соціальної організації суспільства та легітимного насильства в інтересах підтримки цієї </a:t>
            </a:r>
            <a:r>
              <a:rPr lang="uk-UA" b="1" dirty="0" smtClean="0">
                <a:latin typeface="+mn-lt"/>
              </a:rPr>
              <a:t>організації</a:t>
            </a:r>
            <a:r>
              <a:rPr lang="uk-UA" dirty="0" smtClean="0">
                <a:latin typeface="+mn-lt"/>
              </a:rPr>
              <a:t>, </a:t>
            </a:r>
            <a:r>
              <a:rPr lang="uk-UA" dirty="0">
                <a:latin typeface="+mn-lt"/>
              </a:rPr>
              <a:t>а також пояснюючої цей порядок ідеології (у формах релігії, соціальної філософії та політичної думки</a:t>
            </a:r>
            <a:r>
              <a:rPr lang="uk-UA" dirty="0" smtClean="0">
                <a:latin typeface="+mn-lt"/>
              </a:rPr>
              <a:t>)</a:t>
            </a:r>
            <a:endParaRPr lang="uk-UA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781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виникла масова культура?</a:t>
            </a:r>
          </a:p>
          <a:p>
            <a:pPr algn="ctr"/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573331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823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904656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ru-RU" dirty="0">
                <a:latin typeface="+mn-lt"/>
              </a:rPr>
              <a:t>Великий </a:t>
            </a:r>
            <a:r>
              <a:rPr lang="ru-RU" dirty="0" err="1">
                <a:latin typeface="+mn-lt"/>
              </a:rPr>
              <a:t>вплив</a:t>
            </a:r>
            <a:r>
              <a:rPr lang="ru-RU" dirty="0">
                <a:latin typeface="+mn-lt"/>
              </a:rPr>
              <a:t> на </a:t>
            </a:r>
            <a:r>
              <a:rPr lang="ru-RU" dirty="0" err="1">
                <a:latin typeface="+mn-lt"/>
              </a:rPr>
              <a:t>розвиток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масової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культури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мав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прийнятий</a:t>
            </a:r>
            <a:r>
              <a:rPr lang="ru-RU" dirty="0">
                <a:latin typeface="+mn-lt"/>
              </a:rPr>
              <a:t> у 1870 р. у </a:t>
            </a:r>
            <a:r>
              <a:rPr lang="ru-RU" dirty="0" err="1">
                <a:latin typeface="+mn-lt"/>
              </a:rPr>
              <a:t>Великобританії</a:t>
            </a:r>
            <a:r>
              <a:rPr lang="ru-RU" dirty="0">
                <a:latin typeface="+mn-lt"/>
              </a:rPr>
              <a:t> Закон «Про </a:t>
            </a:r>
            <a:r>
              <a:rPr lang="ru-RU" dirty="0" err="1">
                <a:latin typeface="+mn-lt"/>
              </a:rPr>
              <a:t>обов’язкову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загальну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освіченість</a:t>
            </a:r>
            <a:r>
              <a:rPr lang="ru-RU" dirty="0">
                <a:latin typeface="+mn-lt"/>
              </a:rPr>
              <a:t>», </a:t>
            </a: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дозволив </a:t>
            </a:r>
            <a:r>
              <a:rPr lang="ru-RU" dirty="0" err="1">
                <a:latin typeface="+mn-lt"/>
              </a:rPr>
              <a:t>багатьом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опанувати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головний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різновид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художньої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творчості</a:t>
            </a:r>
            <a:r>
              <a:rPr lang="ru-RU" dirty="0">
                <a:latin typeface="+mn-lt"/>
              </a:rPr>
              <a:t> ХІХ ст. - роман.</a:t>
            </a:r>
            <a:endParaRPr lang="uk-UA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3"/>
            <a:ext cx="3096344" cy="4069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294" y="533483"/>
            <a:ext cx="247514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4434" y="531191"/>
            <a:ext cx="2858634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9537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/>
          <a:lstStyle/>
          <a:p>
            <a:r>
              <a:rPr lang="uk-UA" dirty="0" smtClean="0"/>
              <a:t>Культура -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сукупність матеріальних і духовних надбань</a:t>
            </a:r>
            <a:r>
              <a:rPr lang="uk-UA" dirty="0"/>
              <a:t>, комплекс характерних інтелектуальних і емоційних рис суспільства, що включає в себе не лише різні мистецтва, але й спосіб життя, основні правила людського буття, системи цінностей, традицій і </a:t>
            </a:r>
            <a:r>
              <a:rPr lang="uk-UA" dirty="0" smtClean="0"/>
              <a:t>вірувань </a:t>
            </a:r>
            <a:r>
              <a:rPr lang="uk-UA" dirty="0"/>
              <a:t>(Короткий енциклопедичний словник з культури. — К. : Україна, 2003. — </a:t>
            </a:r>
            <a:r>
              <a:rPr lang="en-US" dirty="0"/>
              <a:t>ISBN 966-524-105-2. — c.171)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559337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>
                <a:latin typeface="+mn-lt"/>
              </a:rPr>
              <a:t>Якщо </a:t>
            </a:r>
            <a:r>
              <a:rPr lang="uk-UA" dirty="0">
                <a:latin typeface="+mn-lt"/>
              </a:rPr>
              <a:t>Рим дав світу право, Англія - парламентську діяльність, Франція - культуру та республіканський націоналізм, то сучасні США надали світу </a:t>
            </a:r>
            <a:r>
              <a:rPr lang="uk-UA" dirty="0" err="1">
                <a:latin typeface="+mn-lt"/>
              </a:rPr>
              <a:t>науково-</a:t>
            </a:r>
            <a:r>
              <a:rPr lang="uk-UA" dirty="0">
                <a:latin typeface="+mn-lt"/>
              </a:rPr>
              <a:t> технічну революцію та масову </a:t>
            </a:r>
            <a:r>
              <a:rPr lang="uk-UA" dirty="0" smtClean="0">
                <a:latin typeface="+mn-lt"/>
              </a:rPr>
              <a:t>культуру</a:t>
            </a:r>
            <a:endParaRPr lang="uk-UA" dirty="0">
              <a:latin typeface="+mn-lt"/>
            </a:endParaRPr>
          </a:p>
          <a:p>
            <a:pPr marL="0" indent="0">
              <a:buNone/>
            </a:pPr>
            <a:r>
              <a:rPr lang="uk-UA" dirty="0" smtClean="0">
                <a:latin typeface="+mn-lt"/>
              </a:rPr>
              <a:t>(</a:t>
            </a:r>
            <a:r>
              <a:rPr lang="uk-UA" dirty="0" err="1" smtClean="0">
                <a:latin typeface="+mn-lt"/>
              </a:rPr>
              <a:t>Збігнєв</a:t>
            </a:r>
            <a:r>
              <a:rPr lang="uk-UA" dirty="0" smtClean="0">
                <a:latin typeface="+mn-lt"/>
              </a:rPr>
              <a:t> </a:t>
            </a:r>
            <a:r>
              <a:rPr lang="uk-UA" dirty="0" err="1" smtClean="0">
                <a:latin typeface="+mn-lt"/>
              </a:rPr>
              <a:t>Бжезинський</a:t>
            </a:r>
            <a:r>
              <a:rPr lang="uk-UA" dirty="0" smtClean="0">
                <a:latin typeface="+mn-lt"/>
              </a:rPr>
              <a:t>) (відео - «Функції маскульту»)</a:t>
            </a:r>
          </a:p>
          <a:p>
            <a:pPr marL="0" indent="0">
              <a:buNone/>
            </a:pPr>
            <a:endParaRPr lang="uk-UA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486" y="2492896"/>
            <a:ext cx="6250969" cy="4107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85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2400" dirty="0" smtClean="0"/>
              <a:t>Різновиди вираження </a:t>
            </a:r>
            <a:r>
              <a:rPr lang="uk-UA" sz="2400" dirty="0"/>
              <a:t>масової культури (Л.Я. </a:t>
            </a:r>
            <a:r>
              <a:rPr lang="uk-UA" sz="2400" dirty="0" err="1" smtClean="0"/>
              <a:t>Флієр</a:t>
            </a:r>
            <a:r>
              <a:rPr lang="uk-UA" sz="2400" dirty="0" smtClean="0"/>
              <a:t>)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 smtClean="0">
                <a:latin typeface="+mn-lt"/>
              </a:rPr>
              <a:t>• </a:t>
            </a:r>
            <a:r>
              <a:rPr lang="uk-UA" sz="2000" b="1" dirty="0">
                <a:latin typeface="+mn-lt"/>
              </a:rPr>
              <a:t>індустрія «субкультури дитинства»</a:t>
            </a:r>
            <a:r>
              <a:rPr lang="uk-UA" sz="2000" dirty="0">
                <a:latin typeface="+mn-lt"/>
              </a:rPr>
              <a:t> (художні твори для дітей, іграшки та промислово виготовлені ігри, товари дитячого вжитку, клуби й табори, військові та інші установи, технології колективного виховання дітей і </a:t>
            </a:r>
            <a:r>
              <a:rPr lang="uk-UA" sz="2000" dirty="0" err="1">
                <a:latin typeface="+mn-lt"/>
              </a:rPr>
              <a:t>т.ін</a:t>
            </a:r>
            <a:r>
              <a:rPr lang="uk-UA" sz="2000" dirty="0">
                <a:latin typeface="+mn-lt"/>
              </a:rPr>
              <a:t>.), що має на меті явну чи закамуфльовану стандартизацію змісту й форм виховання дітей, проникнення у їх свідомість уніфікованих форм та навичок соціальної та особистої культури, ідеологічно орієнтованих </a:t>
            </a:r>
            <a:r>
              <a:rPr lang="uk-UA" sz="2000" dirty="0" err="1">
                <a:latin typeface="+mn-lt"/>
              </a:rPr>
              <a:t>світоуявлень</a:t>
            </a:r>
            <a:r>
              <a:rPr lang="uk-UA" sz="2000" dirty="0">
                <a:latin typeface="+mn-lt"/>
              </a:rPr>
              <a:t>, підґрунтями яких </a:t>
            </a:r>
            <a:endParaRPr lang="uk-UA" sz="2000" dirty="0" smtClean="0">
              <a:latin typeface="+mn-lt"/>
            </a:endParaRPr>
          </a:p>
          <a:p>
            <a:pPr marL="0" indent="0">
              <a:buNone/>
            </a:pPr>
            <a:r>
              <a:rPr lang="uk-UA" sz="2000" dirty="0" smtClean="0">
                <a:latin typeface="+mn-lt"/>
              </a:rPr>
              <a:t>є </a:t>
            </a:r>
            <a:r>
              <a:rPr lang="uk-UA" sz="2000" dirty="0">
                <a:latin typeface="+mn-lt"/>
              </a:rPr>
              <a:t>цінні настанови, </a:t>
            </a:r>
            <a:endParaRPr lang="uk-UA" sz="2000" dirty="0" smtClean="0">
              <a:latin typeface="+mn-lt"/>
            </a:endParaRPr>
          </a:p>
          <a:p>
            <a:pPr marL="0" indent="0">
              <a:buNone/>
            </a:pPr>
            <a:r>
              <a:rPr lang="uk-UA" sz="2000" dirty="0" smtClean="0">
                <a:latin typeface="+mn-lt"/>
              </a:rPr>
              <a:t>що </a:t>
            </a:r>
            <a:r>
              <a:rPr lang="uk-UA" sz="2000" dirty="0">
                <a:latin typeface="+mn-lt"/>
              </a:rPr>
              <a:t>офіційно діють </a:t>
            </a:r>
            <a:endParaRPr lang="uk-UA" sz="2000" dirty="0" smtClean="0">
              <a:latin typeface="+mn-lt"/>
            </a:endParaRPr>
          </a:p>
          <a:p>
            <a:pPr marL="0" indent="0">
              <a:buNone/>
            </a:pPr>
            <a:r>
              <a:rPr lang="uk-UA" sz="2000" dirty="0" smtClean="0">
                <a:latin typeface="+mn-lt"/>
              </a:rPr>
              <a:t>в </a:t>
            </a:r>
            <a:r>
              <a:rPr lang="uk-UA" sz="2000" dirty="0">
                <a:latin typeface="+mn-lt"/>
              </a:rPr>
              <a:t>даному суспільстві;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530814"/>
            <a:ext cx="4256509" cy="2884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30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+mn-lt"/>
              </a:rPr>
              <a:t>• </a:t>
            </a:r>
            <a:r>
              <a:rPr lang="uk-UA" b="1" dirty="0">
                <a:latin typeface="+mn-lt"/>
              </a:rPr>
              <a:t>масова загальноосвітня школа</a:t>
            </a:r>
            <a:r>
              <a:rPr lang="uk-UA" dirty="0">
                <a:latin typeface="+mn-lt"/>
              </a:rPr>
              <a:t>, яка тісно корелює з установами «субкультури дитинства», залучає учнів до основ наукових знань, філософських та релігійних уявлень щодо навколишнього світу, до історичного соціокультурного досвіду колективної життєдіяльності людей, до прийнятних у суспільстві ціннісних орієнтацій. При цьому вона стандартизує перераховані знання та уявлення на підставі типових програм і редукує знання, що транслюються, </a:t>
            </a:r>
            <a:endParaRPr lang="uk-UA" dirty="0" smtClean="0">
              <a:latin typeface="+mn-lt"/>
            </a:endParaRPr>
          </a:p>
          <a:p>
            <a:pPr marL="0" indent="0">
              <a:buNone/>
            </a:pPr>
            <a:r>
              <a:rPr lang="uk-UA" dirty="0" smtClean="0">
                <a:latin typeface="+mn-lt"/>
              </a:rPr>
              <a:t>до </a:t>
            </a:r>
            <a:r>
              <a:rPr lang="uk-UA" dirty="0">
                <a:latin typeface="+mn-lt"/>
              </a:rPr>
              <a:t>спрощених форм дитячої </a:t>
            </a:r>
            <a:endParaRPr lang="uk-UA" dirty="0" smtClean="0">
              <a:latin typeface="+mn-lt"/>
            </a:endParaRPr>
          </a:p>
          <a:p>
            <a:pPr marL="0" indent="0">
              <a:buNone/>
            </a:pPr>
            <a:r>
              <a:rPr lang="uk-UA" dirty="0" smtClean="0">
                <a:latin typeface="+mn-lt"/>
              </a:rPr>
              <a:t>свідомості </a:t>
            </a:r>
            <a:r>
              <a:rPr lang="uk-UA" dirty="0">
                <a:latin typeface="+mn-lt"/>
              </a:rPr>
              <a:t>та </a:t>
            </a:r>
            <a:r>
              <a:rPr lang="uk-UA" dirty="0" smtClean="0">
                <a:latin typeface="+mn-lt"/>
              </a:rPr>
              <a:t>розуміння</a:t>
            </a:r>
            <a:r>
              <a:rPr lang="uk-UA" dirty="0">
                <a:latin typeface="+mn-lt"/>
              </a:rPr>
              <a:t>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861048"/>
            <a:ext cx="4147345" cy="2759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36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9766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dirty="0">
                <a:latin typeface="+mn-lt"/>
              </a:rPr>
              <a:t>• </a:t>
            </a:r>
            <a:r>
              <a:rPr lang="uk-UA" sz="2000" b="1" dirty="0">
                <a:latin typeface="+mn-lt"/>
              </a:rPr>
              <a:t>засоби масової інформації </a:t>
            </a:r>
            <a:r>
              <a:rPr lang="uk-UA" sz="2000" dirty="0">
                <a:latin typeface="+mn-lt"/>
              </a:rPr>
              <a:t>(друковані та електронні), які транслюють широким верствам населення поточну актуальну інформацію, «тлумачать» звичайній людині зміст подій, що відбуваються, міркувань та вчинків діячів з різних спеціалізованих сфер суспільної практики, інтерпретують цю інформацію в «необхідному» для замовника ракурсі, тобто фактично маніпулюють свідомістю людей та формують загальну думку з тієї чи іншої проблеми в інтересах свого замовника (при цьому, в принципі, не виключається можливість існування не ангажованої журналістики, хоча практично це таке ж безглуздя, як і «</a:t>
            </a:r>
            <a:r>
              <a:rPr lang="uk-UA" sz="2000" dirty="0" smtClean="0">
                <a:latin typeface="+mn-lt"/>
              </a:rPr>
              <a:t>незалежна </a:t>
            </a:r>
            <a:r>
              <a:rPr lang="uk-UA" sz="2000" dirty="0">
                <a:latin typeface="+mn-lt"/>
              </a:rPr>
              <a:t>армія</a:t>
            </a:r>
            <a:r>
              <a:rPr lang="uk-UA" sz="2000" dirty="0" smtClean="0">
                <a:latin typeface="+mn-lt"/>
              </a:rPr>
              <a:t>»);</a:t>
            </a:r>
          </a:p>
          <a:p>
            <a:pPr marL="0" indent="0">
              <a:buNone/>
            </a:pPr>
            <a:endParaRPr lang="uk-UA" sz="2000" dirty="0">
              <a:latin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635288"/>
            <a:ext cx="5924128" cy="296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939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+mn-lt"/>
              </a:rPr>
              <a:t>• </a:t>
            </a:r>
            <a:r>
              <a:rPr lang="uk-UA" b="1" dirty="0">
                <a:latin typeface="+mn-lt"/>
              </a:rPr>
              <a:t>система національної (державної) ідеології та пропаганди</a:t>
            </a:r>
            <a:r>
              <a:rPr lang="uk-UA" dirty="0">
                <a:latin typeface="+mn-lt"/>
              </a:rPr>
              <a:t>, «патріотичного» виховання, контролює та формує політико-ідеологічні орієнтації населення та його окремих груп (наприклад, політико-виховна робота з військовими), маніпулює свідомістю людей в інтересах </a:t>
            </a:r>
            <a:r>
              <a:rPr lang="uk-UA" dirty="0" smtClean="0">
                <a:latin typeface="+mn-lt"/>
              </a:rPr>
              <a:t> еліт</a:t>
            </a:r>
            <a:r>
              <a:rPr lang="uk-UA" dirty="0">
                <a:latin typeface="+mn-lt"/>
              </a:rPr>
              <a:t>, а також забезпечує політичну благонадійність та бажану електоральну поведінку громадян, «мобілізаційну готовність» суспільства до можливих </a:t>
            </a:r>
            <a:r>
              <a:rPr lang="uk-UA" dirty="0" smtClean="0">
                <a:latin typeface="+mn-lt"/>
              </a:rPr>
              <a:t>військових </a:t>
            </a:r>
            <a:r>
              <a:rPr lang="uk-UA" dirty="0">
                <a:latin typeface="+mn-lt"/>
              </a:rPr>
              <a:t>погроз та політичних </a:t>
            </a:r>
            <a:r>
              <a:rPr lang="uk-UA" dirty="0" smtClean="0">
                <a:latin typeface="+mn-lt"/>
              </a:rPr>
              <a:t>потрясінь;</a:t>
            </a:r>
          </a:p>
          <a:p>
            <a:pPr marL="0" indent="0">
              <a:buNone/>
            </a:pPr>
            <a:endParaRPr lang="uk-UA" dirty="0">
              <a:latin typeface="+mn-lt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005064"/>
            <a:ext cx="4578548" cy="260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09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uk-UA" sz="2000" dirty="0">
                <a:latin typeface="+mn-lt"/>
              </a:rPr>
              <a:t>• </a:t>
            </a:r>
            <a:r>
              <a:rPr lang="uk-UA" sz="2000" b="1" dirty="0">
                <a:latin typeface="+mn-lt"/>
              </a:rPr>
              <a:t>масові політичні рухи </a:t>
            </a:r>
            <a:r>
              <a:rPr lang="uk-UA" sz="2000" dirty="0">
                <a:latin typeface="+mn-lt"/>
              </a:rPr>
              <a:t>(партійні та молодіжні організації, маніфестації, демонстрації, пропагандистські та виборчі кампанії і т. ін</a:t>
            </a:r>
            <a:r>
              <a:rPr lang="uk-UA" sz="2000" dirty="0" smtClean="0">
                <a:latin typeface="+mn-lt"/>
              </a:rPr>
              <a:t>.);</a:t>
            </a:r>
          </a:p>
          <a:p>
            <a:pPr marL="0" indent="0" algn="just">
              <a:buNone/>
            </a:pPr>
            <a:r>
              <a:rPr lang="uk-UA" sz="2000" dirty="0">
                <a:latin typeface="+mn-lt"/>
              </a:rPr>
              <a:t>• </a:t>
            </a:r>
            <a:r>
              <a:rPr lang="uk-UA" sz="2000" b="1" dirty="0">
                <a:latin typeface="+mn-lt"/>
              </a:rPr>
              <a:t>масова соціальна міфологія </a:t>
            </a:r>
            <a:r>
              <a:rPr lang="uk-UA" sz="2000" dirty="0">
                <a:latin typeface="+mn-lt"/>
              </a:rPr>
              <a:t>(націонал-шовінізм та істеричний «патріотизм», соціальна демагогія, популізм, </a:t>
            </a:r>
            <a:r>
              <a:rPr lang="uk-UA" sz="2000" dirty="0" err="1">
                <a:latin typeface="+mn-lt"/>
              </a:rPr>
              <a:t>квазірелігійні</a:t>
            </a:r>
            <a:r>
              <a:rPr lang="uk-UA" sz="2000" dirty="0">
                <a:latin typeface="+mn-lt"/>
              </a:rPr>
              <a:t> та </a:t>
            </a:r>
            <a:r>
              <a:rPr lang="uk-UA" sz="2000" dirty="0" err="1">
                <a:latin typeface="+mn-lt"/>
              </a:rPr>
              <a:t>паранаукові</a:t>
            </a:r>
            <a:r>
              <a:rPr lang="uk-UA" sz="2000" dirty="0">
                <a:latin typeface="+mn-lt"/>
              </a:rPr>
              <a:t> вчення та рухи, екстрасенсорика, «</a:t>
            </a:r>
            <a:r>
              <a:rPr lang="uk-UA" sz="2000" dirty="0" err="1">
                <a:latin typeface="+mn-lt"/>
              </a:rPr>
              <a:t>кумироманія</a:t>
            </a:r>
            <a:r>
              <a:rPr lang="uk-UA" sz="2000" dirty="0">
                <a:latin typeface="+mn-lt"/>
              </a:rPr>
              <a:t>», «</a:t>
            </a:r>
            <a:r>
              <a:rPr lang="uk-UA" sz="2000" dirty="0" err="1">
                <a:latin typeface="+mn-lt"/>
              </a:rPr>
              <a:t>шпигуноманія</a:t>
            </a:r>
            <a:r>
              <a:rPr lang="uk-UA" sz="2000" dirty="0">
                <a:latin typeface="+mn-lt"/>
              </a:rPr>
              <a:t>», «полювання на відьом», провокаційні «збіги інформації», чутки, плітки і т. ін</a:t>
            </a:r>
            <a:r>
              <a:rPr lang="uk-UA" sz="2000" dirty="0" smtClean="0">
                <a:latin typeface="+mn-lt"/>
              </a:rPr>
              <a:t>.),</a:t>
            </a:r>
          </a:p>
          <a:p>
            <a:pPr marL="0" indent="0" algn="just">
              <a:buNone/>
            </a:pPr>
            <a:r>
              <a:rPr lang="uk-UA" sz="2000" dirty="0">
                <a:latin typeface="+mn-lt"/>
              </a:rPr>
              <a:t>• </a:t>
            </a:r>
            <a:r>
              <a:rPr lang="uk-UA" sz="2000" b="1" dirty="0">
                <a:latin typeface="+mn-lt"/>
              </a:rPr>
              <a:t>індустрія розважального дозвілля</a:t>
            </a:r>
            <a:r>
              <a:rPr lang="uk-UA" sz="2000" dirty="0">
                <a:latin typeface="+mn-lt"/>
              </a:rPr>
              <a:t>, яке включає в себе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масову художню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культуру </a:t>
            </a:r>
            <a:r>
              <a:rPr lang="uk-UA" sz="2000" dirty="0">
                <a:latin typeface="+mn-lt"/>
              </a:rPr>
              <a:t>(практично усіх різновидів літератури та мистецтва, можливо, за певним виключенням архітектури),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масові постановки </a:t>
            </a:r>
            <a:r>
              <a:rPr lang="uk-UA" sz="2000" dirty="0">
                <a:latin typeface="+mn-lt"/>
              </a:rPr>
              <a:t>(від спортивно-циркових до еротичних), професійний спорт (як дійство для вболівальників), 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структури з проведення організованого розважального дозвілля</a:t>
            </a:r>
            <a:r>
              <a:rPr lang="uk-UA" sz="2000" dirty="0">
                <a:latin typeface="+mn-lt"/>
              </a:rPr>
              <a:t> (відповідні типи клубів, дискотеки, танцмайданчики і т. ін. ) та інші різновиди масових шоу. При цьому використовуються технічні прийоми та виконавча майстерність «високого» мистецтва для передачі </a:t>
            </a:r>
            <a:r>
              <a:rPr lang="uk-UA" sz="2000" dirty="0" smtClean="0">
                <a:latin typeface="+mn-lt"/>
              </a:rPr>
              <a:t>спрощеного художнього змісту. </a:t>
            </a:r>
            <a:r>
              <a:rPr lang="uk-UA" sz="2000" dirty="0">
                <a:latin typeface="+mn-lt"/>
              </a:rPr>
              <a:t>Масова художня культура </a:t>
            </a:r>
            <a:r>
              <a:rPr lang="uk-UA" sz="2000" u="sng" dirty="0">
                <a:latin typeface="+mn-lt"/>
              </a:rPr>
              <a:t>досягає ефекту психічної релаксації іноді за рахунок спеціальної естетизації вульгарного, брутального, фізіологічного, тобто діючи за принципом середньовічного карнавалу та його </a:t>
            </a:r>
            <a:r>
              <a:rPr lang="uk-UA" sz="2000" u="sng" dirty="0" err="1">
                <a:latin typeface="+mn-lt"/>
              </a:rPr>
              <a:t>сенсових</a:t>
            </a:r>
            <a:r>
              <a:rPr lang="uk-UA" sz="2000" u="sng" dirty="0">
                <a:latin typeface="+mn-lt"/>
              </a:rPr>
              <a:t> «перевертнів».</a:t>
            </a:r>
          </a:p>
        </p:txBody>
      </p:sp>
    </p:spTree>
    <p:extLst>
      <p:ext uri="{BB962C8B-B14F-4D97-AF65-F5344CB8AC3E}">
        <p14:creationId xmlns:p14="http://schemas.microsoft.com/office/powerpoint/2010/main" val="56055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pPr marL="0" indent="0">
              <a:buNone/>
            </a:pPr>
            <a:r>
              <a:rPr lang="uk-UA" dirty="0"/>
              <a:t>• </a:t>
            </a: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індустрія оздоровчого дозвілля</a:t>
            </a:r>
            <a:r>
              <a:rPr lang="uk-UA" dirty="0">
                <a:latin typeface="+mn-lt"/>
              </a:rPr>
              <a:t>, фізичної реабілітації людини та виправлення її тілесного іміджу (курортна індустрія, масовий фізкультурний рух, культуризм та аеробіка, спортивний туризм, а також система хірургічних, фізіотерапевтичних, фармацевтичних, парфумних та косметичних послуг для виправлення зовнішності</a:t>
            </a:r>
            <a:r>
              <a:rPr lang="uk-UA" dirty="0" smtClean="0">
                <a:latin typeface="+mn-lt"/>
              </a:rPr>
              <a:t>)</a:t>
            </a:r>
          </a:p>
          <a:p>
            <a:pPr marL="0" indent="0">
              <a:buNone/>
            </a:pPr>
            <a:endParaRPr lang="uk-UA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075541"/>
            <a:ext cx="4819997" cy="3191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158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uk-UA" dirty="0">
                <a:latin typeface="+mn-lt"/>
              </a:rPr>
              <a:t>• </a:t>
            </a:r>
            <a:r>
              <a:rPr lang="uk-UA" b="1" dirty="0">
                <a:latin typeface="+mn-lt"/>
              </a:rPr>
              <a:t>індустрія інтелектуального та естетичного дозвілля </a:t>
            </a:r>
            <a:r>
              <a:rPr lang="uk-UA" dirty="0">
                <a:latin typeface="+mn-lt"/>
              </a:rPr>
              <a:t>(«культурний» туризм, художня самодіяльність, колекціонування, інтелектуально або естетично розвиваючі гуртки за </a:t>
            </a:r>
            <a:r>
              <a:rPr lang="uk-UA" dirty="0" smtClean="0">
                <a:latin typeface="+mn-lt"/>
              </a:rPr>
              <a:t>інтересами);</a:t>
            </a:r>
          </a:p>
          <a:p>
            <a:pPr marL="0" indent="0">
              <a:buNone/>
            </a:pPr>
            <a:endParaRPr lang="uk-UA" dirty="0">
              <a:latin typeface="+mn-lt"/>
            </a:endParaRPr>
          </a:p>
          <a:p>
            <a:pPr marL="0" indent="0">
              <a:buNone/>
            </a:pPr>
            <a:endParaRPr lang="uk-UA" dirty="0" smtClean="0">
              <a:latin typeface="+mn-lt"/>
            </a:endParaRPr>
          </a:p>
          <a:p>
            <a:pPr marL="0" indent="0">
              <a:buNone/>
            </a:pPr>
            <a:endParaRPr lang="uk-UA" dirty="0">
              <a:latin typeface="+mn-lt"/>
            </a:endParaRPr>
          </a:p>
          <a:p>
            <a:pPr marL="0" indent="0">
              <a:buNone/>
            </a:pPr>
            <a:endParaRPr lang="uk-UA" dirty="0" smtClean="0">
              <a:latin typeface="+mn-lt"/>
            </a:endParaRPr>
          </a:p>
          <a:p>
            <a:pPr marL="0" indent="0">
              <a:buNone/>
            </a:pPr>
            <a:endParaRPr lang="uk-UA" dirty="0">
              <a:latin typeface="+mn-lt"/>
            </a:endParaRPr>
          </a:p>
          <a:p>
            <a:pPr marL="0" indent="0">
              <a:buNone/>
            </a:pPr>
            <a:endParaRPr lang="uk-UA" dirty="0" smtClean="0">
              <a:latin typeface="+mn-lt"/>
            </a:endParaRPr>
          </a:p>
          <a:p>
            <a:r>
              <a:rPr lang="ru-RU" dirty="0" err="1">
                <a:latin typeface="+mn-lt"/>
              </a:rPr>
              <a:t>різного</a:t>
            </a:r>
            <a:r>
              <a:rPr lang="ru-RU" dirty="0">
                <a:latin typeface="+mn-lt"/>
              </a:rPr>
              <a:t> </a:t>
            </a:r>
            <a:r>
              <a:rPr lang="ru-RU" b="1" dirty="0">
                <a:latin typeface="+mn-lt"/>
              </a:rPr>
              <a:t>роду </a:t>
            </a:r>
            <a:r>
              <a:rPr lang="ru-RU" b="1" dirty="0" err="1">
                <a:latin typeface="+mn-lt"/>
              </a:rPr>
              <a:t>ігрові</a:t>
            </a:r>
            <a:r>
              <a:rPr lang="ru-RU" b="1" dirty="0">
                <a:latin typeface="+mn-lt"/>
              </a:rPr>
              <a:t> </a:t>
            </a:r>
            <a:r>
              <a:rPr lang="ru-RU" b="1" dirty="0" err="1">
                <a:latin typeface="+mn-lt"/>
              </a:rPr>
              <a:t>комплекси</a:t>
            </a:r>
            <a:r>
              <a:rPr lang="ru-RU" b="1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механічних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ігрових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автоматів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електронних</a:t>
            </a:r>
            <a:r>
              <a:rPr lang="ru-RU" dirty="0">
                <a:latin typeface="+mn-lt"/>
              </a:rPr>
              <a:t> приставок, </a:t>
            </a:r>
            <a:r>
              <a:rPr lang="ru-RU" dirty="0" err="1">
                <a:latin typeface="+mn-lt"/>
              </a:rPr>
              <a:t>комп’ютерних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ігор</a:t>
            </a:r>
            <a:r>
              <a:rPr lang="ru-RU" dirty="0">
                <a:latin typeface="+mn-lt"/>
              </a:rPr>
              <a:t> і т. </a:t>
            </a:r>
            <a:r>
              <a:rPr lang="ru-RU" dirty="0" err="1">
                <a:latin typeface="+mn-lt"/>
              </a:rPr>
              <a:t>ін</a:t>
            </a:r>
            <a:r>
              <a:rPr lang="ru-RU" dirty="0">
                <a:latin typeface="+mn-lt"/>
              </a:rPr>
              <a:t>. до систем </a:t>
            </a:r>
            <a:r>
              <a:rPr lang="ru-RU" dirty="0" err="1">
                <a:latin typeface="+mn-lt"/>
              </a:rPr>
              <a:t>віртуальної</a:t>
            </a:r>
            <a:r>
              <a:rPr lang="ru-RU" dirty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реальності</a:t>
            </a:r>
            <a:endParaRPr lang="uk-UA" dirty="0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3396791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540" y="1844824"/>
            <a:ext cx="301296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59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20080"/>
          </a:xfrm>
        </p:spPr>
        <p:txBody>
          <a:bodyPr/>
          <a:lstStyle/>
          <a:p>
            <a:r>
              <a:rPr lang="ru-RU" sz="3200" dirty="0" err="1" smtClean="0"/>
              <a:t>Ознаки</a:t>
            </a:r>
            <a:r>
              <a:rPr lang="ru-RU" sz="3200" dirty="0" smtClean="0"/>
              <a:t> </a:t>
            </a:r>
            <a:r>
              <a:rPr lang="ru-RU" sz="3200" dirty="0" err="1"/>
              <a:t>масової</a:t>
            </a:r>
            <a:r>
              <a:rPr lang="ru-RU" sz="3200" dirty="0"/>
              <a:t> </a:t>
            </a:r>
            <a:r>
              <a:rPr lang="ru-RU" sz="3200" dirty="0" err="1"/>
              <a:t>культури</a:t>
            </a:r>
            <a:r>
              <a:rPr lang="ru-RU" sz="3200" dirty="0"/>
              <a:t> </a:t>
            </a:r>
            <a:endParaRPr lang="uk-UA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/>
          <a:lstStyle/>
          <a:p>
            <a:r>
              <a:rPr lang="ru-RU" dirty="0" smtClean="0">
                <a:latin typeface="+mn-lt"/>
              </a:rPr>
              <a:t>є </a:t>
            </a:r>
            <a:r>
              <a:rPr lang="ru-RU" dirty="0" err="1">
                <a:latin typeface="+mn-lt"/>
              </a:rPr>
              <a:t>орієнтація</a:t>
            </a:r>
            <a:r>
              <a:rPr lang="ru-RU" dirty="0">
                <a:latin typeface="+mn-lt"/>
              </a:rPr>
              <a:t> на </a:t>
            </a:r>
            <a:r>
              <a:rPr lang="ru-RU" dirty="0" err="1">
                <a:latin typeface="+mn-lt"/>
              </a:rPr>
              <a:t>вподобання</a:t>
            </a:r>
            <a:r>
              <a:rPr lang="ru-RU" dirty="0">
                <a:latin typeface="+mn-lt"/>
              </a:rPr>
              <a:t> і потреби «</a:t>
            </a:r>
            <a:r>
              <a:rPr lang="ru-RU" dirty="0" err="1">
                <a:latin typeface="+mn-lt"/>
              </a:rPr>
              <a:t>середньої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людини</a:t>
            </a:r>
            <a:r>
              <a:rPr lang="ru-RU" dirty="0">
                <a:latin typeface="+mn-lt"/>
              </a:rPr>
              <a:t>», </a:t>
            </a:r>
            <a:endParaRPr lang="ru-RU" dirty="0" smtClean="0">
              <a:latin typeface="+mn-lt"/>
            </a:endParaRPr>
          </a:p>
          <a:p>
            <a:r>
              <a:rPr lang="ru-RU" dirty="0" err="1" smtClean="0">
                <a:latin typeface="+mn-lt"/>
              </a:rPr>
              <a:t>дуже</a:t>
            </a:r>
            <a:r>
              <a:rPr lang="ru-RU" dirty="0" smtClean="0">
                <a:latin typeface="+mn-lt"/>
              </a:rPr>
              <a:t> </a:t>
            </a:r>
            <a:r>
              <a:rPr lang="ru-RU" dirty="0">
                <a:latin typeface="+mn-lt"/>
              </a:rPr>
              <a:t>велика </a:t>
            </a:r>
            <a:r>
              <a:rPr lang="ru-RU" dirty="0" err="1">
                <a:latin typeface="+mn-lt"/>
              </a:rPr>
              <a:t>гнучкість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властивість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трансформувати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артефакти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створені</a:t>
            </a:r>
            <a:r>
              <a:rPr lang="ru-RU" dirty="0">
                <a:latin typeface="+mn-lt"/>
              </a:rPr>
              <a:t> в межах </a:t>
            </a:r>
            <a:r>
              <a:rPr lang="ru-RU" dirty="0" err="1">
                <a:latin typeface="+mn-lt"/>
              </a:rPr>
              <a:t>інших</a:t>
            </a:r>
            <a:r>
              <a:rPr lang="ru-RU" dirty="0">
                <a:latin typeface="+mn-lt"/>
              </a:rPr>
              <a:t> культур, та </a:t>
            </a:r>
            <a:r>
              <a:rPr lang="ru-RU" dirty="0" err="1">
                <a:latin typeface="+mn-lt"/>
              </a:rPr>
              <a:t>перетворювати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їх</a:t>
            </a:r>
            <a:r>
              <a:rPr lang="ru-RU" dirty="0">
                <a:latin typeface="+mn-lt"/>
              </a:rPr>
              <a:t> у </a:t>
            </a:r>
            <a:r>
              <a:rPr lang="ru-RU" dirty="0" err="1">
                <a:latin typeface="+mn-lt"/>
              </a:rPr>
              <a:t>предмети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масового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споживання</a:t>
            </a:r>
            <a:r>
              <a:rPr lang="ru-RU" dirty="0">
                <a:latin typeface="+mn-lt"/>
              </a:rPr>
              <a:t>, </a:t>
            </a:r>
            <a:endParaRPr lang="ru-RU" dirty="0" smtClean="0">
              <a:latin typeface="+mn-lt"/>
            </a:endParaRPr>
          </a:p>
          <a:p>
            <a:r>
              <a:rPr lang="ru-RU" b="1" dirty="0" err="1" smtClean="0">
                <a:latin typeface="+mn-lt"/>
              </a:rPr>
              <a:t>комерційний</a:t>
            </a:r>
            <a:r>
              <a:rPr lang="ru-RU" b="1" dirty="0" smtClean="0">
                <a:latin typeface="+mn-lt"/>
              </a:rPr>
              <a:t> характер! </a:t>
            </a:r>
          </a:p>
          <a:p>
            <a:r>
              <a:rPr lang="ru-RU" dirty="0" err="1" smtClean="0">
                <a:latin typeface="+mn-lt"/>
              </a:rPr>
              <a:t>зв'язок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>
                <a:latin typeface="+mn-lt"/>
              </a:rPr>
              <a:t>із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засобами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масової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комунікації</a:t>
            </a:r>
            <a:r>
              <a:rPr lang="ru-RU" dirty="0">
                <a:latin typeface="+mn-lt"/>
              </a:rPr>
              <a:t> як </a:t>
            </a:r>
            <a:r>
              <a:rPr lang="ru-RU" dirty="0" err="1">
                <a:latin typeface="+mn-lt"/>
              </a:rPr>
              <a:t>головним</a:t>
            </a:r>
            <a:r>
              <a:rPr lang="ru-RU" dirty="0">
                <a:latin typeface="+mn-lt"/>
              </a:rPr>
              <a:t> каналом </a:t>
            </a:r>
            <a:r>
              <a:rPr lang="ru-RU" dirty="0" err="1">
                <a:latin typeface="+mn-lt"/>
              </a:rPr>
              <a:t>поширення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споживання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її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цінностей</a:t>
            </a:r>
            <a:endParaRPr lang="uk-UA" dirty="0"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376738"/>
            <a:ext cx="2409825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319389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470870"/>
            <a:ext cx="2783749" cy="208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93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uk-UA" b="1" dirty="0">
                <a:latin typeface="+mn-lt"/>
              </a:rPr>
              <a:t>Декларованими </a:t>
            </a:r>
            <a:r>
              <a:rPr lang="uk-UA" b="1" dirty="0" smtClean="0">
                <a:latin typeface="+mn-lt"/>
              </a:rPr>
              <a:t>цінностями є:</a:t>
            </a:r>
          </a:p>
          <a:p>
            <a:pPr>
              <a:buFontTx/>
              <a:buChar char="-"/>
            </a:pPr>
            <a:r>
              <a:rPr lang="uk-UA" dirty="0" smtClean="0">
                <a:latin typeface="+mn-lt"/>
              </a:rPr>
              <a:t>цінності </a:t>
            </a:r>
            <a:r>
              <a:rPr lang="uk-UA" dirty="0">
                <a:latin typeface="+mn-lt"/>
              </a:rPr>
              <a:t>реального життєвого облаштування, комфортного, зручного життя, </a:t>
            </a:r>
            <a:endParaRPr lang="uk-UA" dirty="0" smtClean="0">
              <a:latin typeface="+mn-lt"/>
            </a:endParaRPr>
          </a:p>
          <a:p>
            <a:pPr>
              <a:buFontTx/>
              <a:buChar char="-"/>
            </a:pPr>
            <a:r>
              <a:rPr lang="uk-UA" dirty="0" smtClean="0">
                <a:latin typeface="+mn-lt"/>
              </a:rPr>
              <a:t>соціальна стабільність,</a:t>
            </a:r>
          </a:p>
          <a:p>
            <a:pPr>
              <a:buFontTx/>
              <a:buChar char="-"/>
            </a:pPr>
            <a:r>
              <a:rPr lang="uk-UA" dirty="0" smtClean="0">
                <a:latin typeface="+mn-lt"/>
              </a:rPr>
              <a:t>особистий успіх</a:t>
            </a:r>
          </a:p>
          <a:p>
            <a:pPr marL="0" indent="0">
              <a:buNone/>
            </a:pPr>
            <a:r>
              <a:rPr lang="uk-UA" sz="2000" dirty="0" smtClean="0">
                <a:latin typeface="+mn-lt"/>
              </a:rPr>
              <a:t>Масова </a:t>
            </a:r>
            <a:r>
              <a:rPr lang="uk-UA" sz="2000" dirty="0">
                <a:latin typeface="+mn-lt"/>
              </a:rPr>
              <a:t>культура шанує тривіальність, сентиментальність, швидкі та фальшиві приємності коштом поважних інтелектуальних вартостей, культивує тілесну насолоду, обжерливість, розпусту, користолюбство та пихатість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826728"/>
            <a:ext cx="653013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76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907504"/>
          </a:xfrm>
        </p:spPr>
        <p:txBody>
          <a:bodyPr/>
          <a:lstStyle/>
          <a:p>
            <a:r>
              <a:rPr lang="uk-UA" sz="8800" dirty="0" smtClean="0"/>
              <a:t>К у л ь т у р а</a:t>
            </a:r>
            <a:endParaRPr lang="uk-UA" sz="8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uk-UA" sz="3600" dirty="0" smtClean="0">
              <a:latin typeface="+mn-lt"/>
            </a:endParaRPr>
          </a:p>
          <a:p>
            <a:endParaRPr lang="uk-UA" sz="3600" dirty="0">
              <a:latin typeface="+mn-lt"/>
            </a:endParaRPr>
          </a:p>
          <a:p>
            <a:pPr marL="0" indent="0">
              <a:buNone/>
            </a:pPr>
            <a:r>
              <a:rPr lang="uk-UA" sz="3600" dirty="0">
                <a:latin typeface="+mn-lt"/>
              </a:rPr>
              <a:t> </a:t>
            </a:r>
            <a:r>
              <a:rPr lang="uk-UA" sz="3600" dirty="0" smtClean="0">
                <a:latin typeface="+mn-lt"/>
              </a:rPr>
              <a:t>          масова                      елітарна</a:t>
            </a:r>
          </a:p>
          <a:p>
            <a:pPr marL="0" indent="0">
              <a:buNone/>
            </a:pPr>
            <a:r>
              <a:rPr lang="uk-UA" sz="3600" dirty="0" smtClean="0">
                <a:latin typeface="+mn-lt"/>
              </a:rPr>
              <a:t>             </a:t>
            </a:r>
            <a:endParaRPr lang="uk-UA" sz="3600" dirty="0">
              <a:latin typeface="+mn-lt"/>
            </a:endParaRPr>
          </a:p>
          <a:p>
            <a:pPr marL="0" indent="0">
              <a:buNone/>
            </a:pPr>
            <a:r>
              <a:rPr lang="uk-UA" sz="3600" dirty="0" smtClean="0">
                <a:latin typeface="+mn-lt"/>
              </a:rPr>
              <a:t>                           </a:t>
            </a:r>
          </a:p>
          <a:p>
            <a:pPr marL="0" indent="0">
              <a:buNone/>
            </a:pPr>
            <a:r>
              <a:rPr lang="uk-UA" sz="3600" dirty="0">
                <a:latin typeface="+mn-lt"/>
              </a:rPr>
              <a:t> </a:t>
            </a:r>
            <a:r>
              <a:rPr lang="uk-UA" sz="3600" dirty="0" smtClean="0">
                <a:latin typeface="+mn-lt"/>
              </a:rPr>
              <a:t>                           народна</a:t>
            </a:r>
          </a:p>
          <a:p>
            <a:pPr marL="0" indent="0">
              <a:buNone/>
            </a:pPr>
            <a:r>
              <a:rPr lang="uk-UA" sz="3600" dirty="0" smtClean="0">
                <a:latin typeface="+mn-lt"/>
              </a:rPr>
              <a:t>                                                    </a:t>
            </a:r>
            <a:endParaRPr lang="uk-UA" sz="3600" dirty="0">
              <a:latin typeface="+mn-lt"/>
            </a:endParaRPr>
          </a:p>
        </p:txBody>
      </p:sp>
      <p:cxnSp>
        <p:nvCxnSpPr>
          <p:cNvPr id="8" name="Прямая со стрелкой 7"/>
          <p:cNvCxnSpPr>
            <a:stCxn id="3" idx="0"/>
          </p:cNvCxnSpPr>
          <p:nvPr/>
        </p:nvCxnSpPr>
        <p:spPr>
          <a:xfrm flipH="1">
            <a:off x="2843808" y="1600200"/>
            <a:ext cx="1728192" cy="1252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2" idx="2"/>
          </p:cNvCxnSpPr>
          <p:nvPr/>
        </p:nvCxnSpPr>
        <p:spPr>
          <a:xfrm>
            <a:off x="4572000" y="1600200"/>
            <a:ext cx="0" cy="31249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2" idx="2"/>
          </p:cNvCxnSpPr>
          <p:nvPr/>
        </p:nvCxnSpPr>
        <p:spPr>
          <a:xfrm>
            <a:off x="4572000" y="1600200"/>
            <a:ext cx="2088232" cy="1324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11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648072"/>
          </a:xfrm>
        </p:spPr>
        <p:txBody>
          <a:bodyPr/>
          <a:lstStyle/>
          <a:p>
            <a:r>
              <a:rPr lang="uk-UA" sz="2800" dirty="0" err="1" smtClean="0"/>
              <a:t>Наративи</a:t>
            </a:r>
            <a:r>
              <a:rPr lang="uk-UA" sz="2800" dirty="0" smtClean="0"/>
              <a:t> сучасної культури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sz="2000" b="1" dirty="0" smtClean="0">
                <a:latin typeface="+mn-lt"/>
              </a:rPr>
              <a:t>У 1997 р</a:t>
            </a:r>
            <a:r>
              <a:rPr lang="uk-UA" sz="2000" dirty="0" smtClean="0">
                <a:latin typeface="+mn-lt"/>
              </a:rPr>
              <a:t>. найпопулярніші дитячі шоу (для дітей 9-11-років) пропагували (на думку дорослих) такі домінантні цінності – </a:t>
            </a:r>
            <a:r>
              <a:rPr lang="uk-UA" sz="2000" b="1" dirty="0" smtClean="0">
                <a:latin typeface="+mn-lt"/>
              </a:rPr>
              <a:t>співтовариство з іншими людьми </a:t>
            </a:r>
            <a:r>
              <a:rPr lang="uk-UA" sz="2000" dirty="0" smtClean="0">
                <a:latin typeface="+mn-lt"/>
              </a:rPr>
              <a:t>(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дружбу</a:t>
            </a:r>
            <a:r>
              <a:rPr lang="uk-UA" sz="2000" dirty="0" smtClean="0">
                <a:latin typeface="+mn-lt"/>
              </a:rPr>
              <a:t>) та 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доброту</a:t>
            </a:r>
            <a:r>
              <a:rPr lang="uk-UA" sz="2000" dirty="0" smtClean="0">
                <a:latin typeface="+mn-lt"/>
              </a:rPr>
              <a:t>. Слава була на 15 місці з 16 запропонованих (</a:t>
            </a:r>
            <a:r>
              <a:rPr lang="uk-UA" sz="1600" dirty="0" smtClean="0">
                <a:latin typeface="+mn-lt"/>
              </a:rPr>
              <a:t>дослідження кафедри психології, Каліфорнійський університет, США) </a:t>
            </a:r>
            <a:r>
              <a:rPr lang="uk-UA" sz="1600" dirty="0" err="1" smtClean="0">
                <a:latin typeface="+mn-lt"/>
              </a:rPr>
              <a:t>Cyberpsychology</a:t>
            </a:r>
            <a:r>
              <a:rPr lang="uk-UA" sz="1600" dirty="0" smtClean="0">
                <a:latin typeface="+mn-lt"/>
              </a:rPr>
              <a:t> (</a:t>
            </a:r>
            <a:r>
              <a:rPr lang="uk-UA" sz="1600" dirty="0" smtClean="0">
                <a:latin typeface="+mn-lt"/>
                <a:hlinkClick r:id="rId2"/>
              </a:rPr>
              <a:t>https://cyberpsychology.eu/article/view/4243/3289</a:t>
            </a:r>
            <a:r>
              <a:rPr lang="uk-UA" sz="1600" dirty="0" smtClean="0">
                <a:latin typeface="+mn-lt"/>
              </a:rPr>
              <a:t>)</a:t>
            </a:r>
          </a:p>
          <a:p>
            <a:pPr marL="457200" indent="-457200">
              <a:buAutoNum type="arabicPeriod"/>
            </a:pPr>
            <a:r>
              <a:rPr lang="uk-UA" sz="2000" b="1" dirty="0" smtClean="0">
                <a:latin typeface="+mn-lt"/>
              </a:rPr>
              <a:t>2007 р. слава</a:t>
            </a:r>
            <a:r>
              <a:rPr lang="uk-UA" sz="2000" dirty="0" smtClean="0">
                <a:latin typeface="+mn-lt"/>
              </a:rPr>
              <a:t> піднялася на 1 місце, за нею – </a:t>
            </a:r>
            <a:r>
              <a:rPr lang="uk-UA" sz="2000" b="1" dirty="0" smtClean="0">
                <a:latin typeface="+mn-lt"/>
              </a:rPr>
              <a:t>успіх , імідж, популярність, гроші</a:t>
            </a:r>
            <a:r>
              <a:rPr lang="uk-UA" sz="2000" dirty="0" smtClean="0">
                <a:latin typeface="+mn-lt"/>
              </a:rPr>
              <a:t>. Співтовариство (дружба) – 11 місце, доброта – 12 (</a:t>
            </a:r>
            <a:r>
              <a:rPr lang="uk-UA" sz="2000" dirty="0" smtClean="0">
                <a:latin typeface="+mn-lt"/>
                <a:hlinkClick r:id="rId2"/>
              </a:rPr>
              <a:t>https://cyberpsychology.eu/article/view/4243/3289</a:t>
            </a:r>
            <a:r>
              <a:rPr lang="uk-UA" sz="2000" dirty="0" smtClean="0">
                <a:latin typeface="+mn-lt"/>
              </a:rPr>
              <a:t>).</a:t>
            </a:r>
          </a:p>
          <a:p>
            <a:pPr marL="457200" indent="-457200">
              <a:buAutoNum type="arabicPeriod" startAt="3"/>
            </a:pPr>
            <a:r>
              <a:rPr lang="uk-UA" sz="2000" b="1" dirty="0" smtClean="0">
                <a:latin typeface="+mn-lt"/>
              </a:rPr>
              <a:t>2010 р. </a:t>
            </a:r>
            <a:r>
              <a:rPr lang="uk-UA" sz="2000" dirty="0" smtClean="0">
                <a:latin typeface="+mn-lt"/>
              </a:rPr>
              <a:t>опитування 16-річних у Великобританії – 54 % хочуть бути «зірками» (</a:t>
            </a:r>
            <a:r>
              <a:rPr lang="uk-UA" sz="2000" dirty="0" smtClean="0">
                <a:latin typeface="+mn-lt"/>
                <a:hlinkClick r:id="rId3"/>
              </a:rPr>
              <a:t>https://www.independent.co.uk</a:t>
            </a:r>
            <a:r>
              <a:rPr lang="uk-UA" sz="2000" dirty="0" smtClean="0">
                <a:latin typeface="+mn-lt"/>
              </a:rPr>
              <a:t>)</a:t>
            </a:r>
            <a:endParaRPr lang="uk-UA" sz="2000" b="1" dirty="0" smtClean="0">
              <a:latin typeface="+mn-lt"/>
            </a:endParaRPr>
          </a:p>
          <a:p>
            <a:pPr marL="457200" indent="-457200">
              <a:buAutoNum type="arabicPeriod" startAt="3"/>
            </a:pPr>
            <a:r>
              <a:rPr lang="uk-UA" sz="2000" b="1" dirty="0" smtClean="0">
                <a:latin typeface="+mn-lt"/>
              </a:rPr>
              <a:t>2014 р. </a:t>
            </a:r>
            <a:r>
              <a:rPr lang="uk-UA" sz="2000" dirty="0" smtClean="0">
                <a:latin typeface="+mn-lt"/>
              </a:rPr>
              <a:t>серед дітей до 10 років 75 % впевнені, що щастя можна купити за гроші.  На запитання, ким вони хочуть стати, 20 % відповіли, що «просто багатими» (</a:t>
            </a:r>
            <a:r>
              <a:rPr lang="uk-UA" sz="2000" dirty="0" smtClean="0">
                <a:latin typeface="+mn-lt"/>
                <a:hlinkClick r:id="rId4"/>
              </a:rPr>
              <a:t>https://www.telegraph.co.uk</a:t>
            </a:r>
            <a:r>
              <a:rPr lang="uk-UA" sz="2000" dirty="0" smtClean="0">
                <a:latin typeface="+mn-lt"/>
              </a:rPr>
              <a:t>)</a:t>
            </a:r>
          </a:p>
          <a:p>
            <a:pPr marL="0" indent="0">
              <a:buNone/>
            </a:pPr>
            <a:r>
              <a:rPr lang="uk-UA" sz="2000" dirty="0" smtClean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6537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97951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sz="2400" dirty="0"/>
              <a:t>10 </a:t>
            </a:r>
            <a:r>
              <a:rPr lang="ru-RU" sz="2400" dirty="0" err="1"/>
              <a:t>відповідей</a:t>
            </a:r>
            <a:r>
              <a:rPr lang="ru-RU" sz="2400" dirty="0"/>
              <a:t> </a:t>
            </a:r>
            <a:r>
              <a:rPr lang="ru-RU" sz="2400" dirty="0" err="1"/>
              <a:t>дітей</a:t>
            </a:r>
            <a:r>
              <a:rPr lang="ru-RU" sz="2400" dirty="0"/>
              <a:t> </a:t>
            </a:r>
            <a:r>
              <a:rPr lang="ru-RU" sz="2400" dirty="0" smtClean="0"/>
              <a:t> до 10 </a:t>
            </a:r>
            <a:r>
              <a:rPr lang="ru-RU" sz="2400" dirty="0" err="1" smtClean="0"/>
              <a:t>років</a:t>
            </a:r>
            <a:r>
              <a:rPr lang="ru-RU" sz="2400" dirty="0"/>
              <a:t> </a:t>
            </a:r>
            <a:r>
              <a:rPr lang="ru-RU" sz="2400" dirty="0" smtClean="0"/>
              <a:t>на </a:t>
            </a:r>
            <a:r>
              <a:rPr lang="ru-RU" sz="2400" dirty="0" err="1" smtClean="0"/>
              <a:t>питання</a:t>
            </a:r>
            <a:r>
              <a:rPr lang="ru-RU" sz="2400" dirty="0" smtClean="0"/>
              <a:t> </a:t>
            </a:r>
            <a:br>
              <a:rPr lang="ru-RU" sz="2400" dirty="0" smtClean="0"/>
            </a:br>
            <a:r>
              <a:rPr lang="ru-RU" sz="2400" dirty="0" smtClean="0"/>
              <a:t>«Ким </a:t>
            </a:r>
            <a:r>
              <a:rPr lang="ru-RU" sz="2400" dirty="0" err="1" smtClean="0"/>
              <a:t>ти</a:t>
            </a:r>
            <a:r>
              <a:rPr lang="ru-RU" sz="2400" dirty="0" smtClean="0"/>
              <a:t> </a:t>
            </a:r>
            <a:r>
              <a:rPr lang="ru-RU" sz="2400" dirty="0" err="1" smtClean="0"/>
              <a:t>хочеш</a:t>
            </a:r>
            <a:r>
              <a:rPr lang="ru-RU" sz="2400" dirty="0" smtClean="0"/>
              <a:t> бути?»</a:t>
            </a:r>
            <a:endParaRPr lang="uk-UA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+mn-lt"/>
              </a:rPr>
              <a:t>1. Просто </a:t>
            </a:r>
            <a:r>
              <a:rPr lang="ru-RU" dirty="0" err="1">
                <a:latin typeface="+mn-lt"/>
              </a:rPr>
              <a:t>хочеться</a:t>
            </a:r>
            <a:r>
              <a:rPr lang="ru-RU" dirty="0">
                <a:latin typeface="+mn-lt"/>
              </a:rPr>
              <a:t> бути </a:t>
            </a:r>
            <a:r>
              <a:rPr lang="ru-RU" dirty="0" err="1">
                <a:latin typeface="+mn-lt"/>
              </a:rPr>
              <a:t>багатим</a:t>
            </a:r>
            <a:r>
              <a:rPr lang="ru-RU" dirty="0">
                <a:latin typeface="+mn-lt"/>
              </a:rPr>
              <a:t>, 22%</a:t>
            </a:r>
          </a:p>
          <a:p>
            <a:r>
              <a:rPr lang="ru-RU" dirty="0">
                <a:latin typeface="+mn-lt"/>
              </a:rPr>
              <a:t>2. </a:t>
            </a:r>
            <a:r>
              <a:rPr lang="ru-RU" dirty="0" err="1">
                <a:latin typeface="+mn-lt"/>
              </a:rPr>
              <a:t>Знамениті</a:t>
            </a:r>
            <a:r>
              <a:rPr lang="ru-RU" dirty="0">
                <a:latin typeface="+mn-lt"/>
              </a:rPr>
              <a:t>, 19%</a:t>
            </a:r>
          </a:p>
          <a:p>
            <a:r>
              <a:rPr lang="ru-RU" dirty="0">
                <a:latin typeface="+mn-lt"/>
              </a:rPr>
              <a:t>3. </a:t>
            </a:r>
            <a:r>
              <a:rPr lang="ru-RU" dirty="0" err="1">
                <a:latin typeface="+mn-lt"/>
              </a:rPr>
              <a:t>Співробітник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поліції</a:t>
            </a:r>
            <a:r>
              <a:rPr lang="ru-RU" dirty="0">
                <a:latin typeface="+mn-lt"/>
              </a:rPr>
              <a:t>, 16%</a:t>
            </a:r>
          </a:p>
          <a:p>
            <a:r>
              <a:rPr lang="ru-RU" dirty="0">
                <a:latin typeface="+mn-lt"/>
              </a:rPr>
              <a:t>4. Зоопарк, 14%</a:t>
            </a:r>
          </a:p>
          <a:p>
            <a:r>
              <a:rPr lang="ru-RU" dirty="0">
                <a:latin typeface="+mn-lt"/>
              </a:rPr>
              <a:t>5. </a:t>
            </a:r>
            <a:r>
              <a:rPr lang="ru-RU" dirty="0" err="1">
                <a:latin typeface="+mn-lt"/>
              </a:rPr>
              <a:t>Пожежник</a:t>
            </a:r>
            <a:r>
              <a:rPr lang="ru-RU" dirty="0">
                <a:latin typeface="+mn-lt"/>
              </a:rPr>
              <a:t>, 13%</a:t>
            </a:r>
          </a:p>
          <a:p>
            <a:r>
              <a:rPr lang="ru-RU" dirty="0">
                <a:latin typeface="+mn-lt"/>
              </a:rPr>
              <a:t>6. </a:t>
            </a:r>
            <a:r>
              <a:rPr lang="ru-RU" dirty="0" err="1">
                <a:latin typeface="+mn-lt"/>
              </a:rPr>
              <a:t>Лікар</a:t>
            </a:r>
            <a:r>
              <a:rPr lang="ru-RU" dirty="0">
                <a:latin typeface="+mn-lt"/>
              </a:rPr>
              <a:t>, 10%</a:t>
            </a:r>
          </a:p>
          <a:p>
            <a:r>
              <a:rPr lang="ru-RU" dirty="0">
                <a:latin typeface="+mn-lt"/>
              </a:rPr>
              <a:t>7. Ветеринар, 8%</a:t>
            </a:r>
          </a:p>
          <a:p>
            <a:r>
              <a:rPr lang="ru-RU" dirty="0">
                <a:latin typeface="+mn-lt"/>
              </a:rPr>
              <a:t>8 </a:t>
            </a:r>
            <a:r>
              <a:rPr lang="ru-RU" dirty="0" err="1">
                <a:latin typeface="+mn-lt"/>
              </a:rPr>
              <a:t>Водій</a:t>
            </a:r>
            <a:r>
              <a:rPr lang="ru-RU" dirty="0">
                <a:latin typeface="+mn-lt"/>
              </a:rPr>
              <a:t> автобуса, 7%</a:t>
            </a:r>
          </a:p>
          <a:p>
            <a:r>
              <a:rPr lang="ru-RU" dirty="0">
                <a:latin typeface="+mn-lt"/>
              </a:rPr>
              <a:t>9. Магазин, 7%</a:t>
            </a:r>
          </a:p>
          <a:p>
            <a:r>
              <a:rPr lang="ru-RU" dirty="0">
                <a:latin typeface="+mn-lt"/>
              </a:rPr>
              <a:t>10. Не хочу </a:t>
            </a:r>
            <a:r>
              <a:rPr lang="ru-RU" dirty="0" err="1">
                <a:latin typeface="+mn-lt"/>
              </a:rPr>
              <a:t>працювати</a:t>
            </a:r>
            <a:r>
              <a:rPr lang="ru-RU" dirty="0">
                <a:latin typeface="+mn-lt"/>
              </a:rPr>
              <a:t>, 6</a:t>
            </a:r>
            <a:r>
              <a:rPr lang="ru-RU" dirty="0" smtClean="0">
                <a:latin typeface="+mn-lt"/>
              </a:rPr>
              <a:t>% (</a:t>
            </a:r>
            <a:r>
              <a:rPr lang="en-US" dirty="0" smtClean="0">
                <a:latin typeface="+mn-lt"/>
              </a:rPr>
              <a:t>VoucherCodesPro.co.uk</a:t>
            </a:r>
            <a:r>
              <a:rPr lang="uk-UA" dirty="0" smtClean="0">
                <a:latin typeface="+mn-lt"/>
              </a:rPr>
              <a:t>)</a:t>
            </a:r>
          </a:p>
          <a:p>
            <a:endParaRPr lang="ru-RU" dirty="0">
              <a:latin typeface="+mn-lt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20125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5152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uk-UA" sz="3600" dirty="0" err="1" smtClean="0"/>
              <a:t>Мем-культура</a:t>
            </a:r>
            <a:r>
              <a:rPr lang="uk-UA" sz="3600" dirty="0" smtClean="0"/>
              <a:t> як технологія впливу</a:t>
            </a:r>
            <a:endParaRPr lang="uk-UA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b="1" dirty="0" err="1">
                <a:latin typeface="+mn-lt"/>
              </a:rPr>
              <a:t>Мем</a:t>
            </a:r>
            <a:r>
              <a:rPr lang="ru-RU" dirty="0">
                <a:latin typeface="+mn-lt"/>
              </a:rPr>
              <a:t> – </a:t>
            </a:r>
            <a:r>
              <a:rPr lang="ru-RU" dirty="0" err="1">
                <a:latin typeface="+mn-lt"/>
              </a:rPr>
              <a:t>це</a:t>
            </a:r>
            <a:r>
              <a:rPr lang="ru-RU" dirty="0">
                <a:latin typeface="+mn-lt"/>
              </a:rPr>
              <a:t> будь-яка  </a:t>
            </a:r>
            <a:r>
              <a:rPr lang="ru-RU" dirty="0" err="1">
                <a:latin typeface="+mn-lt"/>
              </a:rPr>
              <a:t>ідея</a:t>
            </a:r>
            <a:r>
              <a:rPr lang="ru-RU" dirty="0">
                <a:latin typeface="+mn-lt"/>
              </a:rPr>
              <a:t>, символ, алгоритм, практики та </a:t>
            </a:r>
            <a:r>
              <a:rPr lang="ru-RU" dirty="0" err="1">
                <a:latin typeface="+mn-lt"/>
              </a:rPr>
              <a:t>інші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одиниці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культури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що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передаються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від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людини</a:t>
            </a:r>
            <a:r>
              <a:rPr lang="ru-RU" dirty="0">
                <a:latin typeface="+mn-lt"/>
              </a:rPr>
              <a:t> до </a:t>
            </a:r>
            <a:r>
              <a:rPr lang="ru-RU" dirty="0" err="1">
                <a:latin typeface="+mn-lt"/>
              </a:rPr>
              <a:t>людини</a:t>
            </a:r>
            <a:r>
              <a:rPr lang="ru-RU" dirty="0">
                <a:latin typeface="+mn-lt"/>
              </a:rPr>
              <a:t> за </a:t>
            </a:r>
            <a:r>
              <a:rPr lang="ru-RU" dirty="0" err="1">
                <a:latin typeface="+mn-lt"/>
              </a:rPr>
              <a:t>допомогою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усного</a:t>
            </a:r>
            <a:r>
              <a:rPr lang="ru-RU" dirty="0">
                <a:latin typeface="+mn-lt"/>
              </a:rPr>
              <a:t> та </a:t>
            </a:r>
            <a:r>
              <a:rPr lang="ru-RU" dirty="0" err="1">
                <a:latin typeface="+mn-lt"/>
              </a:rPr>
              <a:t>писемного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мовлення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цінностей</a:t>
            </a:r>
            <a:r>
              <a:rPr lang="ru-RU" dirty="0">
                <a:latin typeface="+mn-lt"/>
              </a:rPr>
              <a:t>, </a:t>
            </a:r>
            <a:r>
              <a:rPr lang="ru-RU" dirty="0" err="1" smtClean="0">
                <a:latin typeface="+mn-lt"/>
              </a:rPr>
              <a:t>традицій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зображень</a:t>
            </a:r>
            <a:r>
              <a:rPr lang="ru-RU" dirty="0">
                <a:latin typeface="+mn-lt"/>
              </a:rPr>
              <a:t>, </a:t>
            </a:r>
            <a:r>
              <a:rPr lang="ru-RU" dirty="0" err="1">
                <a:latin typeface="+mn-lt"/>
              </a:rPr>
              <a:t>відео</a:t>
            </a:r>
            <a:r>
              <a:rPr lang="ru-RU" dirty="0">
                <a:latin typeface="+mn-lt"/>
              </a:rPr>
              <a:t> </a:t>
            </a:r>
            <a:r>
              <a:rPr lang="ru-RU" dirty="0" err="1">
                <a:latin typeface="+mn-lt"/>
              </a:rPr>
              <a:t>тощо</a:t>
            </a:r>
            <a:r>
              <a:rPr lang="ru-RU" dirty="0" smtClean="0">
                <a:latin typeface="+mn-lt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ru-RU" dirty="0">
              <a:latin typeface="+mn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b="1" dirty="0" err="1" smtClean="0">
                <a:latin typeface="+mn-lt"/>
              </a:rPr>
              <a:t>Меми</a:t>
            </a:r>
            <a:r>
              <a:rPr lang="uk-UA" b="1" dirty="0" smtClean="0">
                <a:latin typeface="+mn-lt"/>
              </a:rPr>
              <a:t> </a:t>
            </a:r>
            <a:r>
              <a:rPr lang="uk-UA" dirty="0" smtClean="0">
                <a:latin typeface="+mn-lt"/>
              </a:rPr>
              <a:t> </a:t>
            </a:r>
            <a:r>
              <a:rPr lang="uk-UA" dirty="0">
                <a:latin typeface="+mn-lt"/>
              </a:rPr>
              <a:t>є ефективною інформаційно-комунікаційною технологією зараження громадської думки різними ідеями за допомогою створення й поширення невеликими порціями окремих вірусних повідомлень, що привертають увагу аудиторії в силу своєї незвичайності, сенсаційності, неоднозначності, гумористичного характеру й реконструювання отриманих повідомлень як результат власної інтелектуальної діяльності в свідомості кожного реципієнта</a:t>
            </a:r>
          </a:p>
        </p:txBody>
      </p:sp>
    </p:spTree>
    <p:extLst>
      <p:ext uri="{BB962C8B-B14F-4D97-AF65-F5344CB8AC3E}">
        <p14:creationId xmlns:p14="http://schemas.microsoft.com/office/powerpoint/2010/main" val="28951989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Інформаційна культура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uk-UA" u="sng" dirty="0"/>
              <a:t>відповідний рівень розвитку інформаційних відносин на певний момент часу</a:t>
            </a:r>
            <a:r>
              <a:rPr lang="uk-UA" dirty="0"/>
              <a:t>, у просторі, колі осіб, що визначається порівняно з попередніми показниками інформаційної культури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uk-UA" u="sng" dirty="0" smtClean="0"/>
              <a:t>сукупність </a:t>
            </a:r>
            <a:r>
              <a:rPr lang="uk-UA" u="sng" dirty="0"/>
              <a:t>практичних, матеріальних і духовних надбань суспільства</a:t>
            </a:r>
            <a:r>
              <a:rPr lang="uk-UA" dirty="0"/>
              <a:t>, які відображають історично досягнутий рівень розвитку суспільства і людини у сфері інформаційних відносин та втілюються в результатах інформаційної діяльності</a:t>
            </a:r>
          </a:p>
        </p:txBody>
      </p:sp>
    </p:spTree>
    <p:extLst>
      <p:ext uri="{BB962C8B-B14F-4D97-AF65-F5344CB8AC3E}">
        <p14:creationId xmlns:p14="http://schemas.microsoft.com/office/powerpoint/2010/main" val="118248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 smtClean="0"/>
              <a:t>Медіакультура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dirty="0"/>
              <a:t>1. Особливий тип культури інформаційної епохи,</a:t>
            </a:r>
          </a:p>
          <a:p>
            <a:pPr marL="0" indent="0">
              <a:buNone/>
            </a:pPr>
            <a:r>
              <a:rPr lang="uk-UA" dirty="0"/>
              <a:t>що є посередником між суспільством і державою, соціумом  і владою.</a:t>
            </a:r>
          </a:p>
          <a:p>
            <a:r>
              <a:rPr lang="uk-UA" dirty="0"/>
              <a:t>2. Сукупність інформаційно-комунікаційних засобів, матеріальних і інтелектуальних цінностей, вироблених людством у процесі культурно-історичного розвитку.</a:t>
            </a:r>
          </a:p>
          <a:p>
            <a:r>
              <a:rPr lang="uk-UA" dirty="0"/>
              <a:t>3. Сприяє формуванню громадської свідомості та соціалізації особистості. </a:t>
            </a:r>
          </a:p>
          <a:p>
            <a:pPr marL="0" indent="0">
              <a:buNone/>
            </a:pPr>
            <a:r>
              <a:rPr lang="uk-UA" b="1" dirty="0" err="1"/>
              <a:t>Медіакультури</a:t>
            </a:r>
            <a:r>
              <a:rPr lang="uk-UA" b="1" dirty="0"/>
              <a:t> включає:</a:t>
            </a:r>
          </a:p>
          <a:p>
            <a:r>
              <a:rPr lang="uk-UA" dirty="0"/>
              <a:t>культуру передачі інформації і культуру її сприйняття; </a:t>
            </a:r>
          </a:p>
          <a:p>
            <a:r>
              <a:rPr lang="uk-UA" dirty="0"/>
              <a:t>є показником рівня розвитку особистості, здатної сприймати, аналізувати, оцінювати </a:t>
            </a:r>
            <a:r>
              <a:rPr lang="uk-UA" dirty="0" err="1"/>
              <a:t>медіатекст</a:t>
            </a:r>
            <a:r>
              <a:rPr lang="uk-UA" dirty="0"/>
              <a:t>, займатися </a:t>
            </a:r>
            <a:r>
              <a:rPr lang="uk-UA" dirty="0" err="1"/>
              <a:t>медіатворчістю</a:t>
            </a:r>
            <a:r>
              <a:rPr lang="uk-UA" dirty="0"/>
              <a:t>, засвоювати нові знання в області медіа.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9197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/>
          <a:lstStyle/>
          <a:p>
            <a:r>
              <a:rPr lang="uk-UA" dirty="0"/>
              <a:t>Канадський науковець і президент Канадської асоціації </a:t>
            </a:r>
            <a:r>
              <a:rPr lang="uk-UA" dirty="0" err="1"/>
              <a:t>медіаосвітніх</a:t>
            </a:r>
            <a:r>
              <a:rPr lang="uk-UA" dirty="0"/>
              <a:t> організацій </a:t>
            </a:r>
          </a:p>
          <a:p>
            <a:r>
              <a:rPr lang="uk-UA" dirty="0"/>
              <a:t>Джон </a:t>
            </a:r>
            <a:r>
              <a:rPr lang="uk-UA" dirty="0" err="1"/>
              <a:t>Пандженте</a:t>
            </a:r>
            <a:r>
              <a:rPr lang="uk-UA" dirty="0"/>
              <a:t> (</a:t>
            </a:r>
            <a:r>
              <a:rPr lang="en-US" dirty="0"/>
              <a:t>John J. </a:t>
            </a:r>
            <a:r>
              <a:rPr lang="en-US" dirty="0" err="1"/>
              <a:t>Pungente</a:t>
            </a:r>
            <a:r>
              <a:rPr lang="en-US" dirty="0"/>
              <a:t>) </a:t>
            </a:r>
            <a:r>
              <a:rPr lang="uk-UA" dirty="0"/>
              <a:t>вивів вісім ключових принципів , що дозволяють краще вивчати </a:t>
            </a:r>
            <a:r>
              <a:rPr lang="uk-UA" dirty="0" err="1"/>
              <a:t>медіапродукти</a:t>
            </a:r>
            <a:r>
              <a:rPr lang="uk-UA" dirty="0"/>
              <a:t> та краще усвідомлювати впливи та викривлення інформаційних потоків </a:t>
            </a:r>
            <a:endParaRPr lang="uk-UA" dirty="0" smtClean="0"/>
          </a:p>
          <a:p>
            <a:endParaRPr lang="uk-UA" dirty="0"/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615" y="2852936"/>
            <a:ext cx="2646400" cy="3572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45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1. </a:t>
            </a:r>
            <a:r>
              <a:rPr lang="ru-RU" b="1" dirty="0"/>
              <a:t>Будь-</a:t>
            </a:r>
            <a:r>
              <a:rPr lang="ru-RU" b="1" dirty="0" err="1"/>
              <a:t>який</a:t>
            </a:r>
            <a:r>
              <a:rPr lang="ru-RU" b="1" dirty="0"/>
              <a:t> </a:t>
            </a:r>
            <a:r>
              <a:rPr lang="ru-RU" b="1" dirty="0" err="1"/>
              <a:t>медіапродукт</a:t>
            </a:r>
            <a:r>
              <a:rPr lang="ru-RU" b="1" dirty="0"/>
              <a:t> —</a:t>
            </a:r>
          </a:p>
          <a:p>
            <a:r>
              <a:rPr lang="ru-RU" b="1" dirty="0"/>
              <a:t> </a:t>
            </a:r>
            <a:r>
              <a:rPr lang="ru-RU" b="1" dirty="0" err="1"/>
              <a:t>це</a:t>
            </a:r>
            <a:r>
              <a:rPr lang="ru-RU" b="1" dirty="0"/>
              <a:t> </a:t>
            </a:r>
            <a:r>
              <a:rPr lang="ru-RU" b="1" dirty="0" err="1"/>
              <a:t>сконструйована</a:t>
            </a:r>
            <a:r>
              <a:rPr lang="ru-RU" b="1" dirty="0"/>
              <a:t> </a:t>
            </a:r>
            <a:r>
              <a:rPr lang="ru-RU" b="1" dirty="0" err="1"/>
              <a:t>реальність</a:t>
            </a:r>
            <a:r>
              <a:rPr lang="ru-RU" dirty="0"/>
              <a:t>. </a:t>
            </a:r>
          </a:p>
          <a:p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відбиває</a:t>
            </a:r>
            <a:r>
              <a:rPr lang="ru-RU" dirty="0"/>
              <a:t> не </a:t>
            </a:r>
            <a:r>
              <a:rPr lang="ru-RU" dirty="0" err="1"/>
              <a:t>реальний</a:t>
            </a:r>
            <a:r>
              <a:rPr lang="ru-RU" dirty="0"/>
              <a:t> </a:t>
            </a:r>
            <a:r>
              <a:rPr lang="ru-RU" dirty="0" err="1"/>
              <a:t>світ</a:t>
            </a:r>
            <a:r>
              <a:rPr lang="ru-RU" dirty="0"/>
              <a:t>,</a:t>
            </a:r>
          </a:p>
          <a:p>
            <a:r>
              <a:rPr lang="ru-RU" dirty="0"/>
              <a:t> а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суб’єктивні</a:t>
            </a:r>
            <a:r>
              <a:rPr lang="ru-RU" dirty="0"/>
              <a:t>, </a:t>
            </a:r>
          </a:p>
          <a:p>
            <a:r>
              <a:rPr lang="ru-RU" dirty="0" err="1"/>
              <a:t>ретельно</a:t>
            </a:r>
            <a:r>
              <a:rPr lang="ru-RU" dirty="0"/>
              <a:t> </a:t>
            </a:r>
            <a:r>
              <a:rPr lang="ru-RU" dirty="0" err="1"/>
              <a:t>відібрані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</a:t>
            </a:r>
          </a:p>
          <a:p>
            <a:r>
              <a:rPr lang="ru-RU" dirty="0"/>
              <a:t>про </a:t>
            </a:r>
            <a:r>
              <a:rPr lang="ru-RU" dirty="0" err="1"/>
              <a:t>нього</a:t>
            </a:r>
            <a:r>
              <a:rPr lang="ru-RU" dirty="0"/>
              <a:t>. </a:t>
            </a:r>
          </a:p>
          <a:p>
            <a:endParaRPr lang="uk-UA" dirty="0"/>
          </a:p>
        </p:txBody>
      </p:sp>
      <p:pic>
        <p:nvPicPr>
          <p:cNvPr id="4" name="Picture 4" descr="ÐÐ°ÑÑÐ¸Ð½ÐºÐ¸ Ð¿Ð¾ Ð·Ð°Ð¿ÑÐ¾ÑÑ ÑÐ¼Ð¸ ÐºÐ°ÑÐ¸ÐºÐ°ÑÑÑÐ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924944"/>
            <a:ext cx="331956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37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uk-UA" b="1" dirty="0"/>
              <a:t>2. Медіа конструюють реальність. </a:t>
            </a:r>
          </a:p>
          <a:p>
            <a:pPr marL="0" indent="0">
              <a:buNone/>
            </a:pPr>
            <a:r>
              <a:rPr lang="uk-UA" dirty="0"/>
              <a:t>Саме вони формують більше уявлень про навколишнє середовище та особисте ставлення до того, що відбувається. Ставлення до об’єктів реального світу формується на основі </a:t>
            </a:r>
            <a:r>
              <a:rPr lang="uk-UA" dirty="0" err="1"/>
              <a:t>медіаповідомлень</a:t>
            </a:r>
            <a:r>
              <a:rPr lang="uk-UA" dirty="0"/>
              <a:t>, які, своєю чергою, сконструювали фахівці, що переслідують визначені комунікативні цілі. </a:t>
            </a:r>
          </a:p>
          <a:p>
            <a:pPr marL="0" indent="0">
              <a:buNone/>
            </a:pPr>
            <a:r>
              <a:rPr lang="uk-UA" dirty="0"/>
              <a:t>Медіа певною мірою </a:t>
            </a:r>
          </a:p>
          <a:p>
            <a:pPr marL="0" indent="0">
              <a:buNone/>
            </a:pPr>
            <a:r>
              <a:rPr lang="uk-UA" dirty="0"/>
              <a:t>формують наше </a:t>
            </a:r>
          </a:p>
          <a:p>
            <a:pPr marL="0" indent="0">
              <a:buNone/>
            </a:pPr>
            <a:r>
              <a:rPr lang="uk-UA" dirty="0"/>
              <a:t>відчуття реальності. 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56992"/>
            <a:ext cx="3886572" cy="341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706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 fontScale="92500" lnSpcReduction="10000"/>
          </a:bodyPr>
          <a:lstStyle/>
          <a:p>
            <a:r>
              <a:rPr lang="uk-UA" dirty="0"/>
              <a:t>3. </a:t>
            </a:r>
            <a:r>
              <a:rPr lang="uk-UA" b="1" dirty="0"/>
              <a:t>Отримувачі </a:t>
            </a:r>
            <a:r>
              <a:rPr lang="uk-UA" b="1" dirty="0" err="1"/>
              <a:t>медіаповідомлення</a:t>
            </a:r>
            <a:r>
              <a:rPr lang="uk-UA" b="1" dirty="0"/>
              <a:t> інтерпретують його зміст</a:t>
            </a:r>
            <a:r>
              <a:rPr lang="uk-UA" dirty="0"/>
              <a:t>. Медіа забезпечують свою аудиторію інформацією, на основі якої формується уявлення про реальність. </a:t>
            </a:r>
          </a:p>
          <a:p>
            <a:pPr marL="0" indent="0">
              <a:buNone/>
            </a:pPr>
            <a:r>
              <a:rPr lang="uk-U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Отримувачі повідомлення інтерпретують та осмислюють, ґрунтуючись на власному досвіді </a:t>
            </a:r>
            <a:r>
              <a:rPr lang="uk-UA" dirty="0"/>
              <a:t>та таких індивідуальних характеристиках, </a:t>
            </a:r>
          </a:p>
          <a:p>
            <a:pPr marL="0" indent="0">
              <a:buNone/>
            </a:pPr>
            <a:r>
              <a:rPr lang="uk-UA" dirty="0"/>
              <a:t>як особисті запити й очікування, </a:t>
            </a:r>
          </a:p>
          <a:p>
            <a:pPr marL="0" indent="0">
              <a:buNone/>
            </a:pPr>
            <a:r>
              <a:rPr lang="uk-UA" dirty="0"/>
              <a:t>актуальні проблеми, </a:t>
            </a:r>
          </a:p>
          <a:p>
            <a:pPr marL="0" indent="0">
              <a:buNone/>
            </a:pPr>
            <a:r>
              <a:rPr lang="uk-UA" dirty="0"/>
              <a:t>сформовані </a:t>
            </a:r>
          </a:p>
          <a:p>
            <a:pPr marL="0" indent="0">
              <a:buNone/>
            </a:pPr>
            <a:r>
              <a:rPr lang="uk-UA" dirty="0"/>
              <a:t>національні </a:t>
            </a:r>
          </a:p>
          <a:p>
            <a:pPr marL="0" indent="0">
              <a:buNone/>
            </a:pPr>
            <a:r>
              <a:rPr lang="uk-UA" dirty="0"/>
              <a:t>та гендерні уявлення, </a:t>
            </a:r>
          </a:p>
          <a:p>
            <a:pPr marL="0" indent="0">
              <a:buNone/>
            </a:pPr>
            <a:r>
              <a:rPr lang="uk-UA" dirty="0"/>
              <a:t>соціальний </a:t>
            </a:r>
          </a:p>
          <a:p>
            <a:pPr marL="0" indent="0">
              <a:buNone/>
            </a:pPr>
            <a:r>
              <a:rPr lang="uk-UA" dirty="0"/>
              <a:t>та культурний досвід </a:t>
            </a:r>
          </a:p>
          <a:p>
            <a:pPr marL="0" indent="0">
              <a:buNone/>
            </a:pPr>
            <a:r>
              <a:rPr lang="uk-UA" dirty="0"/>
              <a:t>тощо. </a:t>
            </a:r>
          </a:p>
          <a:p>
            <a:endParaRPr lang="uk-U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284984"/>
            <a:ext cx="4602088" cy="327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35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4349</TotalTime>
  <Words>1962</Words>
  <Application>Microsoft Office PowerPoint</Application>
  <PresentationFormat>Екран (4:3)</PresentationFormat>
  <Paragraphs>175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32</vt:i4>
      </vt:variant>
    </vt:vector>
  </HeadingPairs>
  <TitlesOfParts>
    <vt:vector size="33" baseType="lpstr">
      <vt:lpstr>Исполнительная</vt:lpstr>
      <vt:lpstr>МАСОВА КУЛЬТУРА ЯК МАЙДАНЧИК ДЛЯ ІНФОРМАЦІЙНОЇ ЕКСПАНСІЇ</vt:lpstr>
      <vt:lpstr>Культура -</vt:lpstr>
      <vt:lpstr>К у л ь т у р а</vt:lpstr>
      <vt:lpstr>Інформаційна культура</vt:lpstr>
      <vt:lpstr>Медіакультура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Масова культура</vt:lpstr>
      <vt:lpstr>ХАРАКТЕРИСТИКИ МАСОВОЇ КУЛЬТУРИ</vt:lpstr>
      <vt:lpstr>Елітарна субкультура</vt:lpstr>
      <vt:lpstr>Презентація PowerPoint</vt:lpstr>
      <vt:lpstr>Презентація PowerPoint</vt:lpstr>
      <vt:lpstr>Презентація PowerPoint</vt:lpstr>
      <vt:lpstr>Різновиди вираження масової культури (Л.Я. Флієр)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Ознаки масової культури </vt:lpstr>
      <vt:lpstr>Презентація PowerPoint</vt:lpstr>
      <vt:lpstr>Наративи сучасної культури</vt:lpstr>
      <vt:lpstr>10 відповідей дітей  до 10 років на питання  «Ким ти хочеш бути?»</vt:lpstr>
      <vt:lpstr>Мем-культура як технологія впливу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МЕДІАКУЛЬТУРА  ЯК КОМПОНЕНТ МАСОВОЇ КУЛЬТУРИ</dc:title>
  <dc:creator>Natali</dc:creator>
  <cp:lastModifiedBy>RePack by Diakov</cp:lastModifiedBy>
  <cp:revision>46</cp:revision>
  <dcterms:created xsi:type="dcterms:W3CDTF">2018-10-17T05:36:24Z</dcterms:created>
  <dcterms:modified xsi:type="dcterms:W3CDTF">2023-03-19T23:10:22Z</dcterms:modified>
</cp:coreProperties>
</file>