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98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5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88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7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6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1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CB821-79AB-436D-870C-3492621B4FAF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ED2277-B0A3-49AA-8B2C-7BA3E7C2F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4733" y="111687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АДАПТАЦІЯ ОРГАНІЗМУ ЛЮДИНИ ДО ВИРОБНИЧОГО СЕРЕДОВИЩА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Особливості формування адаптацій у людини - Підручник з Біології і екології  (рівень стандарту). 11 клас. Остапчен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3807071"/>
            <a:ext cx="9039497" cy="27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1" y="602792"/>
            <a:ext cx="9771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" marR="59220" indent="-260375" algn="just">
              <a:spcBef>
                <a:spcPts val="634"/>
              </a:spcBef>
            </a:pP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гіпотермія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переохолодження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температура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35°С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гіпотермія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Гіпотермія: від теорії до практики | КлінКейс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4" y="1894115"/>
            <a:ext cx="6976745" cy="47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1233" y="354764"/>
            <a:ext cx="10036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" marR="59220" indent="-260375" algn="just">
              <a:spcBef>
                <a:spcPts val="634"/>
              </a:spcBef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гіпертермія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37,2°С.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легким підвищенням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 тіла,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рясним потовиділенням, спрагою, підвищенням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 дихання і пульсу. При більш значному перегріванні виникає також задуха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 і запаморочення, ускладнена мова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Гіпертермія: як розпізнати перегрів тіла у дорослих й дітей та надати першу  допомогу — Актуальна 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15" y="2293756"/>
            <a:ext cx="6936922" cy="43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270" y="364960"/>
            <a:ext cx="10254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болісні скорочення м’язів (найчастіше в області гомілок або м’язів передньої черевної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стінки.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упроводжуються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великою втратою поту, сильним згущенням крові.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В’язкість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крові збільшується, швидкість її руху зменшується тому клітини не отримують необхідної кількості кисню.</a:t>
            </a:r>
            <a:endParaRPr lang="en-US" sz="2400" dirty="0"/>
          </a:p>
        </p:txBody>
      </p:sp>
      <p:pic>
        <p:nvPicPr>
          <p:cNvPr id="10242" name="Picture 2" descr="Які причини судом та як їх позбавитися » Завчас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3" y="2193154"/>
            <a:ext cx="8348345" cy="43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3" y="516710"/>
            <a:ext cx="10293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судомної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40–41°С,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пульс.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тяжкого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тепловому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потовиділення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ерегрів та тепловий удар: що робити при теплових травмах - Новини -  Українська правда.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33" y="2057399"/>
            <a:ext cx="71913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563769"/>
            <a:ext cx="10084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Тривале охолодження часто призводить до розладу діяльності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капілярів і дрібних артерій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озноб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пальців рук, ніг і кінчиків вух).</a:t>
            </a:r>
            <a:endParaRPr lang="en-US" sz="2400" dirty="0"/>
          </a:p>
        </p:txBody>
      </p:sp>
      <p:pic>
        <p:nvPicPr>
          <p:cNvPr id="12290" name="Picture 2" descr="Холодеют руки (синеют пальцы рук) – Здоровье на Куб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6" y="177328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Замороженные: как холод влияет на ваш мозг | MARIECLA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От гормонов до сосудов: ученые назвали 4 причины постоянного чувства холода  - ЗНАЙ Ю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44" y="1522774"/>
            <a:ext cx="7786642" cy="52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354" y="163282"/>
            <a:ext cx="1043722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" marR="93929" indent="4280" algn="ctr">
              <a:spcBef>
                <a:spcPts val="639"/>
              </a:spcBef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відбувається переохолодження всього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Охолодження викликає захворювання периферійної нервової системи,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</a:t>
            </a: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-крижовий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радикуліт,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невралгію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лицьового, трійчастого, сідничного та інших нервів, загострення суглобового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м’язового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ревматизму, плеврит,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бронхіт, асептичне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інфекційне запалення слизових оболонок дихальних шляхів та ін.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голкотерапія при невриті лицьового нер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46" y="1754273"/>
            <a:ext cx="2805745" cy="18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evmat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9" y="4763124"/>
            <a:ext cx="4608877" cy="20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Презентація &quot; Інфекційні захворювання дихальної систем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5" y="3185040"/>
            <a:ext cx="5292632" cy="36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Презентація &quot; Інфекційні захворювання дихальної систем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2" y="1754273"/>
            <a:ext cx="4834437" cy="30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Ревматолог | Киев | Смарт Медикал Цент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91" y="1843417"/>
            <a:ext cx="2050868" cy="12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6" name="Picture 26" descr="Поражение седалищного нер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06" y="4759868"/>
            <a:ext cx="1907177" cy="20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3" y="448717"/>
            <a:ext cx="10071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Розумова праця (інтелектуальна діяльність)</a:t>
            </a:r>
            <a:r>
              <a:rPr lang="uk-UA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Ця праця об'єднує роботи, пов'язані з прийманням та переробленням інформації, що вимагають підвищеного напруження уваги, сенсорного апарату, пам'яті, а також активації процесів мислення, емоційної сфери (управління, творчість, викладання, наука, навчання та ін.).</a:t>
            </a:r>
            <a:endParaRPr lang="en-US" sz="2200" dirty="0"/>
          </a:p>
        </p:txBody>
      </p:sp>
      <p:pic>
        <p:nvPicPr>
          <p:cNvPr id="13314" name="Picture 2" descr="20 речей, які вчителі роблять щодня, але ніхто не визнає це за робо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2037806"/>
            <a:ext cx="8373291" cy="47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606" y="409363"/>
            <a:ext cx="10071462" cy="635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" marR="188405" indent="2134" algn="just">
              <a:spcBef>
                <a:spcPts val="634"/>
              </a:spcBef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виконанні людиною розумової роботи при нервово-емоційному напруженні мають місце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вегетативних функцій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людини: підвищення кров'яного тиску, зміни ЕКГ, збільшення легеневої вентиляції і споживання кисню, підвищення температури тіла. Після закінчення розумової роботи стомлення залишається довше, ніж при фізичній роботі. На виробництві розрізняють </a:t>
            </a:r>
            <a:r>
              <a:rPr lang="uk-UA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впливу факторів умов праці на людину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23" marR="14643" indent="-260375" algn="just">
              <a:spcBef>
                <a:spcPts val="632"/>
              </a:spcBef>
            </a:pPr>
            <a:r>
              <a:rPr lang="uk-UA" sz="23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 умови праці забезпечують оптимальну динаміку працездатності людини і збереження її здоров'я; </a:t>
            </a:r>
            <a:endParaRPr lang="uk-UA" sz="2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" marR="49670" algn="just">
              <a:spcBef>
                <a:spcPts val="656"/>
              </a:spcBef>
            </a:pPr>
            <a:r>
              <a:rPr lang="uk-UA" sz="23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 дискомфортні умови праці при дії протягом певного інтервалу часу забезпечують задану працездатність і збереження здоров'я, але викликають суб'єктивні відчуття та функціональні зміни, що не виходять за межі норми; </a:t>
            </a:r>
            <a:endParaRPr lang="uk-UA" sz="2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" marR="102" indent="-263233" algn="just">
              <a:spcBef>
                <a:spcPts val="634"/>
              </a:spcBef>
            </a:pPr>
            <a:r>
              <a:rPr lang="uk-UA" sz="23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 умови праці призводять до зниження працездатності людини, викликають функціональні зміни, що виходять за межі норми, але не ведуть до патологічних змін; </a:t>
            </a:r>
            <a:endParaRPr lang="uk-UA" sz="2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3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uk-UA" sz="2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Зверхекстремальні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праці призводять до виникнення в організмі людини патологічних змін і до втрати працездатності.</a:t>
            </a:r>
          </a:p>
        </p:txBody>
      </p:sp>
    </p:spTree>
    <p:extLst>
      <p:ext uri="{BB962C8B-B14F-4D97-AF65-F5344CB8AC3E}">
        <p14:creationId xmlns:p14="http://schemas.microsoft.com/office/powerpoint/2010/main" val="34038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0" y="195330"/>
            <a:ext cx="10267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Межа працездатності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змінна; зміну її у часі називають динамікою працездатності. Вся трудова діяльність перебігає згідно фаз: </a:t>
            </a:r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Передробочий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(фаза мобілізації)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суб'єктивно виражається в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обмірковуванні майбутньої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(ідеомоторний акт), викликає певні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передробочі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 у нервово-м'язовій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системі, що відповідають характеру майбутнього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Здобувачі та педпрацівники закладів профосвіти не підлягатимуть призову під  час мобілізації: закон підписано » Профспілка працівників освіти і науки  Украї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37" y="2403566"/>
            <a:ext cx="7526993" cy="4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165" y="351919"/>
            <a:ext cx="10202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 наростаючої працездатності (фаза </a:t>
            </a:r>
            <a:r>
              <a:rPr lang="uk-UA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гіперкомпенсації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період, протягом якого відбувається перехід від стану спокою до робочого, тобто подолання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інертності (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спокою) системи та налагодження координації між системами організму, що беруть участь у діяльності. Тривалість цього періоду може бути значною. Наприклад, вранці після сну всі характеристики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сенсомоторних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реакцій значно нижче, ніж у день. Продуктивність праці у ці години нижче. Період може зайняти від декількох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 до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2–3 годин.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32 самые спокойные и высокооплачиваемые профессии | Rubic.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75" y="3029575"/>
            <a:ext cx="5225142" cy="36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характером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65324"/>
          </a:xfrm>
        </p:spPr>
        <p:txBody>
          <a:bodyPr/>
          <a:lstStyle/>
          <a:p>
            <a:pPr algn="ctr"/>
            <a:r>
              <a:rPr lang="uk-UA" b="1" dirty="0"/>
              <a:t>1. Фізична праця.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865324"/>
          </a:xfrm>
        </p:spPr>
        <p:txBody>
          <a:bodyPr/>
          <a:lstStyle/>
          <a:p>
            <a:pPr algn="ctr"/>
            <a:r>
              <a:rPr lang="ru-RU" b="1" dirty="0"/>
              <a:t>2. </a:t>
            </a:r>
            <a:r>
              <a:rPr lang="ru-RU" b="1" dirty="0" err="1"/>
              <a:t>Розумова</a:t>
            </a:r>
            <a:r>
              <a:rPr lang="ru-RU" b="1" dirty="0"/>
              <a:t> </a:t>
            </a:r>
            <a:r>
              <a:rPr lang="ru-RU" b="1" dirty="0" err="1"/>
              <a:t>праця</a:t>
            </a:r>
            <a:r>
              <a:rPr lang="ru-RU" b="1" dirty="0"/>
              <a:t> (</a:t>
            </a:r>
            <a:r>
              <a:rPr lang="ru-RU" b="1" dirty="0" err="1"/>
              <a:t>інтелектуальна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)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1028" name="Picture 4" descr="10 речей, без яких мозок починає працювати краще. Рухай мізками. Перший  розважальний. Проекти - Новини Рівного. Відео on-line. Все про телекомпанію  - Телеканал «Рівне 1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60" y="2551566"/>
            <a:ext cx="52061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ізична праця | Шпаль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51566"/>
            <a:ext cx="5181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4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480" y="252629"/>
            <a:ext cx="1037191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748" indent="3200" algn="just">
              <a:spcBef>
                <a:spcPts val="634"/>
              </a:spcBef>
            </a:pPr>
            <a:r>
              <a:rPr lang="uk-UA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3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стійкої працездатності (фаза компенсації)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встановлюється оптимальний режим роботи систем організму, виробляється стабілізація показників, а його тривалість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часу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становить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 2/3. Ефективність праці у цей період максимальна. Період стійкої працездатності служить найважливішим показником витривалості людини при даному виді роботи і заданому рівні інтенсивності. Витривалість обумовлюється наступними чинниками: інтенсивністю роботи, специфікою роботи, віком, статтю,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концентрацією уваги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емоційним станом, наявністю </a:t>
            </a: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умінь, навичок, тренованістю, типом вищої нервової діяльності. </a:t>
            </a:r>
            <a:endParaRPr lang="uk-UA" sz="2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Внимательный офисный работник смотрит на экран компьютера Стоковое  Изображение - изображение насчитывающей менеджер, самомоднейше: 171944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08" y="3570001"/>
            <a:ext cx="4820196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3" y="413952"/>
            <a:ext cx="10006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13" marR="368910" indent="-1600" algn="just">
              <a:spcBef>
                <a:spcPts val="632"/>
              </a:spcBef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втоми (фаза декомпенсації)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зниженням продуктивності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сповільнюється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реакції, з'являються помилкові та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несвоєчасні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фізіологічна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втома. </a:t>
            </a:r>
            <a:endPara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Юридическая консультация: ненормированный рабочий день - Белорусский  профессиональный союз работников культуры, информации, спорта и туриз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12" y="1665898"/>
            <a:ext cx="8112034" cy="49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191" y="314993"/>
            <a:ext cx="10006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Період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зростання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продуктивності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рахунок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емоційно-вольової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напруги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20482" name="Picture 2" descr="Эмоциональный коучинг. Работа с эмоциями, работа с негативными эмоциями -  Малькова и Партн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9" y="1533266"/>
            <a:ext cx="9144000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584" y="364733"/>
            <a:ext cx="9744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4" marR="262128" indent="-533" algn="just">
              <a:spcBef>
                <a:spcPts val="634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прогресивного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емоційно-вольової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Втомлений офісний працівник з головою в руках — Стокове фото © stockasso  #582745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Уставший офисный работник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2" y="1502229"/>
            <a:ext cx="9562011" cy="53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248" y="279274"/>
            <a:ext cx="10407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Період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відновлення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відновлення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працездатності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Тривалість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вагою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зробленого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величиною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кисневого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боргу, величиною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порушень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нервово-м'язовій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pic>
        <p:nvPicPr>
          <p:cNvPr id="22530" name="Picture 2" descr="Как восстановиться после тяжёлой недели за два дня? Рекомендации врача -  Чемпион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608694"/>
            <a:ext cx="7772399" cy="51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700" y="250842"/>
            <a:ext cx="10280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змінюється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чином.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кривій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знятої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виділяються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інтервали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коливання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працездатності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6" name="Picture 2" descr="https://lh7-us.googleusercontent.com/IrGYzDKPco5cw26DBX-x_1W8Xowo1BG22nMCFC7sjKWemmD8m659sS2p-NvC0pXydX2136GhPUCfUYaI5XG5PZTUdzxlS49M6TWu6MggLV3WQKnZtY_s8pNpTffjINXNkdKApq3ufZkrX4lP7Vway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60" y="1266505"/>
            <a:ext cx="5374622" cy="34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19349" y="4714135"/>
            <a:ext cx="106216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З 6 до 15 год – перший інтервал, під час якого працездатність поступово підвищується. Вона досягає свого максимуму до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10–12 год, 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потім поступово починає знижуватися. У другому інтервалі (15–22 год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працездатність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підвищується, досягаючи максимуму до 18 год, а потім починає зменшуватись до 22 год. Третій період (22–6 год) характеризується тим, що працездатність істотно знижується і досягає мінімуму близько третьої години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ранку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Потім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починає зростати, залишаючись при цьому, однак, нижче середнього рівня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2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O30N7sCfgJhGNXMU2x2arUQC7ieYBnmH28f9S2aCRT0kjPTA2V-XJwQwzVbOQaycRAN7lqyE9-TP8aJU6_WYscvmKfXWspcFUmgpofobo9gBS-YjgYlho2Oz0aTF4_J1kvzGP2aI-6pzNjczSSO2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9" y="1032735"/>
            <a:ext cx="6104441" cy="407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794" y="5279460"/>
            <a:ext cx="999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Нарощування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припадає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понеділок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вівторок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середу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четвер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стомлення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п'ятницю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особливо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суботу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3079" y="436671"/>
            <a:ext cx="9666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днів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тижня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працездатність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змінюється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3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8171" y="320767"/>
            <a:ext cx="9875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Фізичною працею (роботою) називають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виконання людиною енергетичних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функцій у системі «людина – знаряддя праці». Фізична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робота потребує значної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м'язової активності. </a:t>
            </a:r>
            <a:endParaRPr lang="en-US" sz="2800" b="1" dirty="0"/>
          </a:p>
        </p:txBody>
      </p:sp>
      <p:pic>
        <p:nvPicPr>
          <p:cNvPr id="2050" name="Picture 2" descr="Яка робота важча фізична чи розумов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252652"/>
            <a:ext cx="5724525" cy="35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чна праця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05" y="2175836"/>
            <a:ext cx="5383076" cy="35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60"/>
            <a:ext cx="10515600" cy="16328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підрозділяється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0" y="1639389"/>
            <a:ext cx="5832566" cy="195330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b="1" i="1" dirty="0" err="1" smtClean="0">
                <a:solidFill>
                  <a:srgbClr val="C00000"/>
                </a:solidFill>
              </a:rPr>
              <a:t>динамічну</a:t>
            </a:r>
            <a:endParaRPr lang="ru-RU" sz="45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500" dirty="0" err="1"/>
              <a:t>Динамічна</a:t>
            </a:r>
            <a:r>
              <a:rPr lang="ru-RU" sz="4500" dirty="0"/>
              <a:t> робота </a:t>
            </a:r>
            <a:r>
              <a:rPr lang="ru-RU" sz="4500" dirty="0" err="1"/>
              <a:t>пов'язана</a:t>
            </a:r>
            <a:r>
              <a:rPr lang="ru-RU" sz="4500" dirty="0"/>
              <a:t> з </a:t>
            </a:r>
            <a:r>
              <a:rPr lang="ru-RU" sz="4500" dirty="0" err="1"/>
              <a:t>переміщенням</a:t>
            </a:r>
            <a:r>
              <a:rPr lang="ru-RU" sz="4500" dirty="0"/>
              <a:t> </a:t>
            </a:r>
            <a:r>
              <a:rPr lang="ru-RU" sz="4500" dirty="0" err="1"/>
              <a:t>тіла</a:t>
            </a:r>
            <a:r>
              <a:rPr lang="ru-RU" sz="4500" dirty="0"/>
              <a:t> </a:t>
            </a:r>
            <a:r>
              <a:rPr lang="ru-RU" sz="4500" dirty="0" err="1"/>
              <a:t>людини</a:t>
            </a:r>
            <a:r>
              <a:rPr lang="ru-RU" sz="4500" dirty="0"/>
              <a:t>, </a:t>
            </a:r>
            <a:r>
              <a:rPr lang="ru-RU" sz="4500" dirty="0" err="1"/>
              <a:t>його</a:t>
            </a:r>
            <a:r>
              <a:rPr lang="ru-RU" sz="4500" dirty="0"/>
              <a:t> рук, </a:t>
            </a:r>
            <a:r>
              <a:rPr lang="ru-RU" sz="4500" dirty="0" err="1"/>
              <a:t>ніг</a:t>
            </a:r>
            <a:r>
              <a:rPr lang="ru-RU" sz="4500" dirty="0"/>
              <a:t>, </a:t>
            </a:r>
            <a:r>
              <a:rPr lang="ru-RU" sz="4500" dirty="0" err="1"/>
              <a:t>пальців</a:t>
            </a:r>
            <a:r>
              <a:rPr lang="ru-RU" sz="4500" dirty="0"/>
              <a:t> у </a:t>
            </a:r>
            <a:r>
              <a:rPr lang="ru-RU" sz="4500" dirty="0" err="1"/>
              <a:t>просторі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775" y="1639389"/>
            <a:ext cx="5334000" cy="226722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b="1" i="1" dirty="0" err="1" smtClean="0">
                <a:solidFill>
                  <a:srgbClr val="C00000"/>
                </a:solidFill>
              </a:rPr>
              <a:t>статичну</a:t>
            </a:r>
            <a:r>
              <a:rPr lang="ru-RU" sz="45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500" dirty="0" smtClean="0"/>
              <a:t> Статична – з </a:t>
            </a:r>
            <a:r>
              <a:rPr lang="ru-RU" sz="4500" dirty="0" err="1" smtClean="0"/>
              <a:t>впливом</a:t>
            </a:r>
            <a:r>
              <a:rPr lang="ru-RU" sz="4500" dirty="0" smtClean="0"/>
              <a:t> </a:t>
            </a:r>
            <a:r>
              <a:rPr lang="ru-RU" sz="4500" dirty="0" err="1" smtClean="0"/>
              <a:t>навантаження</a:t>
            </a:r>
            <a:r>
              <a:rPr lang="ru-RU" sz="4500" dirty="0" smtClean="0"/>
              <a:t> на </a:t>
            </a:r>
            <a:r>
              <a:rPr lang="ru-RU" sz="4500" dirty="0" err="1" smtClean="0"/>
              <a:t>верхні</a:t>
            </a:r>
            <a:r>
              <a:rPr lang="ru-RU" sz="4500" dirty="0" smtClean="0"/>
              <a:t> </a:t>
            </a:r>
            <a:r>
              <a:rPr lang="ru-RU" sz="4500" dirty="0" err="1" smtClean="0"/>
              <a:t>кінцівки</a:t>
            </a:r>
            <a:r>
              <a:rPr lang="ru-RU" sz="4500" dirty="0" smtClean="0"/>
              <a:t>, </a:t>
            </a:r>
            <a:r>
              <a:rPr lang="ru-RU" sz="4500" dirty="0" err="1" smtClean="0"/>
              <a:t>м'язи</a:t>
            </a:r>
            <a:r>
              <a:rPr lang="ru-RU" sz="4500" dirty="0" smtClean="0"/>
              <a:t> </a:t>
            </a:r>
            <a:r>
              <a:rPr lang="ru-RU" sz="4500" dirty="0" smtClean="0"/>
              <a:t>корпусу </a:t>
            </a:r>
            <a:r>
              <a:rPr lang="ru-RU" sz="4500" dirty="0" err="1" smtClean="0"/>
              <a:t>ніг</a:t>
            </a:r>
            <a:r>
              <a:rPr lang="ru-RU" sz="4500" dirty="0" smtClean="0"/>
              <a:t> при </a:t>
            </a:r>
            <a:r>
              <a:rPr lang="ru-RU" sz="4500" dirty="0" err="1" smtClean="0"/>
              <a:t>утриманні</a:t>
            </a:r>
            <a:r>
              <a:rPr lang="ru-RU" sz="4500" dirty="0" smtClean="0"/>
              <a:t> </a:t>
            </a:r>
            <a:r>
              <a:rPr lang="ru-RU" sz="4500" dirty="0" err="1" smtClean="0"/>
              <a:t>вантажу</a:t>
            </a:r>
            <a:r>
              <a:rPr lang="ru-RU" sz="4500" dirty="0" smtClean="0"/>
              <a:t>, при </a:t>
            </a:r>
            <a:r>
              <a:rPr lang="ru-RU" sz="4500" dirty="0" err="1" smtClean="0"/>
              <a:t>виконанні</a:t>
            </a:r>
            <a:r>
              <a:rPr lang="ru-RU" sz="4500" dirty="0" smtClean="0"/>
              <a:t> </a:t>
            </a:r>
            <a:r>
              <a:rPr lang="ru-RU" sz="4500" dirty="0" err="1" smtClean="0"/>
              <a:t>роботи</a:t>
            </a:r>
            <a:r>
              <a:rPr lang="ru-RU" sz="4500" dirty="0" smtClean="0"/>
              <a:t> стоячи </a:t>
            </a:r>
            <a:r>
              <a:rPr lang="ru-RU" sz="4500" dirty="0" err="1" smtClean="0"/>
              <a:t>або</a:t>
            </a:r>
            <a:r>
              <a:rPr lang="ru-RU" sz="4500" dirty="0" smtClean="0"/>
              <a:t> </a:t>
            </a:r>
            <a:r>
              <a:rPr lang="ru-RU" sz="4500" dirty="0" err="1" smtClean="0"/>
              <a:t>сидячи</a:t>
            </a:r>
            <a:r>
              <a:rPr lang="ru-RU" sz="4500" dirty="0" smtClean="0"/>
              <a:t>. </a:t>
            </a:r>
            <a:endParaRPr lang="ru-RU" sz="4500" b="0" dirty="0" smtClean="0">
              <a:effectLst/>
            </a:endParaRPr>
          </a:p>
          <a:p>
            <a:pPr marL="0" indent="0">
              <a:buNone/>
            </a:pPr>
            <a:r>
              <a:rPr lang="ru-RU" sz="4500" dirty="0" smtClean="0"/>
              <a:t/>
            </a:r>
            <a:br>
              <a:rPr lang="ru-RU" sz="4500" dirty="0" smtClean="0"/>
            </a:br>
            <a:endParaRPr lang="ru-RU" sz="4500" b="0" dirty="0" smtClean="0">
              <a:effectLst/>
            </a:endParaRP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AutoShape 2" descr="Динамічна і статична робота м'язів: в чому різниця?"/>
          <p:cNvSpPr>
            <a:spLocks noChangeAspect="1" noChangeArrowheads="1"/>
          </p:cNvSpPr>
          <p:nvPr/>
        </p:nvSpPr>
        <p:spPr bwMode="auto">
          <a:xfrm>
            <a:off x="5551714" y="3592286"/>
            <a:ext cx="5081452" cy="41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Динамічна і статична робота м'язів: в чому різниця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Робота м'язів та причини їхньої втоми - Підручник з Біології. 8 клас. Матяш 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2991395"/>
            <a:ext cx="9052559" cy="37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3668" y="333665"/>
            <a:ext cx="102020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 процесі взаємодії людини з навколишнім середовищем температура тіла може значно змінюватися, що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пов’язане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 температурою, вологістю і рухливістю повітря у навколишньому середовищі, а також тепловою радіацією від різних видів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обладнання, що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використовуються у виробничому середовищі. Пристосування організму людини до змін параметрів стану навколишнього середовища виражається у здатності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перебігу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 ньому процесів 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терморегуляції.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Презентація: Механізми терморегуля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3134432"/>
            <a:ext cx="9562011" cy="3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479" y="459266"/>
            <a:ext cx="103457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Терморегуляція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сукупність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фізіологічних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хімічних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процесів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організмі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людини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6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спрямованих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підтримання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сталості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температури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тіла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(36–37°С</a:t>
            </a: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dirty="0"/>
              <a:t>Це забезпечує нормальне функціонування організму, сприяє </a:t>
            </a:r>
            <a:r>
              <a:rPr lang="uk-UA" dirty="0" smtClean="0"/>
              <a:t>перебігу </a:t>
            </a:r>
            <a:r>
              <a:rPr lang="uk-UA" dirty="0"/>
              <a:t>біохімічних процесів в організмі людини. </a:t>
            </a:r>
            <a:endParaRPr lang="uk-UA" sz="2800" b="0" dirty="0" smtClean="0">
              <a:effectLst/>
            </a:endParaRPr>
          </a:p>
          <a:p>
            <a:r>
              <a:rPr lang="uk-UA" sz="2800" dirty="0" smtClean="0"/>
              <a:t/>
            </a:r>
            <a:br>
              <a:rPr lang="uk-UA" sz="2800" dirty="0" smtClean="0"/>
            </a:br>
            <a:endParaRPr lang="en-US" sz="2800" dirty="0"/>
          </a:p>
        </p:txBody>
      </p:sp>
      <p:pic>
        <p:nvPicPr>
          <p:cNvPr id="3" name="Picture 2" descr="ТЕРМОРЕГУЛЯЦІЯ. РОЛЬ ШКІРИ В РЕГУЛЯЦІЇ ТЕМПЕРАТУРИ ТІЛ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8" y="2693347"/>
            <a:ext cx="7524205" cy="41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659" y="1520079"/>
            <a:ext cx="99930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У нормальних умовах при слабкому русі повітря людина у стані спокою втрачає близько 45% усієї виробленої організмом теплової енергії, конвекцією до 30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% і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випаровуванням до 25%. При цьому понад 80% тепла віддається через шкіру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приблизно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13%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через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 дихання, близько 7% тепла витрачається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зігрівання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прийнятої їжі, води і повітря під час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дихання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У стані спокою організму при температурі повітря 15°С потовиділення незначне і складає приблизно 30 мл/год.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731" y="197845"/>
            <a:ext cx="9901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" marR="940" indent="1245" algn="just">
              <a:spcBef>
                <a:spcPts val="634"/>
              </a:spcBef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високій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температурі (30°С і вище), особливо при виконанні важкої фізичної роботи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потовиділення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посилюватися у десятки разів. Так, у гарячих цехах при посиленій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м’язовій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кількість поту, що виділяється, складає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1–1,5 л/год, на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 якого витрачається близько 2500–3800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кДж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Укрметаллургпром» підбив підсумки роботи ГМК у першому кварталі 2020 року |  Mind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2129247"/>
            <a:ext cx="9784080" cy="46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730" y="404336"/>
            <a:ext cx="10019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2" marR="416293" indent="1245" algn="just">
              <a:spcBef>
                <a:spcPts val="632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хронічні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терморегуляції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терморегуляції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4" name="Picture 2" descr="Механизмы терморегуляции т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7" y="1959429"/>
            <a:ext cx="9312184" cy="47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281</TotalTime>
  <Words>998</Words>
  <Application>Microsoft Office PowerPoint</Application>
  <PresentationFormat>Широкоэкранный</PresentationFormat>
  <Paragraphs>50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Легкий дым</vt:lpstr>
      <vt:lpstr>АДАПТАЦІЯ ОРГАНІЗМУ ЛЮДИНИ ДО ВИРОБНИЧОГО СЕРЕДОВИЩА</vt:lpstr>
      <vt:lpstr>Діяльність людини носить найрізноманітніший характер. Незважаючи на це, її можна розділити на 2 основні групи за характером функцій, що виконує людина:</vt:lpstr>
      <vt:lpstr>Презентация PowerPoint</vt:lpstr>
      <vt:lpstr>Фізична робота  підрозділяється на два види: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ОРГАНІЗМУ ЛЮДИНИ ДО ВИРОБНИЧОГО СЕРЕДОВИЩА</dc:title>
  <dc:creator>user</dc:creator>
  <cp:lastModifiedBy>Пользователь Windows</cp:lastModifiedBy>
  <cp:revision>57</cp:revision>
  <dcterms:created xsi:type="dcterms:W3CDTF">2024-04-12T06:37:16Z</dcterms:created>
  <dcterms:modified xsi:type="dcterms:W3CDTF">2024-04-15T11:22:20Z</dcterms:modified>
</cp:coreProperties>
</file>