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lQ9Knbu3A5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BAB69-19DB-4D16-B101-F61CCEEDD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Корпоративна культура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131E48-C2AC-480B-AC97-557F9968EA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400" dirty="0"/>
              <a:t>1.	</a:t>
            </a:r>
            <a:r>
              <a:rPr lang="ru-RU" sz="7400" dirty="0" err="1"/>
              <a:t>Поняття</a:t>
            </a:r>
            <a:r>
              <a:rPr lang="ru-RU" sz="7400" dirty="0"/>
              <a:t> </a:t>
            </a:r>
            <a:r>
              <a:rPr lang="ru-RU" sz="7400" dirty="0" err="1"/>
              <a:t>корпоративної</a:t>
            </a:r>
            <a:r>
              <a:rPr lang="ru-RU" sz="7400" dirty="0"/>
              <a:t> </a:t>
            </a:r>
            <a:r>
              <a:rPr lang="ru-RU" sz="7400" dirty="0" err="1"/>
              <a:t>культури</a:t>
            </a:r>
            <a:r>
              <a:rPr lang="ru-RU" sz="7400" dirty="0"/>
              <a:t>. </a:t>
            </a:r>
          </a:p>
          <a:p>
            <a:r>
              <a:rPr lang="ru-RU" sz="7400" dirty="0"/>
              <a:t>2.	</a:t>
            </a:r>
            <a:r>
              <a:rPr lang="ru-RU" sz="7400" dirty="0" err="1"/>
              <a:t>Формування</a:t>
            </a:r>
            <a:r>
              <a:rPr lang="ru-RU" sz="7400" dirty="0"/>
              <a:t> </a:t>
            </a:r>
            <a:r>
              <a:rPr lang="ru-RU" sz="7400" dirty="0" err="1"/>
              <a:t>корпоративної</a:t>
            </a:r>
            <a:r>
              <a:rPr lang="ru-RU" sz="7400" dirty="0"/>
              <a:t> </a:t>
            </a:r>
            <a:r>
              <a:rPr lang="ru-RU" sz="7400" dirty="0" err="1"/>
              <a:t>культури</a:t>
            </a:r>
            <a:r>
              <a:rPr lang="ru-RU" sz="7400" dirty="0"/>
              <a:t>. </a:t>
            </a:r>
          </a:p>
          <a:p>
            <a:r>
              <a:rPr lang="ru-RU" sz="7400" dirty="0"/>
              <a:t>3.	</a:t>
            </a:r>
            <a:r>
              <a:rPr lang="ru-RU" sz="7400" dirty="0" err="1"/>
              <a:t>Створення</a:t>
            </a:r>
            <a:r>
              <a:rPr lang="ru-RU" sz="7400" dirty="0"/>
              <a:t> корпоративного кодексу </a:t>
            </a:r>
            <a:r>
              <a:rPr lang="ru-RU" sz="7400" dirty="0" err="1"/>
              <a:t>компанії</a:t>
            </a:r>
            <a:r>
              <a:rPr lang="ru-RU" sz="7400" dirty="0"/>
              <a:t>. </a:t>
            </a:r>
          </a:p>
          <a:p>
            <a:r>
              <a:rPr lang="ru-RU" sz="7400" dirty="0"/>
              <a:t>4.	</a:t>
            </a:r>
            <a:r>
              <a:rPr lang="ru-RU" sz="7400" dirty="0" err="1"/>
              <a:t>Залучення</a:t>
            </a:r>
            <a:r>
              <a:rPr lang="ru-RU" sz="7400" dirty="0"/>
              <a:t> </a:t>
            </a:r>
            <a:r>
              <a:rPr lang="ru-RU" sz="7400" dirty="0" err="1"/>
              <a:t>талантів</a:t>
            </a:r>
            <a:r>
              <a:rPr lang="ru-RU" sz="7400" dirty="0"/>
              <a:t> в </a:t>
            </a:r>
            <a:r>
              <a:rPr lang="ru-RU" sz="7400" dirty="0" err="1"/>
              <a:t>організацію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2334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E0970-7835-47E9-826B-4AB0A015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Корпоративна культура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9F1142-316E-4F0E-8BB0-17528E637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Що таке корпоративна культура? </a:t>
            </a:r>
            <a:r>
              <a:rPr lang="en-US" dirty="0">
                <a:hlinkClick r:id="rId2"/>
              </a:rPr>
              <a:t>https://www.youtube.com/watch?v=lQ9Knbu3A5Q</a:t>
            </a:r>
            <a:endParaRPr lang="uk-UA" dirty="0"/>
          </a:p>
          <a:p>
            <a:endParaRPr lang="uk-UA" dirty="0"/>
          </a:p>
          <a:p>
            <a:r>
              <a:rPr lang="uk-UA" dirty="0"/>
              <a:t>Термін вперше було використано у ХІХ столітті Гельмутом </a:t>
            </a:r>
            <a:r>
              <a:rPr lang="uk-UA" dirty="0" err="1"/>
              <a:t>Мольтке</a:t>
            </a:r>
            <a:r>
              <a:rPr lang="uk-UA" dirty="0"/>
              <a:t>.</a:t>
            </a:r>
          </a:p>
          <a:p>
            <a:endParaRPr lang="uk-UA" dirty="0"/>
          </a:p>
          <a:p>
            <a:r>
              <a:rPr lang="uk-UA" dirty="0"/>
              <a:t>Корпоративна культура - основні цінності та норми компанії та організаційна поведінка.</a:t>
            </a:r>
          </a:p>
          <a:p>
            <a:endParaRPr lang="uk-UA" dirty="0"/>
          </a:p>
          <a:p>
            <a:r>
              <a:rPr lang="uk-UA" dirty="0"/>
              <a:t>Виконує функції внутрішньої інтеграції та зовнішньої адаптації</a:t>
            </a:r>
          </a:p>
          <a:p>
            <a:r>
              <a:rPr lang="en-US" dirty="0"/>
              <a:t>https://www.youtube.com/watch?v=P7OT5nKFJV8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144BD4-9B9C-4E24-B16D-C6FD933E0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356" y="1502407"/>
            <a:ext cx="2237834" cy="33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0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83C8A-914E-46EB-B191-7A94C4B6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BDC300-0359-4841-A92E-D6DFF51D9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Поведінкові</a:t>
            </a:r>
            <a:r>
              <a:rPr lang="ru-RU" dirty="0"/>
              <a:t> </a:t>
            </a:r>
            <a:r>
              <a:rPr lang="ru-RU" dirty="0" err="1"/>
              <a:t>стереотипи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Групові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</a:p>
          <a:p>
            <a:r>
              <a:rPr lang="ru-RU" dirty="0"/>
              <a:t>3. </a:t>
            </a:r>
            <a:r>
              <a:rPr lang="ru-RU" dirty="0" err="1"/>
              <a:t>Проголошувані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. </a:t>
            </a:r>
          </a:p>
          <a:p>
            <a:r>
              <a:rPr lang="ru-RU" dirty="0"/>
              <a:t>4. </a:t>
            </a:r>
            <a:r>
              <a:rPr lang="ru-RU" dirty="0" err="1"/>
              <a:t>Філософія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</a:p>
          <a:p>
            <a:r>
              <a:rPr lang="ru-RU" dirty="0"/>
              <a:t>5. Правила </a:t>
            </a:r>
            <a:r>
              <a:rPr lang="ru-RU" dirty="0" err="1"/>
              <a:t>гри</a:t>
            </a:r>
            <a:r>
              <a:rPr lang="ru-RU" dirty="0"/>
              <a:t> </a:t>
            </a:r>
          </a:p>
          <a:p>
            <a:r>
              <a:rPr lang="ru-RU" dirty="0"/>
              <a:t>6. </a:t>
            </a:r>
            <a:r>
              <a:rPr lang="ru-RU" dirty="0" err="1"/>
              <a:t>Організаційний</a:t>
            </a:r>
            <a:r>
              <a:rPr lang="ru-RU" dirty="0"/>
              <a:t> </a:t>
            </a:r>
            <a:r>
              <a:rPr lang="ru-RU" dirty="0" err="1"/>
              <a:t>клімат</a:t>
            </a:r>
            <a:r>
              <a:rPr lang="ru-RU" dirty="0"/>
              <a:t> </a:t>
            </a:r>
          </a:p>
          <a:p>
            <a:r>
              <a:rPr lang="ru-RU" dirty="0"/>
              <a:t>7. </a:t>
            </a:r>
            <a:r>
              <a:rPr lang="ru-RU" dirty="0" err="1"/>
              <a:t>Існуючий</a:t>
            </a:r>
            <a:r>
              <a:rPr lang="ru-RU" dirty="0"/>
              <a:t> </a:t>
            </a:r>
            <a:r>
              <a:rPr lang="ru-RU" dirty="0" err="1"/>
              <a:t>практичний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</a:p>
          <a:p>
            <a:r>
              <a:rPr lang="ru-RU" dirty="0"/>
              <a:t>Рейтинг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роботодавців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2020-2021 </a:t>
            </a:r>
            <a:r>
              <a:rPr lang="en-US" dirty="0"/>
              <a:t>https://eba.com.ua/rejtyng-najkrashhyh-robotodavtsiv-ukrayiny-2020-21/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0810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27CA2-B9A4-489F-968D-D0C4B4B0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корпоративної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21F91B-3918-417A-9FE3-FD0885FC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Організаторами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корпоративної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 з HR і ПР.</a:t>
            </a:r>
          </a:p>
          <a:p>
            <a:r>
              <a:rPr lang="ru-RU" dirty="0" err="1"/>
              <a:t>Своєрідним</a:t>
            </a:r>
            <a:r>
              <a:rPr lang="ru-RU" dirty="0"/>
              <a:t> транслятором </a:t>
            </a:r>
            <a:r>
              <a:rPr lang="ru-RU" dirty="0" err="1"/>
              <a:t>корпоративної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є </a:t>
            </a:r>
            <a:r>
              <a:rPr lang="ru-RU" dirty="0" err="1"/>
              <a:t>середній</a:t>
            </a:r>
            <a:r>
              <a:rPr lang="ru-RU" dirty="0"/>
              <a:t> менеджмент. </a:t>
            </a:r>
          </a:p>
          <a:p>
            <a:r>
              <a:rPr lang="ru-RU" dirty="0"/>
              <a:t>Три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корпоративної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: </a:t>
            </a:r>
          </a:p>
          <a:p>
            <a:r>
              <a:rPr lang="ru-RU" dirty="0"/>
              <a:t>-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корпоративної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адаптація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до </a:t>
            </a:r>
            <a:r>
              <a:rPr lang="ru-RU" dirty="0" err="1"/>
              <a:t>вказаних</a:t>
            </a:r>
            <a:r>
              <a:rPr lang="ru-RU" dirty="0"/>
              <a:t> установок, систем </a:t>
            </a:r>
            <a:r>
              <a:rPr lang="ru-RU" dirty="0" err="1"/>
              <a:t>цінностей</a:t>
            </a:r>
            <a:r>
              <a:rPr lang="ru-RU" dirty="0"/>
              <a:t> і «моделей </a:t>
            </a:r>
            <a:r>
              <a:rPr lang="ru-RU" dirty="0" err="1"/>
              <a:t>світу</a:t>
            </a:r>
            <a:r>
              <a:rPr lang="ru-RU" dirty="0"/>
              <a:t>».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1274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C5A8A-543D-462D-A4EF-25150470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Створення</a:t>
            </a:r>
            <a:r>
              <a:rPr lang="ru-RU" dirty="0"/>
              <a:t> корпоративного кодексу </a:t>
            </a:r>
            <a:r>
              <a:rPr lang="ru-RU" dirty="0" err="1"/>
              <a:t>компанії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4A1482-3F15-4F84-98E2-150AFF714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7200" dirty="0"/>
              <a:t>Приклад кодексу ділової поведінки (</a:t>
            </a:r>
            <a:r>
              <a:rPr lang="en-US" sz="7200" dirty="0"/>
              <a:t>Moodle)</a:t>
            </a:r>
          </a:p>
          <a:p>
            <a:pPr marL="0" indent="0">
              <a:buNone/>
            </a:pPr>
            <a:r>
              <a:rPr lang="ru-RU" sz="7200" dirty="0" err="1"/>
              <a:t>Корпоративні</a:t>
            </a:r>
            <a:r>
              <a:rPr lang="ru-RU" sz="7200" dirty="0"/>
              <a:t> </a:t>
            </a:r>
            <a:r>
              <a:rPr lang="ru-RU" sz="7200" dirty="0" err="1"/>
              <a:t>кодекси</a:t>
            </a:r>
            <a:r>
              <a:rPr lang="ru-RU" sz="7200" dirty="0"/>
              <a:t> </a:t>
            </a:r>
            <a:r>
              <a:rPr lang="ru-RU" sz="7200" dirty="0" err="1"/>
              <a:t>етики</a:t>
            </a:r>
            <a:r>
              <a:rPr lang="ru-RU" sz="7200" dirty="0"/>
              <a:t> — </a:t>
            </a:r>
            <a:r>
              <a:rPr lang="ru-RU" sz="7200" dirty="0" err="1"/>
              <a:t>це</a:t>
            </a:r>
            <a:r>
              <a:rPr lang="ru-RU" sz="7200" dirty="0"/>
              <a:t> </a:t>
            </a:r>
            <a:r>
              <a:rPr lang="ru-RU" sz="7200" dirty="0" err="1"/>
              <a:t>зведення</a:t>
            </a:r>
            <a:r>
              <a:rPr lang="ru-RU" sz="7200" dirty="0"/>
              <a:t> </a:t>
            </a:r>
            <a:r>
              <a:rPr lang="ru-RU" sz="7200" dirty="0" err="1"/>
              <a:t>моральних</a:t>
            </a:r>
            <a:r>
              <a:rPr lang="ru-RU" sz="7200" dirty="0"/>
              <a:t> норм і правил </a:t>
            </a:r>
            <a:r>
              <a:rPr lang="ru-RU" sz="7200" dirty="0" err="1"/>
              <a:t>поведінки</a:t>
            </a:r>
            <a:r>
              <a:rPr lang="ru-RU" sz="7200" dirty="0"/>
              <a:t> </a:t>
            </a:r>
            <a:r>
              <a:rPr lang="ru-RU" sz="7200" dirty="0" err="1"/>
              <a:t>групи</a:t>
            </a:r>
            <a:r>
              <a:rPr lang="ru-RU" sz="7200" dirty="0"/>
              <a:t> </a:t>
            </a:r>
            <a:r>
              <a:rPr lang="ru-RU" sz="7200" dirty="0" err="1"/>
              <a:t>осіб</a:t>
            </a:r>
            <a:r>
              <a:rPr lang="ru-RU" sz="7200" dirty="0"/>
              <a:t> у </a:t>
            </a:r>
            <a:r>
              <a:rPr lang="ru-RU" sz="7200" dirty="0" err="1"/>
              <a:t>компанії</a:t>
            </a:r>
            <a:r>
              <a:rPr lang="ru-RU" sz="7200" dirty="0"/>
              <a:t>. </a:t>
            </a:r>
            <a:r>
              <a:rPr lang="ru-RU" sz="7200" dirty="0" err="1"/>
              <a:t>Ці</a:t>
            </a:r>
            <a:r>
              <a:rPr lang="ru-RU" sz="7200" dirty="0"/>
              <a:t> </a:t>
            </a:r>
            <a:r>
              <a:rPr lang="ru-RU" sz="7200" dirty="0" err="1"/>
              <a:t>принципи</a:t>
            </a:r>
            <a:r>
              <a:rPr lang="ru-RU" sz="7200" dirty="0"/>
              <a:t> </a:t>
            </a:r>
            <a:r>
              <a:rPr lang="ru-RU" sz="7200" dirty="0" err="1"/>
              <a:t>визначають</a:t>
            </a:r>
            <a:r>
              <a:rPr lang="ru-RU" sz="7200" dirty="0"/>
              <a:t> </a:t>
            </a:r>
            <a:r>
              <a:rPr lang="ru-RU" sz="7200" dirty="0" err="1"/>
              <a:t>відносини</a:t>
            </a:r>
            <a:r>
              <a:rPr lang="ru-RU" sz="7200" dirty="0"/>
              <a:t> в </a:t>
            </a:r>
            <a:r>
              <a:rPr lang="ru-RU" sz="7200" dirty="0" err="1"/>
              <a:t>колективі</a:t>
            </a:r>
            <a:r>
              <a:rPr lang="ru-RU" sz="7200" dirty="0"/>
              <a:t> й </a:t>
            </a:r>
            <a:r>
              <a:rPr lang="ru-RU" sz="7200" dirty="0" err="1"/>
              <a:t>суспільстві</a:t>
            </a:r>
            <a:r>
              <a:rPr lang="ru-RU" sz="7200" dirty="0"/>
              <a:t>, </a:t>
            </a:r>
            <a:r>
              <a:rPr lang="ru-RU" sz="7200" dirty="0" err="1"/>
              <a:t>співробітники</a:t>
            </a:r>
            <a:r>
              <a:rPr lang="ru-RU" sz="7200" dirty="0"/>
              <a:t> </a:t>
            </a:r>
            <a:r>
              <a:rPr lang="ru-RU" sz="7200" dirty="0" err="1"/>
              <a:t>організації</a:t>
            </a:r>
            <a:r>
              <a:rPr lang="ru-RU" sz="7200" dirty="0"/>
              <a:t> </a:t>
            </a:r>
            <a:r>
              <a:rPr lang="ru-RU" sz="7200" dirty="0" err="1"/>
              <a:t>їх</a:t>
            </a:r>
            <a:r>
              <a:rPr lang="ru-RU" sz="7200" dirty="0"/>
              <a:t> </a:t>
            </a:r>
            <a:r>
              <a:rPr lang="ru-RU" sz="7200" dirty="0" err="1"/>
              <a:t>поділяють</a:t>
            </a:r>
            <a:r>
              <a:rPr lang="ru-RU" sz="7200" dirty="0"/>
              <a:t>.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C</a:t>
            </a:r>
            <a:r>
              <a:rPr lang="ru-RU" sz="7200" dirty="0" err="1"/>
              <a:t>тандарти</a:t>
            </a:r>
            <a:r>
              <a:rPr lang="ru-RU" sz="7200" dirty="0"/>
              <a:t> </a:t>
            </a:r>
            <a:r>
              <a:rPr lang="ru-RU" sz="7200" dirty="0" err="1"/>
              <a:t>ділової</a:t>
            </a:r>
            <a:r>
              <a:rPr lang="ru-RU" sz="7200" dirty="0"/>
              <a:t> </a:t>
            </a:r>
            <a:r>
              <a:rPr lang="ru-RU" sz="7200" dirty="0" err="1"/>
              <a:t>поведінки</a:t>
            </a:r>
            <a:r>
              <a:rPr lang="ru-RU" sz="7200" dirty="0"/>
              <a:t> </a:t>
            </a:r>
            <a:r>
              <a:rPr lang="ru-RU" sz="7200" dirty="0" err="1"/>
              <a:t>підприємства</a:t>
            </a:r>
            <a:r>
              <a:rPr lang="en-US" sz="7200" dirty="0"/>
              <a:t> </a:t>
            </a:r>
            <a:r>
              <a:rPr lang="ru-RU" sz="7200" dirty="0" err="1"/>
              <a:t>складаються</a:t>
            </a:r>
            <a:r>
              <a:rPr lang="ru-RU" sz="7200" dirty="0"/>
              <a:t> з</a:t>
            </a:r>
            <a:r>
              <a:rPr lang="en-US" sz="7200" dirty="0"/>
              <a:t> </a:t>
            </a:r>
            <a:r>
              <a:rPr lang="uk-UA" sz="7200" dirty="0"/>
              <a:t>таких</a:t>
            </a:r>
            <a:r>
              <a:rPr lang="ru-RU" sz="7200" dirty="0"/>
              <a:t> </a:t>
            </a:r>
            <a:r>
              <a:rPr lang="ru-RU" sz="7200" dirty="0" err="1"/>
              <a:t>політик</a:t>
            </a:r>
            <a:r>
              <a:rPr lang="ru-RU" sz="7200" dirty="0"/>
              <a:t>:</a:t>
            </a:r>
            <a:r>
              <a:rPr lang="en-US" sz="7200" dirty="0"/>
              <a:t> </a:t>
            </a:r>
            <a:endParaRPr lang="uk-UA" sz="7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• </a:t>
            </a:r>
            <a:r>
              <a:rPr lang="ru-RU" sz="7200" dirty="0" err="1"/>
              <a:t>Повідомлення</a:t>
            </a:r>
            <a:r>
              <a:rPr lang="ru-RU" sz="7200" dirty="0"/>
              <a:t> про </a:t>
            </a:r>
            <a:r>
              <a:rPr lang="ru-RU" sz="7200" dirty="0" err="1"/>
              <a:t>підозру</a:t>
            </a:r>
            <a:r>
              <a:rPr lang="ru-RU" sz="7200" dirty="0"/>
              <a:t> у </a:t>
            </a:r>
            <a:r>
              <a:rPr lang="ru-RU" sz="7200" dirty="0" err="1"/>
              <a:t>неправомірній</a:t>
            </a:r>
            <a:r>
              <a:rPr lang="ru-RU" sz="7200" dirty="0"/>
              <a:t> </a:t>
            </a:r>
            <a:r>
              <a:rPr lang="ru-RU" sz="7200" dirty="0" err="1"/>
              <a:t>діяльності</a:t>
            </a:r>
            <a:r>
              <a:rPr lang="ru-RU" sz="7200" dirty="0"/>
              <a:t>.</a:t>
            </a:r>
            <a:r>
              <a:rPr lang="en-US" sz="7200" dirty="0"/>
              <a:t> </a:t>
            </a:r>
            <a:endParaRPr lang="uk-UA" sz="7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• </a:t>
            </a:r>
            <a:r>
              <a:rPr lang="ru-RU" sz="7200" dirty="0" err="1"/>
              <a:t>Конфлікти</a:t>
            </a:r>
            <a:r>
              <a:rPr lang="ru-RU" sz="7200" dirty="0"/>
              <a:t> </a:t>
            </a:r>
            <a:r>
              <a:rPr lang="ru-RU" sz="7200" dirty="0" err="1"/>
              <a:t>інтересів</a:t>
            </a:r>
            <a:r>
              <a:rPr lang="ru-RU" sz="7200" dirty="0"/>
              <a:t>.</a:t>
            </a:r>
            <a:r>
              <a:rPr lang="en-US" sz="7200" dirty="0"/>
              <a:t> </a:t>
            </a:r>
            <a:r>
              <a:rPr lang="ru-RU" sz="7200" dirty="0"/>
              <a:t>• </a:t>
            </a:r>
            <a:r>
              <a:rPr lang="ru-RU" sz="7200" dirty="0" err="1"/>
              <a:t>Хабарництво</a:t>
            </a:r>
            <a:r>
              <a:rPr lang="ru-RU" sz="7200" dirty="0"/>
              <a:t> і </a:t>
            </a:r>
            <a:r>
              <a:rPr lang="ru-RU" sz="7200" dirty="0" err="1"/>
              <a:t>корупція</a:t>
            </a:r>
            <a:r>
              <a:rPr lang="ru-RU" sz="72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• </a:t>
            </a:r>
            <a:r>
              <a:rPr lang="ru-RU" sz="7200" dirty="0" err="1"/>
              <a:t>Представницькі</a:t>
            </a:r>
            <a:r>
              <a:rPr lang="ru-RU" sz="7200" dirty="0"/>
              <a:t> заходи і </a:t>
            </a:r>
            <a:r>
              <a:rPr lang="ru-RU" sz="7200" dirty="0" err="1"/>
              <a:t>подарунки</a:t>
            </a:r>
            <a:r>
              <a:rPr lang="ru-RU" sz="72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• </a:t>
            </a:r>
            <a:r>
              <a:rPr lang="ru-RU" sz="7200" dirty="0" err="1"/>
              <a:t>Повага</a:t>
            </a:r>
            <a:r>
              <a:rPr lang="ru-RU" sz="7200" dirty="0"/>
              <a:t> на </a:t>
            </a:r>
            <a:r>
              <a:rPr lang="ru-RU" sz="7200" dirty="0" err="1"/>
              <a:t>робочому</a:t>
            </a:r>
            <a:r>
              <a:rPr lang="ru-RU" sz="7200" dirty="0"/>
              <a:t> </a:t>
            </a:r>
            <a:r>
              <a:rPr lang="ru-RU" sz="7200" dirty="0" err="1"/>
              <a:t>місці</a:t>
            </a:r>
            <a:r>
              <a:rPr lang="ru-RU" sz="7200" dirty="0"/>
              <a:t>.• Права </a:t>
            </a:r>
            <a:r>
              <a:rPr lang="ru-RU" sz="7200" dirty="0" err="1"/>
              <a:t>людини</a:t>
            </a:r>
            <a:r>
              <a:rPr lang="ru-RU" sz="7200" dirty="0"/>
              <a:t> і </a:t>
            </a:r>
            <a:r>
              <a:rPr lang="ru-RU" sz="7200" dirty="0" err="1"/>
              <a:t>діяльність</a:t>
            </a:r>
            <a:r>
              <a:rPr lang="ru-RU" sz="7200" dirty="0"/>
              <a:t> </a:t>
            </a:r>
            <a:r>
              <a:rPr lang="ru-RU" sz="7200" dirty="0" err="1"/>
              <a:t>компанії</a:t>
            </a:r>
            <a:r>
              <a:rPr lang="ru-RU" sz="72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• Участь у </a:t>
            </a:r>
            <a:r>
              <a:rPr lang="ru-RU" sz="7200" dirty="0" err="1"/>
              <a:t>політичній</a:t>
            </a:r>
            <a:r>
              <a:rPr lang="ru-RU" sz="7200" dirty="0"/>
              <a:t> </a:t>
            </a:r>
            <a:r>
              <a:rPr lang="ru-RU" sz="7200" dirty="0" err="1"/>
              <a:t>діяльності</a:t>
            </a:r>
            <a:r>
              <a:rPr lang="ru-RU" sz="7200" dirty="0"/>
              <a:t>.</a:t>
            </a:r>
            <a:r>
              <a:rPr lang="en-US" sz="7200" dirty="0"/>
              <a:t> </a:t>
            </a:r>
            <a:r>
              <a:rPr lang="ru-RU" sz="7200" dirty="0"/>
              <a:t>• </a:t>
            </a:r>
            <a:r>
              <a:rPr lang="ru-RU" sz="7200" dirty="0" err="1"/>
              <a:t>Благодійні</a:t>
            </a:r>
            <a:r>
              <a:rPr lang="ru-RU" sz="7200" dirty="0"/>
              <a:t> </a:t>
            </a:r>
            <a:r>
              <a:rPr lang="ru-RU" sz="7200" dirty="0" err="1"/>
              <a:t>внески</a:t>
            </a:r>
            <a:r>
              <a:rPr lang="ru-RU" sz="7200" dirty="0"/>
              <a:t>.</a:t>
            </a:r>
            <a:r>
              <a:rPr lang="en-US" sz="7200" dirty="0"/>
              <a:t> </a:t>
            </a:r>
            <a:r>
              <a:rPr lang="ru-RU" sz="7200" dirty="0" err="1"/>
              <a:t>Прозорість</a:t>
            </a:r>
            <a:r>
              <a:rPr lang="ru-RU" sz="7200" dirty="0"/>
              <a:t> і </a:t>
            </a:r>
            <a:r>
              <a:rPr lang="ru-RU" sz="7200" dirty="0" err="1"/>
              <a:t>відповідальність</a:t>
            </a:r>
            <a:r>
              <a:rPr lang="en-US" sz="7200" dirty="0"/>
              <a:t> </a:t>
            </a:r>
            <a:endParaRPr lang="uk-UA" sz="7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• </a:t>
            </a:r>
            <a:r>
              <a:rPr lang="ru-RU" sz="7200" dirty="0" err="1"/>
              <a:t>Точне</a:t>
            </a:r>
            <a:r>
              <a:rPr lang="ru-RU" sz="7200" dirty="0"/>
              <a:t> </a:t>
            </a:r>
            <a:r>
              <a:rPr lang="ru-RU" sz="7200" dirty="0" err="1"/>
              <a:t>ведення</a:t>
            </a:r>
            <a:r>
              <a:rPr lang="ru-RU" sz="7200" dirty="0"/>
              <a:t> </a:t>
            </a:r>
            <a:r>
              <a:rPr lang="ru-RU" sz="7200" dirty="0" err="1"/>
              <a:t>бухгалтерського</a:t>
            </a:r>
            <a:r>
              <a:rPr lang="ru-RU" sz="7200" dirty="0"/>
              <a:t> </a:t>
            </a:r>
            <a:r>
              <a:rPr lang="ru-RU" sz="7200" dirty="0" err="1"/>
              <a:t>обліку</a:t>
            </a:r>
            <a:r>
              <a:rPr lang="ru-RU" sz="7200" dirty="0"/>
              <a:t> і </a:t>
            </a:r>
            <a:r>
              <a:rPr lang="ru-RU" sz="7200" dirty="0" err="1"/>
              <a:t>документації</a:t>
            </a:r>
            <a:r>
              <a:rPr lang="ru-RU" sz="7200" dirty="0"/>
              <a:t>.</a:t>
            </a:r>
            <a:r>
              <a:rPr lang="en-US" sz="7200" dirty="0"/>
              <a:t> </a:t>
            </a:r>
            <a:endParaRPr lang="uk-UA" sz="7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• </a:t>
            </a:r>
            <a:r>
              <a:rPr lang="ru-RU" sz="7200" dirty="0" err="1"/>
              <a:t>Захист</a:t>
            </a:r>
            <a:r>
              <a:rPr lang="ru-RU" sz="7200" dirty="0"/>
              <a:t> державного майна.</a:t>
            </a:r>
            <a:r>
              <a:rPr lang="en-US" sz="7200" dirty="0"/>
              <a:t> </a:t>
            </a:r>
            <a:r>
              <a:rPr lang="ru-RU" sz="7200" dirty="0"/>
              <a:t>• </a:t>
            </a:r>
            <a:r>
              <a:rPr lang="ru-RU" sz="7200" dirty="0" err="1"/>
              <a:t>Конфіденційність</a:t>
            </a:r>
            <a:r>
              <a:rPr lang="ru-RU" sz="7200" dirty="0"/>
              <a:t> та </a:t>
            </a:r>
            <a:r>
              <a:rPr lang="ru-RU" sz="7200" dirty="0" err="1"/>
              <a:t>інформаційна</a:t>
            </a:r>
            <a:r>
              <a:rPr lang="ru-RU" sz="7200" dirty="0"/>
              <a:t> </a:t>
            </a:r>
            <a:r>
              <a:rPr lang="ru-RU" sz="7200" dirty="0" err="1"/>
              <a:t>безпека</a:t>
            </a:r>
            <a:r>
              <a:rPr lang="ru-RU" sz="7200" dirty="0"/>
              <a:t>.</a:t>
            </a:r>
            <a:r>
              <a:rPr lang="en-US" sz="7200" dirty="0"/>
              <a:t> </a:t>
            </a:r>
            <a:r>
              <a:rPr lang="ru-RU" sz="7200" dirty="0"/>
              <a:t>• </a:t>
            </a:r>
            <a:r>
              <a:rPr lang="ru-RU" sz="7200" dirty="0" err="1"/>
              <a:t>Інсайдерські</a:t>
            </a:r>
            <a:r>
              <a:rPr lang="ru-RU" sz="7200" dirty="0"/>
              <a:t> </a:t>
            </a:r>
            <a:r>
              <a:rPr lang="ru-RU" sz="7200" dirty="0" err="1"/>
              <a:t>операції</a:t>
            </a:r>
            <a:r>
              <a:rPr lang="ru-RU" sz="7200" dirty="0"/>
              <a:t> та </a:t>
            </a:r>
            <a:r>
              <a:rPr lang="ru-RU" sz="7200" dirty="0" err="1"/>
              <a:t>зловживання</a:t>
            </a:r>
            <a:r>
              <a:rPr lang="ru-RU" sz="7200" dirty="0"/>
              <a:t> </a:t>
            </a:r>
            <a:r>
              <a:rPr lang="ru-RU" sz="7200" dirty="0" err="1"/>
              <a:t>умовами</a:t>
            </a:r>
            <a:r>
              <a:rPr lang="ru-RU" sz="7200" dirty="0"/>
              <a:t> </a:t>
            </a:r>
            <a:r>
              <a:rPr lang="ru-RU" sz="7200" dirty="0" err="1"/>
              <a:t>діяльності</a:t>
            </a:r>
            <a:r>
              <a:rPr lang="ru-RU" sz="7200" dirty="0"/>
              <a:t> на ринку.</a:t>
            </a:r>
            <a:r>
              <a:rPr lang="en-US" sz="7200" dirty="0"/>
              <a:t> </a:t>
            </a:r>
            <a:r>
              <a:rPr lang="ru-RU" sz="7200" dirty="0"/>
              <a:t>• </a:t>
            </a:r>
            <a:r>
              <a:rPr lang="ru-RU" sz="7200" dirty="0" err="1"/>
              <a:t>Конкуренція</a:t>
            </a:r>
            <a:r>
              <a:rPr lang="ru-RU" sz="7200" dirty="0"/>
              <a:t> й </a:t>
            </a:r>
            <a:r>
              <a:rPr lang="ru-RU" sz="7200" dirty="0" err="1"/>
              <a:t>антимонопольне</a:t>
            </a:r>
            <a:r>
              <a:rPr lang="ru-RU" sz="7200" dirty="0"/>
              <a:t> </a:t>
            </a:r>
            <a:r>
              <a:rPr lang="ru-RU" sz="7200" dirty="0" err="1"/>
              <a:t>законодавство</a:t>
            </a:r>
            <a:r>
              <a:rPr lang="ru-RU" sz="7200" dirty="0"/>
              <a:t>.</a:t>
            </a:r>
            <a:r>
              <a:rPr lang="en-US" sz="7200" dirty="0"/>
              <a:t> </a:t>
            </a:r>
            <a:endParaRPr lang="uk-UA" sz="7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• </a:t>
            </a:r>
            <a:r>
              <a:rPr lang="ru-RU" sz="7200" dirty="0" err="1"/>
              <a:t>Протидія</a:t>
            </a:r>
            <a:r>
              <a:rPr lang="ru-RU" sz="7200" dirty="0"/>
              <a:t> </a:t>
            </a:r>
            <a:r>
              <a:rPr lang="ru-RU" sz="7200" dirty="0" err="1"/>
              <a:t>легалізації</a:t>
            </a:r>
            <a:r>
              <a:rPr lang="ru-RU" sz="7200" dirty="0"/>
              <a:t> </a:t>
            </a:r>
            <a:r>
              <a:rPr lang="ru-RU" sz="7200" dirty="0" err="1"/>
              <a:t>незаконних</a:t>
            </a:r>
            <a:r>
              <a:rPr lang="ru-RU" sz="7200" dirty="0"/>
              <a:t> </a:t>
            </a:r>
            <a:r>
              <a:rPr lang="ru-RU" sz="7200" dirty="0" err="1"/>
              <a:t>доходів</a:t>
            </a:r>
            <a:r>
              <a:rPr lang="ru-RU" sz="7200" dirty="0"/>
              <a:t> і </a:t>
            </a:r>
            <a:r>
              <a:rPr lang="ru-RU" sz="7200" dirty="0" err="1"/>
              <a:t>фінансуванню</a:t>
            </a:r>
            <a:r>
              <a:rPr lang="ru-RU" sz="7200" dirty="0"/>
              <a:t> </a:t>
            </a:r>
            <a:r>
              <a:rPr lang="ru-RU" sz="7200" dirty="0" err="1"/>
              <a:t>тероризму</a:t>
            </a:r>
            <a:r>
              <a:rPr lang="ru-RU" sz="7200" dirty="0"/>
              <a:t>.</a:t>
            </a:r>
            <a:r>
              <a:rPr lang="en-US" sz="7200" dirty="0"/>
              <a:t> </a:t>
            </a:r>
            <a:r>
              <a:rPr lang="ru-RU" sz="7200" dirty="0"/>
              <a:t>•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200" dirty="0"/>
              <a:t> </a:t>
            </a:r>
            <a:r>
              <a:rPr lang="ru-RU" sz="7200" dirty="0" err="1"/>
              <a:t>Санкції</a:t>
            </a:r>
            <a:r>
              <a:rPr lang="ru-RU" sz="7200" dirty="0"/>
              <a:t> </a:t>
            </a:r>
            <a:r>
              <a:rPr lang="ru-RU" sz="7200" dirty="0" err="1"/>
              <a:t>тощо</a:t>
            </a:r>
            <a:r>
              <a:rPr lang="ru-RU" sz="7200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6081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23884-42D9-45DF-8D49-AD51CEBA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Структура корпоративного кодексу</a:t>
            </a:r>
            <a:endParaRPr lang="ru-UA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4086E80-3A8A-4A3D-A519-B10B9B221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05" t="18898" r="31025" b="38559"/>
          <a:stretch/>
        </p:blipFill>
        <p:spPr>
          <a:xfrm>
            <a:off x="1020932" y="1309931"/>
            <a:ext cx="8452781" cy="4707240"/>
          </a:xfrm>
        </p:spPr>
      </p:pic>
    </p:spTree>
    <p:extLst>
      <p:ext uri="{BB962C8B-B14F-4D97-AF65-F5344CB8AC3E}">
        <p14:creationId xmlns:p14="http://schemas.microsoft.com/office/powerpoint/2010/main" val="341529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2AA7C-52C2-4979-BDE9-6DFA9B2C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корпоративних</a:t>
            </a:r>
            <a:r>
              <a:rPr lang="ru-RU" dirty="0"/>
              <a:t> </a:t>
            </a:r>
            <a:r>
              <a:rPr lang="ru-RU" dirty="0" err="1"/>
              <a:t>кодексів</a:t>
            </a:r>
            <a:endParaRPr lang="ru-UA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794C798-5208-4A30-B74B-4F7DFE4B0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61" t="12951" r="29995" b="8826"/>
          <a:stretch/>
        </p:blipFill>
        <p:spPr>
          <a:xfrm>
            <a:off x="2441359" y="1438655"/>
            <a:ext cx="4447713" cy="4473874"/>
          </a:xfrm>
        </p:spPr>
      </p:pic>
    </p:spTree>
    <p:extLst>
      <p:ext uri="{BB962C8B-B14F-4D97-AF65-F5344CB8AC3E}">
        <p14:creationId xmlns:p14="http://schemas.microsoft.com/office/powerpoint/2010/main" val="198215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C4FF9-75AE-4FC7-8121-CD4BE9D9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талантів</a:t>
            </a:r>
            <a:r>
              <a:rPr lang="ru-RU" dirty="0"/>
              <a:t> в </a:t>
            </a:r>
            <a:r>
              <a:rPr lang="ru-RU" dirty="0" err="1"/>
              <a:t>організацію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30DDF-86A4-4159-A8DD-FAF340490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Поняття</a:t>
            </a:r>
            <a:r>
              <a:rPr lang="ru-RU" dirty="0"/>
              <a:t> таланту у </a:t>
            </a:r>
            <a:r>
              <a:rPr lang="ru-RU" dirty="0" err="1"/>
              <a:t>бізнес-середовищі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як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навичок</a:t>
            </a:r>
            <a:r>
              <a:rPr lang="ru-RU" dirty="0"/>
              <a:t> та </a:t>
            </a:r>
            <a:r>
              <a:rPr lang="ru-RU" dirty="0" err="1"/>
              <a:t>компетенцій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співробітник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комплексне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та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і </a:t>
            </a:r>
            <a:r>
              <a:rPr lang="ru-RU" dirty="0" err="1"/>
              <a:t>результатів</a:t>
            </a:r>
            <a:r>
              <a:rPr lang="ru-RU" dirty="0"/>
              <a:t>.</a:t>
            </a:r>
          </a:p>
          <a:p>
            <a:r>
              <a:rPr lang="ru-RU" dirty="0"/>
              <a:t>Тест «</a:t>
            </a:r>
            <a:r>
              <a:rPr lang="ru-RU" dirty="0" err="1"/>
              <a:t>Який</a:t>
            </a:r>
            <a:r>
              <a:rPr lang="ru-RU" dirty="0"/>
              <a:t> у тебе талант?» </a:t>
            </a:r>
            <a:r>
              <a:rPr lang="en-US"/>
              <a:t>https://quizterra.com/ru/kakov-vas-talant</a:t>
            </a:r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2049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25EC1-42E2-4B8E-B1D0-B0B682EA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Управління талантами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5DF562-1EC8-45C8-87FA-F766F1DE2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38" t="15652" r="16304" b="8484"/>
          <a:stretch/>
        </p:blipFill>
        <p:spPr>
          <a:xfrm>
            <a:off x="1340527" y="1393303"/>
            <a:ext cx="6267635" cy="5659569"/>
          </a:xfrm>
        </p:spPr>
      </p:pic>
    </p:spTree>
    <p:extLst>
      <p:ext uri="{BB962C8B-B14F-4D97-AF65-F5344CB8AC3E}">
        <p14:creationId xmlns:p14="http://schemas.microsoft.com/office/powerpoint/2010/main" val="127988436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536</TotalTime>
  <Words>414</Words>
  <Application>Microsoft Office PowerPoint</Application>
  <PresentationFormat>Широкоэкранный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Корпоративна культура</vt:lpstr>
      <vt:lpstr>Корпоративна культура</vt:lpstr>
      <vt:lpstr>Структура організаційної культури </vt:lpstr>
      <vt:lpstr> Формування корпоративної культури</vt:lpstr>
      <vt:lpstr>Створення корпоративного кодексу компанії</vt:lpstr>
      <vt:lpstr>Структура корпоративного кодексу</vt:lpstr>
      <vt:lpstr>Класифікація корпоративних кодексів</vt:lpstr>
      <vt:lpstr> Залучення талантів в організацію</vt:lpstr>
      <vt:lpstr>Управління талантами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Корпоративна культура</dc:title>
  <dc:creator>Людмила Чернявская</dc:creator>
  <cp:lastModifiedBy>Людмила Чернявская</cp:lastModifiedBy>
  <cp:revision>4</cp:revision>
  <dcterms:created xsi:type="dcterms:W3CDTF">2022-02-03T11:47:36Z</dcterms:created>
  <dcterms:modified xsi:type="dcterms:W3CDTF">2022-02-15T11:51:21Z</dcterms:modified>
</cp:coreProperties>
</file>