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b="1"/>
              <a:t>Розподіл</a:t>
            </a:r>
            <a:r>
              <a:rPr lang="uk-UA" b="1" baseline="0"/>
              <a:t> виходів</a:t>
            </a:r>
            <a:endParaRPr lang="uk-UA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P(B1/Fj)</c:v>
                </c:pt>
              </c:strCache>
            </c:strRef>
          </c:tx>
          <c:spPr>
            <a:ln w="19050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Лист1!$A$3:$A$13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Лист1!$B$3:$B$13</c:f>
              <c:numCache>
                <c:formatCode>General</c:formatCode>
                <c:ptCount val="11"/>
                <c:pt idx="0">
                  <c:v>0.99180327868852458</c:v>
                </c:pt>
                <c:pt idx="1">
                  <c:v>0.81967213114754101</c:v>
                </c:pt>
                <c:pt idx="2">
                  <c:v>0.66393442622950816</c:v>
                </c:pt>
                <c:pt idx="3">
                  <c:v>0.52459016393442626</c:v>
                </c:pt>
                <c:pt idx="4">
                  <c:v>0.40163934426229508</c:v>
                </c:pt>
                <c:pt idx="5">
                  <c:v>0.29508196721311475</c:v>
                </c:pt>
                <c:pt idx="6">
                  <c:v>0.20491803278688525</c:v>
                </c:pt>
                <c:pt idx="7">
                  <c:v>0.13114754098360656</c:v>
                </c:pt>
                <c:pt idx="8">
                  <c:v>7.3770491803278687E-2</c:v>
                </c:pt>
                <c:pt idx="9">
                  <c:v>3.2786885245901641E-2</c:v>
                </c:pt>
                <c:pt idx="10">
                  <c:v>8.1967213114754103E-3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3BB-47CE-B038-0BF7F9A2C7A7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P(B2/Fj)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Лист1!$A$3:$A$13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Лист1!$C$3:$C$13</c:f>
              <c:numCache>
                <c:formatCode>General</c:formatCode>
                <c:ptCount val="11"/>
                <c:pt idx="0">
                  <c:v>0</c:v>
                </c:pt>
                <c:pt idx="1">
                  <c:v>0.14754098360655737</c:v>
                </c:pt>
                <c:pt idx="2">
                  <c:v>0.26229508196721313</c:v>
                </c:pt>
                <c:pt idx="3">
                  <c:v>0.34426229508196721</c:v>
                </c:pt>
                <c:pt idx="4">
                  <c:v>0.39344262295081966</c:v>
                </c:pt>
                <c:pt idx="5">
                  <c:v>0.4098360655737705</c:v>
                </c:pt>
                <c:pt idx="6">
                  <c:v>0.39344262295081966</c:v>
                </c:pt>
                <c:pt idx="7">
                  <c:v>0.34426229508196721</c:v>
                </c:pt>
                <c:pt idx="8">
                  <c:v>0.26229508196721313</c:v>
                </c:pt>
                <c:pt idx="9">
                  <c:v>0.14754098360655737</c:v>
                </c:pt>
                <c:pt idx="1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73BB-47CE-B038-0BF7F9A2C7A7}"/>
            </c:ext>
          </c:extLst>
        </c:ser>
        <c:ser>
          <c:idx val="2"/>
          <c:order val="2"/>
          <c:tx>
            <c:strRef>
              <c:f>Лист1!$D$2</c:f>
              <c:strCache>
                <c:ptCount val="1"/>
                <c:pt idx="0">
                  <c:v>P(B3/Fj)</c:v>
                </c:pt>
              </c:strCache>
            </c:strRef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Лист1!$A$3:$A$13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Лист1!$D$3:$D$13</c:f>
              <c:numCache>
                <c:formatCode>General</c:formatCode>
                <c:ptCount val="11"/>
                <c:pt idx="0">
                  <c:v>8.1967213114754103E-3</c:v>
                </c:pt>
                <c:pt idx="1">
                  <c:v>3.2786885245901641E-2</c:v>
                </c:pt>
                <c:pt idx="2">
                  <c:v>7.3770491803278687E-2</c:v>
                </c:pt>
                <c:pt idx="3">
                  <c:v>0.13114754098360656</c:v>
                </c:pt>
                <c:pt idx="4">
                  <c:v>0.20491803278688525</c:v>
                </c:pt>
                <c:pt idx="5">
                  <c:v>0.29508196721311475</c:v>
                </c:pt>
                <c:pt idx="6">
                  <c:v>0.40163934426229508</c:v>
                </c:pt>
                <c:pt idx="7">
                  <c:v>0.52459016393442626</c:v>
                </c:pt>
                <c:pt idx="8">
                  <c:v>0.66393442622950816</c:v>
                </c:pt>
                <c:pt idx="9">
                  <c:v>0.81967213114754101</c:v>
                </c:pt>
                <c:pt idx="10">
                  <c:v>0.99180327868852458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73BB-47CE-B038-0BF7F9A2C7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30113343"/>
        <c:axId val="1230113759"/>
      </c:scatterChart>
      <c:valAx>
        <c:axId val="1230113343"/>
        <c:scaling>
          <c:orientation val="minMax"/>
          <c:max val="11"/>
          <c:min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0113759"/>
        <c:crosses val="autoZero"/>
        <c:crossBetween val="midCat"/>
        <c:majorUnit val="1"/>
      </c:valAx>
      <c:valAx>
        <c:axId val="1230113759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011334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2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08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3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4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6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91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5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1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11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7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1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30A4F-57C8-4FB9-AD9C-490A8B631C8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D683-A062-44F0-873E-92D89F5E0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5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Методичні вказівки до лабораторної  робіт 3,4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0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uk-UA" sz="3600"/>
              <a:t>Неідеальний експеримент:</a:t>
            </a:r>
            <a:br>
              <a:rPr lang="ru-RU" altLang="uk-UA" sz="3600"/>
            </a:br>
            <a:endParaRPr lang="uk-UA" altLang="uk-UA" sz="36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3750" y="981076"/>
            <a:ext cx="8229600" cy="45259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dirty="0"/>
              <a:t>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експерименту</a:t>
            </a:r>
            <a:r>
              <a:rPr lang="ru-RU" dirty="0"/>
              <a:t> не </a:t>
            </a:r>
            <a:r>
              <a:rPr lang="ru-RU" dirty="0" err="1"/>
              <a:t>дозволяє</a:t>
            </a:r>
            <a:r>
              <a:rPr lang="ru-RU" dirty="0"/>
              <a:t> точно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.</a:t>
            </a:r>
          </a:p>
          <a:p>
            <a:pPr marL="0" indent="0">
              <a:buNone/>
              <a:defRPr/>
            </a:pPr>
            <a:r>
              <a:rPr lang="ru-RU" dirty="0" err="1"/>
              <a:t>Експеримент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1 </a:t>
            </a:r>
            <a:r>
              <a:rPr lang="uk-UA" dirty="0"/>
              <a:t>з </a:t>
            </a:r>
            <a:r>
              <a:rPr lang="ru-RU" dirty="0" err="1"/>
              <a:t>несумісних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el-GR" i="1" dirty="0"/>
              <a:t>β</a:t>
            </a:r>
            <a:r>
              <a:rPr lang="ru-RU" i="1" baseline="-25000" dirty="0"/>
              <a:t>1</a:t>
            </a:r>
            <a:r>
              <a:rPr lang="ru-RU" i="1" dirty="0"/>
              <a:t>, </a:t>
            </a:r>
            <a:r>
              <a:rPr lang="el-GR" i="1" dirty="0"/>
              <a:t>β</a:t>
            </a:r>
            <a:r>
              <a:rPr lang="ru-RU" i="1" baseline="-25000" dirty="0"/>
              <a:t>2</a:t>
            </a:r>
            <a:r>
              <a:rPr lang="ru-RU" i="1" dirty="0"/>
              <a:t> ..., </a:t>
            </a:r>
            <a:r>
              <a:rPr lang="el-GR" i="1" dirty="0"/>
              <a:t>β</a:t>
            </a:r>
            <a:r>
              <a:rPr lang="ru-RU" i="1" baseline="-25000" dirty="0"/>
              <a:t>l</a:t>
            </a:r>
            <a:r>
              <a:rPr lang="ru-RU" i="1" dirty="0"/>
              <a:t> </a:t>
            </a:r>
            <a:r>
              <a:rPr lang="ru-RU" dirty="0" err="1"/>
              <a:t>вірогідність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відома</a:t>
            </a:r>
            <a:r>
              <a:rPr lang="uk-UA" dirty="0"/>
              <a:t>:</a:t>
            </a:r>
          </a:p>
          <a:p>
            <a:pPr marL="0" indent="0">
              <a:buNone/>
              <a:defRPr/>
            </a:pPr>
            <a:r>
              <a:rPr lang="en-US" dirty="0"/>
              <a:t>                      </a:t>
            </a:r>
            <a:r>
              <a:rPr lang="en-US" i="1" dirty="0"/>
              <a:t>P(</a:t>
            </a:r>
            <a:r>
              <a:rPr lang="el-GR" i="1" dirty="0"/>
              <a:t>β</a:t>
            </a:r>
            <a:r>
              <a:rPr lang="en-US" i="1" baseline="-25000" dirty="0" err="1"/>
              <a:t>k</a:t>
            </a:r>
            <a:r>
              <a:rPr lang="en-US" i="1" dirty="0" err="1"/>
              <a:t>|F</a:t>
            </a:r>
            <a:r>
              <a:rPr lang="en-US" i="1" baseline="-25000" dirty="0" err="1"/>
              <a:t>j</a:t>
            </a:r>
            <a:r>
              <a:rPr lang="en-US" i="1" dirty="0"/>
              <a:t>)</a:t>
            </a:r>
            <a:endParaRPr lang="ru-RU" i="1" dirty="0"/>
          </a:p>
          <a:p>
            <a:pPr>
              <a:defRPr/>
            </a:pPr>
            <a:endParaRPr lang="uk-UA" dirty="0"/>
          </a:p>
        </p:txBody>
      </p:sp>
      <p:sp>
        <p:nvSpPr>
          <p:cNvPr id="9216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62CB1D-24B7-4B19-938B-F5A5673FDB0D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ru-RU" altLang="uk-UA" sz="1400"/>
          </a:p>
        </p:txBody>
      </p:sp>
    </p:spTree>
    <p:extLst>
      <p:ext uri="{BB962C8B-B14F-4D97-AF65-F5344CB8AC3E}">
        <p14:creationId xmlns:p14="http://schemas.microsoft.com/office/powerpoint/2010/main" val="113838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Заголовок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>
            <a:normAutofit fontScale="90000"/>
          </a:bodyPr>
          <a:lstStyle/>
          <a:p>
            <a:r>
              <a:rPr lang="ru-RU" altLang="uk-UA" smtClean="0"/>
              <a:t/>
            </a:r>
            <a:br>
              <a:rPr lang="ru-RU" altLang="uk-UA" smtClean="0"/>
            </a:br>
            <a:r>
              <a:rPr lang="ru-RU" altLang="uk-UA" sz="3200"/>
              <a:t>Неідеальний експеримент</a:t>
            </a:r>
            <a:r>
              <a:rPr lang="ru-RU" altLang="uk-UA" smtClean="0"/>
              <a:t/>
            </a:r>
            <a:br>
              <a:rPr lang="ru-RU" altLang="uk-UA" smtClean="0"/>
            </a:br>
            <a:endParaRPr lang="uk-UA" altLang="uk-UA" smtClean="0"/>
          </a:p>
        </p:txBody>
      </p:sp>
      <p:sp>
        <p:nvSpPr>
          <p:cNvPr id="9318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A941C50-B420-479C-81A4-8D062DBC684B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ru-RU" altLang="uk-UA" sz="1400"/>
          </a:p>
        </p:txBody>
      </p:sp>
      <p:pic>
        <p:nvPicPr>
          <p:cNvPr id="93188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1268413"/>
            <a:ext cx="7847012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544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30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3AF547-EE67-43FE-B276-8FCA27ED9719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ru-RU" altLang="uk-UA" sz="1400"/>
          </a:p>
        </p:txBody>
      </p:sp>
      <p:sp>
        <p:nvSpPr>
          <p:cNvPr id="94211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175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3600"/>
              <a:t>Лабораторна робота </a:t>
            </a:r>
            <a:r>
              <a:rPr lang="en-US" altLang="uk-UA" sz="3600"/>
              <a:t>3</a:t>
            </a:r>
            <a:endParaRPr lang="ru-RU" altLang="uk-UA" sz="3600"/>
          </a:p>
        </p:txBody>
      </p:sp>
      <p:sp>
        <p:nvSpPr>
          <p:cNvPr id="94212" name="Объект 2"/>
          <p:cNvSpPr>
            <a:spLocks noGrp="1"/>
          </p:cNvSpPr>
          <p:nvPr>
            <p:ph idx="1"/>
          </p:nvPr>
        </p:nvSpPr>
        <p:spPr>
          <a:xfrm>
            <a:off x="2063751" y="765176"/>
            <a:ext cx="8208963" cy="5876925"/>
          </a:xfrm>
        </p:spPr>
        <p:txBody>
          <a:bodyPr/>
          <a:lstStyle/>
          <a:p>
            <a:pPr marL="0" indent="0">
              <a:buNone/>
            </a:pPr>
            <a:r>
              <a:rPr lang="ru-RU" altLang="uk-UA" sz="2000" b="1" dirty="0" err="1"/>
              <a:t>Умова</a:t>
            </a:r>
            <a:r>
              <a:rPr lang="ru-RU" altLang="uk-UA" sz="2000" b="1" dirty="0"/>
              <a:t>:</a:t>
            </a:r>
            <a:r>
              <a:rPr lang="ru-RU" altLang="uk-UA" sz="2000" dirty="0"/>
              <a:t> АТП </a:t>
            </a:r>
            <a:r>
              <a:rPr lang="ru-RU" altLang="uk-UA" sz="2000" dirty="0" err="1"/>
              <a:t>розподіляє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маршрутні</a:t>
            </a:r>
            <a:r>
              <a:rPr lang="ru-RU" altLang="uk-UA" sz="2000" dirty="0"/>
              <a:t> </a:t>
            </a:r>
            <a:r>
              <a:rPr lang="ru-RU" altLang="uk-UA" sz="2000" dirty="0" err="1"/>
              <a:t>таксі</a:t>
            </a:r>
            <a:r>
              <a:rPr lang="ru-RU" altLang="uk-UA" sz="2000" dirty="0"/>
              <a:t> на </a:t>
            </a:r>
            <a:r>
              <a:rPr lang="ru-RU" altLang="uk-UA" sz="2000" dirty="0" err="1"/>
              <a:t>новий</a:t>
            </a:r>
            <a:r>
              <a:rPr lang="ru-RU" altLang="uk-UA" sz="2000" dirty="0"/>
              <a:t> маршрут </a:t>
            </a:r>
            <a:r>
              <a:rPr lang="ru-RU" altLang="uk-UA" sz="2000" dirty="0" err="1"/>
              <a:t>залежно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від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кількості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пасажирів</a:t>
            </a:r>
            <a:r>
              <a:rPr lang="ru-RU" altLang="uk-UA" sz="2000" dirty="0"/>
              <a:t>, яка </a:t>
            </a:r>
            <a:r>
              <a:rPr lang="ru-RU" altLang="uk-UA" sz="2000" dirty="0" err="1"/>
              <a:t>змінюється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від</a:t>
            </a:r>
            <a:r>
              <a:rPr lang="ru-RU" altLang="uk-UA" sz="2000" dirty="0"/>
              <a:t> </a:t>
            </a:r>
            <a:r>
              <a:rPr lang="en-US" altLang="uk-UA" sz="2000" dirty="0"/>
              <a:t>N </a:t>
            </a:r>
            <a:r>
              <a:rPr lang="ru-RU" altLang="uk-UA" sz="2000" dirty="0"/>
              <a:t>до </a:t>
            </a:r>
            <a:r>
              <a:rPr lang="en-US" altLang="uk-UA" sz="2000" dirty="0"/>
              <a:t>N+10, </a:t>
            </a:r>
            <a:r>
              <a:rPr lang="ru-RU" altLang="uk-UA" sz="2000" dirty="0"/>
              <a:t>де </a:t>
            </a:r>
            <a:r>
              <a:rPr lang="en-US" altLang="uk-UA" sz="2000" dirty="0"/>
              <a:t>N - </a:t>
            </a:r>
            <a:r>
              <a:rPr lang="ru-RU" altLang="uk-UA" sz="2000" dirty="0"/>
              <a:t>номер по журналу. </a:t>
            </a:r>
          </a:p>
          <a:p>
            <a:pPr marL="0" indent="0">
              <a:buNone/>
            </a:pPr>
            <a:r>
              <a:rPr lang="ru-RU" altLang="uk-UA" sz="2000" dirty="0" err="1"/>
              <a:t>Вартість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експлуатації</a:t>
            </a:r>
            <a:r>
              <a:rPr lang="ru-RU" altLang="uk-UA" sz="2000" dirty="0"/>
              <a:t> одного </a:t>
            </a:r>
            <a:r>
              <a:rPr lang="ru-RU" altLang="uk-UA" sz="2000" dirty="0" err="1"/>
              <a:t>мікроавтобуса</a:t>
            </a:r>
            <a:r>
              <a:rPr lang="ru-RU" altLang="uk-UA" sz="2000" dirty="0"/>
              <a:t> в день - С</a:t>
            </a:r>
            <a:r>
              <a:rPr lang="ru-RU" altLang="uk-UA" sz="2000" baseline="-25000" dirty="0"/>
              <a:t>1</a:t>
            </a:r>
            <a:r>
              <a:rPr lang="ru-RU" altLang="uk-UA" sz="2000" dirty="0"/>
              <a:t> грн. </a:t>
            </a:r>
            <a:r>
              <a:rPr lang="ru-RU" altLang="uk-UA" sz="2000" dirty="0" err="1"/>
              <a:t>Вартість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проїзду</a:t>
            </a:r>
            <a:r>
              <a:rPr lang="ru-RU" altLang="uk-UA" sz="2000" dirty="0"/>
              <a:t> при </a:t>
            </a:r>
            <a:r>
              <a:rPr lang="ru-RU" altLang="uk-UA" sz="2000" dirty="0" err="1"/>
              <a:t>повному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завантаженні</a:t>
            </a:r>
            <a:r>
              <a:rPr lang="ru-RU" altLang="uk-UA" sz="2000" dirty="0"/>
              <a:t> маршрутного </a:t>
            </a:r>
            <a:r>
              <a:rPr lang="ru-RU" altLang="uk-UA" sz="2000" dirty="0" err="1"/>
              <a:t>таксі</a:t>
            </a:r>
            <a:r>
              <a:rPr lang="ru-RU" altLang="uk-UA" sz="2000" dirty="0"/>
              <a:t> - С</a:t>
            </a:r>
            <a:r>
              <a:rPr lang="ru-RU" altLang="uk-UA" sz="2000" baseline="-25000" dirty="0"/>
              <a:t>2</a:t>
            </a:r>
            <a:r>
              <a:rPr lang="ru-RU" altLang="uk-UA" sz="2000" dirty="0"/>
              <a:t> грн./день. </a:t>
            </a:r>
            <a:r>
              <a:rPr lang="ru-RU" altLang="uk-UA" sz="2000" dirty="0" err="1"/>
              <a:t>Якщо</a:t>
            </a:r>
            <a:r>
              <a:rPr lang="ru-RU" altLang="uk-UA" sz="2000" dirty="0"/>
              <a:t> </a:t>
            </a:r>
            <a:r>
              <a:rPr lang="ru-RU" altLang="uk-UA" sz="2000" dirty="0" err="1"/>
              <a:t>умовно</a:t>
            </a:r>
            <a:r>
              <a:rPr lang="ru-RU" altLang="uk-UA" sz="2000" dirty="0"/>
              <a:t> "</a:t>
            </a:r>
            <a:r>
              <a:rPr lang="ru-RU" altLang="uk-UA" sz="2000" dirty="0" err="1"/>
              <a:t>порожніх</a:t>
            </a:r>
            <a:r>
              <a:rPr lang="ru-RU" altLang="uk-UA" sz="2000" dirty="0"/>
              <a:t>" </a:t>
            </a:r>
            <a:r>
              <a:rPr lang="ru-RU" altLang="uk-UA" sz="2000" dirty="0" err="1"/>
              <a:t>таксі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більше</a:t>
            </a:r>
            <a:r>
              <a:rPr lang="ru-RU" altLang="uk-UA" sz="2000" dirty="0"/>
              <a:t> </a:t>
            </a:r>
            <a:r>
              <a:rPr lang="en-US" altLang="uk-UA" sz="2000" dirty="0" smtClean="0"/>
              <a:t>n</a:t>
            </a:r>
            <a:r>
              <a:rPr lang="uk-UA" altLang="uk-UA" sz="2000" baseline="-25000" dirty="0" smtClean="0"/>
              <a:t>2</a:t>
            </a:r>
            <a:r>
              <a:rPr lang="en-US" altLang="uk-UA" sz="2000" dirty="0" smtClean="0"/>
              <a:t>, </a:t>
            </a:r>
            <a:r>
              <a:rPr lang="ru-RU" altLang="uk-UA" sz="2000" dirty="0"/>
              <a:t>то "</a:t>
            </a:r>
            <a:r>
              <a:rPr lang="ru-RU" altLang="uk-UA" sz="2000" dirty="0" err="1"/>
              <a:t>зайві</a:t>
            </a:r>
            <a:r>
              <a:rPr lang="ru-RU" altLang="uk-UA" sz="2000" dirty="0"/>
              <a:t>" - в оперативному порядку передаются на </a:t>
            </a:r>
            <a:r>
              <a:rPr lang="ru-RU" altLang="uk-UA" sz="2000" dirty="0" err="1"/>
              <a:t>інші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маршрути</a:t>
            </a:r>
            <a:r>
              <a:rPr lang="ru-RU" altLang="uk-UA" sz="2000" dirty="0"/>
              <a:t>, де </a:t>
            </a:r>
            <a:r>
              <a:rPr lang="ru-RU" altLang="uk-UA" sz="2000" dirty="0" err="1"/>
              <a:t>працюють</a:t>
            </a:r>
            <a:r>
              <a:rPr lang="ru-RU" altLang="uk-UA" sz="2000" dirty="0"/>
              <a:t> з </a:t>
            </a:r>
            <a:r>
              <a:rPr lang="ru-RU" altLang="uk-UA" sz="2000" dirty="0" err="1"/>
              <a:t>повним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навантаженням</a:t>
            </a:r>
            <a:r>
              <a:rPr lang="ru-RU" altLang="uk-UA" sz="2000" dirty="0"/>
              <a:t>. </a:t>
            </a:r>
          </a:p>
          <a:p>
            <a:pPr marL="0" indent="0">
              <a:buNone/>
            </a:pPr>
            <a:r>
              <a:rPr lang="ru-RU" altLang="uk-UA" sz="2000" dirty="0" err="1"/>
              <a:t>Нестача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автобусів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понад</a:t>
            </a:r>
            <a:r>
              <a:rPr lang="ru-RU" altLang="uk-UA" sz="2000" dirty="0"/>
              <a:t> </a:t>
            </a:r>
            <a:r>
              <a:rPr lang="en-US" altLang="uk-UA" sz="2000" dirty="0" smtClean="0"/>
              <a:t>n</a:t>
            </a:r>
            <a:r>
              <a:rPr lang="uk-UA" altLang="uk-UA" sz="2000" baseline="-25000" dirty="0" smtClean="0"/>
              <a:t>1</a:t>
            </a:r>
            <a:r>
              <a:rPr lang="en-US" altLang="uk-UA" sz="2000" dirty="0" smtClean="0"/>
              <a:t> </a:t>
            </a:r>
            <a:r>
              <a:rPr lang="ru-RU" altLang="uk-UA" sz="2000" dirty="0" err="1"/>
              <a:t>штрафується</a:t>
            </a:r>
            <a:r>
              <a:rPr lang="ru-RU" altLang="uk-UA" sz="2000" dirty="0"/>
              <a:t> С</a:t>
            </a:r>
            <a:r>
              <a:rPr lang="ru-RU" altLang="uk-UA" sz="2000" baseline="-25000" dirty="0"/>
              <a:t>3</a:t>
            </a:r>
            <a:r>
              <a:rPr lang="ru-RU" altLang="uk-UA" sz="2000" dirty="0"/>
              <a:t> грн./день за </a:t>
            </a:r>
            <a:r>
              <a:rPr lang="ru-RU" altLang="uk-UA" sz="2000" dirty="0" err="1"/>
              <a:t>кожен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відсутній</a:t>
            </a:r>
            <a:r>
              <a:rPr lang="ru-RU" altLang="uk-UA" sz="2000" dirty="0"/>
              <a:t> автобус. </a:t>
            </a:r>
          </a:p>
          <a:p>
            <a:pPr marL="0" indent="0">
              <a:buNone/>
            </a:pPr>
            <a:r>
              <a:rPr lang="ru-RU" altLang="uk-UA" sz="2000" dirty="0"/>
              <a:t>1. </a:t>
            </a:r>
            <a:r>
              <a:rPr lang="ru-RU" altLang="uk-UA" sz="2000" dirty="0" err="1"/>
              <a:t>Побудувати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матрицю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прибутків</a:t>
            </a:r>
            <a:r>
              <a:rPr lang="ru-RU" altLang="uk-UA" sz="2000" dirty="0"/>
              <a:t>. </a:t>
            </a:r>
          </a:p>
          <a:p>
            <a:pPr marL="0" indent="0">
              <a:buNone/>
            </a:pPr>
            <a:r>
              <a:rPr lang="ru-RU" altLang="uk-UA" sz="2000" dirty="0"/>
              <a:t>2. </a:t>
            </a:r>
            <a:r>
              <a:rPr lang="ru-RU" altLang="uk-UA" sz="2000" dirty="0" err="1"/>
              <a:t>Знайти</a:t>
            </a:r>
            <a:r>
              <a:rPr lang="ru-RU" altLang="uk-UA" sz="2000" dirty="0"/>
              <a:t> </a:t>
            </a:r>
            <a:r>
              <a:rPr lang="ru-RU" altLang="uk-UA" sz="2000" dirty="0" err="1"/>
              <a:t>рішення</a:t>
            </a:r>
            <a:r>
              <a:rPr lang="ru-RU" altLang="uk-UA" sz="2000" dirty="0"/>
              <a:t> (</a:t>
            </a:r>
            <a:r>
              <a:rPr lang="ru-RU" altLang="uk-UA" sz="2000" dirty="0" err="1"/>
              <a:t>кількість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автобусів</a:t>
            </a:r>
            <a:r>
              <a:rPr lang="ru-RU" altLang="uk-UA" sz="2000" dirty="0"/>
              <a:t> в межах </a:t>
            </a:r>
            <a:r>
              <a:rPr lang="ru-RU" altLang="uk-UA" sz="2000" dirty="0" err="1"/>
              <a:t>від</a:t>
            </a:r>
            <a:r>
              <a:rPr lang="ru-RU" altLang="uk-UA" sz="2000" dirty="0"/>
              <a:t> </a:t>
            </a:r>
            <a:r>
              <a:rPr lang="en-US" altLang="uk-UA" sz="2000" dirty="0"/>
              <a:t>N </a:t>
            </a:r>
            <a:r>
              <a:rPr lang="ru-RU" altLang="uk-UA" sz="2000" dirty="0"/>
              <a:t>до </a:t>
            </a:r>
            <a:r>
              <a:rPr lang="en-US" altLang="uk-UA" sz="2000" dirty="0"/>
              <a:t>N+10), </a:t>
            </a:r>
            <a:r>
              <a:rPr lang="ru-RU" altLang="uk-UA" sz="2000" dirty="0" err="1"/>
              <a:t>що</a:t>
            </a:r>
            <a:r>
              <a:rPr lang="ru-RU" altLang="uk-UA" sz="2000" dirty="0"/>
              <a:t> приносить </a:t>
            </a:r>
            <a:r>
              <a:rPr lang="ru-RU" altLang="uk-UA" sz="2000" dirty="0" err="1"/>
              <a:t>максимальний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прибуток</a:t>
            </a:r>
            <a:r>
              <a:rPr lang="ru-RU" altLang="uk-UA" sz="2000" dirty="0"/>
              <a:t> в </a:t>
            </a:r>
            <a:r>
              <a:rPr lang="ru-RU" altLang="uk-UA" sz="2000" dirty="0" err="1"/>
              <a:t>умовах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невизначеності</a:t>
            </a:r>
            <a:endParaRPr lang="ru-RU" altLang="uk-UA" sz="2000" dirty="0"/>
          </a:p>
          <a:p>
            <a:pPr marL="0" indent="0">
              <a:buNone/>
            </a:pPr>
            <a:r>
              <a:rPr lang="ru-RU" altLang="uk-UA" sz="2000" dirty="0"/>
              <a:t>3. </a:t>
            </a:r>
            <a:r>
              <a:rPr lang="ru-RU" altLang="uk-UA" sz="2000" dirty="0" err="1"/>
              <a:t>Знайти</a:t>
            </a:r>
            <a:r>
              <a:rPr lang="ru-RU" altLang="uk-UA" sz="2000" dirty="0"/>
              <a:t> </a:t>
            </a:r>
            <a:r>
              <a:rPr lang="ru-RU" altLang="uk-UA" sz="2000" dirty="0" err="1"/>
              <a:t>рішення</a:t>
            </a:r>
            <a:r>
              <a:rPr lang="ru-RU" altLang="uk-UA" sz="2000" dirty="0"/>
              <a:t> в </a:t>
            </a:r>
            <a:r>
              <a:rPr lang="ru-RU" altLang="uk-UA" sz="2000" dirty="0" err="1"/>
              <a:t>умовах</a:t>
            </a:r>
            <a:r>
              <a:rPr lang="ru-RU" altLang="uk-UA" sz="2000" dirty="0"/>
              <a:t> </a:t>
            </a:r>
            <a:r>
              <a:rPr lang="ru-RU" altLang="uk-UA" sz="2000" dirty="0" err="1"/>
              <a:t>ризику</a:t>
            </a:r>
            <a:r>
              <a:rPr lang="ru-RU" altLang="uk-UA" sz="2000" dirty="0"/>
              <a:t>. </a:t>
            </a:r>
            <a:r>
              <a:rPr lang="ru-RU" altLang="uk-UA" sz="2000" dirty="0" err="1"/>
              <a:t>Суб'єктивна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вірогідність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зовнішніх</a:t>
            </a:r>
            <a:r>
              <a:rPr lang="ru-RU" altLang="uk-UA" sz="2000" dirty="0"/>
              <a:t> умов </a:t>
            </a:r>
            <a:r>
              <a:rPr lang="en-US" altLang="uk-UA" sz="2000" dirty="0" err="1"/>
              <a:t>qj</a:t>
            </a:r>
            <a:r>
              <a:rPr lang="en-US" altLang="uk-UA" sz="2000" dirty="0"/>
              <a:t> : </a:t>
            </a:r>
            <a:r>
              <a:rPr lang="en-US" altLang="uk-UA" sz="2000" b="1" dirty="0" err="1"/>
              <a:t>qj</a:t>
            </a:r>
            <a:r>
              <a:rPr lang="en-US" altLang="uk-UA" sz="2000" b="1" dirty="0"/>
              <a:t> =(12-j)*j/286; j=1…11. </a:t>
            </a:r>
            <a:r>
              <a:rPr lang="en-US" altLang="uk-UA" sz="2000" dirty="0"/>
              <a:t/>
            </a:r>
            <a:br>
              <a:rPr lang="en-US" altLang="uk-UA" sz="2000" dirty="0"/>
            </a:br>
            <a:r>
              <a:rPr lang="ru-RU" altLang="uk-UA" sz="2000" dirty="0" err="1"/>
              <a:t>Вірогідність</a:t>
            </a:r>
            <a:r>
              <a:rPr lang="ru-RU" altLang="uk-UA" sz="2000" dirty="0"/>
              <a:t> </a:t>
            </a:r>
            <a:r>
              <a:rPr lang="ru-RU" altLang="uk-UA" sz="2000" dirty="0" err="1"/>
              <a:t>виконання</a:t>
            </a:r>
            <a:r>
              <a:rPr lang="ru-RU" altLang="uk-UA" sz="2000" dirty="0"/>
              <a:t> </a:t>
            </a:r>
            <a:r>
              <a:rPr lang="ru-RU" altLang="uk-UA" sz="2000" dirty="0" err="1"/>
              <a:t>рішення</a:t>
            </a:r>
            <a:r>
              <a:rPr lang="ru-RU" altLang="uk-UA" sz="2000" dirty="0"/>
              <a:t> </a:t>
            </a:r>
            <a:r>
              <a:rPr lang="en-US" altLang="uk-UA" sz="2000" dirty="0" err="1"/>
              <a:t>pij</a:t>
            </a:r>
            <a:r>
              <a:rPr lang="en-US" altLang="uk-UA" sz="2000" dirty="0"/>
              <a:t> : </a:t>
            </a:r>
            <a:r>
              <a:rPr lang="en-US" altLang="uk-UA" sz="2000" b="1" dirty="0" err="1"/>
              <a:t>pij</a:t>
            </a:r>
            <a:r>
              <a:rPr lang="en-US" altLang="uk-UA" sz="2000" b="1" dirty="0"/>
              <a:t> =1-0.01(</a:t>
            </a:r>
            <a:r>
              <a:rPr lang="en-US" altLang="uk-UA" sz="2000" b="1" dirty="0" err="1"/>
              <a:t>N+i</a:t>
            </a:r>
            <a:r>
              <a:rPr lang="en-US" altLang="uk-UA" sz="2000" b="1" dirty="0"/>
              <a:t>)</a:t>
            </a:r>
            <a:r>
              <a:rPr lang="en-US" altLang="uk-UA" sz="2000" dirty="0"/>
              <a:t> </a:t>
            </a:r>
            <a:endParaRPr lang="uk-UA" altLang="uk-UA" sz="2000" dirty="0"/>
          </a:p>
          <a:p>
            <a:pPr marL="0" indent="0">
              <a:buNone/>
            </a:pPr>
            <a:endParaRPr lang="en-US" altLang="uk-UA" sz="2000" dirty="0"/>
          </a:p>
          <a:p>
            <a:pPr marL="0" indent="0"/>
            <a:endParaRPr lang="ru-RU" altLang="uk-UA" dirty="0" smtClean="0"/>
          </a:p>
        </p:txBody>
      </p:sp>
    </p:spTree>
    <p:extLst>
      <p:ext uri="{BB962C8B-B14F-4D97-AF65-F5344CB8AC3E}">
        <p14:creationId xmlns:p14="http://schemas.microsoft.com/office/powerpoint/2010/main" val="25451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Заголовок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561975"/>
          </a:xfrm>
        </p:spPr>
        <p:txBody>
          <a:bodyPr>
            <a:normAutofit fontScale="90000"/>
          </a:bodyPr>
          <a:lstStyle/>
          <a:p>
            <a:r>
              <a:rPr lang="uk-UA" altLang="en-US" smtClean="0"/>
              <a:t>Матриця прибутку</a:t>
            </a:r>
            <a:endParaRPr lang="en-US" altLang="en-US" smtClean="0"/>
          </a:p>
        </p:txBody>
      </p:sp>
      <p:sp>
        <p:nvSpPr>
          <p:cNvPr id="9523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C0EB213-0EF3-45F6-8F10-560C6194CDE4}" type="slidenum">
              <a:rPr lang="ru-RU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ru-RU" altLang="en-US" sz="140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63750" y="3716338"/>
          <a:ext cx="3311524" cy="2389186"/>
        </p:xfrm>
        <a:graphic>
          <a:graphicData uri="http://schemas.openxmlformats.org/drawingml/2006/table">
            <a:tbl>
              <a:tblPr/>
              <a:tblGrid>
                <a:gridCol w="587710">
                  <a:extLst>
                    <a:ext uri="{9D8B030D-6E8A-4147-A177-3AD203B41FA5}">
                      <a16:colId xmlns:a16="http://schemas.microsoft.com/office/drawing/2014/main" val="1681104146"/>
                    </a:ext>
                  </a:extLst>
                </a:gridCol>
                <a:gridCol w="497293">
                  <a:extLst>
                    <a:ext uri="{9D8B030D-6E8A-4147-A177-3AD203B41FA5}">
                      <a16:colId xmlns:a16="http://schemas.microsoft.com/office/drawing/2014/main" val="3875689178"/>
                    </a:ext>
                  </a:extLst>
                </a:gridCol>
                <a:gridCol w="593362">
                  <a:extLst>
                    <a:ext uri="{9D8B030D-6E8A-4147-A177-3AD203B41FA5}">
                      <a16:colId xmlns:a16="http://schemas.microsoft.com/office/drawing/2014/main" val="3226111877"/>
                    </a:ext>
                  </a:extLst>
                </a:gridCol>
                <a:gridCol w="593362">
                  <a:extLst>
                    <a:ext uri="{9D8B030D-6E8A-4147-A177-3AD203B41FA5}">
                      <a16:colId xmlns:a16="http://schemas.microsoft.com/office/drawing/2014/main" val="1270115854"/>
                    </a:ext>
                  </a:extLst>
                </a:gridCol>
                <a:gridCol w="565108">
                  <a:extLst>
                    <a:ext uri="{9D8B030D-6E8A-4147-A177-3AD203B41FA5}">
                      <a16:colId xmlns:a16="http://schemas.microsoft.com/office/drawing/2014/main" val="760007149"/>
                    </a:ext>
                  </a:extLst>
                </a:gridCol>
                <a:gridCol w="474689">
                  <a:extLst>
                    <a:ext uri="{9D8B030D-6E8A-4147-A177-3AD203B41FA5}">
                      <a16:colId xmlns:a16="http://schemas.microsoft.com/office/drawing/2014/main" val="2040096438"/>
                    </a:ext>
                  </a:extLst>
                </a:gridCol>
              </a:tblGrid>
              <a:tr h="44422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650436"/>
                  </a:ext>
                </a:extLst>
              </a:tr>
              <a:tr h="44422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\F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r>
                        <a:rPr lang="en-US" sz="1600" b="1" i="0" u="none" strike="noStrike" baseline="-250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359108"/>
                  </a:ext>
                </a:extLst>
              </a:tr>
              <a:tr h="40820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015593"/>
                  </a:ext>
                </a:extLst>
              </a:tr>
              <a:tr h="360179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883011"/>
                  </a:ext>
                </a:extLst>
              </a:tr>
              <a:tr h="28814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5099541"/>
                  </a:ext>
                </a:extLst>
              </a:tr>
              <a:tr h="44422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2" marR="9522" marT="952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en-US" sz="1600" b="1" i="0" u="none" strike="noStrike" baseline="-250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2" marR="9522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781174"/>
                  </a:ext>
                </a:extLst>
              </a:tr>
            </a:tbl>
          </a:graphicData>
        </a:graphic>
      </p:graphicFrame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7015" y="1425680"/>
            <a:ext cx="840105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88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Заголовок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77875"/>
          </a:xfrm>
        </p:spPr>
        <p:txBody>
          <a:bodyPr/>
          <a:lstStyle/>
          <a:p>
            <a:r>
              <a:rPr lang="uk-UA" altLang="en-US" sz="3200"/>
              <a:t>В умовах невизначеності</a:t>
            </a:r>
            <a:endParaRPr lang="en-US" altLang="en-US" sz="3200"/>
          </a:p>
        </p:txBody>
      </p:sp>
      <p:sp>
        <p:nvSpPr>
          <p:cNvPr id="9625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9C5992-37FF-462F-B071-A5CB35A9D0FA}" type="slidenum">
              <a:rPr lang="ru-RU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ru-RU" altLang="en-US" sz="140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868034"/>
              </p:ext>
            </p:extLst>
          </p:nvPr>
        </p:nvGraphicFramePr>
        <p:xfrm>
          <a:off x="2208214" y="1125539"/>
          <a:ext cx="7343771" cy="5119679"/>
        </p:xfrm>
        <a:graphic>
          <a:graphicData uri="http://schemas.openxmlformats.org/drawingml/2006/table">
            <a:tbl>
              <a:tblPr/>
              <a:tblGrid>
                <a:gridCol w="432966">
                  <a:extLst>
                    <a:ext uri="{9D8B030D-6E8A-4147-A177-3AD203B41FA5}">
                      <a16:colId xmlns:a16="http://schemas.microsoft.com/office/drawing/2014/main" val="362816677"/>
                    </a:ext>
                  </a:extLst>
                </a:gridCol>
                <a:gridCol w="366356">
                  <a:extLst>
                    <a:ext uri="{9D8B030D-6E8A-4147-A177-3AD203B41FA5}">
                      <a16:colId xmlns:a16="http://schemas.microsoft.com/office/drawing/2014/main" val="3273377200"/>
                    </a:ext>
                  </a:extLst>
                </a:gridCol>
                <a:gridCol w="437129">
                  <a:extLst>
                    <a:ext uri="{9D8B030D-6E8A-4147-A177-3AD203B41FA5}">
                      <a16:colId xmlns:a16="http://schemas.microsoft.com/office/drawing/2014/main" val="4262240090"/>
                    </a:ext>
                  </a:extLst>
                </a:gridCol>
                <a:gridCol w="437129">
                  <a:extLst>
                    <a:ext uri="{9D8B030D-6E8A-4147-A177-3AD203B41FA5}">
                      <a16:colId xmlns:a16="http://schemas.microsoft.com/office/drawing/2014/main" val="2571529997"/>
                    </a:ext>
                  </a:extLst>
                </a:gridCol>
                <a:gridCol w="416315">
                  <a:extLst>
                    <a:ext uri="{9D8B030D-6E8A-4147-A177-3AD203B41FA5}">
                      <a16:colId xmlns:a16="http://schemas.microsoft.com/office/drawing/2014/main" val="2498124072"/>
                    </a:ext>
                  </a:extLst>
                </a:gridCol>
                <a:gridCol w="349703">
                  <a:extLst>
                    <a:ext uri="{9D8B030D-6E8A-4147-A177-3AD203B41FA5}">
                      <a16:colId xmlns:a16="http://schemas.microsoft.com/office/drawing/2014/main" val="1552588401"/>
                    </a:ext>
                  </a:extLst>
                </a:gridCol>
                <a:gridCol w="349703">
                  <a:extLst>
                    <a:ext uri="{9D8B030D-6E8A-4147-A177-3AD203B41FA5}">
                      <a16:colId xmlns:a16="http://schemas.microsoft.com/office/drawing/2014/main" val="492039855"/>
                    </a:ext>
                  </a:extLst>
                </a:gridCol>
                <a:gridCol w="349703">
                  <a:extLst>
                    <a:ext uri="{9D8B030D-6E8A-4147-A177-3AD203B41FA5}">
                      <a16:colId xmlns:a16="http://schemas.microsoft.com/office/drawing/2014/main" val="3703307293"/>
                    </a:ext>
                  </a:extLst>
                </a:gridCol>
                <a:gridCol w="349703">
                  <a:extLst>
                    <a:ext uri="{9D8B030D-6E8A-4147-A177-3AD203B41FA5}">
                      <a16:colId xmlns:a16="http://schemas.microsoft.com/office/drawing/2014/main" val="2493409107"/>
                    </a:ext>
                  </a:extLst>
                </a:gridCol>
                <a:gridCol w="349703">
                  <a:extLst>
                    <a:ext uri="{9D8B030D-6E8A-4147-A177-3AD203B41FA5}">
                      <a16:colId xmlns:a16="http://schemas.microsoft.com/office/drawing/2014/main" val="3491639500"/>
                    </a:ext>
                  </a:extLst>
                </a:gridCol>
                <a:gridCol w="349703">
                  <a:extLst>
                    <a:ext uri="{9D8B030D-6E8A-4147-A177-3AD203B41FA5}">
                      <a16:colId xmlns:a16="http://schemas.microsoft.com/office/drawing/2014/main" val="4259264879"/>
                    </a:ext>
                  </a:extLst>
                </a:gridCol>
                <a:gridCol w="349703">
                  <a:extLst>
                    <a:ext uri="{9D8B030D-6E8A-4147-A177-3AD203B41FA5}">
                      <a16:colId xmlns:a16="http://schemas.microsoft.com/office/drawing/2014/main" val="1701158142"/>
                    </a:ext>
                  </a:extLst>
                </a:gridCol>
                <a:gridCol w="387172">
                  <a:extLst>
                    <a:ext uri="{9D8B030D-6E8A-4147-A177-3AD203B41FA5}">
                      <a16:colId xmlns:a16="http://schemas.microsoft.com/office/drawing/2014/main" val="1398578710"/>
                    </a:ext>
                  </a:extLst>
                </a:gridCol>
                <a:gridCol w="437129">
                  <a:extLst>
                    <a:ext uri="{9D8B030D-6E8A-4147-A177-3AD203B41FA5}">
                      <a16:colId xmlns:a16="http://schemas.microsoft.com/office/drawing/2014/main" val="4264280721"/>
                    </a:ext>
                  </a:extLst>
                </a:gridCol>
                <a:gridCol w="682754">
                  <a:extLst>
                    <a:ext uri="{9D8B030D-6E8A-4147-A177-3AD203B41FA5}">
                      <a16:colId xmlns:a16="http://schemas.microsoft.com/office/drawing/2014/main" val="3059934044"/>
                    </a:ext>
                  </a:extLst>
                </a:gridCol>
                <a:gridCol w="466272">
                  <a:extLst>
                    <a:ext uri="{9D8B030D-6E8A-4147-A177-3AD203B41FA5}">
                      <a16:colId xmlns:a16="http://schemas.microsoft.com/office/drawing/2014/main" val="1814597069"/>
                    </a:ext>
                  </a:extLst>
                </a:gridCol>
                <a:gridCol w="832628">
                  <a:extLst>
                    <a:ext uri="{9D8B030D-6E8A-4147-A177-3AD203B41FA5}">
                      <a16:colId xmlns:a16="http://schemas.microsoft.com/office/drawing/2014/main" val="1420263341"/>
                    </a:ext>
                  </a:extLst>
                </a:gridCol>
              </a:tblGrid>
              <a:tr h="28518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08460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C3</a:t>
                      </a:r>
                    </a:p>
                  </a:txBody>
                  <a:tcPr marL="9524" marR="9524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640967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4" marR="9524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604835"/>
                  </a:ext>
                </a:extLst>
              </a:tr>
              <a:tr h="271602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539852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7065588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\F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4" marR="9524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4" marR="9524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4" marR="9524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4" marR="9524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4" marR="9524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4" marR="9524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4" marR="9524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Hw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046381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3,45E+16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587800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35,2917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1,2E+17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760021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38,4583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33,9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3,01E+17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12376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40,625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5,83E+17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0024294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42,25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9,06E+17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601046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43,3333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1,16E+18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389375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43,875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1,27E+18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9232903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43,875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1,19E+18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8349513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1,01E+18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671522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9,35E+17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006556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9,21E+17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802215"/>
                  </a:ext>
                </a:extLst>
              </a:tr>
              <a:tr h="28518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43,875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1,27E+18</a:t>
                      </a:r>
                    </a:p>
                  </a:txBody>
                  <a:tcPr marL="9524" marR="9524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564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8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en-US" sz="3600"/>
              <a:t>Критерій Севіджа</a:t>
            </a:r>
            <a:endParaRPr lang="en-US" altLang="en-US" sz="3600"/>
          </a:p>
        </p:txBody>
      </p:sp>
      <p:sp>
        <p:nvSpPr>
          <p:cNvPr id="9728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832E962-D864-4842-B3F3-C5E7DDC6C4A0}" type="slidenum">
              <a:rPr lang="ru-RU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ru-RU" altLang="en-US" sz="140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154801"/>
              </p:ext>
            </p:extLst>
          </p:nvPr>
        </p:nvGraphicFramePr>
        <p:xfrm>
          <a:off x="2711450" y="1417639"/>
          <a:ext cx="5905501" cy="4314830"/>
        </p:xfrm>
        <a:graphic>
          <a:graphicData uri="http://schemas.openxmlformats.org/drawingml/2006/table">
            <a:tbl>
              <a:tblPr/>
              <a:tblGrid>
                <a:gridCol w="384951">
                  <a:extLst>
                    <a:ext uri="{9D8B030D-6E8A-4147-A177-3AD203B41FA5}">
                      <a16:colId xmlns:a16="http://schemas.microsoft.com/office/drawing/2014/main" val="3122120781"/>
                    </a:ext>
                  </a:extLst>
                </a:gridCol>
                <a:gridCol w="459317">
                  <a:extLst>
                    <a:ext uri="{9D8B030D-6E8A-4147-A177-3AD203B41FA5}">
                      <a16:colId xmlns:a16="http://schemas.microsoft.com/office/drawing/2014/main" val="1316624239"/>
                    </a:ext>
                  </a:extLst>
                </a:gridCol>
                <a:gridCol w="459317">
                  <a:extLst>
                    <a:ext uri="{9D8B030D-6E8A-4147-A177-3AD203B41FA5}">
                      <a16:colId xmlns:a16="http://schemas.microsoft.com/office/drawing/2014/main" val="626188196"/>
                    </a:ext>
                  </a:extLst>
                </a:gridCol>
                <a:gridCol w="511811">
                  <a:extLst>
                    <a:ext uri="{9D8B030D-6E8A-4147-A177-3AD203B41FA5}">
                      <a16:colId xmlns:a16="http://schemas.microsoft.com/office/drawing/2014/main" val="2299030384"/>
                    </a:ext>
                  </a:extLst>
                </a:gridCol>
                <a:gridCol w="459317">
                  <a:extLst>
                    <a:ext uri="{9D8B030D-6E8A-4147-A177-3AD203B41FA5}">
                      <a16:colId xmlns:a16="http://schemas.microsoft.com/office/drawing/2014/main" val="3662333558"/>
                    </a:ext>
                  </a:extLst>
                </a:gridCol>
                <a:gridCol w="454942">
                  <a:extLst>
                    <a:ext uri="{9D8B030D-6E8A-4147-A177-3AD203B41FA5}">
                      <a16:colId xmlns:a16="http://schemas.microsoft.com/office/drawing/2014/main" val="952242817"/>
                    </a:ext>
                  </a:extLst>
                </a:gridCol>
                <a:gridCol w="454942">
                  <a:extLst>
                    <a:ext uri="{9D8B030D-6E8A-4147-A177-3AD203B41FA5}">
                      <a16:colId xmlns:a16="http://schemas.microsoft.com/office/drawing/2014/main" val="4031933614"/>
                    </a:ext>
                  </a:extLst>
                </a:gridCol>
                <a:gridCol w="454942">
                  <a:extLst>
                    <a:ext uri="{9D8B030D-6E8A-4147-A177-3AD203B41FA5}">
                      <a16:colId xmlns:a16="http://schemas.microsoft.com/office/drawing/2014/main" val="1439171503"/>
                    </a:ext>
                  </a:extLst>
                </a:gridCol>
                <a:gridCol w="419946">
                  <a:extLst>
                    <a:ext uri="{9D8B030D-6E8A-4147-A177-3AD203B41FA5}">
                      <a16:colId xmlns:a16="http://schemas.microsoft.com/office/drawing/2014/main" val="156525895"/>
                    </a:ext>
                  </a:extLst>
                </a:gridCol>
                <a:gridCol w="419946">
                  <a:extLst>
                    <a:ext uri="{9D8B030D-6E8A-4147-A177-3AD203B41FA5}">
                      <a16:colId xmlns:a16="http://schemas.microsoft.com/office/drawing/2014/main" val="2114096609"/>
                    </a:ext>
                  </a:extLst>
                </a:gridCol>
                <a:gridCol w="454942">
                  <a:extLst>
                    <a:ext uri="{9D8B030D-6E8A-4147-A177-3AD203B41FA5}">
                      <a16:colId xmlns:a16="http://schemas.microsoft.com/office/drawing/2014/main" val="4179318988"/>
                    </a:ext>
                  </a:extLst>
                </a:gridCol>
                <a:gridCol w="511811">
                  <a:extLst>
                    <a:ext uri="{9D8B030D-6E8A-4147-A177-3AD203B41FA5}">
                      <a16:colId xmlns:a16="http://schemas.microsoft.com/office/drawing/2014/main" val="500249122"/>
                    </a:ext>
                  </a:extLst>
                </a:gridCol>
                <a:gridCol w="459317">
                  <a:extLst>
                    <a:ext uri="{9D8B030D-6E8A-4147-A177-3AD203B41FA5}">
                      <a16:colId xmlns:a16="http://schemas.microsoft.com/office/drawing/2014/main" val="2066798426"/>
                    </a:ext>
                  </a:extLst>
                </a:gridCol>
              </a:tblGrid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589476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257154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097307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444236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384514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508691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633179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502595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27742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618359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766323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957851"/>
                  </a:ext>
                </a:extLst>
              </a:tr>
              <a:tr h="331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6" marR="9526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9526" marR="9526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785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25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r>
              <a:rPr lang="uk-UA" altLang="en-US" sz="3600"/>
              <a:t>В умовах ризику</a:t>
            </a:r>
            <a:endParaRPr lang="en-US" altLang="en-US" sz="3600"/>
          </a:p>
        </p:txBody>
      </p:sp>
      <p:sp>
        <p:nvSpPr>
          <p:cNvPr id="9830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CDC474-BE5F-48CB-9447-79C7B33F557D}" type="slidenum">
              <a:rPr lang="ru-RU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ru-RU" altLang="en-US" sz="140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0098969"/>
              </p:ext>
            </p:extLst>
          </p:nvPr>
        </p:nvGraphicFramePr>
        <p:xfrm>
          <a:off x="2279650" y="1412876"/>
          <a:ext cx="7704136" cy="4752981"/>
        </p:xfrm>
        <a:graphic>
          <a:graphicData uri="http://schemas.openxmlformats.org/drawingml/2006/table">
            <a:tbl>
              <a:tblPr/>
              <a:tblGrid>
                <a:gridCol w="241107">
                  <a:extLst>
                    <a:ext uri="{9D8B030D-6E8A-4147-A177-3AD203B41FA5}">
                      <a16:colId xmlns:a16="http://schemas.microsoft.com/office/drawing/2014/main" val="4153295935"/>
                    </a:ext>
                  </a:extLst>
                </a:gridCol>
                <a:gridCol w="395567">
                  <a:extLst>
                    <a:ext uri="{9D8B030D-6E8A-4147-A177-3AD203B41FA5}">
                      <a16:colId xmlns:a16="http://schemas.microsoft.com/office/drawing/2014/main" val="1190885570"/>
                    </a:ext>
                  </a:extLst>
                </a:gridCol>
                <a:gridCol w="395567">
                  <a:extLst>
                    <a:ext uri="{9D8B030D-6E8A-4147-A177-3AD203B41FA5}">
                      <a16:colId xmlns:a16="http://schemas.microsoft.com/office/drawing/2014/main" val="2754235393"/>
                    </a:ext>
                  </a:extLst>
                </a:gridCol>
                <a:gridCol w="485983">
                  <a:extLst>
                    <a:ext uri="{9D8B030D-6E8A-4147-A177-3AD203B41FA5}">
                      <a16:colId xmlns:a16="http://schemas.microsoft.com/office/drawing/2014/main" val="1156414499"/>
                    </a:ext>
                  </a:extLst>
                </a:gridCol>
                <a:gridCol w="406869">
                  <a:extLst>
                    <a:ext uri="{9D8B030D-6E8A-4147-A177-3AD203B41FA5}">
                      <a16:colId xmlns:a16="http://schemas.microsoft.com/office/drawing/2014/main" val="2285614936"/>
                    </a:ext>
                  </a:extLst>
                </a:gridCol>
                <a:gridCol w="406869">
                  <a:extLst>
                    <a:ext uri="{9D8B030D-6E8A-4147-A177-3AD203B41FA5}">
                      <a16:colId xmlns:a16="http://schemas.microsoft.com/office/drawing/2014/main" val="1044100337"/>
                    </a:ext>
                  </a:extLst>
                </a:gridCol>
                <a:gridCol w="437008">
                  <a:extLst>
                    <a:ext uri="{9D8B030D-6E8A-4147-A177-3AD203B41FA5}">
                      <a16:colId xmlns:a16="http://schemas.microsoft.com/office/drawing/2014/main" val="1658542221"/>
                    </a:ext>
                  </a:extLst>
                </a:gridCol>
                <a:gridCol w="421938">
                  <a:extLst>
                    <a:ext uri="{9D8B030D-6E8A-4147-A177-3AD203B41FA5}">
                      <a16:colId xmlns:a16="http://schemas.microsoft.com/office/drawing/2014/main" val="72312194"/>
                    </a:ext>
                  </a:extLst>
                </a:gridCol>
                <a:gridCol w="391800">
                  <a:extLst>
                    <a:ext uri="{9D8B030D-6E8A-4147-A177-3AD203B41FA5}">
                      <a16:colId xmlns:a16="http://schemas.microsoft.com/office/drawing/2014/main" val="3541407163"/>
                    </a:ext>
                  </a:extLst>
                </a:gridCol>
                <a:gridCol w="395567">
                  <a:extLst>
                    <a:ext uri="{9D8B030D-6E8A-4147-A177-3AD203B41FA5}">
                      <a16:colId xmlns:a16="http://schemas.microsoft.com/office/drawing/2014/main" val="351627088"/>
                    </a:ext>
                  </a:extLst>
                </a:gridCol>
                <a:gridCol w="391800">
                  <a:extLst>
                    <a:ext uri="{9D8B030D-6E8A-4147-A177-3AD203B41FA5}">
                      <a16:colId xmlns:a16="http://schemas.microsoft.com/office/drawing/2014/main" val="2720704723"/>
                    </a:ext>
                  </a:extLst>
                </a:gridCol>
                <a:gridCol w="376730">
                  <a:extLst>
                    <a:ext uri="{9D8B030D-6E8A-4147-A177-3AD203B41FA5}">
                      <a16:colId xmlns:a16="http://schemas.microsoft.com/office/drawing/2014/main" val="2802275076"/>
                    </a:ext>
                  </a:extLst>
                </a:gridCol>
                <a:gridCol w="437008">
                  <a:extLst>
                    <a:ext uri="{9D8B030D-6E8A-4147-A177-3AD203B41FA5}">
                      <a16:colId xmlns:a16="http://schemas.microsoft.com/office/drawing/2014/main" val="2506101471"/>
                    </a:ext>
                  </a:extLst>
                </a:gridCol>
                <a:gridCol w="467145">
                  <a:extLst>
                    <a:ext uri="{9D8B030D-6E8A-4147-A177-3AD203B41FA5}">
                      <a16:colId xmlns:a16="http://schemas.microsoft.com/office/drawing/2014/main" val="1408476557"/>
                    </a:ext>
                  </a:extLst>
                </a:gridCol>
                <a:gridCol w="440774">
                  <a:extLst>
                    <a:ext uri="{9D8B030D-6E8A-4147-A177-3AD203B41FA5}">
                      <a16:colId xmlns:a16="http://schemas.microsoft.com/office/drawing/2014/main" val="1357532687"/>
                    </a:ext>
                  </a:extLst>
                </a:gridCol>
                <a:gridCol w="542491">
                  <a:extLst>
                    <a:ext uri="{9D8B030D-6E8A-4147-A177-3AD203B41FA5}">
                      <a16:colId xmlns:a16="http://schemas.microsoft.com/office/drawing/2014/main" val="2459898737"/>
                    </a:ext>
                  </a:extLst>
                </a:gridCol>
                <a:gridCol w="542491">
                  <a:extLst>
                    <a:ext uri="{9D8B030D-6E8A-4147-A177-3AD203B41FA5}">
                      <a16:colId xmlns:a16="http://schemas.microsoft.com/office/drawing/2014/main" val="1640868298"/>
                    </a:ext>
                  </a:extLst>
                </a:gridCol>
                <a:gridCol w="527422">
                  <a:extLst>
                    <a:ext uri="{9D8B030D-6E8A-4147-A177-3AD203B41FA5}">
                      <a16:colId xmlns:a16="http://schemas.microsoft.com/office/drawing/2014/main" val="3755414207"/>
                    </a:ext>
                  </a:extLst>
                </a:gridCol>
              </a:tblGrid>
              <a:tr h="27196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C3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442278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29690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503551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qj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0,038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0,038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479404"/>
                  </a:ext>
                </a:extLst>
              </a:tr>
              <a:tr h="3367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4" marR="9524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Gm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34335"/>
                  </a:ext>
                </a:extLst>
              </a:tr>
              <a:tr h="3367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0,803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29,227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24,523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068810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0,959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32,456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29,346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047627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35,088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33,209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601581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36,909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32,041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700822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0,958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38,073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30,807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385551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0,899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38,592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29,509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675245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0,841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38,515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28,151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728653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0,785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37,926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26,743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345931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0,729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36,942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25,294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3402553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35,91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27,891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4692614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0,888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34,892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30,489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238365"/>
                  </a:ext>
                </a:extLst>
              </a:tr>
              <a:tr h="27196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4,23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5,26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4,47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3,44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1,955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38,592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33,209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9524" marR="9524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251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6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sz="4000"/>
              <a:t>Лабораторна робота </a:t>
            </a:r>
            <a:r>
              <a:rPr lang="en-US" altLang="uk-UA" sz="4000"/>
              <a:t>4</a:t>
            </a:r>
            <a:endParaRPr lang="uk-UA" altLang="en-US" sz="4000"/>
          </a:p>
        </p:txBody>
      </p:sp>
      <p:sp>
        <p:nvSpPr>
          <p:cNvPr id="9933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altLang="uk-UA" sz="2400"/>
              <a:t>3. Знайти допустиму вартість С </a:t>
            </a:r>
            <a:r>
              <a:rPr lang="uk-UA" altLang="uk-UA" sz="2400"/>
              <a:t>ідеального </a:t>
            </a:r>
            <a:r>
              <a:rPr lang="ru-RU" altLang="uk-UA" sz="2400"/>
              <a:t>експеременту, що визначає кількість пасажирів на маршруті. </a:t>
            </a:r>
          </a:p>
          <a:p>
            <a:pPr marL="0" indent="0">
              <a:buNone/>
            </a:pPr>
            <a:r>
              <a:rPr lang="uk-UA" altLang="en-US" sz="2400"/>
              <a:t>4.Знайти допустиму вартість неідеального експерименту</a:t>
            </a:r>
          </a:p>
          <a:p>
            <a:pPr marL="0" indent="0">
              <a:buNone/>
            </a:pPr>
            <a:r>
              <a:rPr lang="uk-UA" altLang="en-US" sz="2000"/>
              <a:t>P(B</a:t>
            </a:r>
            <a:r>
              <a:rPr lang="uk-UA" altLang="en-US" sz="2000" baseline="-25000"/>
              <a:t>1</a:t>
            </a:r>
            <a:r>
              <a:rPr lang="uk-UA" altLang="en-US" sz="2000"/>
              <a:t>/F</a:t>
            </a:r>
            <a:r>
              <a:rPr lang="uk-UA" altLang="en-US" sz="2000" baseline="-25000"/>
              <a:t>j</a:t>
            </a:r>
            <a:r>
              <a:rPr lang="uk-UA" altLang="en-US" sz="2000"/>
              <a:t>) = (12-j)</a:t>
            </a:r>
            <a:r>
              <a:rPr lang="uk-UA" altLang="en-US" sz="2000" baseline="30000"/>
              <a:t>2</a:t>
            </a:r>
            <a:r>
              <a:rPr lang="uk-UA" altLang="en-US" sz="2000"/>
              <a:t>/12</a:t>
            </a:r>
            <a:r>
              <a:rPr lang="en-US" altLang="en-US" sz="2000"/>
              <a:t>2</a:t>
            </a:r>
            <a:r>
              <a:rPr lang="uk-UA" altLang="en-US" sz="2000"/>
              <a:t>; </a:t>
            </a:r>
            <a:br>
              <a:rPr lang="uk-UA" altLang="en-US" sz="2000"/>
            </a:br>
            <a:r>
              <a:rPr lang="uk-UA" altLang="en-US" sz="2000"/>
              <a:t>P(B</a:t>
            </a:r>
            <a:r>
              <a:rPr lang="uk-UA" altLang="en-US" sz="2000" baseline="-25000"/>
              <a:t>2</a:t>
            </a:r>
            <a:r>
              <a:rPr lang="uk-UA" altLang="en-US" sz="2000"/>
              <a:t>/F</a:t>
            </a:r>
            <a:r>
              <a:rPr lang="uk-UA" altLang="en-US" sz="2000" baseline="-25000"/>
              <a:t>j</a:t>
            </a:r>
            <a:r>
              <a:rPr lang="uk-UA" altLang="en-US" sz="2000"/>
              <a:t>) = 2(11-j)(j-1)/12</a:t>
            </a:r>
            <a:r>
              <a:rPr lang="en-US" altLang="en-US" sz="2000"/>
              <a:t>2</a:t>
            </a:r>
            <a:r>
              <a:rPr lang="uk-UA" altLang="en-US" sz="2000"/>
              <a:t>; </a:t>
            </a:r>
            <a:br>
              <a:rPr lang="uk-UA" altLang="en-US" sz="2000"/>
            </a:br>
            <a:r>
              <a:rPr lang="uk-UA" altLang="en-US" sz="2000"/>
              <a:t>P(B</a:t>
            </a:r>
            <a:r>
              <a:rPr lang="uk-UA" altLang="en-US" sz="2000" baseline="-25000"/>
              <a:t>3</a:t>
            </a:r>
            <a:r>
              <a:rPr lang="uk-UA" altLang="en-US" sz="2000"/>
              <a:t>/F</a:t>
            </a:r>
            <a:r>
              <a:rPr lang="uk-UA" altLang="en-US" sz="2000" baseline="-25000"/>
              <a:t>j</a:t>
            </a:r>
            <a:r>
              <a:rPr lang="uk-UA" altLang="en-US" sz="2000"/>
              <a:t>) = j</a:t>
            </a:r>
            <a:r>
              <a:rPr lang="uk-UA" altLang="en-US" sz="2000" baseline="30000"/>
              <a:t>2</a:t>
            </a:r>
            <a:r>
              <a:rPr lang="uk-UA" altLang="en-US" sz="2000"/>
              <a:t>/12</a:t>
            </a:r>
            <a:r>
              <a:rPr lang="en-US" altLang="en-US" sz="2000"/>
              <a:t>2</a:t>
            </a:r>
            <a:endParaRPr lang="uk-UA" altLang="en-US" sz="2000"/>
          </a:p>
        </p:txBody>
      </p:sp>
      <p:sp>
        <p:nvSpPr>
          <p:cNvPr id="9933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F19401-3DA9-499D-B954-9AF1DD3EAF6F}" type="slidenum">
              <a:rPr lang="ru-RU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ru-RU" altLang="en-US" sz="140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/>
        </p:nvGraphicFramePr>
        <p:xfrm>
          <a:off x="5015880" y="3284984"/>
          <a:ext cx="4572000" cy="333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360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en-US" sz="3600"/>
              <a:t>Вартість ідеального експерименту</a:t>
            </a:r>
            <a:endParaRPr lang="en-US" altLang="en-US" sz="360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2728914" y="1228726"/>
          <a:ext cx="6408738" cy="4937119"/>
        </p:xfrm>
        <a:graphic>
          <a:graphicData uri="http://schemas.openxmlformats.org/drawingml/2006/table">
            <a:tbl>
              <a:tblPr/>
              <a:tblGrid>
                <a:gridCol w="342125">
                  <a:extLst>
                    <a:ext uri="{9D8B030D-6E8A-4147-A177-3AD203B41FA5}">
                      <a16:colId xmlns:a16="http://schemas.microsoft.com/office/drawing/2014/main" val="961885890"/>
                    </a:ext>
                  </a:extLst>
                </a:gridCol>
                <a:gridCol w="431762">
                  <a:extLst>
                    <a:ext uri="{9D8B030D-6E8A-4147-A177-3AD203B41FA5}">
                      <a16:colId xmlns:a16="http://schemas.microsoft.com/office/drawing/2014/main" val="3238074503"/>
                    </a:ext>
                  </a:extLst>
                </a:gridCol>
                <a:gridCol w="423218">
                  <a:extLst>
                    <a:ext uri="{9D8B030D-6E8A-4147-A177-3AD203B41FA5}">
                      <a16:colId xmlns:a16="http://schemas.microsoft.com/office/drawing/2014/main" val="1138564809"/>
                    </a:ext>
                  </a:extLst>
                </a:gridCol>
                <a:gridCol w="423218">
                  <a:extLst>
                    <a:ext uri="{9D8B030D-6E8A-4147-A177-3AD203B41FA5}">
                      <a16:colId xmlns:a16="http://schemas.microsoft.com/office/drawing/2014/main" val="371758076"/>
                    </a:ext>
                  </a:extLst>
                </a:gridCol>
                <a:gridCol w="471586">
                  <a:extLst>
                    <a:ext uri="{9D8B030D-6E8A-4147-A177-3AD203B41FA5}">
                      <a16:colId xmlns:a16="http://schemas.microsoft.com/office/drawing/2014/main" val="1537557887"/>
                    </a:ext>
                  </a:extLst>
                </a:gridCol>
                <a:gridCol w="423218">
                  <a:extLst>
                    <a:ext uri="{9D8B030D-6E8A-4147-A177-3AD203B41FA5}">
                      <a16:colId xmlns:a16="http://schemas.microsoft.com/office/drawing/2014/main" val="3931222082"/>
                    </a:ext>
                  </a:extLst>
                </a:gridCol>
                <a:gridCol w="419188">
                  <a:extLst>
                    <a:ext uri="{9D8B030D-6E8A-4147-A177-3AD203B41FA5}">
                      <a16:colId xmlns:a16="http://schemas.microsoft.com/office/drawing/2014/main" val="2054531546"/>
                    </a:ext>
                  </a:extLst>
                </a:gridCol>
                <a:gridCol w="419188">
                  <a:extLst>
                    <a:ext uri="{9D8B030D-6E8A-4147-A177-3AD203B41FA5}">
                      <a16:colId xmlns:a16="http://schemas.microsoft.com/office/drawing/2014/main" val="2924249785"/>
                    </a:ext>
                  </a:extLst>
                </a:gridCol>
                <a:gridCol w="419188">
                  <a:extLst>
                    <a:ext uri="{9D8B030D-6E8A-4147-A177-3AD203B41FA5}">
                      <a16:colId xmlns:a16="http://schemas.microsoft.com/office/drawing/2014/main" val="4031913645"/>
                    </a:ext>
                  </a:extLst>
                </a:gridCol>
                <a:gridCol w="386943">
                  <a:extLst>
                    <a:ext uri="{9D8B030D-6E8A-4147-A177-3AD203B41FA5}">
                      <a16:colId xmlns:a16="http://schemas.microsoft.com/office/drawing/2014/main" val="1244796160"/>
                    </a:ext>
                  </a:extLst>
                </a:gridCol>
                <a:gridCol w="386943">
                  <a:extLst>
                    <a:ext uri="{9D8B030D-6E8A-4147-A177-3AD203B41FA5}">
                      <a16:colId xmlns:a16="http://schemas.microsoft.com/office/drawing/2014/main" val="556169396"/>
                    </a:ext>
                  </a:extLst>
                </a:gridCol>
                <a:gridCol w="419188">
                  <a:extLst>
                    <a:ext uri="{9D8B030D-6E8A-4147-A177-3AD203B41FA5}">
                      <a16:colId xmlns:a16="http://schemas.microsoft.com/office/drawing/2014/main" val="2571914150"/>
                    </a:ext>
                  </a:extLst>
                </a:gridCol>
                <a:gridCol w="471586">
                  <a:extLst>
                    <a:ext uri="{9D8B030D-6E8A-4147-A177-3AD203B41FA5}">
                      <a16:colId xmlns:a16="http://schemas.microsoft.com/office/drawing/2014/main" val="40702404"/>
                    </a:ext>
                  </a:extLst>
                </a:gridCol>
                <a:gridCol w="423218">
                  <a:extLst>
                    <a:ext uri="{9D8B030D-6E8A-4147-A177-3AD203B41FA5}">
                      <a16:colId xmlns:a16="http://schemas.microsoft.com/office/drawing/2014/main" val="977637446"/>
                    </a:ext>
                  </a:extLst>
                </a:gridCol>
                <a:gridCol w="548169">
                  <a:extLst>
                    <a:ext uri="{9D8B030D-6E8A-4147-A177-3AD203B41FA5}">
                      <a16:colId xmlns:a16="http://schemas.microsoft.com/office/drawing/2014/main" val="35921739"/>
                    </a:ext>
                  </a:extLst>
                </a:gridCol>
              </a:tblGrid>
              <a:tr h="35522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585411"/>
                  </a:ext>
                </a:extLst>
              </a:tr>
              <a:tr h="32236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qj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7614325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4,28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32,7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229377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36,6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651881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0610143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42,7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5404639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44,7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2907359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1,88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977594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3,78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2,08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46,5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400523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0,98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46,4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894173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0,92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45,8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983910"/>
                  </a:ext>
                </a:extLst>
              </a:tr>
              <a:tr h="30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123703"/>
                  </a:ext>
                </a:extLst>
              </a:tr>
              <a:tr h="32236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5,48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999954"/>
                  </a:ext>
                </a:extLst>
              </a:tr>
              <a:tr h="32236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bj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46,5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212523"/>
                  </a:ext>
                </a:extLst>
              </a:tr>
              <a:tr h="26172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762274"/>
                  </a:ext>
                </a:extLst>
              </a:tr>
              <a:tr h="25339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4,49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C=b-a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6629708"/>
                  </a:ext>
                </a:extLst>
              </a:tr>
            </a:tbl>
          </a:graphicData>
        </a:graphic>
      </p:graphicFrame>
      <p:sp>
        <p:nvSpPr>
          <p:cNvPr id="10063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039F5D-C60A-4D97-9870-74DC431552D2}" type="slidenum">
              <a:rPr lang="ru-RU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ru-RU" altLang="en-US" sz="1400"/>
          </a:p>
        </p:txBody>
      </p:sp>
      <p:pic>
        <p:nvPicPr>
          <p:cNvPr id="100631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1" y="5668963"/>
            <a:ext cx="110172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98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717C4C-5932-4B7D-9AC4-C59C3F9A9B8E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uk-UA" sz="1400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sz="3200" b="1"/>
              <a:t>Класичні критерії в умовах невизначеності</a:t>
            </a:r>
          </a:p>
        </p:txBody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2684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uk-UA" sz="2400" b="1" u="sng"/>
              <a:t>2. Критерій Лапласа - нейтральний критерій, критерій недостатнього обгрунтування</a:t>
            </a:r>
            <a:r>
              <a:rPr lang="uk-UA" altLang="uk-UA" sz="2400" u="sng"/>
              <a:t> </a:t>
            </a:r>
            <a:endParaRPr lang="uk-UA" altLang="uk-UA" sz="240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400"/>
              <a:t>Оцінна функція  - середнє значення.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400"/>
              <a:t> Функція оцінки</a:t>
            </a:r>
            <a:r>
              <a:rPr lang="en-US" altLang="uk-UA" sz="2400"/>
              <a:t>:   </a:t>
            </a:r>
            <a:r>
              <a:rPr lang="en-US" altLang="uk-UA" sz="2400" b="1" i="1"/>
              <a:t>f</a:t>
            </a:r>
            <a:r>
              <a:rPr lang="en-US" altLang="uk-UA" sz="2400" b="1" i="1" baseline="-25000"/>
              <a:t>i</a:t>
            </a:r>
            <a:r>
              <a:rPr lang="en-US" altLang="uk-UA" sz="2400" b="1" i="1"/>
              <a:t>=evg</a:t>
            </a:r>
            <a:r>
              <a:rPr lang="en-US" altLang="uk-UA" sz="2400" b="1" i="1" baseline="-25000"/>
              <a:t>j</a:t>
            </a:r>
            <a:r>
              <a:rPr lang="en-US" altLang="uk-UA" sz="2400" b="1" i="1"/>
              <a:t> e</a:t>
            </a:r>
            <a:r>
              <a:rPr lang="en-US" altLang="uk-UA" sz="2400" b="1" i="1" baseline="-25000"/>
              <a:t>ij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uk-UA" sz="2400" i="1" baseline="-2500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uk-UA" sz="2400"/>
              <a:t>Краща альтернатива </a:t>
            </a:r>
            <a:r>
              <a:rPr lang="en-US" altLang="uk-UA" sz="2400"/>
              <a:t>E* </a:t>
            </a:r>
            <a:r>
              <a:rPr lang="uk-UA" altLang="uk-UA" sz="2400"/>
              <a:t>відповідає</a:t>
            </a:r>
            <a:r>
              <a:rPr lang="uk-UA" altLang="uk-UA" sz="2400" i="1"/>
              <a:t>: </a:t>
            </a:r>
            <a:r>
              <a:rPr lang="ru-RU" altLang="uk-UA" sz="2400" i="1"/>
              <a:t> </a:t>
            </a:r>
            <a:r>
              <a:rPr lang="en-US" altLang="uk-UA" sz="2400" i="1"/>
              <a:t>max f</a:t>
            </a:r>
            <a:r>
              <a:rPr lang="en-US" altLang="uk-UA" sz="2400" i="1" baseline="-25000"/>
              <a:t>i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uk-UA" sz="240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uk-UA" sz="2400"/>
              <a:t>Припускаємо, що всі зовнішні умови рівноімовірні.</a:t>
            </a:r>
          </a:p>
        </p:txBody>
      </p:sp>
    </p:spTree>
    <p:extLst>
      <p:ext uri="{BB962C8B-B14F-4D97-AF65-F5344CB8AC3E}">
        <p14:creationId xmlns:p14="http://schemas.microsoft.com/office/powerpoint/2010/main" val="234302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Заголовок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r>
              <a:rPr lang="uk-UA" altLang="en-US" sz="3600"/>
              <a:t>Вартість неідеального експерименту</a:t>
            </a:r>
            <a:endParaRPr lang="en-US" altLang="en-US" sz="3600"/>
          </a:p>
        </p:txBody>
      </p:sp>
      <p:sp>
        <p:nvSpPr>
          <p:cNvPr id="10137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90C19F-0878-45AB-95E3-C17F742121B5}" type="slidenum">
              <a:rPr lang="ru-RU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ru-RU" altLang="en-US" sz="140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4079876" y="1052513"/>
          <a:ext cx="3997325" cy="5256212"/>
        </p:xfrm>
        <a:graphic>
          <a:graphicData uri="http://schemas.openxmlformats.org/drawingml/2006/table">
            <a:tbl>
              <a:tblPr/>
              <a:tblGrid>
                <a:gridCol w="574226">
                  <a:extLst>
                    <a:ext uri="{9D8B030D-6E8A-4147-A177-3AD203B41FA5}">
                      <a16:colId xmlns:a16="http://schemas.microsoft.com/office/drawing/2014/main" val="2791040706"/>
                    </a:ext>
                  </a:extLst>
                </a:gridCol>
                <a:gridCol w="854662">
                  <a:extLst>
                    <a:ext uri="{9D8B030D-6E8A-4147-A177-3AD203B41FA5}">
                      <a16:colId xmlns:a16="http://schemas.microsoft.com/office/drawing/2014/main" val="4292459386"/>
                    </a:ext>
                  </a:extLst>
                </a:gridCol>
                <a:gridCol w="1176860">
                  <a:extLst>
                    <a:ext uri="{9D8B030D-6E8A-4147-A177-3AD203B41FA5}">
                      <a16:colId xmlns:a16="http://schemas.microsoft.com/office/drawing/2014/main" val="2085259429"/>
                    </a:ext>
                  </a:extLst>
                </a:gridCol>
                <a:gridCol w="708266">
                  <a:extLst>
                    <a:ext uri="{9D8B030D-6E8A-4147-A177-3AD203B41FA5}">
                      <a16:colId xmlns:a16="http://schemas.microsoft.com/office/drawing/2014/main" val="470462185"/>
                    </a:ext>
                  </a:extLst>
                </a:gridCol>
                <a:gridCol w="683311">
                  <a:extLst>
                    <a:ext uri="{9D8B030D-6E8A-4147-A177-3AD203B41FA5}">
                      <a16:colId xmlns:a16="http://schemas.microsoft.com/office/drawing/2014/main" val="4290477304"/>
                    </a:ext>
                  </a:extLst>
                </a:gridCol>
              </a:tblGrid>
              <a:tr h="5737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</a:rPr>
                        <a:t>Розподіл виходів</a:t>
                      </a:r>
                    </a:p>
                  </a:txBody>
                  <a:tcPr marL="9525" marR="9525" marT="9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32736"/>
                  </a:ext>
                </a:extLst>
              </a:tr>
              <a:tr h="5737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P(B1/Fj)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P(B2/Fj)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P(B3/Fj)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qj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8015482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0,992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0,038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9931426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0,1475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562324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0,664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0,2623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0,094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3594257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0,525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0,3443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0,112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457848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0,402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0,3934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0,122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102221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0,295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0,4098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0,126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638027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0,205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0,3934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0,122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081419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0,131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0,3443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0,52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0,112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9474843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0,074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0,2623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0,66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0,094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276343"/>
                  </a:ext>
                </a:extLst>
              </a:tr>
              <a:tr h="3131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0,033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0,1475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529974"/>
                  </a:ext>
                </a:extLst>
              </a:tr>
              <a:tr h="3256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0,008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0,99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0,038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3589561"/>
                  </a:ext>
                </a:extLst>
              </a:tr>
              <a:tr h="32569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494141"/>
                  </a:ext>
                </a:extLst>
              </a:tr>
              <a:tr h="3256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P(bk)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0,352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0,2951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506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31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r>
              <a:rPr lang="uk-UA" altLang="en-US" sz="3600"/>
              <a:t>Вартість неідеального експерименту</a:t>
            </a:r>
            <a:endParaRPr lang="en-US" altLang="en-US" sz="3600"/>
          </a:p>
        </p:txBody>
      </p:sp>
      <p:sp>
        <p:nvSpPr>
          <p:cNvPr id="102403" name="Объект 2"/>
          <p:cNvSpPr>
            <a:spLocks noGrp="1"/>
          </p:cNvSpPr>
          <p:nvPr>
            <p:ph idx="1"/>
          </p:nvPr>
        </p:nvSpPr>
        <p:spPr>
          <a:xfrm>
            <a:off x="1847850" y="1157289"/>
            <a:ext cx="8362950" cy="5087937"/>
          </a:xfrm>
        </p:spPr>
        <p:txBody>
          <a:bodyPr/>
          <a:lstStyle/>
          <a:p>
            <a:pPr marL="0" indent="0" algn="r">
              <a:buNone/>
            </a:pPr>
            <a:r>
              <a:rPr lang="uk-UA" altLang="en-US" sz="2000"/>
              <a:t>Гіпотетичний середній дохід</a:t>
            </a:r>
          </a:p>
          <a:p>
            <a:pPr marL="0" indent="0">
              <a:buNone/>
            </a:pPr>
            <a:endParaRPr lang="en-US" altLang="en-US" smtClean="0"/>
          </a:p>
        </p:txBody>
      </p:sp>
      <p:sp>
        <p:nvSpPr>
          <p:cNvPr id="10240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0726FB-0258-4332-A853-71B83D88BF16}" type="slidenum">
              <a:rPr lang="ru-RU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ru-RU" altLang="en-US" sz="1400"/>
          </a:p>
        </p:txBody>
      </p:sp>
      <p:pic>
        <p:nvPicPr>
          <p:cNvPr id="102405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133601"/>
            <a:ext cx="8415338" cy="363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849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23CB52-1C09-433C-9758-CB3D51D9D3E6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uk-UA" sz="1400"/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490537"/>
          </a:xfrm>
        </p:spPr>
        <p:txBody>
          <a:bodyPr>
            <a:normAutofit fontScale="90000"/>
          </a:bodyPr>
          <a:lstStyle/>
          <a:p>
            <a:r>
              <a:rPr lang="uk-UA" altLang="uk-UA" sz="3200"/>
              <a:t>Класичні критерії в умовах невизначеності</a:t>
            </a:r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836614"/>
            <a:ext cx="8229600" cy="56165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altLang="uk-UA" sz="2000"/>
              <a:t> </a:t>
            </a:r>
            <a:r>
              <a:rPr lang="uk-UA" altLang="uk-UA" sz="2400" b="1"/>
              <a:t>3.	</a:t>
            </a:r>
            <a:r>
              <a:rPr lang="uk-UA" altLang="uk-UA" sz="2400" b="1" u="sng"/>
              <a:t>Критерій Севіджа - критерій найменшого жалю</a:t>
            </a:r>
            <a:r>
              <a:rPr lang="uk-UA" altLang="uk-UA" sz="2000"/>
              <a:t> Будується матриця жалю або матриця ризику: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uk-UA" altLang="uk-UA" sz="2000"/>
              <a:t>       </a:t>
            </a:r>
            <a:r>
              <a:rPr lang="uk-UA" altLang="uk-UA" sz="2000" b="1" i="1"/>
              <a:t>r</a:t>
            </a:r>
            <a:r>
              <a:rPr lang="uk-UA" altLang="uk-UA" sz="2000" b="1" i="1" baseline="-25000"/>
              <a:t>ij</a:t>
            </a:r>
            <a:r>
              <a:rPr lang="uk-UA" altLang="uk-UA" sz="2000" b="1" i="1"/>
              <a:t> </a:t>
            </a:r>
            <a:r>
              <a:rPr lang="en-US" altLang="uk-UA" sz="2000" b="1" i="1"/>
              <a:t>=</a:t>
            </a:r>
            <a:r>
              <a:rPr lang="uk-UA" altLang="uk-UA" sz="2000" b="1" i="1"/>
              <a:t> </a:t>
            </a:r>
            <a:r>
              <a:rPr lang="en-US" altLang="uk-UA" sz="2000" b="1" i="1"/>
              <a:t>max</a:t>
            </a:r>
            <a:r>
              <a:rPr lang="en-US" altLang="uk-UA" sz="2000" b="1" i="1" baseline="-25000"/>
              <a:t>j</a:t>
            </a:r>
            <a:r>
              <a:rPr lang="en-US" altLang="uk-UA" sz="2000" b="1" i="1"/>
              <a:t> (e</a:t>
            </a:r>
            <a:r>
              <a:rPr lang="en-US" altLang="uk-UA" sz="2000" b="1" i="1" baseline="-25000"/>
              <a:t>ij </a:t>
            </a:r>
            <a:r>
              <a:rPr lang="en-US" altLang="uk-UA" sz="2000" b="1" i="1"/>
              <a:t>)- e</a:t>
            </a:r>
            <a:r>
              <a:rPr lang="en-US" altLang="uk-UA" sz="2000" b="1" i="1" baseline="-25000"/>
              <a:t>ij</a:t>
            </a:r>
            <a:endParaRPr lang="en-US" altLang="uk-UA" sz="200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uk-UA" sz="2000" b="1" i="1"/>
              <a:t>f</a:t>
            </a:r>
            <a:r>
              <a:rPr lang="en-US" altLang="uk-UA" sz="2000" b="1" i="1" baseline="-25000"/>
              <a:t>i</a:t>
            </a:r>
            <a:r>
              <a:rPr lang="en-US" altLang="uk-UA" sz="2000" b="1" i="1"/>
              <a:t>= max</a:t>
            </a:r>
            <a:r>
              <a:rPr lang="en-US" altLang="uk-UA" sz="2000" b="1" i="1" baseline="-25000"/>
              <a:t>j</a:t>
            </a:r>
            <a:r>
              <a:rPr lang="en-US" altLang="uk-UA" sz="2000" b="1" i="1"/>
              <a:t> r</a:t>
            </a:r>
            <a:r>
              <a:rPr lang="en-US" altLang="uk-UA" sz="2000" b="1" i="1" baseline="-25000"/>
              <a:t>ij</a:t>
            </a:r>
            <a:r>
              <a:rPr lang="uk-UA" altLang="uk-UA" sz="200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2000"/>
              <a:t>r</a:t>
            </a:r>
            <a:r>
              <a:rPr lang="uk-UA" altLang="uk-UA" sz="2000" baseline="-25000"/>
              <a:t>ij</a:t>
            </a:r>
            <a:r>
              <a:rPr lang="uk-UA" altLang="uk-UA" sz="2000"/>
              <a:t> – можливі втрати при виборі даної альтернативи для кожної зовнішньої умови Fj (матриця жалю).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2000" i="1"/>
              <a:t>fi </a:t>
            </a:r>
            <a:r>
              <a:rPr lang="uk-UA" altLang="uk-UA" sz="2000"/>
              <a:t>- оцінна функція</a:t>
            </a:r>
            <a:r>
              <a:rPr lang="en-US" altLang="uk-UA" sz="2000"/>
              <a:t>.</a:t>
            </a:r>
            <a:endParaRPr lang="uk-UA" altLang="uk-UA" sz="2000"/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2000"/>
              <a:t>Краща альтернатива </a:t>
            </a:r>
            <a:r>
              <a:rPr lang="en-US" altLang="uk-UA" sz="2000"/>
              <a:t>E* </a:t>
            </a:r>
            <a:r>
              <a:rPr lang="uk-UA" altLang="uk-UA" sz="2000"/>
              <a:t>відповідає</a:t>
            </a:r>
            <a:r>
              <a:rPr lang="uk-UA" altLang="uk-UA" sz="2000" i="1"/>
              <a:t>: </a:t>
            </a:r>
            <a:r>
              <a:rPr lang="ru-RU" altLang="uk-UA" sz="2000" i="1"/>
              <a:t> </a:t>
            </a:r>
            <a:r>
              <a:rPr lang="en-US" altLang="uk-UA" sz="2000" i="1"/>
              <a:t>min f</a:t>
            </a:r>
            <a:r>
              <a:rPr lang="en-US" altLang="uk-UA" sz="2000" i="1" baseline="-25000"/>
              <a:t>i </a:t>
            </a:r>
            <a:endParaRPr lang="en-US" altLang="uk-UA" sz="2000"/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2000"/>
              <a:t>Критерій оптимістичніший, ніж критерій Вальда, але менш оптимістичний критерію Лапласа. </a:t>
            </a:r>
            <a:endParaRPr lang="en-US" altLang="uk-UA" sz="2000"/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2000"/>
              <a:t>Для застосування критерію:</a:t>
            </a:r>
            <a:endParaRPr lang="en-US" altLang="uk-UA" sz="2000"/>
          </a:p>
          <a:p>
            <a:pPr>
              <a:lnSpc>
                <a:spcPct val="80000"/>
              </a:lnSpc>
            </a:pPr>
            <a:r>
              <a:rPr lang="uk-UA" altLang="uk-UA" sz="2000"/>
              <a:t>У кожному стовпчику матриці рішень знаходимо найбільше значення і віднімаємо з нього оцінки альтернатив в даному стовпчику, отримуємо матрицю жалю; </a:t>
            </a:r>
            <a:endParaRPr lang="en-US" altLang="uk-UA" sz="2000"/>
          </a:p>
          <a:p>
            <a:pPr>
              <a:lnSpc>
                <a:spcPct val="80000"/>
              </a:lnSpc>
            </a:pPr>
            <a:r>
              <a:rPr lang="uk-UA" altLang="uk-UA" sz="2000"/>
              <a:t>У кожному рядку матриці жалю знаходимо найбільше значення; </a:t>
            </a:r>
            <a:endParaRPr lang="en-US" altLang="uk-UA" sz="2000"/>
          </a:p>
          <a:p>
            <a:pPr>
              <a:lnSpc>
                <a:spcPct val="80000"/>
              </a:lnSpc>
            </a:pPr>
            <a:r>
              <a:rPr lang="uk-UA" altLang="uk-UA" sz="2000"/>
              <a:t>Кращою альтернативою буде альтернатива, для якої найбільше значення буде найменшим. </a:t>
            </a:r>
          </a:p>
        </p:txBody>
      </p:sp>
    </p:spTree>
    <p:extLst>
      <p:ext uri="{BB962C8B-B14F-4D97-AF65-F5344CB8AC3E}">
        <p14:creationId xmlns:p14="http://schemas.microsoft.com/office/powerpoint/2010/main" val="107256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BC40DA-2318-4DC1-BF71-8613FBE3C7C6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uk-UA" sz="1400"/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561975"/>
          </a:xfrm>
        </p:spPr>
        <p:txBody>
          <a:bodyPr/>
          <a:lstStyle/>
          <a:p>
            <a:r>
              <a:rPr lang="uk-UA" altLang="uk-UA" sz="3200"/>
              <a:t>Класичні критерії в умовах невизначеності</a:t>
            </a:r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0" y="981076"/>
            <a:ext cx="8229600" cy="5184775"/>
          </a:xfrm>
        </p:spPr>
        <p:txBody>
          <a:bodyPr>
            <a:normAutofit lnSpcReduction="10000"/>
          </a:bodyPr>
          <a:lstStyle/>
          <a:p>
            <a:pPr marL="88900" indent="20638">
              <a:buNone/>
            </a:pPr>
            <a:r>
              <a:rPr lang="uk-UA" altLang="uk-UA" b="1" u="sng"/>
              <a:t>4. Критерій Гурвіца</a:t>
            </a:r>
            <a:r>
              <a:rPr lang="uk-UA" altLang="uk-UA" u="sng"/>
              <a:t> </a:t>
            </a:r>
            <a:endParaRPr lang="en-US" altLang="uk-UA" u="sng"/>
          </a:p>
          <a:p>
            <a:pPr marL="88900" indent="20638">
              <a:buNone/>
            </a:pPr>
            <a:r>
              <a:rPr lang="uk-UA" altLang="uk-UA"/>
              <a:t>Спроба об'єднати всі критерії з погляду оптимізму і песимізму: </a:t>
            </a:r>
          </a:p>
          <a:p>
            <a:pPr marL="88900" indent="20638">
              <a:buNone/>
            </a:pPr>
            <a:r>
              <a:rPr lang="uk-UA" altLang="uk-UA"/>
              <a:t>Функція оцінки</a:t>
            </a:r>
            <a:r>
              <a:rPr lang="en-US" altLang="uk-UA"/>
              <a:t>:   </a:t>
            </a:r>
          </a:p>
          <a:p>
            <a:pPr marL="88900" indent="20638">
              <a:buNone/>
            </a:pPr>
            <a:r>
              <a:rPr lang="en-US" altLang="uk-UA" i="1"/>
              <a:t>            </a:t>
            </a:r>
            <a:r>
              <a:rPr lang="en-US" altLang="uk-UA" b="1" i="1"/>
              <a:t>f</a:t>
            </a:r>
            <a:r>
              <a:rPr lang="en-US" altLang="uk-UA" b="1" i="1" baseline="-25000"/>
              <a:t>i</a:t>
            </a:r>
            <a:r>
              <a:rPr lang="en-US" altLang="uk-UA" b="1" i="1"/>
              <a:t>= </a:t>
            </a:r>
            <a:r>
              <a:rPr lang="uk-UA" altLang="uk-UA" b="1"/>
              <a:t>α</a:t>
            </a:r>
            <a:r>
              <a:rPr lang="en-US" altLang="uk-UA" b="1" i="1"/>
              <a:t> max</a:t>
            </a:r>
            <a:r>
              <a:rPr lang="en-US" altLang="uk-UA" b="1" i="1" baseline="-25000"/>
              <a:t>j</a:t>
            </a:r>
            <a:r>
              <a:rPr lang="en-US" altLang="uk-UA" b="1" i="1"/>
              <a:t> e</a:t>
            </a:r>
            <a:r>
              <a:rPr lang="en-US" altLang="uk-UA" b="1" i="1" baseline="-25000"/>
              <a:t>ij</a:t>
            </a:r>
            <a:r>
              <a:rPr lang="uk-UA" altLang="uk-UA" b="1" i="1" baseline="-25000"/>
              <a:t> </a:t>
            </a:r>
            <a:r>
              <a:rPr lang="uk-UA" altLang="uk-UA" b="1" i="1"/>
              <a:t>+(1- </a:t>
            </a:r>
            <a:r>
              <a:rPr lang="uk-UA" altLang="uk-UA" b="1"/>
              <a:t>α) </a:t>
            </a:r>
            <a:r>
              <a:rPr lang="en-US" altLang="uk-UA" b="1" i="1"/>
              <a:t>min</a:t>
            </a:r>
            <a:r>
              <a:rPr lang="en-US" altLang="uk-UA" b="1" i="1" baseline="-25000"/>
              <a:t>j</a:t>
            </a:r>
            <a:r>
              <a:rPr lang="en-US" altLang="uk-UA" b="1" i="1"/>
              <a:t> e</a:t>
            </a:r>
            <a:r>
              <a:rPr lang="en-US" altLang="uk-UA" b="1" i="1" baseline="-25000"/>
              <a:t>ij</a:t>
            </a:r>
            <a:r>
              <a:rPr lang="uk-UA" altLang="uk-UA" b="1" i="1" baseline="-25000"/>
              <a:t> </a:t>
            </a:r>
            <a:endParaRPr lang="uk-UA" altLang="uk-UA" b="1"/>
          </a:p>
          <a:p>
            <a:pPr marL="88900" indent="20638">
              <a:buNone/>
            </a:pPr>
            <a:r>
              <a:rPr lang="uk-UA" altLang="uk-UA"/>
              <a:t>α – показник оптимізму, </a:t>
            </a:r>
          </a:p>
          <a:p>
            <a:pPr marL="88900" indent="20638">
              <a:buNone/>
            </a:pPr>
            <a:r>
              <a:rPr lang="uk-UA" altLang="uk-UA"/>
              <a:t>Якщо α=0 – отримуємо критерій Вальда - крайній песимізм.</a:t>
            </a:r>
          </a:p>
          <a:p>
            <a:pPr marL="88900" indent="20638">
              <a:buNone/>
            </a:pPr>
            <a:r>
              <a:rPr lang="uk-UA" altLang="uk-UA"/>
              <a:t>α =1 – критерій азартного гравця.</a:t>
            </a:r>
          </a:p>
          <a:p>
            <a:pPr marL="88900" indent="20638">
              <a:buNone/>
            </a:pPr>
            <a:r>
              <a:rPr lang="uk-UA" altLang="uk-UA"/>
              <a:t>α =0.5 (2 зовнішніх умови) - критерій Лапласа.</a:t>
            </a:r>
            <a:endParaRPr lang="en-US" altLang="uk-UA"/>
          </a:p>
          <a:p>
            <a:pPr marL="88900" indent="20638">
              <a:spcBef>
                <a:spcPct val="0"/>
              </a:spcBef>
              <a:buNone/>
            </a:pPr>
            <a:r>
              <a:rPr lang="uk-UA" altLang="uk-UA"/>
              <a:t>Краща альтернатива </a:t>
            </a:r>
            <a:r>
              <a:rPr lang="en-US" altLang="uk-UA"/>
              <a:t>E* </a:t>
            </a:r>
            <a:r>
              <a:rPr lang="uk-UA" altLang="uk-UA"/>
              <a:t>відповідає</a:t>
            </a:r>
            <a:r>
              <a:rPr lang="uk-UA" altLang="uk-UA" i="1"/>
              <a:t>: </a:t>
            </a:r>
            <a:r>
              <a:rPr lang="ru-RU" altLang="uk-UA" i="1"/>
              <a:t> </a:t>
            </a:r>
            <a:r>
              <a:rPr lang="en-US" altLang="uk-UA" i="1"/>
              <a:t>max f</a:t>
            </a:r>
            <a:r>
              <a:rPr lang="en-US" altLang="uk-UA" i="1" baseline="-25000"/>
              <a:t>i </a:t>
            </a:r>
            <a:endParaRPr lang="uk-UA" altLang="uk-UA"/>
          </a:p>
          <a:p>
            <a:pPr marL="88900" indent="20638">
              <a:buNone/>
            </a:pPr>
            <a:endParaRPr lang="uk-UA" altLang="uk-UA"/>
          </a:p>
        </p:txBody>
      </p:sp>
      <p:sp>
        <p:nvSpPr>
          <p:cNvPr id="86021" name="AutoShape 5" descr="16_5"/>
          <p:cNvSpPr>
            <a:spLocks noChangeAspect="1" noChangeArrowheads="1"/>
          </p:cNvSpPr>
          <p:nvPr/>
        </p:nvSpPr>
        <p:spPr bwMode="auto">
          <a:xfrm>
            <a:off x="1747838" y="2789239"/>
            <a:ext cx="18288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uk-UA" altLang="uk-UA" sz="1800"/>
          </a:p>
        </p:txBody>
      </p:sp>
    </p:spTree>
    <p:extLst>
      <p:ext uri="{BB962C8B-B14F-4D97-AF65-F5344CB8AC3E}">
        <p14:creationId xmlns:p14="http://schemas.microsoft.com/office/powerpoint/2010/main" val="306447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F18758-8CDB-4C0A-AC90-E1955BDC6EEA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uk-UA" sz="1400"/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561975"/>
          </a:xfrm>
        </p:spPr>
        <p:txBody>
          <a:bodyPr/>
          <a:lstStyle/>
          <a:p>
            <a:r>
              <a:rPr lang="uk-UA" altLang="uk-UA" sz="3200"/>
              <a:t>Класичні критерії в умовах невизначеності</a:t>
            </a: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836613"/>
            <a:ext cx="8229600" cy="5905500"/>
          </a:xfrm>
        </p:spPr>
        <p:txBody>
          <a:bodyPr>
            <a:normAutofit fontScale="92500"/>
          </a:bodyPr>
          <a:lstStyle/>
          <a:p>
            <a:pPr marL="92075" indent="14288">
              <a:lnSpc>
                <a:spcPct val="80000"/>
              </a:lnSpc>
              <a:buNone/>
            </a:pPr>
            <a:r>
              <a:rPr lang="uk-UA" altLang="uk-UA" sz="2400" b="1"/>
              <a:t>5.  </a:t>
            </a:r>
            <a:r>
              <a:rPr lang="uk-UA" altLang="uk-UA" sz="2400" b="1" u="sng"/>
              <a:t>Критерій добутку</a:t>
            </a:r>
            <a:endParaRPr lang="uk-UA" altLang="uk-UA" sz="2400" b="1"/>
          </a:p>
          <a:p>
            <a:pPr marL="92075" indent="14288">
              <a:lnSpc>
                <a:spcPct val="80000"/>
              </a:lnSpc>
              <a:buNone/>
            </a:pPr>
            <a:r>
              <a:rPr lang="uk-UA" altLang="uk-UA" sz="2400"/>
              <a:t>Кращою обираємо альтернативу, для якої добуток всіх оцінок максимальний</a:t>
            </a:r>
          </a:p>
          <a:p>
            <a:pPr marL="92075" indent="14288">
              <a:lnSpc>
                <a:spcPct val="80000"/>
              </a:lnSpc>
              <a:buNone/>
            </a:pPr>
            <a:r>
              <a:rPr lang="uk-UA" altLang="uk-UA" sz="2400"/>
              <a:t> Функція оцінки</a:t>
            </a:r>
            <a:r>
              <a:rPr lang="en-US" altLang="uk-UA" sz="2400"/>
              <a:t>: </a:t>
            </a:r>
            <a:endParaRPr lang="uk-UA" altLang="uk-UA" sz="2400"/>
          </a:p>
          <a:p>
            <a:pPr marL="92075" indent="14288" algn="ctr">
              <a:lnSpc>
                <a:spcPct val="80000"/>
              </a:lnSpc>
              <a:buNone/>
            </a:pPr>
            <a:r>
              <a:rPr lang="en-US" altLang="uk-UA" sz="2400"/>
              <a:t>  </a:t>
            </a:r>
            <a:r>
              <a:rPr lang="en-US" altLang="uk-UA" b="1" i="1"/>
              <a:t>f</a:t>
            </a:r>
            <a:r>
              <a:rPr lang="en-US" altLang="uk-UA" b="1" i="1" baseline="-25000"/>
              <a:t>i</a:t>
            </a:r>
            <a:r>
              <a:rPr lang="en-US" altLang="uk-UA" b="1" i="1"/>
              <a:t>=</a:t>
            </a:r>
            <a:r>
              <a:rPr lang="el-GR" altLang="uk-UA" b="1" i="1">
                <a:cs typeface="Arial" panose="020B0604020202020204" pitchFamily="34" charset="0"/>
              </a:rPr>
              <a:t>Π</a:t>
            </a:r>
            <a:r>
              <a:rPr lang="en-US" altLang="uk-UA" b="1" i="1" baseline="30000">
                <a:cs typeface="Arial" panose="020B0604020202020204" pitchFamily="34" charset="0"/>
              </a:rPr>
              <a:t>n</a:t>
            </a:r>
            <a:r>
              <a:rPr lang="en-US" altLang="uk-UA" b="1" i="1" baseline="-25000"/>
              <a:t>j</a:t>
            </a:r>
            <a:r>
              <a:rPr lang="uk-UA" altLang="uk-UA" b="1" i="1" baseline="-25000"/>
              <a:t>=1</a:t>
            </a:r>
            <a:r>
              <a:rPr lang="en-US" altLang="uk-UA" b="1" i="1"/>
              <a:t> e</a:t>
            </a:r>
            <a:r>
              <a:rPr lang="en-US" altLang="uk-UA" b="1" i="1" baseline="-25000"/>
              <a:t>ij</a:t>
            </a:r>
            <a:endParaRPr lang="uk-UA" altLang="uk-UA" b="1" i="1" baseline="-25000"/>
          </a:p>
          <a:p>
            <a:pPr marL="92075" indent="14288" algn="ctr">
              <a:lnSpc>
                <a:spcPct val="80000"/>
              </a:lnSpc>
              <a:buNone/>
            </a:pPr>
            <a:endParaRPr lang="en-US" altLang="uk-UA" b="1" i="1" baseline="-25000"/>
          </a:p>
          <a:p>
            <a:pPr marL="92075" indent="14288">
              <a:lnSpc>
                <a:spcPct val="80000"/>
              </a:lnSpc>
              <a:spcBef>
                <a:spcPct val="0"/>
              </a:spcBef>
              <a:buNone/>
            </a:pPr>
            <a:r>
              <a:rPr lang="uk-UA" altLang="uk-UA" sz="2400"/>
              <a:t>Краща альтернатива </a:t>
            </a:r>
            <a:r>
              <a:rPr lang="en-US" altLang="uk-UA" sz="2400"/>
              <a:t>E* </a:t>
            </a:r>
            <a:r>
              <a:rPr lang="uk-UA" altLang="uk-UA" sz="2400"/>
              <a:t>відповідає</a:t>
            </a:r>
            <a:r>
              <a:rPr lang="uk-UA" altLang="uk-UA" sz="2400" i="1"/>
              <a:t>: </a:t>
            </a:r>
            <a:r>
              <a:rPr lang="ru-RU" altLang="uk-UA" sz="2400" i="1"/>
              <a:t> </a:t>
            </a:r>
            <a:r>
              <a:rPr lang="en-US" altLang="uk-UA" sz="2400" i="1"/>
              <a:t>max f</a:t>
            </a:r>
            <a:r>
              <a:rPr lang="en-US" altLang="uk-UA" sz="2400" i="1" baseline="-25000"/>
              <a:t>i </a:t>
            </a:r>
            <a:endParaRPr lang="uk-UA" altLang="uk-UA" sz="2400"/>
          </a:p>
          <a:p>
            <a:pPr marL="92075" indent="14288">
              <a:lnSpc>
                <a:spcPct val="80000"/>
              </a:lnSpc>
              <a:buNone/>
            </a:pPr>
            <a:r>
              <a:rPr lang="uk-UA" altLang="uk-UA" sz="2400"/>
              <a:t>Якщо серед оцінок є </a:t>
            </a:r>
            <a:r>
              <a:rPr lang="uk-UA" altLang="uk-UA" sz="2400" i="1"/>
              <a:t>eij &lt;=0</a:t>
            </a:r>
            <a:r>
              <a:rPr lang="uk-UA" altLang="uk-UA" sz="2400"/>
              <a:t>, то матрицю рішення перераховуємо: </a:t>
            </a:r>
          </a:p>
          <a:p>
            <a:pPr marL="92075" indent="14288" algn="ctr">
              <a:lnSpc>
                <a:spcPct val="80000"/>
              </a:lnSpc>
              <a:buNone/>
            </a:pPr>
            <a:r>
              <a:rPr lang="en-GB" altLang="uk-UA" sz="2400" i="1"/>
              <a:t>e</a:t>
            </a:r>
            <a:r>
              <a:rPr lang="en-GB" altLang="uk-UA" sz="2400" i="1" baseline="-25000"/>
              <a:t>ij</a:t>
            </a:r>
            <a:r>
              <a:rPr lang="en-GB" altLang="uk-UA" sz="2400" i="1"/>
              <a:t>= e</a:t>
            </a:r>
            <a:r>
              <a:rPr lang="en-GB" altLang="uk-UA" sz="2400" i="1" baseline="-25000"/>
              <a:t>ij</a:t>
            </a:r>
            <a:r>
              <a:rPr lang="en-GB" altLang="uk-UA" sz="2400" i="1"/>
              <a:t> +a, </a:t>
            </a:r>
            <a:r>
              <a:rPr lang="uk-UA" altLang="uk-UA" sz="2400" i="1"/>
              <a:t>де</a:t>
            </a:r>
            <a:r>
              <a:rPr lang="en-GB" altLang="uk-UA" sz="2400" i="1"/>
              <a:t> a=|min</a:t>
            </a:r>
            <a:r>
              <a:rPr lang="en-GB" altLang="uk-UA" sz="2400" i="1" baseline="-25000"/>
              <a:t>i</a:t>
            </a:r>
            <a:r>
              <a:rPr lang="uk-UA" altLang="uk-UA" sz="2400" i="1" baseline="-25000"/>
              <a:t>,</a:t>
            </a:r>
            <a:r>
              <a:rPr lang="en-GB" altLang="uk-UA" sz="2400" i="1" baseline="-25000"/>
              <a:t>j</a:t>
            </a:r>
            <a:r>
              <a:rPr lang="en-GB" altLang="uk-UA" sz="2400" i="1"/>
              <a:t> e</a:t>
            </a:r>
            <a:r>
              <a:rPr lang="en-GB" altLang="uk-UA" sz="2400" i="1" baseline="-25000"/>
              <a:t>ij</a:t>
            </a:r>
            <a:r>
              <a:rPr lang="en-GB" altLang="uk-UA" sz="2400" i="1"/>
              <a:t> | +1</a:t>
            </a:r>
            <a:endParaRPr lang="uk-UA" altLang="uk-UA" sz="2400" i="1"/>
          </a:p>
          <a:p>
            <a:pPr marL="92075" indent="14288">
              <a:lnSpc>
                <a:spcPct val="80000"/>
              </a:lnSpc>
              <a:buNone/>
            </a:pPr>
            <a:r>
              <a:rPr lang="uk-UA" altLang="uk-UA" sz="2400"/>
              <a:t>Класичні критерії застосовуються для альтернатив, які потрапляють в області невизначеності </a:t>
            </a:r>
            <a:r>
              <a:rPr lang="en-US" altLang="uk-UA" sz="2400"/>
              <a:t>.</a:t>
            </a:r>
            <a:r>
              <a:rPr lang="uk-UA" altLang="uk-UA" sz="2400"/>
              <a:t> Перед застосуванням цих критеріїв відкидаємо альтернативи свідомо гірші за всіх зовнішніх умов. Такі альтернативи називаються домінуючими.</a:t>
            </a:r>
          </a:p>
          <a:p>
            <a:pPr marL="92075" indent="14288">
              <a:lnSpc>
                <a:spcPct val="80000"/>
              </a:lnSpc>
              <a:buNone/>
            </a:pPr>
            <a:r>
              <a:rPr lang="uk-UA" altLang="uk-UA" sz="2400"/>
              <a:t>Для домінуючих альтернатив: для всіх </a:t>
            </a:r>
            <a:r>
              <a:rPr lang="uk-UA" altLang="uk-UA" sz="2400" i="1"/>
              <a:t>k</a:t>
            </a:r>
            <a:r>
              <a:rPr lang="uk-UA" altLang="uk-UA" sz="2400"/>
              <a:t> маємо </a:t>
            </a:r>
          </a:p>
          <a:p>
            <a:pPr marL="92075" indent="14288" algn="ctr">
              <a:lnSpc>
                <a:spcPct val="80000"/>
              </a:lnSpc>
              <a:buNone/>
            </a:pPr>
            <a:r>
              <a:rPr lang="uk-UA" altLang="uk-UA" sz="2400" i="1"/>
              <a:t>e</a:t>
            </a:r>
            <a:r>
              <a:rPr lang="uk-UA" altLang="uk-UA" sz="2400" i="1" baseline="-25000"/>
              <a:t>ik</a:t>
            </a:r>
            <a:r>
              <a:rPr lang="uk-UA" altLang="uk-UA" sz="2400" i="1"/>
              <a:t> &lt;=e</a:t>
            </a:r>
            <a:r>
              <a:rPr lang="uk-UA" altLang="uk-UA" sz="2400" i="1" baseline="-25000"/>
              <a:t>jk</a:t>
            </a:r>
            <a:r>
              <a:rPr lang="uk-UA" altLang="uk-UA" sz="2400" i="1"/>
              <a:t>.</a:t>
            </a:r>
          </a:p>
          <a:p>
            <a:pPr marL="92075" indent="14288">
              <a:lnSpc>
                <a:spcPct val="80000"/>
              </a:lnSpc>
              <a:buNone/>
            </a:pPr>
            <a:r>
              <a:rPr lang="uk-UA" altLang="uk-UA" sz="2400"/>
              <a:t>У результаті залишаються незрівняні альтернативи.</a:t>
            </a:r>
          </a:p>
        </p:txBody>
      </p:sp>
    </p:spTree>
    <p:extLst>
      <p:ext uri="{BB962C8B-B14F-4D97-AF65-F5344CB8AC3E}">
        <p14:creationId xmlns:p14="http://schemas.microsoft.com/office/powerpoint/2010/main" val="395028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D441C15-89E6-4E0E-A62C-96DF8BA37C97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uk-UA" sz="1400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r>
              <a:rPr lang="uk-UA" altLang="uk-UA" sz="3200"/>
              <a:t>Класичні критерії в умовах ризику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981076"/>
            <a:ext cx="8229600" cy="5472113"/>
          </a:xfrm>
        </p:spPr>
        <p:txBody>
          <a:bodyPr>
            <a:normAutofit lnSpcReduction="10000"/>
          </a:bodyPr>
          <a:lstStyle/>
          <a:p>
            <a:pPr marL="0" indent="20638">
              <a:buNone/>
            </a:pPr>
            <a:r>
              <a:rPr lang="uk-UA" altLang="uk-UA" sz="2400"/>
              <a:t>В цьому випадку також задається матриця рішень </a:t>
            </a:r>
            <a:r>
              <a:rPr lang="ru-RU" altLang="uk-UA" sz="2400"/>
              <a:t>e</a:t>
            </a:r>
            <a:r>
              <a:rPr lang="ru-RU" altLang="uk-UA" sz="2400" baseline="-25000"/>
              <a:t>ij</a:t>
            </a:r>
            <a:r>
              <a:rPr lang="uk-UA" altLang="uk-UA" sz="2400"/>
              <a:t>, що оцінює кожну альтернативу </a:t>
            </a:r>
            <a:r>
              <a:rPr lang="en-US" altLang="uk-UA" sz="2400" b="1" i="1"/>
              <a:t>E</a:t>
            </a:r>
            <a:r>
              <a:rPr lang="en-US" altLang="uk-UA" sz="2400" b="1" i="1" baseline="-25000"/>
              <a:t>i</a:t>
            </a:r>
            <a:r>
              <a:rPr lang="en-US" altLang="uk-UA" sz="2400"/>
              <a:t> </a:t>
            </a:r>
            <a:r>
              <a:rPr lang="uk-UA" altLang="uk-UA" sz="2400"/>
              <a:t>за зовнішніх умов </a:t>
            </a:r>
            <a:r>
              <a:rPr lang="ru-RU" altLang="uk-UA" sz="2400" b="1" i="1"/>
              <a:t>F</a:t>
            </a:r>
            <a:r>
              <a:rPr lang="en-US" altLang="uk-UA" sz="2400" b="1" i="1" baseline="-25000"/>
              <a:t>j</a:t>
            </a:r>
            <a:r>
              <a:rPr lang="uk-UA" altLang="uk-UA" sz="2400"/>
              <a:t>.</a:t>
            </a:r>
          </a:p>
          <a:p>
            <a:pPr marL="0" indent="20638">
              <a:buNone/>
            </a:pPr>
            <a:r>
              <a:rPr lang="uk-UA" altLang="uk-UA" sz="2400"/>
              <a:t>Крім того, задаються суб'єктивна ймовірність </a:t>
            </a:r>
            <a:r>
              <a:rPr lang="ru-RU" altLang="uk-UA" sz="2400" b="1" i="1"/>
              <a:t>q</a:t>
            </a:r>
            <a:r>
              <a:rPr lang="ru-RU" altLang="uk-UA" sz="2400" b="1" i="1" baseline="-25000"/>
              <a:t>j</a:t>
            </a:r>
            <a:r>
              <a:rPr lang="uk-UA" altLang="uk-UA" sz="2400" b="1"/>
              <a:t> </a:t>
            </a:r>
            <a:r>
              <a:rPr lang="uk-UA" altLang="uk-UA" sz="2400"/>
              <a:t> випадання зовнішньої умови </a:t>
            </a:r>
            <a:r>
              <a:rPr lang="ru-RU" altLang="uk-UA" sz="2400"/>
              <a:t>Fj</a:t>
            </a:r>
            <a:r>
              <a:rPr lang="uk-UA" altLang="uk-UA" sz="2400"/>
              <a:t>  та ймовірність </a:t>
            </a:r>
            <a:r>
              <a:rPr lang="ru-RU" altLang="uk-UA" sz="2400" b="1" i="1"/>
              <a:t>p</a:t>
            </a:r>
            <a:r>
              <a:rPr lang="ru-RU" altLang="uk-UA" sz="2400" b="1" i="1" baseline="-25000"/>
              <a:t>ij</a:t>
            </a:r>
            <a:r>
              <a:rPr lang="uk-UA" altLang="uk-UA" sz="2400"/>
              <a:t>, що оцінює виконання ухваленого рішення.</a:t>
            </a:r>
          </a:p>
          <a:p>
            <a:pPr marL="0" indent="20638">
              <a:buFontTx/>
              <a:buAutoNum type="arabicPeriod"/>
            </a:pPr>
            <a:r>
              <a:rPr lang="uk-UA" altLang="uk-UA" sz="2400" u="sng"/>
              <a:t>Критерій Байеса-Лапласа</a:t>
            </a:r>
            <a:r>
              <a:rPr lang="uk-UA" altLang="uk-UA" sz="2400"/>
              <a:t> </a:t>
            </a:r>
          </a:p>
          <a:p>
            <a:pPr marL="0" indent="20638">
              <a:buNone/>
            </a:pPr>
            <a:r>
              <a:rPr lang="uk-UA" altLang="uk-UA" sz="2400"/>
              <a:t>Краща альтернатива має оцінку</a:t>
            </a:r>
            <a:r>
              <a:rPr lang="en-US" altLang="uk-UA" sz="2400"/>
              <a:t>:</a:t>
            </a:r>
            <a:endParaRPr lang="uk-UA" altLang="uk-UA" sz="2400"/>
          </a:p>
          <a:p>
            <a:pPr marL="0" indent="20638">
              <a:buNone/>
            </a:pPr>
            <a:endParaRPr lang="uk-UA" altLang="uk-UA" sz="2400"/>
          </a:p>
          <a:p>
            <a:pPr marL="0" indent="20638">
              <a:buNone/>
            </a:pPr>
            <a:endParaRPr lang="en-US" altLang="uk-UA" sz="2400"/>
          </a:p>
          <a:p>
            <a:pPr marL="0" indent="20638">
              <a:buFontTx/>
              <a:buAutoNum type="arabicPeriod" startAt="2"/>
            </a:pPr>
            <a:r>
              <a:rPr lang="uk-UA" altLang="uk-UA" sz="2400" u="sng"/>
              <a:t>Критерій Ходжа-Лемана </a:t>
            </a:r>
            <a:endParaRPr lang="en-US" altLang="uk-UA" sz="2400" u="sng"/>
          </a:p>
          <a:p>
            <a:pPr marL="0" indent="20638">
              <a:buNone/>
            </a:pPr>
            <a:r>
              <a:rPr lang="uk-UA" altLang="uk-UA" sz="2400"/>
              <a:t>Краща альтернатива має оцінку</a:t>
            </a:r>
            <a:r>
              <a:rPr lang="en-US" altLang="uk-UA" sz="2400"/>
              <a:t>:</a:t>
            </a:r>
            <a:endParaRPr lang="en-US" altLang="uk-UA" sz="2400" u="sng"/>
          </a:p>
          <a:p>
            <a:pPr marL="0" indent="20638">
              <a:buNone/>
            </a:pPr>
            <a:endParaRPr lang="uk-UA" altLang="uk-UA" sz="2400" u="sng"/>
          </a:p>
          <a:p>
            <a:pPr marL="0" indent="20638">
              <a:buNone/>
            </a:pPr>
            <a:endParaRPr lang="en-US" altLang="uk-UA" sz="2400"/>
          </a:p>
          <a:p>
            <a:pPr marL="0" indent="20638">
              <a:buNone/>
            </a:pPr>
            <a:r>
              <a:rPr lang="uk-UA" altLang="uk-UA" sz="2400"/>
              <a:t>де  0 ≤α≤1 - показник оптимізму.</a:t>
            </a:r>
          </a:p>
        </p:txBody>
      </p:sp>
      <p:pic>
        <p:nvPicPr>
          <p:cNvPr id="8806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401" y="3657601"/>
            <a:ext cx="22701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807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6" y="5229226"/>
            <a:ext cx="446087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190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CE0B7E-0A0D-4A5A-AA8B-100D26A2045D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uk-UA" sz="1400"/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r>
              <a:rPr lang="uk-UA" altLang="uk-UA" sz="3200" b="1"/>
              <a:t>Класичні критерії в умовах ризику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052514"/>
            <a:ext cx="8229600" cy="5400675"/>
          </a:xfrm>
        </p:spPr>
        <p:txBody>
          <a:bodyPr/>
          <a:lstStyle/>
          <a:p>
            <a:pPr marL="182563" indent="265113">
              <a:buFontTx/>
              <a:buAutoNum type="arabicPeriod" startAt="3"/>
            </a:pPr>
            <a:r>
              <a:rPr lang="uk-UA" altLang="uk-UA" u="sng"/>
              <a:t>Критерій Гермайера</a:t>
            </a:r>
            <a:r>
              <a:rPr lang="uk-UA" altLang="uk-UA"/>
              <a:t> </a:t>
            </a:r>
            <a:endParaRPr lang="en-US" altLang="uk-UA"/>
          </a:p>
          <a:p>
            <a:pPr marL="182563" indent="265113">
              <a:buFontTx/>
              <a:buAutoNum type="arabicPeriod" startAt="3"/>
            </a:pPr>
            <a:endParaRPr lang="en-US" altLang="uk-UA"/>
          </a:p>
          <a:p>
            <a:pPr marL="182563" indent="265113">
              <a:buFontTx/>
              <a:buAutoNum type="arabicPeriod" startAt="3"/>
            </a:pPr>
            <a:endParaRPr lang="en-US" altLang="uk-UA"/>
          </a:p>
          <a:p>
            <a:pPr marL="182563" indent="265113">
              <a:buNone/>
            </a:pPr>
            <a:endParaRPr lang="en-US" altLang="uk-UA"/>
          </a:p>
          <a:p>
            <a:pPr marL="182563" indent="265113">
              <a:buNone/>
            </a:pPr>
            <a:r>
              <a:rPr lang="uk-UA" altLang="uk-UA"/>
              <a:t>Критерій застосовується при наявності від'ємних оцінок</a:t>
            </a:r>
          </a:p>
          <a:p>
            <a:pPr marL="182563" indent="265113">
              <a:buNone/>
            </a:pPr>
            <a:r>
              <a:rPr lang="uk-UA" altLang="uk-UA" u="sng"/>
              <a:t>4. Критерій максимальної вірогідності</a:t>
            </a:r>
          </a:p>
          <a:p>
            <a:pPr marL="182563" indent="265113">
              <a:buNone/>
            </a:pPr>
            <a:endParaRPr lang="uk-UA" altLang="uk-UA" u="sng"/>
          </a:p>
          <a:p>
            <a:pPr marL="182563" indent="265113">
              <a:buNone/>
            </a:pPr>
            <a:endParaRPr lang="uk-UA" altLang="uk-UA" u="sng"/>
          </a:p>
          <a:p>
            <a:pPr marL="182563" indent="265113">
              <a:buNone/>
            </a:pPr>
            <a:r>
              <a:rPr lang="uk-UA" altLang="uk-UA"/>
              <a:t>Критерій застосовується при невеликих значеннях </a:t>
            </a:r>
            <a:r>
              <a:rPr lang="ru-RU" altLang="uk-UA" sz="2400" b="1" i="1"/>
              <a:t>p</a:t>
            </a:r>
            <a:r>
              <a:rPr lang="ru-RU" altLang="uk-UA" sz="2400" b="1" i="1" baseline="-25000"/>
              <a:t>ij</a:t>
            </a:r>
            <a:endParaRPr lang="uk-UA" altLang="uk-UA" sz="2400" b="1" i="1" baseline="-25000"/>
          </a:p>
        </p:txBody>
      </p:sp>
      <p:pic>
        <p:nvPicPr>
          <p:cNvPr id="8909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9" y="4340225"/>
            <a:ext cx="2314575" cy="96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094" name="AutoShape 8" descr="\\SERVER1\Public\4 %D0%BA%D1%83%D1%80%D1%81\%D0%9C%D1%96%D0%90%D0%9F%D0%A0\%D0%9F%D1%96%D0%B4%D1%80%D1%83%D1%87%D0%BD%D0%B8%D0%BA %D0%9C%D0%90%D0%9F%D0%A0\LECTIONS\Images\17_3.gif"/>
          <p:cNvSpPr>
            <a:spLocks noChangeAspect="1" noChangeArrowheads="1"/>
          </p:cNvSpPr>
          <p:nvPr/>
        </p:nvSpPr>
        <p:spPr bwMode="auto">
          <a:xfrm>
            <a:off x="1679575" y="-388938"/>
            <a:ext cx="2171700" cy="809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uk-UA" altLang="en-US" sz="1800"/>
          </a:p>
        </p:txBody>
      </p:sp>
      <p:pic>
        <p:nvPicPr>
          <p:cNvPr id="89095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214" y="1700214"/>
            <a:ext cx="30765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531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279BF09-72F1-46A3-BE0E-470BC66059A0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ru-RU" altLang="uk-UA" sz="1400"/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r>
              <a:rPr lang="uk-UA" altLang="uk-UA" sz="3600"/>
              <a:t>Оцінка ризику при ухваленні рішення</a:t>
            </a:r>
          </a:p>
        </p:txBody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052513"/>
            <a:ext cx="8229600" cy="52562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altLang="uk-UA" sz="2000"/>
              <a:t>Повне усунення ризику неможливе і часто недоцільне. Як правило, ризик вводиться в ухвалення рішень, оскільки оцінка альтернатив з погляду мінімаксного критерію дає тільки </a:t>
            </a:r>
            <a:r>
              <a:rPr lang="ru-RU" altLang="uk-UA" sz="2000"/>
              <a:t>min-й</a:t>
            </a:r>
            <a:r>
              <a:rPr lang="uk-UA" altLang="uk-UA" sz="2000"/>
              <a:t> виграш.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2000"/>
              <a:t>Будь-який ризик потрібно оцінювати кількісно, обмежуючись розумним ризиком.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uk-UA" sz="2000"/>
              <a:t>Опорним</a:t>
            </a:r>
            <a:r>
              <a:rPr lang="uk-UA" altLang="uk-UA" sz="2000"/>
              <a:t> для оцінки ризику приймаємо нульовий ризик (мінімаксний критерій).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uk-UA" sz="2000"/>
              <a:t>Ухвалення будь-якої альтернативи оцінюватимемо дефектом альтернативи </a:t>
            </a:r>
            <a:r>
              <a:rPr lang="el-GR" altLang="uk-UA" sz="2000" i="1">
                <a:cs typeface="Arial" panose="020B0604020202020204" pitchFamily="34" charset="0"/>
              </a:rPr>
              <a:t>ξ</a:t>
            </a:r>
            <a:r>
              <a:rPr lang="en-US" altLang="uk-UA" sz="2000" i="1" baseline="-25000">
                <a:cs typeface="Arial" panose="020B0604020202020204" pitchFamily="34" charset="0"/>
              </a:rPr>
              <a:t>i</a:t>
            </a:r>
            <a:r>
              <a:rPr lang="ru-RU" altLang="uk-UA" sz="200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uk-UA" sz="2000"/>
          </a:p>
          <a:p>
            <a:pPr>
              <a:lnSpc>
                <a:spcPct val="80000"/>
              </a:lnSpc>
              <a:buFontTx/>
              <a:buNone/>
            </a:pPr>
            <a:endParaRPr lang="ru-RU" altLang="uk-UA" sz="2000"/>
          </a:p>
          <a:p>
            <a:pPr>
              <a:lnSpc>
                <a:spcPct val="80000"/>
              </a:lnSpc>
              <a:buFontTx/>
              <a:buNone/>
            </a:pPr>
            <a:endParaRPr lang="ru-RU" altLang="uk-UA" sz="2000" i="1"/>
          </a:p>
          <a:p>
            <a:pPr>
              <a:lnSpc>
                <a:spcPct val="80000"/>
              </a:lnSpc>
              <a:buFontTx/>
              <a:buNone/>
            </a:pPr>
            <a:endParaRPr lang="ru-RU" altLang="uk-UA" sz="2000" i="1"/>
          </a:p>
          <a:p>
            <a:pPr>
              <a:lnSpc>
                <a:spcPct val="80000"/>
              </a:lnSpc>
              <a:buFontTx/>
              <a:buNone/>
            </a:pPr>
            <a:endParaRPr lang="ru-RU" altLang="uk-UA" sz="2000" i="1"/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uk-UA" sz="2000" i="1">
                <a:cs typeface="Arial" panose="020B0604020202020204" pitchFamily="34" charset="0"/>
              </a:rPr>
              <a:t>ξ</a:t>
            </a:r>
            <a:r>
              <a:rPr lang="en-US" altLang="uk-UA" sz="2000" i="1" baseline="-25000">
                <a:cs typeface="Arial" panose="020B0604020202020204" pitchFamily="34" charset="0"/>
              </a:rPr>
              <a:t>B</a:t>
            </a:r>
            <a:r>
              <a:rPr lang="uk-UA" altLang="uk-UA" sz="2000"/>
              <a:t> </a:t>
            </a:r>
            <a:r>
              <a:rPr lang="ru-RU" altLang="uk-UA" sz="2000"/>
              <a:t>- можливий</a:t>
            </a:r>
            <a:r>
              <a:rPr lang="uk-UA" altLang="uk-UA" sz="2000"/>
              <a:t> ризик при ухваленні альтернативи </a:t>
            </a:r>
            <a:r>
              <a:rPr lang="ru-RU" altLang="uk-UA" sz="2000"/>
              <a:t>e</a:t>
            </a:r>
            <a:r>
              <a:rPr lang="ru-RU" altLang="uk-UA" sz="2000" baseline="-25000"/>
              <a:t>ij</a:t>
            </a:r>
            <a:r>
              <a:rPr lang="uk-UA" altLang="uk-UA" sz="2000"/>
              <a:t> . Він є максимально можливою величиною нереалізованої корисності рішення.</a:t>
            </a:r>
          </a:p>
        </p:txBody>
      </p:sp>
      <p:pic>
        <p:nvPicPr>
          <p:cNvPr id="901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3917951"/>
            <a:ext cx="748665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341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A3C824-CD46-423E-9251-0DBB0517489D}" type="slidenum">
              <a:rPr lang="ru-RU" altLang="uk-UA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ru-RU" altLang="uk-UA" sz="1400"/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490537"/>
          </a:xfrm>
        </p:spPr>
        <p:txBody>
          <a:bodyPr/>
          <a:lstStyle/>
          <a:p>
            <a:r>
              <a:rPr lang="uk-UA" altLang="uk-UA" sz="2800" b="1"/>
              <a:t>Планування експерименту в умовах ризику</a:t>
            </a:r>
          </a:p>
        </p:txBody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836613"/>
            <a:ext cx="8229600" cy="5472112"/>
          </a:xfrm>
        </p:spPr>
        <p:txBody>
          <a:bodyPr>
            <a:normAutofit lnSpcReduction="10000"/>
          </a:bodyPr>
          <a:lstStyle/>
          <a:p>
            <a:pPr marL="0" indent="14288">
              <a:lnSpc>
                <a:spcPct val="80000"/>
              </a:lnSpc>
              <a:buNone/>
            </a:pPr>
            <a:r>
              <a:rPr lang="uk-UA" altLang="uk-UA" sz="2000"/>
              <a:t>Задана матриця доходів </a:t>
            </a:r>
            <a:r>
              <a:rPr lang="ru-RU" altLang="uk-UA" sz="2400"/>
              <a:t>e</a:t>
            </a:r>
            <a:r>
              <a:rPr lang="ru-RU" altLang="uk-UA" sz="2400" baseline="-25000"/>
              <a:t>ij</a:t>
            </a:r>
            <a:r>
              <a:rPr lang="uk-UA" altLang="uk-UA" sz="2000"/>
              <a:t> і відома ймовірність зовнішніх умов </a:t>
            </a:r>
            <a:r>
              <a:rPr lang="ru-RU" altLang="uk-UA" sz="2000"/>
              <a:t>qj</a:t>
            </a:r>
            <a:r>
              <a:rPr lang="uk-UA" altLang="uk-UA" sz="2000"/>
              <a:t>.</a:t>
            </a:r>
          </a:p>
          <a:p>
            <a:pPr marL="0" indent="14288">
              <a:lnSpc>
                <a:spcPct val="80000"/>
              </a:lnSpc>
              <a:buNone/>
            </a:pPr>
            <a:r>
              <a:rPr lang="uk-UA" altLang="uk-UA" sz="2000"/>
              <a:t>Експеримент називатимемо чистим, якщо за допомогою його можна точно визначити зовнішня умова </a:t>
            </a:r>
            <a:r>
              <a:rPr lang="ru-RU" altLang="uk-UA" sz="1600" b="1" i="1"/>
              <a:t>F</a:t>
            </a:r>
            <a:r>
              <a:rPr lang="en-US" altLang="uk-UA" sz="1600" b="1" i="1" baseline="-25000"/>
              <a:t>k</a:t>
            </a:r>
            <a:r>
              <a:rPr lang="uk-UA" altLang="uk-UA" sz="2000"/>
              <a:t>. </a:t>
            </a:r>
          </a:p>
          <a:p>
            <a:pPr marL="0" indent="14288">
              <a:lnSpc>
                <a:spcPct val="80000"/>
              </a:lnSpc>
              <a:buNone/>
            </a:pPr>
            <a:r>
              <a:rPr lang="uk-UA" altLang="uk-UA" sz="2000"/>
              <a:t>Метою дослідження - є з'ясування допустимої вартості експерименту.</a:t>
            </a:r>
            <a:r>
              <a:rPr lang="en-US" altLang="uk-UA" sz="2000"/>
              <a:t> </a:t>
            </a:r>
            <a:r>
              <a:rPr lang="uk-UA" altLang="uk-UA" sz="2000"/>
              <a:t>Допустимою називатимемо вартість, при якій очікуваний дохід від результатів експерименту перевищуватиме вартість експерименту.</a:t>
            </a:r>
            <a:r>
              <a:rPr lang="en-US" altLang="uk-UA" sz="2000"/>
              <a:t> </a:t>
            </a:r>
            <a:r>
              <a:rPr lang="uk-UA" altLang="uk-UA" sz="2000"/>
              <a:t>За основу приймемо оцінку Байеса-Лапласа </a:t>
            </a:r>
            <a:r>
              <a:rPr lang="en-US" altLang="uk-UA" sz="2000"/>
              <a:t>:</a:t>
            </a:r>
          </a:p>
          <a:p>
            <a:pPr marL="0" indent="14288">
              <a:lnSpc>
                <a:spcPct val="80000"/>
              </a:lnSpc>
              <a:buNone/>
            </a:pPr>
            <a:endParaRPr lang="uk-UA" altLang="uk-UA" sz="2000"/>
          </a:p>
          <a:p>
            <a:pPr marL="0" indent="14288">
              <a:lnSpc>
                <a:spcPct val="80000"/>
              </a:lnSpc>
              <a:buNone/>
            </a:pPr>
            <a:r>
              <a:rPr lang="uk-UA" altLang="uk-UA" sz="2000"/>
              <a:t>Якщо шляхом експерименту вдалося з'ясувати зовнішню умову </a:t>
            </a:r>
            <a:r>
              <a:rPr lang="ru-RU" altLang="uk-UA" sz="2000"/>
              <a:t>Fk</a:t>
            </a:r>
            <a:r>
              <a:rPr lang="uk-UA" altLang="uk-UA" sz="2000"/>
              <a:t>, то дохід рівний</a:t>
            </a:r>
            <a:r>
              <a:rPr lang="en-US" altLang="uk-UA" sz="2000"/>
              <a:t>:</a:t>
            </a:r>
            <a:endParaRPr lang="uk-UA" altLang="uk-UA" sz="2000"/>
          </a:p>
          <a:p>
            <a:pPr marL="0" indent="14288">
              <a:lnSpc>
                <a:spcPct val="80000"/>
              </a:lnSpc>
              <a:buNone/>
            </a:pPr>
            <a:endParaRPr lang="uk-UA" altLang="uk-UA" sz="2000"/>
          </a:p>
          <a:p>
            <a:pPr marL="0" indent="14288">
              <a:lnSpc>
                <a:spcPct val="80000"/>
              </a:lnSpc>
              <a:buNone/>
            </a:pPr>
            <a:r>
              <a:rPr lang="uk-UA" altLang="uk-UA" sz="2000"/>
              <a:t>Гіпотетичний середній прибуток:</a:t>
            </a:r>
            <a:endParaRPr lang="en-US" altLang="uk-UA" sz="2000"/>
          </a:p>
          <a:p>
            <a:pPr marL="0" indent="14288">
              <a:lnSpc>
                <a:spcPct val="80000"/>
              </a:lnSpc>
              <a:buNone/>
            </a:pPr>
            <a:endParaRPr lang="uk-UA" altLang="uk-UA" sz="2000"/>
          </a:p>
          <a:p>
            <a:pPr marL="0" indent="14288">
              <a:lnSpc>
                <a:spcPct val="80000"/>
              </a:lnSpc>
              <a:buNone/>
            </a:pPr>
            <a:r>
              <a:rPr lang="uk-UA" altLang="uk-UA" sz="2000"/>
              <a:t>Допустима вартість експерименту:</a:t>
            </a:r>
          </a:p>
          <a:p>
            <a:pPr marL="0" indent="14288" algn="ctr">
              <a:lnSpc>
                <a:spcPct val="80000"/>
              </a:lnSpc>
              <a:buNone/>
            </a:pPr>
            <a:r>
              <a:rPr lang="en-US" altLang="uk-UA" sz="2000"/>
              <a:t>     C=</a:t>
            </a:r>
            <a:r>
              <a:rPr lang="el-GR" altLang="uk-UA" sz="2000"/>
              <a:t>β</a:t>
            </a:r>
            <a:r>
              <a:rPr lang="en-US" altLang="uk-UA" sz="2000"/>
              <a:t>-</a:t>
            </a:r>
            <a:r>
              <a:rPr lang="el-GR" altLang="uk-UA" sz="2000"/>
              <a:t>α</a:t>
            </a:r>
            <a:endParaRPr lang="uk-UA" altLang="uk-UA" sz="2000"/>
          </a:p>
          <a:p>
            <a:pPr marL="0" indent="14288">
              <a:lnSpc>
                <a:spcPct val="80000"/>
              </a:lnSpc>
              <a:buNone/>
            </a:pPr>
            <a:r>
              <a:rPr lang="uk-UA" altLang="uk-UA" sz="2000"/>
              <a:t>Якщо нерівність виконується, то експеримент треба проводити, інакше - експеримент проводити не варто.</a:t>
            </a:r>
          </a:p>
        </p:txBody>
      </p:sp>
      <p:pic>
        <p:nvPicPr>
          <p:cNvPr id="9114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363" y="2714625"/>
            <a:ext cx="1541462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1142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75" y="3716339"/>
            <a:ext cx="125730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1143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251" y="4221163"/>
            <a:ext cx="110172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31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1775</Words>
  <Application>Microsoft Office PowerPoint</Application>
  <PresentationFormat>Широкоэкранный</PresentationFormat>
  <Paragraphs>1123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Тема Office</vt:lpstr>
      <vt:lpstr>Методичні вказівки до лабораторної  робіт 3,4</vt:lpstr>
      <vt:lpstr>Класичні критерії в умовах невизначеності</vt:lpstr>
      <vt:lpstr>Класичні критерії в умовах невизначеності</vt:lpstr>
      <vt:lpstr>Класичні критерії в умовах невизначеності</vt:lpstr>
      <vt:lpstr>Класичні критерії в умовах невизначеності</vt:lpstr>
      <vt:lpstr>Класичні критерії в умовах ризику</vt:lpstr>
      <vt:lpstr>Класичні критерії в умовах ризику</vt:lpstr>
      <vt:lpstr>Оцінка ризику при ухваленні рішення</vt:lpstr>
      <vt:lpstr>Планування експерименту в умовах ризику</vt:lpstr>
      <vt:lpstr>Неідеальний експеримент: </vt:lpstr>
      <vt:lpstr> Неідеальний експеримент </vt:lpstr>
      <vt:lpstr>Презентация PowerPoint</vt:lpstr>
      <vt:lpstr>Лабораторна робота 3</vt:lpstr>
      <vt:lpstr>Матриця прибутку</vt:lpstr>
      <vt:lpstr>В умовах невизначеності</vt:lpstr>
      <vt:lpstr>Критерій Севіджа</vt:lpstr>
      <vt:lpstr>В умовах ризику</vt:lpstr>
      <vt:lpstr>Лабораторна робота 4</vt:lpstr>
      <vt:lpstr>Вартість ідеального експерименту</vt:lpstr>
      <vt:lpstr>Вартість неідеального експерименту</vt:lpstr>
      <vt:lpstr>Вартість неідеального експерименту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Методичні вказівки до лабораторної  робіт 3,4</dc:title>
  <dc:creator>Anatoliy Bezverkhyi</dc:creator>
  <cp:lastModifiedBy>Anatoliy Bezverkhyi</cp:lastModifiedBy>
  <cp:revision>5</cp:revision>
  <dcterms:created xsi:type="dcterms:W3CDTF">2021-03-16T18:31:16Z</dcterms:created>
  <dcterms:modified xsi:type="dcterms:W3CDTF">2021-03-17T15:10:49Z</dcterms:modified>
</cp:coreProperties>
</file>