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66" r:id="rId6"/>
    <p:sldId id="267" r:id="rId7"/>
    <p:sldId id="276" r:id="rId8"/>
    <p:sldId id="277" r:id="rId9"/>
    <p:sldId id="278" r:id="rId10"/>
    <p:sldId id="268" r:id="rId11"/>
    <p:sldId id="257" r:id="rId12"/>
    <p:sldId id="258" r:id="rId13"/>
    <p:sldId id="259" r:id="rId14"/>
    <p:sldId id="260" r:id="rId15"/>
    <p:sldId id="262" r:id="rId16"/>
    <p:sldId id="263" r:id="rId17"/>
    <p:sldId id="264" r:id="rId18"/>
    <p:sldId id="265" r:id="rId19"/>
    <p:sldId id="269" r:id="rId20"/>
    <p:sldId id="270" r:id="rId21"/>
    <p:sldId id="261" r:id="rId22"/>
    <p:sldId id="271" r:id="rId23"/>
    <p:sldId id="27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rs.com.ua/resort/kyanchano-terme/" TargetMode="External"/><Relationship Id="rId2" Type="http://schemas.openxmlformats.org/officeDocument/2006/relationships/hyperlink" Target="http://wrs.com.ua/resort/montekatini-term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nkurtur.ru/bitrix/redirect.php?event1=go&amp;event2=italy/studitermali&amp;event3=&amp;goto=http%3A//%20www.studitermali.or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nkurtur.ru/bitrix/redirect.php?event1=go&amp;event2=federterme.it%20&amp;event3=&amp;goto=http://www.federterme.it%2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talia-ru.com/page/montekatini-terme" TargetMode="External"/><Relationship Id="rId2" Type="http://schemas.openxmlformats.org/officeDocument/2006/relationships/hyperlink" Target="http://italia-ru.com/page/toskan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talia-ru.com/page/monsummano-term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Курортные ресурсы мира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9600" b="1" dirty="0" smtClean="0"/>
              <a:t>Италия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4238764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Бальнеологические курорты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/>
              <a:t>Маломинерализованные воды Сернистые воды </a:t>
            </a:r>
            <a:r>
              <a:rPr lang="ru-RU" dirty="0" err="1"/>
              <a:t>Йодобромистые</a:t>
            </a:r>
            <a:r>
              <a:rPr lang="ru-RU" dirty="0"/>
              <a:t> воды</a:t>
            </a:r>
          </a:p>
          <a:p>
            <a:pPr fontAlgn="base"/>
            <a:r>
              <a:rPr lang="ru-RU" dirty="0"/>
              <a:t>Радиоактивные воды </a:t>
            </a:r>
            <a:r>
              <a:rPr lang="ru-RU" dirty="0" smtClean="0"/>
              <a:t>Хлоридные </a:t>
            </a:r>
            <a:r>
              <a:rPr lang="ru-RU" dirty="0"/>
              <a:t>натриевые воды</a:t>
            </a:r>
          </a:p>
          <a:p>
            <a:pPr fontAlgn="base"/>
            <a:r>
              <a:rPr lang="ru-RU" dirty="0"/>
              <a:t>Сульфатные воды</a:t>
            </a:r>
          </a:p>
          <a:p>
            <a:pPr fontAlgn="base"/>
            <a:r>
              <a:rPr lang="ru-RU" dirty="0"/>
              <a:t>Гидрокарбонатные воды</a:t>
            </a:r>
          </a:p>
          <a:p>
            <a:pPr fontAlgn="base"/>
            <a:r>
              <a:rPr lang="ru-RU" dirty="0"/>
              <a:t>Железистые и мышьяковистые воды.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015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Бальнеологические курорты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Питьевые </a:t>
            </a:r>
            <a:r>
              <a:rPr lang="ru-RU" dirty="0" smtClean="0"/>
              <a:t>процедуры показаны </a:t>
            </a:r>
            <a:r>
              <a:rPr lang="ru-RU" dirty="0"/>
              <a:t>для: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лечения почечнокаменных болезней;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выведения шлаков через мочевыводящие пути;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предупреждения воспалительных и инфекционных болезней мочевыводящих путей;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</a:t>
            </a:r>
            <a:r>
              <a:rPr lang="ru-RU" dirty="0" err="1"/>
              <a:t>дезинтоксикационных</a:t>
            </a:r>
            <a:r>
              <a:rPr lang="ru-RU" dirty="0"/>
              <a:t> и очищающих процедур;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коррекции изменений артериального давления, вызванных стрессом</a:t>
            </a:r>
            <a:r>
              <a:rPr lang="ru-RU" dirty="0" smtClean="0"/>
              <a:t>.</a:t>
            </a:r>
          </a:p>
          <a:p>
            <a:r>
              <a:rPr lang="ru-RU" u="sng" dirty="0" err="1">
                <a:hlinkClick r:id="rId2" tooltip="Монтекатини Терме"/>
              </a:rPr>
              <a:t>Монтекатини</a:t>
            </a:r>
            <a:r>
              <a:rPr lang="ru-RU" u="sng" dirty="0">
                <a:hlinkClick r:id="rId2" tooltip="Монтекатини Терме"/>
              </a:rPr>
              <a:t> Терме</a:t>
            </a:r>
            <a:endParaRPr lang="ru-RU" dirty="0"/>
          </a:p>
          <a:p>
            <a:r>
              <a:rPr lang="ru-RU" dirty="0" err="1">
                <a:hlinkClick r:id="rId3" tooltip="Кьянчано Терме"/>
              </a:rPr>
              <a:t>Кьянчиано</a:t>
            </a:r>
            <a:r>
              <a:rPr lang="ru-RU" dirty="0">
                <a:hlinkClick r:id="rId3" tooltip="Кьянчано Терме"/>
              </a:rPr>
              <a:t> Терме</a:t>
            </a:r>
            <a:endParaRPr lang="ru-RU" dirty="0"/>
          </a:p>
          <a:p>
            <a:r>
              <a:rPr lang="ru-RU" dirty="0" err="1"/>
              <a:t>Фьюджи</a:t>
            </a:r>
            <a:r>
              <a:rPr lang="ru-RU" dirty="0"/>
              <a:t> Фонте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032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Лечение печени и желчевыводящих </a:t>
            </a:r>
            <a:r>
              <a:rPr lang="ru-RU" dirty="0" smtClean="0"/>
              <a:t>путей</a:t>
            </a:r>
          </a:p>
          <a:p>
            <a:r>
              <a:rPr lang="ru-RU" dirty="0"/>
              <a:t>Процедуры показаны для лечения и предупреждения печеночной недостаточности и заболеваний печени. В лечении используются грязи, которые благодаря спазмолитическому и болеутоляющему эффекту являются хорошим дополнением к питьевому курсу. 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469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Ингаляционные </a:t>
            </a:r>
            <a:r>
              <a:rPr lang="ru-RU" dirty="0" smtClean="0"/>
              <a:t>процедуры</a:t>
            </a:r>
          </a:p>
          <a:p>
            <a:r>
              <a:rPr lang="ru-RU" dirty="0"/>
              <a:t>Ингаляционная терапия показана при лечении дыхательных путей и как предупреждение обострения инфекционных заболеваний.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9607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Бальнеотерапия</a:t>
            </a:r>
          </a:p>
          <a:p>
            <a:r>
              <a:rPr lang="ru-RU" dirty="0"/>
              <a:t>Бальнеотерапия показана при лечении патологий двигательного аппарата, при пост-травматической и пост-хирургической терапии и при симптомах венозной и лимфатической недостаточности.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2333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Детокс</a:t>
            </a:r>
            <a:endParaRPr lang="ru-RU" dirty="0" smtClean="0"/>
          </a:p>
          <a:p>
            <a:r>
              <a:rPr lang="ru-RU" dirty="0"/>
              <a:t>Программа </a:t>
            </a:r>
            <a:r>
              <a:rPr lang="ru-RU" dirty="0" err="1"/>
              <a:t>детоксикации</a:t>
            </a:r>
            <a:r>
              <a:rPr lang="ru-RU" dirty="0"/>
              <a:t>, называемая также очистительной диетой, это альтернативный метод выведения из организма накопленных вредных веществ.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3073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Снижение </a:t>
            </a:r>
            <a:r>
              <a:rPr lang="ru-RU" dirty="0" smtClean="0"/>
              <a:t>веса</a:t>
            </a:r>
          </a:p>
          <a:p>
            <a:r>
              <a:rPr lang="ru-RU" dirty="0"/>
              <a:t>Программа по снижению веса и уменьшению жировой массы тела.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05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Бальнеологические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Антивозрастная</a:t>
            </a:r>
            <a:r>
              <a:rPr lang="ru-RU" dirty="0" smtClean="0"/>
              <a:t> терапия</a:t>
            </a:r>
          </a:p>
          <a:p>
            <a:r>
              <a:rPr lang="ru-RU" dirty="0"/>
              <a:t>Программа, направленная на контроль стресса, борьбу со свободными радикалами, поддержание эффективности мозговой деятельности и иммунной защиты, снижение веса, поддержание эластичности кожи, восстановление либидо, регенерацию клеток, уменьшение признаков старения на молекулярном уровне.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3635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Климатические курорты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Талассотерапия</a:t>
            </a:r>
          </a:p>
          <a:p>
            <a:r>
              <a:rPr lang="ru-RU" dirty="0"/>
              <a:t>Талассотерапия основана на благотворном влиянии морского климата.</a:t>
            </a:r>
          </a:p>
          <a:p>
            <a:r>
              <a:rPr lang="ru-RU" dirty="0"/>
              <a:t>Талассотерапия показана при пост-травматической реабилитации и таких болезнях как дерматит, туберкулез, костные боли</a:t>
            </a:r>
            <a:r>
              <a:rPr lang="ru-RU" dirty="0" smtClean="0"/>
              <a:t>.</a:t>
            </a:r>
          </a:p>
          <a:p>
            <a:r>
              <a:rPr lang="ru-RU" dirty="0" err="1"/>
              <a:t>Шакка</a:t>
            </a:r>
            <a:endParaRPr lang="ru-RU" dirty="0"/>
          </a:p>
          <a:p>
            <a:r>
              <a:rPr lang="ru-RU" dirty="0" err="1"/>
              <a:t>Виллазимиус</a:t>
            </a:r>
            <a:endParaRPr lang="ru-RU" dirty="0"/>
          </a:p>
          <a:p>
            <a:r>
              <a:rPr lang="ru-RU" dirty="0" err="1"/>
              <a:t>Алассио</a:t>
            </a:r>
            <a:endParaRPr lang="ru-RU" dirty="0"/>
          </a:p>
          <a:p>
            <a:r>
              <a:rPr lang="ru-RU" dirty="0" err="1"/>
              <a:t>Кастаньето</a:t>
            </a:r>
            <a:r>
              <a:rPr lang="ru-RU" dirty="0"/>
              <a:t> </a:t>
            </a:r>
            <a:r>
              <a:rPr lang="ru-RU" dirty="0" err="1"/>
              <a:t>Кадуччи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5580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Грязевые курорты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Грязи </a:t>
            </a:r>
            <a:r>
              <a:rPr lang="ru-RU" dirty="0"/>
              <a:t>курортов Абано, </a:t>
            </a:r>
            <a:r>
              <a:rPr lang="ru-RU" dirty="0" err="1"/>
              <a:t>Монтегротто</a:t>
            </a:r>
            <a:r>
              <a:rPr lang="ru-RU" dirty="0"/>
              <a:t> и </a:t>
            </a:r>
            <a:r>
              <a:rPr lang="ru-RU" dirty="0" err="1"/>
              <a:t>Батталья</a:t>
            </a:r>
            <a:r>
              <a:rPr lang="ru-RU" dirty="0"/>
              <a:t> представляют собой смесь природной глины, в составе которой магматические породы, термальная вода, водоросли и микроорганизмы. Каждый термальный отель имеет в своем распоряжении специальные резервуары, в которых происходит процесс созревания грязей. В течение 2-3 месяцев термальная вода постоянно протекает через грязи при температуре 60 °C. Химические компоненты </a:t>
            </a:r>
            <a:r>
              <a:rPr lang="ru-RU" dirty="0" err="1"/>
              <a:t>Эвганейской</a:t>
            </a:r>
            <a:r>
              <a:rPr lang="ru-RU" dirty="0"/>
              <a:t> термальной воды способствуют развитию особой микрофлоры, изменяя химико-физическое строение грязей.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933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/>
              <a:t>Методы курортной медицины разрабатываются врачами курортов в тесном сотрудничестве с учеными медицинских факультетов университетов Италии. Так на курортах </a:t>
            </a:r>
            <a:r>
              <a:rPr lang="ru-RU" dirty="0" err="1"/>
              <a:t>Эвганейских</a:t>
            </a:r>
            <a:r>
              <a:rPr lang="ru-RU" dirty="0"/>
              <a:t> возвышенностей создан научный термальный центр: </a:t>
            </a:r>
            <a:r>
              <a:rPr lang="ru-RU" dirty="0" err="1">
                <a:hlinkClick r:id="rId2" tooltip="Centro Studi Termali Pietro d'Abano"/>
              </a:rPr>
              <a:t>Centro</a:t>
            </a:r>
            <a:r>
              <a:rPr lang="ru-RU" dirty="0">
                <a:hlinkClick r:id="rId2" tooltip="Centro Studi Termali Pietro d'Abano"/>
              </a:rPr>
              <a:t> </a:t>
            </a:r>
            <a:r>
              <a:rPr lang="ru-RU" dirty="0" err="1">
                <a:hlinkClick r:id="rId2" tooltip="Centro Studi Termali Pietro d'Abano"/>
              </a:rPr>
              <a:t>Studi</a:t>
            </a:r>
            <a:r>
              <a:rPr lang="ru-RU" dirty="0">
                <a:hlinkClick r:id="rId2" tooltip="Centro Studi Termali Pietro d'Abano"/>
              </a:rPr>
              <a:t> </a:t>
            </a:r>
            <a:r>
              <a:rPr lang="ru-RU" dirty="0" err="1">
                <a:hlinkClick r:id="rId2" tooltip="Centro Studi Termali Pietro d'Abano"/>
              </a:rPr>
              <a:t>Termali</a:t>
            </a:r>
            <a:r>
              <a:rPr lang="ru-RU" dirty="0">
                <a:hlinkClick r:id="rId2" tooltip="Centro Studi Termali Pietro d'Abano"/>
              </a:rPr>
              <a:t> </a:t>
            </a:r>
            <a:r>
              <a:rPr lang="ru-RU" dirty="0" err="1">
                <a:hlinkClick r:id="rId2" tooltip="Centro Studi Termali Pietro d'Abano"/>
              </a:rPr>
              <a:t>Pietro</a:t>
            </a:r>
            <a:r>
              <a:rPr lang="ru-RU" dirty="0">
                <a:hlinkClick r:id="rId2" tooltip="Centro Studi Termali Pietro d'Abano"/>
              </a:rPr>
              <a:t> </a:t>
            </a:r>
            <a:r>
              <a:rPr lang="ru-RU" dirty="0" err="1">
                <a:hlinkClick r:id="rId2" tooltip="Centro Studi Termali Pietro d'Abano"/>
              </a:rPr>
              <a:t>d'Abano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45924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Грязевые курорты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 процессе созревания грязь становится уникальным фармакологическим продуктом, способным оказывать на организм человека выраженное терапевтическое воздействие: противовоспалительное и заживляющее, противоболевое и болеутоляющее, расслабляющее и восстанавливающее жизненные силы, </a:t>
            </a:r>
            <a:r>
              <a:rPr lang="ru-RU" dirty="0" err="1"/>
              <a:t>дезинтоксикационное</a:t>
            </a:r>
            <a:r>
              <a:rPr lang="ru-RU" dirty="0"/>
              <a:t> и восстанавливающее минеральный баланс.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99041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Грязевые курорты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Грязелечение </a:t>
            </a:r>
            <a:r>
              <a:rPr lang="ru-RU" sz="3600" dirty="0"/>
              <a:t>показано при воспалительных хронических заболеваниях двигательного аппарата таких как суставной артроз, воспаление сухожилий, мускульные боли и воспаления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3630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Спелеотерапия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Лечебные штольни в карстовой пещере в </a:t>
            </a:r>
            <a:r>
              <a:rPr lang="ru-RU" dirty="0" err="1"/>
              <a:t>Преттау</a:t>
            </a:r>
            <a:r>
              <a:rPr lang="ru-RU" dirty="0"/>
              <a:t> (</a:t>
            </a:r>
            <a:r>
              <a:rPr lang="ru-RU" dirty="0" err="1"/>
              <a:t>Prettau</a:t>
            </a:r>
            <a:r>
              <a:rPr lang="ru-RU" dirty="0"/>
              <a:t>, </a:t>
            </a:r>
            <a:r>
              <a:rPr lang="ru-RU" dirty="0" err="1"/>
              <a:t>Predoi</a:t>
            </a:r>
            <a:r>
              <a:rPr lang="ru-RU" dirty="0"/>
              <a:t>), на высоте 1475 м «между ледяной пустыней и цветущей долиной» были открыты в 2003 г., и уже в 2004 г. лечение в </a:t>
            </a:r>
            <a:r>
              <a:rPr lang="ru-RU" dirty="0" err="1"/>
              <a:t>спелеолечебнице</a:t>
            </a:r>
            <a:r>
              <a:rPr lang="ru-RU" dirty="0"/>
              <a:t> прошли более 3000 пациентов. Пока это первая и единственная в Италии лечебная штольня.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43448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Антротерапия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Антротерапия</a:t>
            </a:r>
            <a:r>
              <a:rPr lang="ru-RU" b="1" dirty="0"/>
              <a:t> </a:t>
            </a:r>
            <a:r>
              <a:rPr lang="ru-RU" dirty="0"/>
              <a:t>(ит. – </a:t>
            </a:r>
            <a:r>
              <a:rPr lang="ru-RU" i="1" dirty="0" err="1"/>
              <a:t>antro</a:t>
            </a:r>
            <a:r>
              <a:rPr lang="ru-RU" i="1" dirty="0"/>
              <a:t> </a:t>
            </a:r>
            <a:r>
              <a:rPr lang="ru-RU" dirty="0"/>
              <a:t>– пещера) лечение в естественных гротах с термальными минеральными источника (при влажности до 95%, диапазон температур 31-32 и 41-43 °C.) или в сухих гротах (</a:t>
            </a:r>
            <a:r>
              <a:rPr lang="ru-RU" dirty="0" err="1"/>
              <a:t>stufa</a:t>
            </a:r>
            <a:r>
              <a:rPr lang="ru-RU" dirty="0"/>
              <a:t> – печь) в районах вулканической активности. Кроме температуры в таких пещерах большое значение наличие взвешенных веществ (ионы серы, йода, газы, микрочастицы различных минералов и т.д.) и практически отсутствие патогенных бактерий.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863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Научные исследования координируются Федерацией термальной индустрии и лечебных минеральных вод (</a:t>
            </a:r>
            <a:r>
              <a:rPr lang="ru-RU" dirty="0" err="1">
                <a:hlinkClick r:id="rId2" tooltip="Federazione Italiana delle Industrie Termali e delle Acque Minerali Curative)"/>
              </a:rPr>
              <a:t>Federazione</a:t>
            </a:r>
            <a:r>
              <a:rPr lang="ru-RU" dirty="0">
                <a:hlinkClick r:id="rId2" tooltip="Federazione Italiana delle Industrie Termali e delle Acque Minerali Curative)"/>
              </a:rPr>
              <a:t> </a:t>
            </a:r>
            <a:r>
              <a:rPr lang="ru-RU" dirty="0" err="1">
                <a:hlinkClick r:id="rId2" tooltip="Federazione Italiana delle Industrie Termali e delle Acque Minerali Curative)"/>
              </a:rPr>
              <a:t>Italiana</a:t>
            </a:r>
            <a:r>
              <a:rPr lang="ru-RU" dirty="0">
                <a:hlinkClick r:id="rId2" tooltip="Federazione Italiana delle Industrie Termali e delle Acque Minerali Curative)"/>
              </a:rPr>
              <a:t> </a:t>
            </a:r>
            <a:r>
              <a:rPr lang="ru-RU" dirty="0" err="1">
                <a:hlinkClick r:id="rId2" tooltip="Federazione Italiana delle Industrie Termali e delle Acque Minerali Curative)"/>
              </a:rPr>
              <a:t>delle</a:t>
            </a:r>
            <a:r>
              <a:rPr lang="ru-RU" dirty="0">
                <a:hlinkClick r:id="rId2" tooltip="Federazione Italiana delle Industrie Termali e delle Acque Minerali Curative)"/>
              </a:rPr>
              <a:t> </a:t>
            </a:r>
            <a:r>
              <a:rPr lang="ru-RU" dirty="0" err="1">
                <a:hlinkClick r:id="rId2" tooltip="Federazione Italiana delle Industrie Termali e delle Acque Minerali Curative)"/>
              </a:rPr>
              <a:t>Industrie</a:t>
            </a:r>
            <a:r>
              <a:rPr lang="ru-RU" dirty="0">
                <a:hlinkClick r:id="rId2" tooltip="Federazione Italiana delle Industrie Termali e delle Acque Minerali Curative)"/>
              </a:rPr>
              <a:t> </a:t>
            </a:r>
            <a:r>
              <a:rPr lang="ru-RU" dirty="0" err="1">
                <a:hlinkClick r:id="rId2" tooltip="Federazione Italiana delle Industrie Termali e delle Acque Minerali Curative)"/>
              </a:rPr>
              <a:t>Termali</a:t>
            </a:r>
            <a:r>
              <a:rPr lang="ru-RU" dirty="0">
                <a:hlinkClick r:id="rId2" tooltip="Federazione Italiana delle Industrie Termali e delle Acque Minerali Curative)"/>
              </a:rPr>
              <a:t> e </a:t>
            </a:r>
            <a:r>
              <a:rPr lang="ru-RU" dirty="0" err="1">
                <a:hlinkClick r:id="rId2" tooltip="Federazione Italiana delle Industrie Termali e delle Acque Minerali Curative)"/>
              </a:rPr>
              <a:t>delle</a:t>
            </a:r>
            <a:r>
              <a:rPr lang="ru-RU" dirty="0">
                <a:hlinkClick r:id="rId2" tooltip="Federazione Italiana delle Industrie Termali e delle Acque Minerali Curative)"/>
              </a:rPr>
              <a:t> </a:t>
            </a:r>
            <a:r>
              <a:rPr lang="ru-RU" dirty="0" err="1">
                <a:hlinkClick r:id="rId2" tooltip="Federazione Italiana delle Industrie Termali e delle Acque Minerali Curative)"/>
              </a:rPr>
              <a:t>Acque</a:t>
            </a:r>
            <a:r>
              <a:rPr lang="ru-RU" dirty="0">
                <a:hlinkClick r:id="rId2" tooltip="Federazione Italiana delle Industrie Termali e delle Acque Minerali Curative)"/>
              </a:rPr>
              <a:t> </a:t>
            </a:r>
            <a:r>
              <a:rPr lang="ru-RU" dirty="0" err="1">
                <a:hlinkClick r:id="rId2" tooltip="Federazione Italiana delle Industrie Termali e delle Acque Minerali Curative)"/>
              </a:rPr>
              <a:t>Minerali</a:t>
            </a:r>
            <a:r>
              <a:rPr lang="ru-RU" dirty="0">
                <a:hlinkClick r:id="rId2" tooltip="Federazione Italiana delle Industrie Termali e delle Acque Minerali Curative)"/>
              </a:rPr>
              <a:t> </a:t>
            </a:r>
            <a:r>
              <a:rPr lang="ru-RU" dirty="0" err="1">
                <a:hlinkClick r:id="rId2" tooltip="Federazione Italiana delle Industrie Termali e delle Acque Minerali Curative)"/>
              </a:rPr>
              <a:t>Curative</a:t>
            </a:r>
            <a:r>
              <a:rPr lang="ru-RU" dirty="0">
                <a:hlinkClick r:id="rId2" tooltip="Federazione Italiana delle Industrie Termali e delle Acque Minerali Curative)"/>
              </a:rPr>
              <a:t>)</a:t>
            </a:r>
            <a:r>
              <a:rPr lang="ru-RU" dirty="0"/>
              <a:t> основанной в 1919 году.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971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Федерация промышленности минеральных вод и безалкогольных напитков (MINERACQUA) объединяет производителей минеральных вод. Федерация промышленности минеральных вод и безалкогольных напитков (MINERACQUA) объединяет производителей минеральных вод. </a:t>
            </a:r>
          </a:p>
        </p:txBody>
      </p:sp>
    </p:spTree>
    <p:extLst>
      <p:ext uri="{BB962C8B-B14F-4D97-AF65-F5344CB8AC3E}">
        <p14:creationId xmlns:p14="http://schemas.microsoft.com/office/powerpoint/2010/main" val="3438245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Италии насчитывается около ста восьмидесяти курортов лечебной направленности, каждый из которых превращен в полноценный оздоровительный центр – с отелями, садами и бассейнами. В перечне процедур – грязелечение, бальнеотерапия, массаж с использованием морской соли, процедуры в естественных термических гротах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5952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Общие сведения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4000" dirty="0"/>
              <a:t>Большое количество подобных центров расположены в </a:t>
            </a:r>
            <a:r>
              <a:rPr lang="ru-RU" sz="4000" u="sng" dirty="0">
                <a:hlinkClick r:id="rId2"/>
              </a:rPr>
              <a:t>Тоскане</a:t>
            </a:r>
            <a:r>
              <a:rPr lang="ru-RU" sz="4000" dirty="0"/>
              <a:t> – средоточии термальных источников Италии. Наиболее известные лечебные курорты региона - </a:t>
            </a:r>
            <a:r>
              <a:rPr lang="ru-RU" sz="4000" u="sng" dirty="0" err="1">
                <a:hlinkClick r:id="rId3"/>
              </a:rPr>
              <a:t>Монтекатини</a:t>
            </a:r>
            <a:r>
              <a:rPr lang="ru-RU" sz="4000" u="sng" dirty="0">
                <a:hlinkClick r:id="rId3"/>
              </a:rPr>
              <a:t> Терме</a:t>
            </a:r>
            <a:r>
              <a:rPr lang="ru-RU" sz="4000" dirty="0"/>
              <a:t> и </a:t>
            </a:r>
            <a:r>
              <a:rPr lang="ru-RU" sz="4000" u="sng" dirty="0" err="1">
                <a:hlinkClick r:id="rId4"/>
              </a:rPr>
              <a:t>Монсуммано</a:t>
            </a:r>
            <a:r>
              <a:rPr lang="ru-RU" sz="4000" u="sng" dirty="0">
                <a:hlinkClick r:id="rId4"/>
              </a:rPr>
              <a:t> Терме</a:t>
            </a:r>
            <a:r>
              <a:rPr lang="ru-RU" sz="4000" dirty="0"/>
              <a:t>, не только предоставляющие полный спектр медицинских процедур, но и обладающие развитой инфраструктурой. Эти места давно превратились в крупные туристические центры – во многом из-за большого количества людей, привлеченных информацией о целебных свойствах местных источников.</a:t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84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dirty="0" err="1"/>
              <a:t>Кренотерапия</a:t>
            </a:r>
            <a:r>
              <a:rPr lang="ru-RU" b="1" dirty="0"/>
              <a:t> (</a:t>
            </a:r>
            <a:r>
              <a:rPr lang="ru-RU" b="1" dirty="0" err="1"/>
              <a:t>crenotherapia</a:t>
            </a:r>
            <a:r>
              <a:rPr lang="ru-RU" b="1" dirty="0"/>
              <a:t>) </a:t>
            </a:r>
            <a:r>
              <a:rPr lang="ru-RU" dirty="0"/>
              <a:t>– признанный в Италии термин термального лечения с использованием минеральных вод. Этимология: греч. </a:t>
            </a:r>
            <a:r>
              <a:rPr lang="ru-RU" i="1" dirty="0" err="1"/>
              <a:t>κρήνη</a:t>
            </a:r>
            <a:r>
              <a:rPr lang="ru-RU" i="1" dirty="0"/>
              <a:t> (</a:t>
            </a:r>
            <a:r>
              <a:rPr lang="ru-RU" i="1" dirty="0" err="1"/>
              <a:t>krene</a:t>
            </a:r>
            <a:r>
              <a:rPr lang="ru-RU" i="1" dirty="0"/>
              <a:t>) </a:t>
            </a:r>
            <a:r>
              <a:rPr lang="ru-RU" dirty="0"/>
              <a:t>– источник, фонтан, </a:t>
            </a:r>
            <a:r>
              <a:rPr lang="ru-RU" i="1" dirty="0"/>
              <a:t>+</a:t>
            </a:r>
            <a:r>
              <a:rPr lang="ru-RU" i="1" dirty="0" err="1"/>
              <a:t>therapeia</a:t>
            </a:r>
            <a:r>
              <a:rPr lang="ru-RU" i="1" dirty="0"/>
              <a:t> </a:t>
            </a:r>
            <a:r>
              <a:rPr lang="ru-RU" dirty="0"/>
              <a:t>– лечение водами минеральных источников.</a:t>
            </a:r>
          </a:p>
          <a:p>
            <a:pPr fontAlgn="base"/>
            <a:r>
              <a:rPr lang="ru-RU" dirty="0"/>
              <a:t>На курортах Италии выделяют два типа </a:t>
            </a:r>
            <a:r>
              <a:rPr lang="ru-RU" dirty="0" err="1"/>
              <a:t>кренотерапии</a:t>
            </a:r>
            <a:r>
              <a:rPr lang="ru-RU" dirty="0"/>
              <a:t>: внутреннюю и внешнюю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9104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b="1" dirty="0" err="1"/>
              <a:t>Кренотерапия</a:t>
            </a:r>
            <a:r>
              <a:rPr lang="ru-RU" b="1" dirty="0"/>
              <a:t> внутренняя</a:t>
            </a:r>
            <a:endParaRPr lang="ru-RU" dirty="0"/>
          </a:p>
          <a:p>
            <a:pPr fontAlgn="base"/>
            <a:r>
              <a:rPr lang="ru-RU" dirty="0"/>
              <a:t>Питьевое лечение минеральными водами (</a:t>
            </a:r>
            <a:r>
              <a:rPr lang="en-US" dirty="0" err="1"/>
              <a:t>idropinoterapia</a:t>
            </a:r>
            <a:r>
              <a:rPr lang="en-US" dirty="0"/>
              <a:t>)</a:t>
            </a:r>
          </a:p>
          <a:p>
            <a:pPr fontAlgn="base"/>
            <a:r>
              <a:rPr lang="ru-RU" dirty="0"/>
              <a:t>Орошения минеральными водами –  ирригации (</a:t>
            </a:r>
            <a:r>
              <a:rPr lang="en-US" dirty="0" err="1"/>
              <a:t>irrigazioni</a:t>
            </a:r>
            <a:r>
              <a:rPr lang="en-US" dirty="0"/>
              <a:t>)</a:t>
            </a:r>
          </a:p>
          <a:p>
            <a:pPr fontAlgn="base"/>
            <a:r>
              <a:rPr lang="ru-RU" dirty="0"/>
              <a:t>Ингаляции минеральными водами (</a:t>
            </a:r>
            <a:r>
              <a:rPr lang="en-US" dirty="0" err="1"/>
              <a:t>inalazioni</a:t>
            </a:r>
            <a:r>
              <a:rPr lang="en-US" dirty="0"/>
              <a:t>)</a:t>
            </a:r>
          </a:p>
          <a:p>
            <a:pPr fontAlgn="base"/>
            <a:r>
              <a:rPr lang="ru-RU" dirty="0" err="1" smtClean="0"/>
              <a:t>Инсуфляции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en-US" dirty="0" err="1"/>
              <a:t>insufflazioni</a:t>
            </a:r>
            <a:r>
              <a:rPr lang="en-US" dirty="0"/>
              <a:t>)</a:t>
            </a:r>
          </a:p>
          <a:p>
            <a:pPr fontAlgn="base"/>
            <a:r>
              <a:rPr lang="ru-RU" dirty="0" err="1"/>
              <a:t>Кренотерапия</a:t>
            </a:r>
            <a:r>
              <a:rPr lang="ru-RU" dirty="0"/>
              <a:t> сульфидными водами по </a:t>
            </a:r>
            <a:r>
              <a:rPr lang="ru-RU" dirty="0" err="1"/>
              <a:t>Политцеру</a:t>
            </a:r>
            <a:r>
              <a:rPr lang="ru-RU" dirty="0"/>
              <a:t> (</a:t>
            </a:r>
            <a:r>
              <a:rPr lang="en-US" dirty="0" err="1"/>
              <a:t>Politzer</a:t>
            </a:r>
            <a:r>
              <a:rPr lang="en-US" dirty="0"/>
              <a:t> </a:t>
            </a:r>
            <a:r>
              <a:rPr lang="en-US" dirty="0" err="1"/>
              <a:t>crenoterapico</a:t>
            </a:r>
            <a:r>
              <a:rPr lang="en-US" dirty="0"/>
              <a:t> </a:t>
            </a:r>
            <a:r>
              <a:rPr lang="en-US" dirty="0" err="1"/>
              <a:t>solfureo</a:t>
            </a:r>
            <a:r>
              <a:rPr lang="en-US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8805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dirty="0" err="1"/>
              <a:t>Кренотерапия</a:t>
            </a:r>
            <a:r>
              <a:rPr lang="ru-RU" b="1" dirty="0"/>
              <a:t> внешняя</a:t>
            </a:r>
            <a:endParaRPr lang="ru-RU" dirty="0"/>
          </a:p>
          <a:p>
            <a:pPr fontAlgn="base"/>
            <a:r>
              <a:rPr lang="ru-RU" dirty="0"/>
              <a:t>Бальнеотерапия</a:t>
            </a:r>
          </a:p>
          <a:p>
            <a:pPr fontAlgn="base"/>
            <a:r>
              <a:rPr lang="ru-RU" dirty="0" err="1"/>
              <a:t>Антротерапия</a:t>
            </a:r>
            <a:r>
              <a:rPr lang="ru-RU" dirty="0"/>
              <a:t> (</a:t>
            </a:r>
            <a:r>
              <a:rPr lang="en-US" dirty="0" err="1"/>
              <a:t>antroterapia</a:t>
            </a:r>
            <a:r>
              <a:rPr lang="en-US" dirty="0"/>
              <a:t>)</a:t>
            </a:r>
          </a:p>
          <a:p>
            <a:pPr fontAlgn="base"/>
            <a:r>
              <a:rPr lang="ru-RU" dirty="0" err="1"/>
              <a:t>Пелоидотерапия</a:t>
            </a:r>
            <a:r>
              <a:rPr lang="ru-RU" dirty="0"/>
              <a:t> (</a:t>
            </a:r>
            <a:r>
              <a:rPr lang="ru-RU" dirty="0" err="1"/>
              <a:t>фанго</a:t>
            </a:r>
            <a:r>
              <a:rPr lang="ru-RU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8802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595</Words>
  <Application>Microsoft Office PowerPoint</Application>
  <PresentationFormat>Экран (4:3)</PresentationFormat>
  <Paragraphs>74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Курортные ресурсы мира</vt:lpstr>
      <vt:lpstr>Общие сведения</vt:lpstr>
      <vt:lpstr>Общие сведения</vt:lpstr>
      <vt:lpstr>Общие сведения</vt:lpstr>
      <vt:lpstr>Общие сведения</vt:lpstr>
      <vt:lpstr>Общие сведения</vt:lpstr>
      <vt:lpstr>Общие сведения</vt:lpstr>
      <vt:lpstr>Общие сведения</vt:lpstr>
      <vt:lpstr>Общие сведения</vt:lpstr>
      <vt:lpstr>Бальнеологические курорты</vt:lpstr>
      <vt:lpstr>Бальнеологические курорты</vt:lpstr>
      <vt:lpstr>Бальнеологические курорты</vt:lpstr>
      <vt:lpstr>Бальнеологические курорты</vt:lpstr>
      <vt:lpstr>Бальнеологические курорты</vt:lpstr>
      <vt:lpstr>Бальнеологические курорты</vt:lpstr>
      <vt:lpstr>Бальнеологические курорты</vt:lpstr>
      <vt:lpstr>Бальнеологические курорты</vt:lpstr>
      <vt:lpstr>Климатические курорты</vt:lpstr>
      <vt:lpstr>Грязевые курорты</vt:lpstr>
      <vt:lpstr>Грязевые курорты</vt:lpstr>
      <vt:lpstr>Грязевые курорты</vt:lpstr>
      <vt:lpstr>Спелеотерапия</vt:lpstr>
      <vt:lpstr>Антротерапия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Наташа</cp:lastModifiedBy>
  <cp:revision>7</cp:revision>
  <dcterms:created xsi:type="dcterms:W3CDTF">2019-03-26T19:44:01Z</dcterms:created>
  <dcterms:modified xsi:type="dcterms:W3CDTF">2019-03-26T21:02:41Z</dcterms:modified>
</cp:coreProperties>
</file>