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D97157-DC29-4014-A0AD-A8C5D8628647}" type="datetimeFigureOut">
              <a:rPr lang="ru-RU" smtClean="0"/>
              <a:pPr/>
              <a:t>30.09.2024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6EDE29F-8BF4-4C62-B87E-19D68020A3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8%D1%81%D0%BB%D0%B8%D0%B2%D1%81%D1%8C%D0%BA%D0%B0_%D1%84%D0%B0%D1%83%D0%BD%D0%B0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uk.wikipedia.org/wiki/%D0%9C%D0%B8%D1%81%D0%BB%D0%B8%D0%B2%D1%81%D1%8C%D0%BA%D0%B5_%D0%B3%D0%BE%D1%81%D0%BF%D0%BE%D0%B4%D0%B0%D1%80%D1%81%D1%82%D0%B2%D0%BE" TargetMode="External"/><Relationship Id="rId4" Type="http://schemas.openxmlformats.org/officeDocument/2006/relationships/hyperlink" Target="https://uk.wikipedia.org/wiki/%D0%9A%D0%BE%D1%80%D0%B8%D1%81%D1%82%D1%83%D0%B2%D0%B0%D0%BD%D0%BD%D1%8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A1%D1%82%D1%80%D0%BE%D0%BA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3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Мисливські угіддя України</a:t>
            </a:r>
            <a:endParaRPr lang="ru-RU" dirty="0"/>
          </a:p>
        </p:txBody>
      </p:sp>
      <p:pic>
        <p:nvPicPr>
          <p:cNvPr id="14338" name="Picture 2" descr="🐰У мисливські угіддя на... - Слобожанський лісовий офіс | Facebo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50912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Виділення</a:t>
            </a:r>
            <a:r>
              <a:rPr lang="ru-RU" dirty="0"/>
              <a:t> та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, </a:t>
            </a:r>
            <a:r>
              <a:rPr lang="ru-RU" dirty="0" err="1"/>
              <a:t>підтипів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видів</a:t>
            </a:r>
            <a:endParaRPr lang="ru-RU" dirty="0"/>
          </a:p>
          <a:p>
            <a:pPr algn="just"/>
            <a:r>
              <a:rPr lang="ru-RU" dirty="0"/>
              <a:t>проводиться: </a:t>
            </a:r>
          </a:p>
          <a:p>
            <a:pPr algn="just"/>
            <a:r>
              <a:rPr lang="ru-RU" dirty="0"/>
              <a:t>– </a:t>
            </a:r>
            <a:r>
              <a:rPr lang="ru-RU" i="1" dirty="0"/>
              <a:t>за породним складом – </a:t>
            </a:r>
            <a:r>
              <a:rPr lang="ru-RU" i="1" dirty="0" err="1"/>
              <a:t>чисті</a:t>
            </a:r>
            <a:r>
              <a:rPr lang="ru-RU" i="1" dirty="0"/>
              <a:t> </a:t>
            </a:r>
            <a:r>
              <a:rPr lang="ru-RU" i="1" dirty="0" err="1"/>
              <a:t>хвойні</a:t>
            </a:r>
            <a:r>
              <a:rPr lang="ru-RU" i="1" dirty="0"/>
              <a:t>, </a:t>
            </a:r>
            <a:r>
              <a:rPr lang="ru-RU" i="1" dirty="0" err="1"/>
              <a:t>чисті</a:t>
            </a:r>
            <a:r>
              <a:rPr lang="ru-RU" i="1" dirty="0"/>
              <a:t> </a:t>
            </a:r>
            <a:r>
              <a:rPr lang="ru-RU" i="1" dirty="0" err="1"/>
              <a:t>листяні</a:t>
            </a:r>
            <a:r>
              <a:rPr lang="ru-RU" i="1" dirty="0"/>
              <a:t> та </a:t>
            </a:r>
            <a:r>
              <a:rPr lang="ru-RU" i="1" dirty="0" err="1"/>
              <a:t>змішані</a:t>
            </a:r>
            <a:r>
              <a:rPr lang="ru-RU" i="1" dirty="0"/>
              <a:t> </a:t>
            </a:r>
            <a:r>
              <a:rPr lang="ru-RU" i="1" dirty="0" err="1"/>
              <a:t>ліси</a:t>
            </a:r>
            <a:r>
              <a:rPr lang="ru-RU" i="1" dirty="0"/>
              <a:t>, за </a:t>
            </a:r>
            <a:r>
              <a:rPr lang="ru-RU" i="1" dirty="0" err="1"/>
              <a:t>необхідності</a:t>
            </a:r>
            <a:r>
              <a:rPr lang="ru-RU" i="1" dirty="0"/>
              <a:t> </a:t>
            </a:r>
            <a:r>
              <a:rPr lang="ru-RU" i="1" dirty="0" err="1"/>
              <a:t>листяні</a:t>
            </a:r>
            <a:r>
              <a:rPr lang="ru-RU" i="1" dirty="0"/>
              <a:t> </a:t>
            </a:r>
            <a:r>
              <a:rPr lang="ru-RU" i="1" dirty="0" err="1"/>
              <a:t>насадження</a:t>
            </a:r>
            <a:r>
              <a:rPr lang="ru-RU" i="1" dirty="0"/>
              <a:t> </a:t>
            </a:r>
            <a:r>
              <a:rPr lang="ru-RU" i="1" dirty="0" err="1"/>
              <a:t>розподіляють</a:t>
            </a:r>
            <a:r>
              <a:rPr lang="ru-RU" i="1" dirty="0"/>
              <a:t> на твердо- та </a:t>
            </a:r>
            <a:r>
              <a:rPr lang="ru-RU" i="1" dirty="0" err="1"/>
              <a:t>м’яколистяні</a:t>
            </a:r>
            <a:r>
              <a:rPr lang="ru-RU" i="1" dirty="0"/>
              <a:t>; </a:t>
            </a:r>
          </a:p>
          <a:p>
            <a:pPr algn="just"/>
            <a:r>
              <a:rPr lang="ru-RU" dirty="0"/>
              <a:t>– </a:t>
            </a:r>
            <a:r>
              <a:rPr lang="ru-RU" i="1" dirty="0"/>
              <a:t>за </a:t>
            </a:r>
            <a:r>
              <a:rPr lang="ru-RU" i="1" dirty="0" err="1"/>
              <a:t>віком</a:t>
            </a:r>
            <a:r>
              <a:rPr lang="ru-RU" i="1" dirty="0"/>
              <a:t> – молодняки1-ї та 2-ї </a:t>
            </a:r>
            <a:r>
              <a:rPr lang="ru-RU" i="1" dirty="0" err="1"/>
              <a:t>груп</a:t>
            </a:r>
            <a:r>
              <a:rPr lang="ru-RU" i="1" dirty="0"/>
              <a:t> </a:t>
            </a:r>
            <a:r>
              <a:rPr lang="ru-RU" i="1" dirty="0" err="1"/>
              <a:t>віку</a:t>
            </a:r>
            <a:r>
              <a:rPr lang="ru-RU" i="1" dirty="0"/>
              <a:t>, </a:t>
            </a:r>
            <a:r>
              <a:rPr lang="ru-RU" i="1" dirty="0" err="1"/>
              <a:t>середньовікові</a:t>
            </a:r>
            <a:r>
              <a:rPr lang="ru-RU" i="1" dirty="0"/>
              <a:t>, </a:t>
            </a:r>
            <a:r>
              <a:rPr lang="ru-RU" i="1" dirty="0" err="1"/>
              <a:t>пристигаючі</a:t>
            </a:r>
            <a:r>
              <a:rPr lang="ru-RU" i="1" dirty="0"/>
              <a:t>, </a:t>
            </a:r>
            <a:r>
              <a:rPr lang="ru-RU" i="1" dirty="0" err="1"/>
              <a:t>стиглі</a:t>
            </a:r>
            <a:r>
              <a:rPr lang="ru-RU" i="1" dirty="0"/>
              <a:t> та </a:t>
            </a:r>
            <a:r>
              <a:rPr lang="ru-RU" i="1" dirty="0" err="1"/>
              <a:t>перестійні</a:t>
            </a:r>
            <a:r>
              <a:rPr lang="ru-RU" i="1" dirty="0"/>
              <a:t> </a:t>
            </a:r>
            <a:r>
              <a:rPr lang="ru-RU" i="1" dirty="0" err="1"/>
              <a:t>насадження</a:t>
            </a:r>
            <a:r>
              <a:rPr lang="ru-RU" i="1" dirty="0"/>
              <a:t>; </a:t>
            </a:r>
          </a:p>
          <a:p>
            <a:pPr algn="just"/>
            <a:r>
              <a:rPr lang="ru-RU" dirty="0"/>
              <a:t>– </a:t>
            </a:r>
            <a:r>
              <a:rPr lang="ru-RU" i="1" dirty="0"/>
              <a:t>за </a:t>
            </a:r>
            <a:r>
              <a:rPr lang="ru-RU" i="1" dirty="0" err="1"/>
              <a:t>висотою</a:t>
            </a:r>
            <a:r>
              <a:rPr lang="ru-RU" i="1" dirty="0"/>
              <a:t> над </a:t>
            </a:r>
            <a:r>
              <a:rPr lang="ru-RU" i="1" dirty="0" err="1"/>
              <a:t>рівнем</a:t>
            </a:r>
            <a:r>
              <a:rPr lang="ru-RU" i="1" dirty="0"/>
              <a:t> моря; </a:t>
            </a:r>
          </a:p>
          <a:p>
            <a:pPr algn="just"/>
            <a:r>
              <a:rPr lang="ru-RU" dirty="0"/>
              <a:t>– </a:t>
            </a:r>
            <a:r>
              <a:rPr lang="ru-RU" i="1" dirty="0"/>
              <a:t>за </a:t>
            </a:r>
            <a:r>
              <a:rPr lang="ru-RU" i="1" dirty="0" err="1"/>
              <a:t>експозицією</a:t>
            </a:r>
            <a:r>
              <a:rPr lang="ru-RU" i="1" dirty="0"/>
              <a:t> </a:t>
            </a:r>
            <a:r>
              <a:rPr lang="ru-RU" i="1" dirty="0" err="1"/>
              <a:t>схилів</a:t>
            </a:r>
            <a:r>
              <a:rPr lang="ru-RU" i="1" dirty="0"/>
              <a:t> – </a:t>
            </a:r>
            <a:r>
              <a:rPr lang="ru-RU" i="1" dirty="0" err="1"/>
              <a:t>відповідно</a:t>
            </a:r>
            <a:r>
              <a:rPr lang="ru-RU" i="1" dirty="0"/>
              <a:t> до </a:t>
            </a:r>
            <a:r>
              <a:rPr lang="ru-RU" i="1" dirty="0" err="1"/>
              <a:t>конкретних</a:t>
            </a:r>
            <a:r>
              <a:rPr lang="ru-RU" i="1" dirty="0"/>
              <a:t> умов </a:t>
            </a:r>
            <a:r>
              <a:rPr lang="ru-RU" i="1" dirty="0" err="1"/>
              <a:t>виділяють</a:t>
            </a:r>
            <a:r>
              <a:rPr lang="ru-RU" i="1" dirty="0"/>
              <a:t> </a:t>
            </a:r>
            <a:r>
              <a:rPr lang="ru-RU" i="1" dirty="0" err="1"/>
              <a:t>схили</a:t>
            </a:r>
            <a:r>
              <a:rPr lang="ru-RU" i="1" dirty="0"/>
              <a:t> </a:t>
            </a:r>
            <a:r>
              <a:rPr lang="ru-RU" i="1" dirty="0" err="1"/>
              <a:t>північної</a:t>
            </a:r>
            <a:r>
              <a:rPr lang="ru-RU" i="1" dirty="0"/>
              <a:t> та </a:t>
            </a:r>
            <a:r>
              <a:rPr lang="ru-RU" i="1" dirty="0" err="1"/>
              <a:t>південної</a:t>
            </a:r>
            <a:r>
              <a:rPr lang="ru-RU" i="1" dirty="0"/>
              <a:t> </a:t>
            </a:r>
            <a:r>
              <a:rPr lang="ru-RU" i="1" dirty="0" err="1"/>
              <a:t>експозиції</a:t>
            </a:r>
            <a:r>
              <a:rPr lang="ru-RU" i="1" dirty="0"/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10683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ділянок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особливо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r>
              <a:rPr lang="ru-RU" dirty="0"/>
              <a:t> та </a:t>
            </a:r>
            <a:r>
              <a:rPr lang="ru-RU" dirty="0" err="1"/>
              <a:t>захисні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упродовж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строку,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режим </a:t>
            </a:r>
            <a:r>
              <a:rPr lang="ru-RU" dirty="0" err="1"/>
              <a:t>лісогосподарських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збереженню</a:t>
            </a:r>
            <a:r>
              <a:rPr lang="ru-RU" dirty="0"/>
              <a:t>. До таких </a:t>
            </a:r>
            <a:r>
              <a:rPr lang="ru-RU" dirty="0" err="1"/>
              <a:t>ділянок</a:t>
            </a:r>
            <a:r>
              <a:rPr lang="ru-RU" dirty="0"/>
              <a:t> належать: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токування</a:t>
            </a:r>
            <a:r>
              <a:rPr lang="ru-RU" dirty="0"/>
              <a:t> </a:t>
            </a:r>
            <a:r>
              <a:rPr lang="ru-RU" dirty="0" err="1"/>
              <a:t>борової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;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отелення</a:t>
            </a:r>
            <a:r>
              <a:rPr lang="ru-RU" dirty="0"/>
              <a:t> </a:t>
            </a:r>
            <a:r>
              <a:rPr lang="ru-RU" dirty="0" err="1"/>
              <a:t>копитних</a:t>
            </a:r>
            <a:r>
              <a:rPr lang="ru-RU" dirty="0"/>
              <a:t>; </a:t>
            </a:r>
            <a:r>
              <a:rPr lang="ru-RU" dirty="0" err="1"/>
              <a:t>зимові</a:t>
            </a:r>
            <a:r>
              <a:rPr lang="ru-RU" dirty="0"/>
              <a:t> </a:t>
            </a:r>
            <a:r>
              <a:rPr lang="ru-RU" dirty="0" err="1"/>
              <a:t>стійбища</a:t>
            </a:r>
            <a:r>
              <a:rPr lang="ru-RU" dirty="0"/>
              <a:t> </a:t>
            </a:r>
            <a:r>
              <a:rPr lang="ru-RU" dirty="0" err="1"/>
              <a:t>лосів</a:t>
            </a:r>
            <a:r>
              <a:rPr lang="ru-RU" dirty="0"/>
              <a:t>; </a:t>
            </a:r>
            <a:r>
              <a:rPr lang="ru-RU" dirty="0" err="1"/>
              <a:t>боброві</a:t>
            </a:r>
            <a:r>
              <a:rPr lang="ru-RU" dirty="0"/>
              <a:t> </a:t>
            </a:r>
            <a:r>
              <a:rPr lang="ru-RU" dirty="0" err="1"/>
              <a:t>поселення</a:t>
            </a:r>
            <a:r>
              <a:rPr lang="ru-RU" dirty="0"/>
              <a:t>;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занесених</a:t>
            </a:r>
            <a:r>
              <a:rPr lang="ru-RU" dirty="0"/>
              <a:t> до </a:t>
            </a:r>
            <a:r>
              <a:rPr lang="ru-RU" dirty="0" err="1"/>
              <a:t>Червоної</a:t>
            </a:r>
            <a:r>
              <a:rPr lang="ru-RU" dirty="0"/>
              <a:t> книги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природоохоронні</a:t>
            </a:r>
            <a:r>
              <a:rPr lang="ru-RU" dirty="0"/>
              <a:t> </a:t>
            </a:r>
            <a:r>
              <a:rPr lang="ru-RU" dirty="0" err="1"/>
              <a:t>комплекси</a:t>
            </a:r>
            <a:r>
              <a:rPr lang="ru-RU" dirty="0"/>
              <a:t>;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розведення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(</a:t>
            </a:r>
            <a:r>
              <a:rPr lang="ru-RU" dirty="0" err="1"/>
              <a:t>вольєри</a:t>
            </a:r>
            <a:r>
              <a:rPr lang="ru-RU" dirty="0"/>
              <a:t>, </a:t>
            </a:r>
            <a:r>
              <a:rPr lang="ru-RU" dirty="0" err="1"/>
              <a:t>вигули</a:t>
            </a:r>
            <a:r>
              <a:rPr lang="ru-RU" dirty="0"/>
              <a:t>, </a:t>
            </a:r>
            <a:r>
              <a:rPr lang="ru-RU" dirty="0" err="1"/>
              <a:t>ремізи</a:t>
            </a:r>
            <a:r>
              <a:rPr lang="ru-RU" dirty="0"/>
              <a:t>)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До типу </a:t>
            </a:r>
            <a:r>
              <a:rPr lang="ru-RU" i="1" dirty="0" err="1"/>
              <a:t>орні</a:t>
            </a:r>
            <a:r>
              <a:rPr lang="ru-RU" i="1" dirty="0"/>
              <a:t> </a:t>
            </a:r>
            <a:r>
              <a:rPr lang="ru-RU" i="1" dirty="0" err="1"/>
              <a:t>землі</a:t>
            </a:r>
            <a:r>
              <a:rPr lang="ru-RU" i="1" dirty="0"/>
              <a:t> </a:t>
            </a:r>
            <a:r>
              <a:rPr lang="ru-RU" i="1" dirty="0" err="1"/>
              <a:t>належить</a:t>
            </a:r>
            <a:r>
              <a:rPr lang="ru-RU" i="1" dirty="0"/>
              <a:t> </a:t>
            </a:r>
            <a:r>
              <a:rPr lang="ru-RU" i="1" dirty="0" err="1"/>
              <a:t>рілля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використовується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</a:t>
            </a:r>
            <a:r>
              <a:rPr lang="ru-RU" i="1" dirty="0" err="1"/>
              <a:t>сільськогосподарські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ділиться</a:t>
            </a:r>
            <a:r>
              <a:rPr lang="ru-RU" i="1" dirty="0"/>
              <a:t> на </a:t>
            </a:r>
            <a:r>
              <a:rPr lang="ru-RU" i="1" dirty="0" err="1"/>
              <a:t>такі</a:t>
            </a:r>
            <a:r>
              <a:rPr lang="ru-RU" i="1" dirty="0"/>
              <a:t> </a:t>
            </a:r>
            <a:r>
              <a:rPr lang="ru-RU" i="1" dirty="0" err="1"/>
              <a:t>підтипи</a:t>
            </a:r>
            <a:r>
              <a:rPr lang="ru-RU" i="1" dirty="0"/>
              <a:t>: </a:t>
            </a:r>
          </a:p>
          <a:p>
            <a:pPr algn="just"/>
            <a:r>
              <a:rPr lang="ru-RU" dirty="0"/>
              <a:t>– </a:t>
            </a:r>
            <a:r>
              <a:rPr lang="ru-RU" dirty="0" err="1"/>
              <a:t>сільськогосподарські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(поля) </a:t>
            </a:r>
            <a:r>
              <a:rPr lang="ru-RU" dirty="0" err="1"/>
              <a:t>з</a:t>
            </a:r>
            <a:r>
              <a:rPr lang="ru-RU" dirty="0"/>
              <a:t> густою мережею </a:t>
            </a:r>
            <a:r>
              <a:rPr lang="ru-RU" dirty="0" err="1"/>
              <a:t>лісосмуг</a:t>
            </a:r>
            <a:r>
              <a:rPr lang="ru-RU" dirty="0"/>
              <a:t> (не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5 м </a:t>
            </a:r>
            <a:r>
              <a:rPr lang="ru-RU" dirty="0" err="1"/>
              <a:t>завширшки</a:t>
            </a:r>
            <a:r>
              <a:rPr lang="ru-RU" dirty="0"/>
              <a:t>) </a:t>
            </a:r>
            <a:r>
              <a:rPr lang="ru-RU" dirty="0" err="1"/>
              <a:t>площею</a:t>
            </a:r>
            <a:r>
              <a:rPr lang="ru-RU" dirty="0"/>
              <a:t> до 100 га; </a:t>
            </a:r>
          </a:p>
          <a:p>
            <a:pPr algn="just"/>
            <a:r>
              <a:rPr lang="ru-RU" dirty="0"/>
              <a:t>– </a:t>
            </a:r>
            <a:r>
              <a:rPr lang="ru-RU" dirty="0" err="1"/>
              <a:t>сільськогосподарські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(поля)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рідкою</a:t>
            </a:r>
            <a:r>
              <a:rPr lang="ru-RU" dirty="0"/>
              <a:t> мережею </a:t>
            </a:r>
            <a:r>
              <a:rPr lang="ru-RU" dirty="0" err="1"/>
              <a:t>лісосмуг</a:t>
            </a:r>
            <a:r>
              <a:rPr lang="ru-RU" dirty="0"/>
              <a:t> (не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5 м </a:t>
            </a:r>
            <a:r>
              <a:rPr lang="ru-RU" dirty="0" err="1"/>
              <a:t>завширшки</a:t>
            </a:r>
            <a:r>
              <a:rPr lang="ru-RU" dirty="0"/>
              <a:t>) </a:t>
            </a:r>
            <a:r>
              <a:rPr lang="ru-RU" dirty="0" err="1"/>
              <a:t>площею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 га; </a:t>
            </a:r>
          </a:p>
          <a:p>
            <a:pPr algn="just"/>
            <a:r>
              <a:rPr lang="ru-RU" dirty="0"/>
              <a:t>– </a:t>
            </a:r>
            <a:r>
              <a:rPr lang="ru-RU" dirty="0" err="1"/>
              <a:t>рілля</a:t>
            </a:r>
            <a:r>
              <a:rPr lang="ru-RU" dirty="0"/>
              <a:t>, сади, виноградники, </a:t>
            </a:r>
            <a:r>
              <a:rPr lang="ru-RU" dirty="0" err="1"/>
              <a:t>садиби</a:t>
            </a:r>
            <a:r>
              <a:rPr lang="ru-RU" dirty="0"/>
              <a:t>, городи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Польові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та </a:t>
            </a:r>
            <a:r>
              <a:rPr lang="ru-RU" dirty="0" err="1"/>
              <a:t>полезахисні</a:t>
            </a:r>
            <a:r>
              <a:rPr lang="ru-RU" dirty="0"/>
              <a:t> </a:t>
            </a:r>
            <a:r>
              <a:rPr lang="ru-RU" dirty="0" err="1"/>
              <a:t>лісосмуги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комплекс,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інвентаризації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як тип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«</a:t>
            </a:r>
            <a:r>
              <a:rPr lang="ru-RU" dirty="0" err="1"/>
              <a:t>орні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». </a:t>
            </a:r>
          </a:p>
          <a:p>
            <a:pPr algn="just"/>
            <a:r>
              <a:rPr lang="ru-RU" dirty="0"/>
              <a:t>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орних</a:t>
            </a:r>
            <a:r>
              <a:rPr lang="ru-RU" dirty="0"/>
              <a:t> земель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та </a:t>
            </a:r>
            <a:r>
              <a:rPr lang="ru-RU" dirty="0" err="1"/>
              <a:t>розвиненість</a:t>
            </a:r>
            <a:r>
              <a:rPr lang="ru-RU" dirty="0"/>
              <a:t>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в </a:t>
            </a:r>
            <a:r>
              <a:rPr lang="ru-RU" dirty="0" err="1"/>
              <a:t>районі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направленість</a:t>
            </a:r>
            <a:r>
              <a:rPr lang="ru-RU" dirty="0"/>
              <a:t>,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та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i="1" dirty="0"/>
              <a:t>Луки – тип </a:t>
            </a:r>
            <a:r>
              <a:rPr lang="ru-RU" i="1" dirty="0" err="1"/>
              <a:t>зональної</a:t>
            </a:r>
            <a:r>
              <a:rPr lang="ru-RU" i="1" dirty="0"/>
              <a:t> та </a:t>
            </a:r>
            <a:r>
              <a:rPr lang="ru-RU" i="1" dirty="0" err="1"/>
              <a:t>інтразональної</a:t>
            </a:r>
            <a:r>
              <a:rPr lang="ru-RU" i="1" dirty="0"/>
              <a:t> </a:t>
            </a:r>
            <a:r>
              <a:rPr lang="ru-RU" i="1" dirty="0" err="1"/>
              <a:t>рослинності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характеризується</a:t>
            </a:r>
            <a:r>
              <a:rPr lang="ru-RU" i="1" dirty="0"/>
              <a:t> </a:t>
            </a:r>
            <a:r>
              <a:rPr lang="ru-RU" i="1" dirty="0" err="1"/>
              <a:t>домінуванням</a:t>
            </a:r>
            <a:r>
              <a:rPr lang="ru-RU" i="1" dirty="0"/>
              <a:t> </a:t>
            </a:r>
            <a:r>
              <a:rPr lang="ru-RU" i="1" dirty="0" err="1"/>
              <a:t>багаторічних</a:t>
            </a:r>
            <a:r>
              <a:rPr lang="ru-RU" i="1" dirty="0"/>
              <a:t> </a:t>
            </a:r>
            <a:r>
              <a:rPr lang="ru-RU" i="1" dirty="0" err="1"/>
              <a:t>трав’янистих</a:t>
            </a:r>
            <a:r>
              <a:rPr lang="ru-RU" i="1" dirty="0"/>
              <a:t> </a:t>
            </a:r>
            <a:r>
              <a:rPr lang="ru-RU" i="1" dirty="0" err="1"/>
              <a:t>рослин</a:t>
            </a:r>
            <a:r>
              <a:rPr lang="ru-RU" i="1" dirty="0"/>
              <a:t>, </a:t>
            </a:r>
            <a:r>
              <a:rPr lang="ru-RU" i="1" dirty="0" err="1"/>
              <a:t>переважно</a:t>
            </a:r>
            <a:r>
              <a:rPr lang="ru-RU" i="1" dirty="0"/>
              <a:t> </a:t>
            </a:r>
            <a:r>
              <a:rPr lang="ru-RU" i="1" dirty="0" err="1"/>
              <a:t>злаків</a:t>
            </a:r>
            <a:r>
              <a:rPr lang="ru-RU" i="1" dirty="0"/>
              <a:t> </a:t>
            </a:r>
            <a:r>
              <a:rPr lang="ru-RU" i="1" dirty="0" err="1"/>
              <a:t>та</a:t>
            </a:r>
            <a:r>
              <a:rPr lang="ru-RU" i="1" dirty="0"/>
              <a:t> </a:t>
            </a:r>
            <a:r>
              <a:rPr lang="ru-RU" i="1" dirty="0" err="1"/>
              <a:t>осокових</a:t>
            </a:r>
            <a:r>
              <a:rPr lang="ru-RU" i="1" dirty="0"/>
              <a:t>, в </a:t>
            </a:r>
            <a:r>
              <a:rPr lang="ru-RU" i="1" dirty="0" err="1"/>
              <a:t>умовах</a:t>
            </a:r>
            <a:r>
              <a:rPr lang="ru-RU" i="1" dirty="0"/>
              <a:t> </a:t>
            </a:r>
            <a:r>
              <a:rPr lang="ru-RU" i="1" dirty="0" err="1"/>
              <a:t>достатнього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надмірного</a:t>
            </a:r>
            <a:r>
              <a:rPr lang="ru-RU" i="1" dirty="0"/>
              <a:t> </a:t>
            </a:r>
            <a:r>
              <a:rPr lang="ru-RU" i="1" dirty="0" err="1"/>
              <a:t>зволоження</a:t>
            </a:r>
            <a:r>
              <a:rPr lang="ru-RU" i="1" dirty="0"/>
              <a:t>. </a:t>
            </a:r>
            <a:r>
              <a:rPr lang="ru-RU" i="1" dirty="0" err="1"/>
              <a:t>Загальною</a:t>
            </a:r>
            <a:r>
              <a:rPr lang="ru-RU" i="1" dirty="0"/>
              <a:t> </a:t>
            </a:r>
            <a:r>
              <a:rPr lang="ru-RU" i="1" dirty="0" err="1"/>
              <a:t>властивістю</a:t>
            </a:r>
            <a:r>
              <a:rPr lang="ru-RU" i="1" dirty="0"/>
              <a:t> для </a:t>
            </a:r>
            <a:r>
              <a:rPr lang="ru-RU" i="1" dirty="0" err="1"/>
              <a:t>усіх</a:t>
            </a:r>
            <a:r>
              <a:rPr lang="ru-RU" i="1" dirty="0"/>
              <a:t> </a:t>
            </a:r>
            <a:r>
              <a:rPr lang="ru-RU" i="1" dirty="0" err="1"/>
              <a:t>луків</a:t>
            </a:r>
            <a:r>
              <a:rPr lang="ru-RU" i="1" dirty="0"/>
              <a:t> </a:t>
            </a:r>
            <a:r>
              <a:rPr lang="ru-RU" i="1" dirty="0" err="1"/>
              <a:t>є</a:t>
            </a:r>
            <a:r>
              <a:rPr lang="ru-RU" i="1" dirty="0"/>
              <a:t> </a:t>
            </a:r>
            <a:r>
              <a:rPr lang="ru-RU" i="1" dirty="0" err="1"/>
              <a:t>наявність</a:t>
            </a:r>
            <a:r>
              <a:rPr lang="ru-RU" i="1" dirty="0"/>
              <a:t> </a:t>
            </a:r>
            <a:r>
              <a:rPr lang="ru-RU" i="1" dirty="0" err="1"/>
              <a:t>трав’янистої</a:t>
            </a:r>
            <a:r>
              <a:rPr lang="ru-RU" i="1" dirty="0"/>
              <a:t> та </a:t>
            </a:r>
            <a:r>
              <a:rPr lang="ru-RU" i="1" dirty="0" err="1"/>
              <a:t>дерево-чагарникової</a:t>
            </a:r>
            <a:r>
              <a:rPr lang="ru-RU" i="1" dirty="0"/>
              <a:t> </a:t>
            </a:r>
            <a:r>
              <a:rPr lang="ru-RU" i="1" dirty="0" err="1"/>
              <a:t>рослинності</a:t>
            </a:r>
            <a:r>
              <a:rPr lang="ru-RU" i="1" dirty="0"/>
              <a:t>. </a:t>
            </a:r>
          </a:p>
          <a:p>
            <a:pPr algn="just"/>
            <a:r>
              <a:rPr lang="ru-RU" dirty="0"/>
              <a:t>Тип </a:t>
            </a:r>
            <a:r>
              <a:rPr lang="ru-RU" dirty="0" err="1"/>
              <a:t>угідь</a:t>
            </a:r>
            <a:r>
              <a:rPr lang="ru-RU" dirty="0"/>
              <a:t> луки,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пасовиськ</a:t>
            </a:r>
            <a:r>
              <a:rPr lang="ru-RU" dirty="0"/>
              <a:t> та </a:t>
            </a:r>
            <a:r>
              <a:rPr lang="ru-RU" dirty="0" err="1"/>
              <a:t>сінокосів</a:t>
            </a:r>
            <a:r>
              <a:rPr lang="ru-RU" dirty="0"/>
              <a:t>, </a:t>
            </a:r>
            <a:r>
              <a:rPr lang="ru-RU" dirty="0" err="1"/>
              <a:t>біополяни</a:t>
            </a:r>
            <a:r>
              <a:rPr lang="ru-RU" dirty="0"/>
              <a:t>, </a:t>
            </a:r>
            <a:r>
              <a:rPr lang="ru-RU" dirty="0" err="1"/>
              <a:t>галявини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полонини</a:t>
            </a:r>
            <a:r>
              <a:rPr lang="ru-RU" dirty="0"/>
              <a:t>, </a:t>
            </a:r>
            <a:r>
              <a:rPr lang="ru-RU" dirty="0" err="1"/>
              <a:t>поділяють</a:t>
            </a:r>
            <a:r>
              <a:rPr lang="ru-RU" dirty="0"/>
              <a:t> на два </a:t>
            </a:r>
            <a:r>
              <a:rPr lang="ru-RU" dirty="0" err="1"/>
              <a:t>підтипи</a:t>
            </a:r>
            <a:r>
              <a:rPr lang="ru-RU" dirty="0"/>
              <a:t>: </a:t>
            </a:r>
            <a:r>
              <a:rPr lang="ru-RU" dirty="0" err="1"/>
              <a:t>суходільні</a:t>
            </a:r>
            <a:r>
              <a:rPr lang="ru-RU" dirty="0"/>
              <a:t> та </a:t>
            </a:r>
            <a:r>
              <a:rPr lang="ru-RU" dirty="0" err="1"/>
              <a:t>заболочені</a:t>
            </a:r>
            <a:r>
              <a:rPr lang="ru-RU" dirty="0"/>
              <a:t> луки.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i="1" dirty="0"/>
              <a:t>Болото – </a:t>
            </a:r>
            <a:r>
              <a:rPr lang="ru-RU" i="1" dirty="0" err="1"/>
              <a:t>ділянка</a:t>
            </a:r>
            <a:r>
              <a:rPr lang="ru-RU" i="1" dirty="0"/>
              <a:t> </a:t>
            </a:r>
            <a:r>
              <a:rPr lang="ru-RU" i="1" dirty="0" err="1"/>
              <a:t>земної</a:t>
            </a:r>
            <a:r>
              <a:rPr lang="ru-RU" i="1" dirty="0"/>
              <a:t> </a:t>
            </a:r>
            <a:r>
              <a:rPr lang="ru-RU" i="1" dirty="0" err="1"/>
              <a:t>поверхні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надмірно</a:t>
            </a:r>
            <a:r>
              <a:rPr lang="ru-RU" i="1" dirty="0"/>
              <a:t> </a:t>
            </a:r>
            <a:r>
              <a:rPr lang="ru-RU" i="1" dirty="0" err="1"/>
              <a:t>застійним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проточним</a:t>
            </a:r>
            <a:r>
              <a:rPr lang="ru-RU" i="1" dirty="0"/>
              <a:t> </a:t>
            </a:r>
            <a:r>
              <a:rPr lang="ru-RU" i="1" dirty="0" err="1"/>
              <a:t>перезволоженням</a:t>
            </a:r>
            <a:r>
              <a:rPr lang="ru-RU" i="1" dirty="0"/>
              <a:t> </a:t>
            </a:r>
            <a:r>
              <a:rPr lang="ru-RU" i="1" dirty="0" err="1"/>
              <a:t>ґрунту</a:t>
            </a:r>
            <a:r>
              <a:rPr lang="ru-RU" i="1" dirty="0"/>
              <a:t>, на </a:t>
            </a:r>
            <a:r>
              <a:rPr lang="ru-RU" i="1" dirty="0" err="1"/>
              <a:t>якому</a:t>
            </a:r>
            <a:r>
              <a:rPr lang="ru-RU" i="1" dirty="0"/>
              <a:t> </a:t>
            </a:r>
            <a:r>
              <a:rPr lang="ru-RU" i="1" dirty="0" err="1"/>
              <a:t>зростає</a:t>
            </a:r>
            <a:r>
              <a:rPr lang="ru-RU" i="1" dirty="0"/>
              <a:t> </a:t>
            </a:r>
            <a:r>
              <a:rPr lang="ru-RU" i="1" dirty="0" err="1"/>
              <a:t>специфічна</a:t>
            </a:r>
            <a:r>
              <a:rPr lang="ru-RU" i="1" dirty="0"/>
              <a:t>, </a:t>
            </a:r>
            <a:r>
              <a:rPr lang="ru-RU" i="1" dirty="0" err="1"/>
              <a:t>переважно</a:t>
            </a:r>
            <a:r>
              <a:rPr lang="ru-RU" i="1" dirty="0"/>
              <a:t> </a:t>
            </a:r>
            <a:r>
              <a:rPr lang="ru-RU" i="1" dirty="0" err="1"/>
              <a:t>вологолюбна</a:t>
            </a:r>
            <a:r>
              <a:rPr lang="ru-RU" i="1" dirty="0"/>
              <a:t> </a:t>
            </a:r>
            <a:r>
              <a:rPr lang="ru-RU" i="1" dirty="0" err="1"/>
              <a:t>рослинність</a:t>
            </a:r>
            <a:r>
              <a:rPr lang="ru-RU" i="1" dirty="0"/>
              <a:t>, </a:t>
            </a:r>
            <a:r>
              <a:rPr lang="ru-RU" i="1" dirty="0" err="1"/>
              <a:t>розвивається</a:t>
            </a:r>
            <a:r>
              <a:rPr lang="ru-RU" i="1" dirty="0"/>
              <a:t> </a:t>
            </a:r>
            <a:r>
              <a:rPr lang="ru-RU" i="1" dirty="0" err="1"/>
              <a:t>болотяний</a:t>
            </a:r>
            <a:r>
              <a:rPr lang="ru-RU" i="1" dirty="0"/>
              <a:t> тип </a:t>
            </a:r>
            <a:r>
              <a:rPr lang="ru-RU" i="1" dirty="0" err="1"/>
              <a:t>ґрунтоутворення</a:t>
            </a:r>
            <a:r>
              <a:rPr lang="ru-RU" i="1" dirty="0"/>
              <a:t>,</a:t>
            </a:r>
          </a:p>
          <a:p>
            <a:pPr algn="just"/>
            <a:r>
              <a:rPr lang="ru-RU" dirty="0" err="1"/>
              <a:t>накопичується</a:t>
            </a:r>
            <a:r>
              <a:rPr lang="ru-RU" dirty="0"/>
              <a:t> </a:t>
            </a:r>
            <a:r>
              <a:rPr lang="ru-RU" dirty="0" err="1"/>
              <a:t>органічна</a:t>
            </a:r>
            <a:r>
              <a:rPr lang="ru-RU" dirty="0"/>
              <a:t> </a:t>
            </a:r>
            <a:r>
              <a:rPr lang="ru-RU" dirty="0" err="1"/>
              <a:t>речовина</a:t>
            </a:r>
            <a:r>
              <a:rPr lang="ru-RU" dirty="0"/>
              <a:t>, яка </a:t>
            </a:r>
            <a:r>
              <a:rPr lang="ru-RU" dirty="0" err="1"/>
              <a:t>розкладається</a:t>
            </a:r>
            <a:r>
              <a:rPr lang="ru-RU" dirty="0"/>
              <a:t> та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в шар торфу. За типом </a:t>
            </a:r>
            <a:r>
              <a:rPr lang="ru-RU" dirty="0" err="1"/>
              <a:t>живлення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верхові</a:t>
            </a:r>
            <a:r>
              <a:rPr lang="ru-RU" dirty="0"/>
              <a:t>, </a:t>
            </a:r>
            <a:r>
              <a:rPr lang="ru-RU" dirty="0" err="1"/>
              <a:t>низинні</a:t>
            </a:r>
            <a:r>
              <a:rPr lang="ru-RU" dirty="0"/>
              <a:t> та </a:t>
            </a:r>
            <a:r>
              <a:rPr lang="ru-RU" dirty="0" err="1"/>
              <a:t>перехідні</a:t>
            </a:r>
            <a:r>
              <a:rPr lang="ru-RU" dirty="0"/>
              <a:t> болота, а за </a:t>
            </a:r>
            <a:r>
              <a:rPr lang="ru-RU" dirty="0" err="1"/>
              <a:t>переважаючою</a:t>
            </a:r>
            <a:r>
              <a:rPr lang="ru-RU" dirty="0"/>
              <a:t> </a:t>
            </a:r>
            <a:r>
              <a:rPr lang="ru-RU" dirty="0" err="1"/>
              <a:t>рослинністю</a:t>
            </a:r>
            <a:r>
              <a:rPr lang="ru-RU" dirty="0"/>
              <a:t> – </a:t>
            </a:r>
            <a:r>
              <a:rPr lang="ru-RU" dirty="0" err="1"/>
              <a:t>лісові</a:t>
            </a:r>
            <a:r>
              <a:rPr lang="ru-RU" dirty="0"/>
              <a:t>, </a:t>
            </a:r>
            <a:r>
              <a:rPr lang="ru-RU" dirty="0" err="1"/>
              <a:t>чагарникові</a:t>
            </a:r>
            <a:r>
              <a:rPr lang="ru-RU" dirty="0"/>
              <a:t>, </a:t>
            </a:r>
            <a:r>
              <a:rPr lang="ru-RU" dirty="0" err="1"/>
              <a:t>трав’яні</a:t>
            </a:r>
            <a:r>
              <a:rPr lang="ru-RU" dirty="0"/>
              <a:t>, </a:t>
            </a:r>
            <a:r>
              <a:rPr lang="ru-RU" dirty="0" err="1"/>
              <a:t>мохові</a:t>
            </a:r>
            <a:r>
              <a:rPr lang="ru-RU" dirty="0"/>
              <a:t> болота; за </a:t>
            </a:r>
            <a:r>
              <a:rPr lang="ru-RU" dirty="0" err="1"/>
              <a:t>мікрорельєфом</a:t>
            </a:r>
            <a:r>
              <a:rPr lang="ru-RU" dirty="0"/>
              <a:t> – </a:t>
            </a:r>
            <a:r>
              <a:rPr lang="ru-RU" dirty="0" err="1"/>
              <a:t>бугристі</a:t>
            </a:r>
            <a:r>
              <a:rPr lang="ru-RU" dirty="0"/>
              <a:t>, </a:t>
            </a:r>
            <a:r>
              <a:rPr lang="ru-RU" dirty="0" err="1"/>
              <a:t>плоскі</a:t>
            </a:r>
            <a:r>
              <a:rPr lang="ru-RU" dirty="0"/>
              <a:t> та </a:t>
            </a:r>
            <a:r>
              <a:rPr lang="ru-RU" dirty="0" err="1"/>
              <a:t>випуклі</a:t>
            </a:r>
            <a:r>
              <a:rPr lang="ru-RU" dirty="0"/>
              <a:t> болота. У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тип болото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чисті</a:t>
            </a:r>
            <a:r>
              <a:rPr lang="ru-RU" dirty="0"/>
              <a:t> (до 20 % </a:t>
            </a:r>
            <a:r>
              <a:rPr lang="ru-RU" dirty="0" err="1"/>
              <a:t>чагарників</a:t>
            </a:r>
            <a:r>
              <a:rPr lang="ru-RU" dirty="0"/>
              <a:t>) та </a:t>
            </a:r>
            <a:r>
              <a:rPr lang="ru-RU" dirty="0" err="1"/>
              <a:t>зарослі</a:t>
            </a:r>
            <a:r>
              <a:rPr lang="ru-RU" dirty="0"/>
              <a:t> (</a:t>
            </a:r>
            <a:r>
              <a:rPr lang="ru-RU" dirty="0" err="1"/>
              <a:t>понад</a:t>
            </a:r>
            <a:r>
              <a:rPr lang="ru-RU" dirty="0"/>
              <a:t> 20 % </a:t>
            </a:r>
            <a:r>
              <a:rPr lang="ru-RU" dirty="0" err="1"/>
              <a:t>чагарників</a:t>
            </a:r>
            <a:r>
              <a:rPr lang="ru-RU" dirty="0"/>
              <a:t>) </a:t>
            </a:r>
            <a:r>
              <a:rPr lang="ru-RU" dirty="0" err="1"/>
              <a:t>трав’янистою</a:t>
            </a:r>
            <a:r>
              <a:rPr lang="ru-RU" dirty="0"/>
              <a:t> та </a:t>
            </a:r>
            <a:r>
              <a:rPr lang="ru-RU" dirty="0" err="1"/>
              <a:t>чагарниковою</a:t>
            </a:r>
            <a:r>
              <a:rPr lang="ru-RU" dirty="0"/>
              <a:t> </a:t>
            </a:r>
            <a:r>
              <a:rPr lang="ru-RU" dirty="0" err="1"/>
              <a:t>рослинністю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Балки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ділянки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пересіченим</a:t>
            </a:r>
            <a:r>
              <a:rPr lang="ru-RU" i="1" dirty="0"/>
              <a:t> </a:t>
            </a:r>
            <a:r>
              <a:rPr lang="ru-RU" i="1" dirty="0" err="1"/>
              <a:t>рельєфом</a:t>
            </a:r>
            <a:r>
              <a:rPr lang="ru-RU" i="1" dirty="0"/>
              <a:t>, </a:t>
            </a:r>
            <a:r>
              <a:rPr lang="ru-RU" i="1" dirty="0" err="1"/>
              <a:t>розміщені</a:t>
            </a:r>
            <a:r>
              <a:rPr lang="ru-RU" i="1" dirty="0"/>
              <a:t> </a:t>
            </a:r>
            <a:r>
              <a:rPr lang="ru-RU" i="1" dirty="0" err="1"/>
              <a:t>серед</a:t>
            </a:r>
            <a:r>
              <a:rPr lang="ru-RU" i="1" dirty="0"/>
              <a:t> </a:t>
            </a:r>
            <a:r>
              <a:rPr lang="ru-RU" i="1" dirty="0" err="1"/>
              <a:t>польових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, </a:t>
            </a:r>
            <a:r>
              <a:rPr lang="ru-RU" i="1" dirty="0" err="1"/>
              <a:t>віддалених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лісових</a:t>
            </a:r>
            <a:r>
              <a:rPr lang="ru-RU" i="1" dirty="0"/>
              <a:t> </a:t>
            </a:r>
            <a:r>
              <a:rPr lang="ru-RU" i="1" dirty="0" err="1"/>
              <a:t>масивів</a:t>
            </a:r>
            <a:r>
              <a:rPr lang="ru-RU" i="1" dirty="0"/>
              <a:t>. Балки як тип </a:t>
            </a:r>
            <a:r>
              <a:rPr lang="ru-RU" i="1" dirty="0" err="1"/>
              <a:t>мисливських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</a:t>
            </a:r>
            <a:r>
              <a:rPr lang="ru-RU" i="1" dirty="0" err="1"/>
              <a:t>виділяють</a:t>
            </a:r>
            <a:r>
              <a:rPr lang="ru-RU" i="1" dirty="0"/>
              <a:t> </a:t>
            </a:r>
            <a:r>
              <a:rPr lang="ru-RU" i="1" dirty="0" err="1"/>
              <a:t>тільки</a:t>
            </a:r>
            <a:r>
              <a:rPr lang="ru-RU" i="1" dirty="0"/>
              <a:t> в </a:t>
            </a:r>
            <a:r>
              <a:rPr lang="ru-RU" i="1" dirty="0" err="1"/>
              <a:t>лісостеповій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степовій</a:t>
            </a:r>
            <a:r>
              <a:rPr lang="ru-RU" i="1" dirty="0"/>
              <a:t> зонах. Цей тип </a:t>
            </a:r>
            <a:r>
              <a:rPr lang="ru-RU" i="1" dirty="0" err="1"/>
              <a:t>містить</a:t>
            </a:r>
            <a:r>
              <a:rPr lang="ru-RU" i="1" dirty="0"/>
              <a:t> </a:t>
            </a:r>
            <a:r>
              <a:rPr lang="ru-RU" i="1" dirty="0" err="1"/>
              <a:t>такі</a:t>
            </a:r>
            <a:r>
              <a:rPr lang="ru-RU" i="1" dirty="0"/>
              <a:t> </a:t>
            </a:r>
            <a:r>
              <a:rPr lang="ru-RU" i="1" dirty="0" err="1"/>
              <a:t>підтипи</a:t>
            </a:r>
            <a:r>
              <a:rPr lang="ru-RU" i="1" dirty="0"/>
              <a:t>: </a:t>
            </a:r>
            <a:r>
              <a:rPr lang="ru-RU" i="1" dirty="0" err="1"/>
              <a:t>чисті</a:t>
            </a:r>
            <a:r>
              <a:rPr lang="ru-RU" i="1" dirty="0"/>
              <a:t> та </a:t>
            </a:r>
            <a:r>
              <a:rPr lang="ru-RU" i="1" dirty="0" err="1"/>
              <a:t>зарослі</a:t>
            </a:r>
            <a:r>
              <a:rPr lang="ru-RU" i="1" dirty="0"/>
              <a:t> </a:t>
            </a:r>
            <a:r>
              <a:rPr lang="ru-RU" i="1" dirty="0" err="1"/>
              <a:t>деревною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чагарниковою</a:t>
            </a:r>
            <a:r>
              <a:rPr lang="ru-RU" i="1" dirty="0"/>
              <a:t> </a:t>
            </a:r>
            <a:r>
              <a:rPr lang="ru-RU" i="1" dirty="0" err="1"/>
              <a:t>рослинністю</a:t>
            </a:r>
            <a:r>
              <a:rPr lang="ru-RU" i="1" dirty="0"/>
              <a:t>. </a:t>
            </a:r>
            <a:endParaRPr lang="ru-RU" i="1" dirty="0" smtClean="0"/>
          </a:p>
          <a:p>
            <a:pPr algn="just"/>
            <a:endParaRPr lang="ru-RU" i="1" dirty="0"/>
          </a:p>
          <a:p>
            <a:pPr algn="just"/>
            <a:r>
              <a:rPr lang="ru-RU" i="1" dirty="0" err="1"/>
              <a:t>Піски</a:t>
            </a:r>
            <a:r>
              <a:rPr lang="ru-RU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ділянки</a:t>
            </a:r>
            <a:r>
              <a:rPr lang="ru-RU" i="1" dirty="0"/>
              <a:t> не </a:t>
            </a:r>
            <a:r>
              <a:rPr lang="ru-RU" i="1" dirty="0" err="1"/>
              <a:t>вкриті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подекуди</a:t>
            </a:r>
            <a:r>
              <a:rPr lang="ru-RU" i="1" dirty="0"/>
              <a:t> </a:t>
            </a:r>
            <a:r>
              <a:rPr lang="ru-RU" i="1" dirty="0" err="1"/>
              <a:t>вкриті</a:t>
            </a:r>
            <a:r>
              <a:rPr lang="ru-RU" i="1" dirty="0"/>
              <a:t> </a:t>
            </a:r>
            <a:r>
              <a:rPr lang="ru-RU" i="1" dirty="0" err="1"/>
              <a:t>трав’янистою</a:t>
            </a:r>
            <a:r>
              <a:rPr lang="ru-RU" i="1" dirty="0"/>
              <a:t> та </a:t>
            </a:r>
            <a:r>
              <a:rPr lang="ru-RU" i="1" dirty="0" err="1"/>
              <a:t>чагарниковою</a:t>
            </a:r>
            <a:r>
              <a:rPr lang="ru-RU" i="1" dirty="0"/>
              <a:t> </a:t>
            </a:r>
            <a:r>
              <a:rPr lang="ru-RU" i="1" dirty="0" err="1"/>
              <a:t>рослинністю</a:t>
            </a:r>
            <a:r>
              <a:rPr lang="ru-RU" i="1" dirty="0"/>
              <a:t>. В </a:t>
            </a:r>
            <a:r>
              <a:rPr lang="ru-RU" i="1" dirty="0" err="1"/>
              <a:t>Україні</a:t>
            </a:r>
            <a:r>
              <a:rPr lang="ru-RU" i="1" dirty="0"/>
              <a:t> </a:t>
            </a:r>
            <a:r>
              <a:rPr lang="ru-RU" i="1" dirty="0" err="1"/>
              <a:t>піски</a:t>
            </a:r>
            <a:r>
              <a:rPr lang="ru-RU" i="1" dirty="0"/>
              <a:t> </a:t>
            </a:r>
            <a:r>
              <a:rPr lang="ru-RU" i="1" dirty="0" err="1"/>
              <a:t>займають</a:t>
            </a:r>
            <a:r>
              <a:rPr lang="ru-RU" i="1" dirty="0"/>
              <a:t> </a:t>
            </a:r>
            <a:r>
              <a:rPr lang="ru-RU" i="1" dirty="0" err="1"/>
              <a:t>значні</a:t>
            </a:r>
            <a:r>
              <a:rPr lang="ru-RU" i="1" dirty="0"/>
              <a:t> </a:t>
            </a:r>
            <a:r>
              <a:rPr lang="ru-RU" i="1" dirty="0" err="1"/>
              <a:t>площі</a:t>
            </a:r>
            <a:r>
              <a:rPr lang="ru-RU" i="1" dirty="0"/>
              <a:t> </a:t>
            </a:r>
            <a:r>
              <a:rPr lang="ru-RU" i="1" dirty="0" err="1"/>
              <a:t>в</a:t>
            </a:r>
            <a:r>
              <a:rPr lang="ru-RU" i="1" dirty="0"/>
              <a:t> районах </a:t>
            </a:r>
            <a:r>
              <a:rPr lang="ru-RU" i="1" dirty="0" err="1"/>
              <a:t>Полісся</a:t>
            </a:r>
            <a:r>
              <a:rPr lang="ru-RU" i="1" dirty="0"/>
              <a:t>, </a:t>
            </a:r>
            <a:r>
              <a:rPr lang="ru-RU" i="1" dirty="0" err="1"/>
              <a:t>уздовж</a:t>
            </a:r>
            <a:r>
              <a:rPr lang="ru-RU" i="1" dirty="0"/>
              <a:t> </a:t>
            </a:r>
            <a:r>
              <a:rPr lang="ru-RU" i="1" dirty="0" err="1"/>
              <a:t>Дніпра</a:t>
            </a:r>
            <a:r>
              <a:rPr lang="ru-RU" i="1" dirty="0"/>
              <a:t>, </a:t>
            </a:r>
            <a:r>
              <a:rPr lang="ru-RU" i="1" dirty="0" err="1"/>
              <a:t>Десни</a:t>
            </a:r>
            <a:r>
              <a:rPr lang="ru-RU" i="1" dirty="0"/>
              <a:t>, </a:t>
            </a:r>
            <a:r>
              <a:rPr lang="ru-RU" i="1" dirty="0" err="1"/>
              <a:t>Донця</a:t>
            </a:r>
            <a:r>
              <a:rPr lang="ru-RU" i="1" dirty="0"/>
              <a:t> </a:t>
            </a:r>
            <a:r>
              <a:rPr lang="ru-RU" i="1" dirty="0" err="1"/>
              <a:t>й</a:t>
            </a:r>
            <a:r>
              <a:rPr lang="ru-RU" i="1" dirty="0"/>
              <a:t> </a:t>
            </a:r>
            <a:r>
              <a:rPr lang="ru-RU" i="1" dirty="0" err="1"/>
              <a:t>інших</a:t>
            </a:r>
            <a:r>
              <a:rPr lang="ru-RU" i="1" dirty="0"/>
              <a:t> </a:t>
            </a:r>
            <a:r>
              <a:rPr lang="ru-RU" i="1" dirty="0" err="1"/>
              <a:t>річок</a:t>
            </a:r>
            <a:r>
              <a:rPr lang="ru-RU" i="1" dirty="0"/>
              <a:t> на </a:t>
            </a:r>
            <a:r>
              <a:rPr lang="ru-RU" i="1" dirty="0" err="1"/>
              <a:t>узбережжі</a:t>
            </a:r>
            <a:r>
              <a:rPr lang="ru-RU" i="1" dirty="0"/>
              <a:t> Чорного та </a:t>
            </a:r>
            <a:r>
              <a:rPr lang="ru-RU" i="1" dirty="0" err="1"/>
              <a:t>Азовського</a:t>
            </a:r>
            <a:r>
              <a:rPr lang="ru-RU" i="1" dirty="0"/>
              <a:t> </a:t>
            </a:r>
            <a:r>
              <a:rPr lang="ru-RU" i="1" dirty="0" err="1"/>
              <a:t>морів</a:t>
            </a:r>
            <a:r>
              <a:rPr lang="ru-RU" i="1" dirty="0"/>
              <a:t>. </a:t>
            </a:r>
          </a:p>
          <a:p>
            <a:pPr algn="just"/>
            <a:r>
              <a:rPr lang="ru-RU" i="1" dirty="0" err="1"/>
              <a:t>Природоохоронні</a:t>
            </a:r>
            <a:r>
              <a:rPr lang="ru-RU" i="1" dirty="0"/>
              <a:t> </a:t>
            </a:r>
            <a:r>
              <a:rPr lang="ru-RU" i="1" dirty="0" err="1"/>
              <a:t>комплекси</a:t>
            </a:r>
            <a:r>
              <a:rPr lang="ru-RU" i="1" dirty="0"/>
              <a:t> як тип </a:t>
            </a:r>
            <a:r>
              <a:rPr lang="ru-RU" i="1" dirty="0" err="1"/>
              <a:t>мисливських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</a:t>
            </a:r>
            <a:r>
              <a:rPr lang="ru-RU" i="1" dirty="0" err="1"/>
              <a:t>виділяють</a:t>
            </a:r>
            <a:r>
              <a:rPr lang="ru-RU" i="1" dirty="0"/>
              <a:t> на </a:t>
            </a:r>
            <a:r>
              <a:rPr lang="ru-RU" i="1" dirty="0" err="1"/>
              <a:t>півдні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 в </a:t>
            </a:r>
            <a:r>
              <a:rPr lang="ru-RU" i="1" dirty="0" err="1"/>
              <a:t>степовій</a:t>
            </a:r>
            <a:r>
              <a:rPr lang="ru-RU" i="1" dirty="0"/>
              <a:t> </a:t>
            </a:r>
            <a:r>
              <a:rPr lang="ru-RU" i="1" dirty="0" err="1"/>
              <a:t>лісомисливській</a:t>
            </a:r>
            <a:r>
              <a:rPr lang="ru-RU" i="1" dirty="0"/>
              <a:t> </a:t>
            </a:r>
            <a:r>
              <a:rPr lang="ru-RU" i="1" dirty="0" err="1"/>
              <a:t>зоні</a:t>
            </a:r>
            <a:r>
              <a:rPr lang="ru-RU" i="1" dirty="0"/>
              <a:t>. </a:t>
            </a:r>
            <a:r>
              <a:rPr lang="ru-RU" i="1" dirty="0" err="1"/>
              <a:t>Це</a:t>
            </a:r>
            <a:r>
              <a:rPr lang="ru-RU" i="1" dirty="0"/>
              <a:t> штучно </a:t>
            </a:r>
            <a:r>
              <a:rPr lang="ru-RU" i="1" dirty="0" err="1"/>
              <a:t>створені</a:t>
            </a:r>
            <a:r>
              <a:rPr lang="ru-RU" i="1" dirty="0"/>
              <a:t> </a:t>
            </a:r>
            <a:r>
              <a:rPr lang="ru-RU" i="1" dirty="0" err="1"/>
              <a:t>водойми</a:t>
            </a:r>
            <a:r>
              <a:rPr lang="ru-RU" i="1" dirty="0"/>
              <a:t> (0,5-1,0 га), </a:t>
            </a:r>
            <a:r>
              <a:rPr lang="ru-RU" i="1" dirty="0" err="1"/>
              <a:t>оточені</a:t>
            </a:r>
            <a:r>
              <a:rPr lang="ru-RU" i="1" dirty="0"/>
              <a:t> </a:t>
            </a:r>
            <a:r>
              <a:rPr lang="ru-RU" i="1" dirty="0" err="1"/>
              <a:t>ремізою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деревних</a:t>
            </a:r>
            <a:r>
              <a:rPr lang="ru-RU" i="1" dirty="0"/>
              <a:t> та </a:t>
            </a:r>
            <a:r>
              <a:rPr lang="ru-RU" i="1" dirty="0" err="1"/>
              <a:t>чагарникових</a:t>
            </a:r>
            <a:r>
              <a:rPr lang="ru-RU" i="1" dirty="0"/>
              <a:t> </a:t>
            </a:r>
            <a:r>
              <a:rPr lang="ru-RU" i="1" dirty="0" err="1"/>
              <a:t>порід</a:t>
            </a:r>
            <a:r>
              <a:rPr lang="ru-RU" i="1" dirty="0"/>
              <a:t> шириною не </a:t>
            </a:r>
            <a:r>
              <a:rPr lang="ru-RU" i="1" dirty="0" err="1"/>
              <a:t>менше</a:t>
            </a:r>
            <a:r>
              <a:rPr lang="ru-RU" i="1" dirty="0"/>
              <a:t> </a:t>
            </a:r>
            <a:r>
              <a:rPr lang="ru-RU" i="1" dirty="0" err="1"/>
              <a:t>ніж</a:t>
            </a:r>
            <a:r>
              <a:rPr lang="ru-RU" i="1" dirty="0"/>
              <a:t> 50 м</a:t>
            </a:r>
            <a:r>
              <a:rPr lang="ru-RU" i="1" dirty="0" smtClean="0"/>
              <a:t>.</a:t>
            </a:r>
          </a:p>
          <a:p>
            <a:pPr algn="just"/>
            <a:r>
              <a:rPr lang="ru-RU" i="1" dirty="0" smtClean="0"/>
              <a:t> </a:t>
            </a:r>
            <a:endParaRPr lang="ru-RU" i="1" dirty="0"/>
          </a:p>
          <a:p>
            <a:pPr algn="just"/>
            <a:r>
              <a:rPr lang="ru-RU" i="1" dirty="0" err="1"/>
              <a:t>Водні</a:t>
            </a:r>
            <a:r>
              <a:rPr lang="ru-RU" i="1" dirty="0"/>
              <a:t> </a:t>
            </a:r>
            <a:r>
              <a:rPr lang="ru-RU" i="1" dirty="0" err="1"/>
              <a:t>об’єкти</a:t>
            </a:r>
            <a:r>
              <a:rPr lang="ru-RU" i="1" dirty="0"/>
              <a:t> (</a:t>
            </a:r>
            <a:r>
              <a:rPr lang="ru-RU" i="1" dirty="0" err="1"/>
              <a:t>водойми</a:t>
            </a:r>
            <a:r>
              <a:rPr lang="ru-RU" i="1" dirty="0"/>
              <a:t>) – </a:t>
            </a:r>
            <a:r>
              <a:rPr lang="ru-RU" i="1" dirty="0" err="1"/>
              <a:t>усяка</a:t>
            </a:r>
            <a:r>
              <a:rPr lang="ru-RU" i="1" dirty="0"/>
              <a:t> западина, </a:t>
            </a:r>
            <a:r>
              <a:rPr lang="ru-RU" i="1" dirty="0" err="1"/>
              <a:t>що</a:t>
            </a:r>
            <a:r>
              <a:rPr lang="ru-RU" i="1" dirty="0"/>
              <a:t> сформована природою </a:t>
            </a:r>
            <a:r>
              <a:rPr lang="ru-RU" i="1" dirty="0" err="1"/>
              <a:t>або</a:t>
            </a:r>
            <a:r>
              <a:rPr lang="ru-RU" i="1" dirty="0"/>
              <a:t> створена штучно, </a:t>
            </a:r>
            <a:r>
              <a:rPr lang="ru-RU" i="1" dirty="0" err="1"/>
              <a:t>об’єкт</a:t>
            </a:r>
            <a:r>
              <a:rPr lang="ru-RU" i="1" dirty="0"/>
              <a:t> ландшафту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геологічна</a:t>
            </a:r>
            <a:r>
              <a:rPr lang="ru-RU" i="1" dirty="0"/>
              <a:t> структура, де </a:t>
            </a:r>
            <a:r>
              <a:rPr lang="ru-RU" i="1" dirty="0" err="1"/>
              <a:t>накопичується</a:t>
            </a:r>
            <a:r>
              <a:rPr lang="ru-RU" i="1" dirty="0"/>
              <a:t> вода (</a:t>
            </a:r>
            <a:r>
              <a:rPr lang="ru-RU" i="1" dirty="0" err="1"/>
              <a:t>річка</a:t>
            </a:r>
            <a:r>
              <a:rPr lang="ru-RU" i="1" dirty="0"/>
              <a:t>, озеро, море, </a:t>
            </a:r>
            <a:r>
              <a:rPr lang="ru-RU" i="1" dirty="0" err="1"/>
              <a:t>водосховище</a:t>
            </a:r>
            <a:r>
              <a:rPr lang="ru-RU" i="1" dirty="0"/>
              <a:t>, канал </a:t>
            </a:r>
            <a:r>
              <a:rPr lang="ru-RU" i="1" dirty="0" err="1"/>
              <a:t>тощо</a:t>
            </a:r>
            <a:r>
              <a:rPr lang="ru-RU" i="1" dirty="0"/>
              <a:t>). Тип </a:t>
            </a:r>
            <a:r>
              <a:rPr lang="ru-RU" i="1" dirty="0" err="1"/>
              <a:t>водних</a:t>
            </a:r>
            <a:r>
              <a:rPr lang="ru-RU" i="1" dirty="0"/>
              <a:t> </a:t>
            </a:r>
            <a:r>
              <a:rPr lang="ru-RU" i="1" dirty="0" err="1"/>
              <a:t>об’єктів</a:t>
            </a:r>
            <a:r>
              <a:rPr lang="ru-RU" i="1" dirty="0"/>
              <a:t> </a:t>
            </a:r>
            <a:r>
              <a:rPr lang="ru-RU" i="1" dirty="0" err="1"/>
              <a:t>розподіляють</a:t>
            </a:r>
            <a:r>
              <a:rPr lang="ru-RU" i="1" dirty="0"/>
              <a:t> на </a:t>
            </a:r>
            <a:r>
              <a:rPr lang="ru-RU" i="1" dirty="0" err="1"/>
              <a:t>такі</a:t>
            </a:r>
            <a:r>
              <a:rPr lang="ru-RU" i="1" dirty="0"/>
              <a:t> </a:t>
            </a:r>
            <a:r>
              <a:rPr lang="ru-RU" i="1" dirty="0" err="1"/>
              <a:t>підтипи</a:t>
            </a:r>
            <a:r>
              <a:rPr lang="ru-RU" i="1" dirty="0"/>
              <a:t>: </a:t>
            </a:r>
            <a:r>
              <a:rPr lang="ru-RU" i="1" dirty="0" err="1"/>
              <a:t>чисті</a:t>
            </a:r>
            <a:r>
              <a:rPr lang="ru-RU" i="1" dirty="0"/>
              <a:t> та </a:t>
            </a:r>
            <a:r>
              <a:rPr lang="ru-RU" i="1" dirty="0" err="1"/>
              <a:t>зарослі</a:t>
            </a:r>
            <a:r>
              <a:rPr lang="ru-RU" i="1" dirty="0"/>
              <a:t> </a:t>
            </a:r>
            <a:r>
              <a:rPr lang="ru-RU" i="1" dirty="0" err="1"/>
              <a:t>багаторічною</a:t>
            </a:r>
            <a:r>
              <a:rPr lang="ru-RU" i="1" dirty="0"/>
              <a:t> </a:t>
            </a:r>
            <a:r>
              <a:rPr lang="ru-RU" i="1" dirty="0" err="1"/>
              <a:t>трав’янистою</a:t>
            </a:r>
            <a:r>
              <a:rPr lang="ru-RU" i="1" dirty="0"/>
              <a:t> </a:t>
            </a:r>
            <a:r>
              <a:rPr lang="ru-RU" i="1" dirty="0" err="1"/>
              <a:t>рослинністю</a:t>
            </a:r>
            <a:r>
              <a:rPr lang="ru-RU" i="1" dirty="0"/>
              <a:t>. </a:t>
            </a:r>
            <a:r>
              <a:rPr lang="ru-RU" i="1" dirty="0" err="1"/>
              <a:t>Під</a:t>
            </a:r>
            <a:r>
              <a:rPr lang="ru-RU" i="1" dirty="0"/>
              <a:t> час </a:t>
            </a:r>
            <a:r>
              <a:rPr lang="ru-RU" i="1" dirty="0" err="1"/>
              <a:t>інвентаризації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для </a:t>
            </a:r>
            <a:r>
              <a:rPr lang="ru-RU" i="1" dirty="0" err="1"/>
              <a:t>водно-болотяної</a:t>
            </a:r>
            <a:r>
              <a:rPr lang="ru-RU" i="1" dirty="0"/>
              <a:t> </a:t>
            </a:r>
            <a:r>
              <a:rPr lang="ru-RU" i="1" dirty="0" err="1"/>
              <a:t>дичини</a:t>
            </a:r>
            <a:r>
              <a:rPr lang="ru-RU" i="1" dirty="0"/>
              <a:t> </a:t>
            </a:r>
            <a:r>
              <a:rPr lang="ru-RU" i="1" dirty="0" err="1"/>
              <a:t>виділяють</a:t>
            </a:r>
            <a:r>
              <a:rPr lang="ru-RU" i="1" dirty="0"/>
              <a:t> </a:t>
            </a:r>
            <a:r>
              <a:rPr lang="ru-RU" i="1" dirty="0" err="1"/>
              <a:t>інші</a:t>
            </a:r>
            <a:r>
              <a:rPr lang="ru-RU" i="1" dirty="0"/>
              <a:t> </a:t>
            </a:r>
            <a:r>
              <a:rPr lang="ru-RU" i="1" dirty="0" err="1"/>
              <a:t>підтипи</a:t>
            </a:r>
            <a:r>
              <a:rPr lang="ru-RU" i="1" dirty="0"/>
              <a:t> та </a:t>
            </a:r>
            <a:r>
              <a:rPr lang="ru-RU" i="1" dirty="0" err="1"/>
              <a:t>види</a:t>
            </a:r>
            <a:r>
              <a:rPr lang="ru-RU" i="1" dirty="0"/>
              <a:t>, </a:t>
            </a:r>
            <a:r>
              <a:rPr lang="ru-RU" i="1" dirty="0" err="1"/>
              <a:t>наприклад</a:t>
            </a:r>
            <a:r>
              <a:rPr lang="ru-RU" i="1" dirty="0"/>
              <a:t>, плеса </a:t>
            </a:r>
            <a:r>
              <a:rPr lang="ru-RU" i="1" dirty="0" err="1"/>
              <a:t>глибоководні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чагарниками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зарослі</a:t>
            </a:r>
            <a:r>
              <a:rPr lang="ru-RU" i="1" dirty="0"/>
              <a:t> надводною </a:t>
            </a:r>
            <a:r>
              <a:rPr lang="ru-RU" i="1" dirty="0" err="1"/>
              <a:t>рослинністю</a:t>
            </a:r>
            <a:r>
              <a:rPr lang="ru-RU" i="1" dirty="0"/>
              <a:t>; </a:t>
            </a:r>
            <a:r>
              <a:rPr lang="ru-RU" i="1" dirty="0" err="1"/>
              <a:t>зарості</a:t>
            </a:r>
            <a:r>
              <a:rPr lang="ru-RU" i="1" dirty="0"/>
              <a:t> очерету; </a:t>
            </a:r>
            <a:r>
              <a:rPr lang="ru-RU" i="1" dirty="0" err="1"/>
              <a:t>зарості</a:t>
            </a:r>
            <a:r>
              <a:rPr lang="ru-RU" i="1" dirty="0"/>
              <a:t> </a:t>
            </a:r>
            <a:r>
              <a:rPr lang="ru-RU" i="1" dirty="0" err="1"/>
              <a:t>рогози</a:t>
            </a:r>
            <a:r>
              <a:rPr lang="ru-RU" i="1" dirty="0"/>
              <a:t> та </a:t>
            </a:r>
            <a:r>
              <a:rPr lang="ru-RU" i="1" dirty="0" err="1"/>
              <a:t>ін</a:t>
            </a:r>
            <a:r>
              <a:rPr lang="ru-RU" i="1" dirty="0"/>
              <a:t>. </a:t>
            </a:r>
            <a:endParaRPr lang="ru-RU" i="1" dirty="0" smtClean="0"/>
          </a:p>
          <a:p>
            <a:pPr algn="just"/>
            <a:endParaRPr lang="ru-RU" i="1" dirty="0"/>
          </a:p>
          <a:p>
            <a:pPr algn="just"/>
            <a:r>
              <a:rPr lang="ru-RU" i="1" dirty="0" err="1"/>
              <a:t>Інші</a:t>
            </a:r>
            <a:r>
              <a:rPr lang="ru-RU" i="1" dirty="0"/>
              <a:t> </a:t>
            </a:r>
            <a:r>
              <a:rPr lang="ru-RU" i="1" dirty="0" err="1"/>
              <a:t>угіддя</a:t>
            </a:r>
            <a:r>
              <a:rPr lang="ru-RU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входять</a:t>
            </a:r>
            <a:r>
              <a:rPr lang="ru-RU" i="1" dirty="0"/>
              <a:t> до складу </a:t>
            </a:r>
            <a:r>
              <a:rPr lang="ru-RU" i="1" dirty="0" err="1"/>
              <a:t>мисливського</a:t>
            </a:r>
            <a:r>
              <a:rPr lang="ru-RU" i="1" dirty="0"/>
              <a:t> </a:t>
            </a:r>
            <a:r>
              <a:rPr lang="ru-RU" i="1" dirty="0" err="1"/>
              <a:t>господарства</a:t>
            </a:r>
            <a:r>
              <a:rPr lang="ru-RU" i="1" dirty="0"/>
              <a:t>, </a:t>
            </a:r>
            <a:r>
              <a:rPr lang="ru-RU" i="1" dirty="0" err="1"/>
              <a:t>але</a:t>
            </a:r>
            <a:r>
              <a:rPr lang="ru-RU" i="1" dirty="0"/>
              <a:t> не належать до </a:t>
            </a:r>
            <a:r>
              <a:rPr lang="ru-RU" i="1" dirty="0" err="1"/>
              <a:t>типів</a:t>
            </a:r>
            <a:r>
              <a:rPr lang="ru-RU" i="1" dirty="0"/>
              <a:t> </a:t>
            </a:r>
            <a:r>
              <a:rPr lang="ru-RU" i="1" dirty="0" err="1"/>
              <a:t>мисливських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та не </a:t>
            </a:r>
            <a:r>
              <a:rPr lang="ru-RU" i="1" dirty="0" err="1"/>
              <a:t>бонітуються</a:t>
            </a:r>
            <a:r>
              <a:rPr lang="ru-RU" i="1" dirty="0"/>
              <a:t> (дороги, </a:t>
            </a:r>
            <a:r>
              <a:rPr lang="ru-RU" i="1" dirty="0" err="1"/>
              <a:t>садиби</a:t>
            </a:r>
            <a:r>
              <a:rPr lang="ru-RU" i="1" dirty="0"/>
              <a:t>, </a:t>
            </a:r>
            <a:r>
              <a:rPr lang="ru-RU" i="1" dirty="0" err="1"/>
              <a:t>просіки</a:t>
            </a:r>
            <a:r>
              <a:rPr lang="ru-RU" i="1" dirty="0"/>
              <a:t>, </a:t>
            </a:r>
            <a:r>
              <a:rPr lang="ru-RU" i="1" dirty="0" err="1"/>
              <a:t>лінії</a:t>
            </a:r>
            <a:r>
              <a:rPr lang="ru-RU" i="1" dirty="0"/>
              <a:t> </a:t>
            </a:r>
            <a:r>
              <a:rPr lang="ru-RU" i="1" dirty="0" err="1"/>
              <a:t>електропередачі</a:t>
            </a:r>
            <a:r>
              <a:rPr lang="ru-RU" i="1" dirty="0"/>
              <a:t>, </a:t>
            </a:r>
            <a:r>
              <a:rPr lang="ru-RU" i="1" dirty="0" err="1"/>
              <a:t>газопроводи</a:t>
            </a:r>
            <a:r>
              <a:rPr lang="ru-RU" i="1" dirty="0"/>
              <a:t>, </a:t>
            </a:r>
            <a:r>
              <a:rPr lang="ru-RU" i="1" dirty="0" err="1"/>
              <a:t>площі</a:t>
            </a:r>
            <a:r>
              <a:rPr lang="ru-RU" i="1" dirty="0"/>
              <a:t> </a:t>
            </a:r>
            <a:r>
              <a:rPr lang="ru-RU" i="1" dirty="0" err="1"/>
              <a:t>кам’янистих</a:t>
            </a:r>
            <a:r>
              <a:rPr lang="ru-RU" i="1" dirty="0"/>
              <a:t> </a:t>
            </a:r>
            <a:r>
              <a:rPr lang="ru-RU" i="1" dirty="0" err="1"/>
              <a:t>розсипів</a:t>
            </a:r>
            <a:r>
              <a:rPr lang="ru-RU" i="1" dirty="0"/>
              <a:t>, </a:t>
            </a:r>
            <a:r>
              <a:rPr lang="ru-RU" i="1" dirty="0" err="1"/>
              <a:t>крутих</a:t>
            </a:r>
            <a:r>
              <a:rPr lang="ru-RU" i="1" dirty="0"/>
              <a:t> </a:t>
            </a:r>
            <a:r>
              <a:rPr lang="ru-RU" i="1" dirty="0" err="1"/>
              <a:t>ярів</a:t>
            </a:r>
            <a:r>
              <a:rPr lang="ru-RU" i="1" dirty="0"/>
              <a:t>, </a:t>
            </a:r>
            <a:r>
              <a:rPr lang="ru-RU" i="1" dirty="0" err="1"/>
              <a:t>виходи</a:t>
            </a:r>
            <a:r>
              <a:rPr lang="ru-RU" i="1" dirty="0"/>
              <a:t> </a:t>
            </a:r>
            <a:r>
              <a:rPr lang="ru-RU" i="1" dirty="0" err="1"/>
              <a:t>гірських</a:t>
            </a:r>
            <a:r>
              <a:rPr lang="ru-RU" i="1" dirty="0"/>
              <a:t> </a:t>
            </a:r>
            <a:r>
              <a:rPr lang="ru-RU" i="1" dirty="0" err="1"/>
              <a:t>порід,а</a:t>
            </a:r>
            <a:r>
              <a:rPr lang="ru-RU" i="1" dirty="0"/>
              <a:t>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інші</a:t>
            </a:r>
            <a:r>
              <a:rPr lang="ru-RU" i="1" dirty="0"/>
              <a:t> </a:t>
            </a:r>
            <a:r>
              <a:rPr lang="ru-RU" i="1" dirty="0" err="1"/>
              <a:t>непродуктивні</a:t>
            </a:r>
            <a:r>
              <a:rPr lang="ru-RU" i="1" dirty="0"/>
              <a:t> </a:t>
            </a:r>
            <a:r>
              <a:rPr lang="ru-RU" i="1" dirty="0" err="1"/>
              <a:t>землі</a:t>
            </a:r>
            <a:r>
              <a:rPr lang="ru-RU" i="1" dirty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проводиться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(</a:t>
            </a:r>
            <a:r>
              <a:rPr lang="ru-RU" dirty="0" err="1"/>
              <a:t>бонітування</a:t>
            </a:r>
            <a:r>
              <a:rPr lang="ru-RU" dirty="0"/>
              <a:t>)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pPr algn="just"/>
            <a:r>
              <a:rPr lang="ru-RU" i="1" dirty="0" err="1"/>
              <a:t>Бонітування</a:t>
            </a:r>
            <a:r>
              <a:rPr lang="ru-RU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узагальнена</a:t>
            </a:r>
            <a:r>
              <a:rPr lang="ru-RU" i="1" dirty="0"/>
              <a:t> комплексна </a:t>
            </a:r>
            <a:r>
              <a:rPr lang="ru-RU" i="1" dirty="0" err="1"/>
              <a:t>оцінка</a:t>
            </a:r>
            <a:r>
              <a:rPr lang="ru-RU" i="1" dirty="0"/>
              <a:t> </a:t>
            </a:r>
            <a:r>
              <a:rPr lang="ru-RU" i="1" dirty="0" err="1"/>
              <a:t>якості</a:t>
            </a:r>
            <a:r>
              <a:rPr lang="ru-RU" i="1" dirty="0"/>
              <a:t> </a:t>
            </a:r>
            <a:r>
              <a:rPr lang="ru-RU" i="1" dirty="0" err="1"/>
              <a:t>мисливських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</a:t>
            </a:r>
            <a:r>
              <a:rPr lang="ru-RU" i="1" dirty="0" err="1"/>
              <a:t>господарства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певної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частини</a:t>
            </a:r>
            <a:r>
              <a:rPr lang="ru-RU" i="1" dirty="0"/>
              <a:t> (</a:t>
            </a:r>
            <a:r>
              <a:rPr lang="ru-RU" i="1" dirty="0" err="1"/>
              <a:t>дільниці</a:t>
            </a:r>
            <a:r>
              <a:rPr lang="ru-RU" i="1" dirty="0"/>
              <a:t>, урочища </a:t>
            </a:r>
            <a:r>
              <a:rPr lang="ru-RU" i="1" dirty="0" err="1"/>
              <a:t>тощо</a:t>
            </a:r>
            <a:r>
              <a:rPr lang="ru-RU" i="1" dirty="0"/>
              <a:t>). </a:t>
            </a:r>
            <a:r>
              <a:rPr lang="ru-RU" i="1" dirty="0" err="1"/>
              <a:t>Цінність</a:t>
            </a:r>
            <a:r>
              <a:rPr lang="ru-RU" i="1" dirty="0"/>
              <a:t> </a:t>
            </a:r>
            <a:r>
              <a:rPr lang="ru-RU" i="1" dirty="0" err="1"/>
              <a:t>угідь</a:t>
            </a:r>
            <a:r>
              <a:rPr lang="ru-RU" i="1" dirty="0"/>
              <a:t> </a:t>
            </a:r>
            <a:r>
              <a:rPr lang="ru-RU" i="1" dirty="0" err="1"/>
              <a:t>визначається</a:t>
            </a:r>
            <a:r>
              <a:rPr lang="ru-RU" i="1" dirty="0"/>
              <a:t> </a:t>
            </a:r>
            <a:r>
              <a:rPr lang="ru-RU" i="1" dirty="0" err="1"/>
              <a:t>кормовими</a:t>
            </a:r>
            <a:r>
              <a:rPr lang="ru-RU" i="1" dirty="0"/>
              <a:t>, </a:t>
            </a:r>
            <a:r>
              <a:rPr lang="ru-RU" i="1" dirty="0" err="1"/>
              <a:t>захисними</a:t>
            </a:r>
            <a:r>
              <a:rPr lang="ru-RU" i="1" dirty="0"/>
              <a:t>, </a:t>
            </a:r>
            <a:r>
              <a:rPr lang="ru-RU" i="1" dirty="0" err="1"/>
              <a:t>гніздопридатними</a:t>
            </a:r>
            <a:r>
              <a:rPr lang="ru-RU" i="1" dirty="0"/>
              <a:t> </a:t>
            </a:r>
            <a:r>
              <a:rPr lang="ru-RU" i="1" dirty="0" err="1"/>
              <a:t>властивостями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залежать</a:t>
            </a:r>
            <a:r>
              <a:rPr lang="ru-RU" i="1" dirty="0"/>
              <a:t> </a:t>
            </a:r>
            <a:r>
              <a:rPr lang="ru-RU" i="1" dirty="0" err="1"/>
              <a:t>насамперед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характеру </a:t>
            </a:r>
            <a:r>
              <a:rPr lang="ru-RU" i="1" dirty="0" err="1"/>
              <a:t>рослинності</a:t>
            </a:r>
            <a:r>
              <a:rPr lang="ru-RU" i="1" dirty="0"/>
              <a:t>, </a:t>
            </a:r>
            <a:r>
              <a:rPr lang="ru-RU" i="1" dirty="0" err="1"/>
              <a:t>але</a:t>
            </a:r>
            <a:r>
              <a:rPr lang="ru-RU" i="1" dirty="0"/>
              <a:t> </a:t>
            </a:r>
            <a:r>
              <a:rPr lang="ru-RU" i="1" dirty="0" err="1"/>
              <a:t>й</a:t>
            </a:r>
            <a:r>
              <a:rPr lang="ru-RU" i="1" dirty="0"/>
              <a:t> </a:t>
            </a:r>
            <a:r>
              <a:rPr lang="ru-RU" i="1" dirty="0" err="1"/>
              <a:t>перебувають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</a:t>
            </a:r>
            <a:r>
              <a:rPr lang="ru-RU" i="1" dirty="0" err="1"/>
              <a:t>впливом</a:t>
            </a:r>
            <a:r>
              <a:rPr lang="ru-RU" i="1" dirty="0"/>
              <a:t> </a:t>
            </a:r>
            <a:r>
              <a:rPr lang="ru-RU" i="1" dirty="0" err="1"/>
              <a:t>інших</a:t>
            </a:r>
            <a:r>
              <a:rPr lang="ru-RU" i="1" dirty="0"/>
              <a:t> </a:t>
            </a:r>
            <a:r>
              <a:rPr lang="ru-RU" i="1" dirty="0" err="1"/>
              <a:t>факторів</a:t>
            </a:r>
            <a:r>
              <a:rPr lang="ru-RU" i="1" dirty="0"/>
              <a:t>: </a:t>
            </a:r>
            <a:r>
              <a:rPr lang="ru-RU" i="1" dirty="0" err="1"/>
              <a:t>клімату</a:t>
            </a:r>
            <a:r>
              <a:rPr lang="ru-RU" i="1" dirty="0"/>
              <a:t>, </a:t>
            </a:r>
            <a:r>
              <a:rPr lang="ru-RU" i="1" dirty="0" err="1"/>
              <a:t>рельєфу</a:t>
            </a:r>
            <a:r>
              <a:rPr lang="ru-RU" i="1" dirty="0"/>
              <a:t>, </a:t>
            </a:r>
            <a:r>
              <a:rPr lang="ru-RU" i="1" dirty="0" err="1"/>
              <a:t>конкурентів</a:t>
            </a:r>
            <a:r>
              <a:rPr lang="ru-RU" i="1" dirty="0"/>
              <a:t>, </a:t>
            </a:r>
            <a:r>
              <a:rPr lang="ru-RU" i="1" dirty="0" err="1"/>
              <a:t>хижаків</a:t>
            </a:r>
            <a:r>
              <a:rPr lang="ru-RU" i="1" dirty="0"/>
              <a:t>, </a:t>
            </a:r>
            <a:r>
              <a:rPr lang="ru-RU" i="1" dirty="0" err="1"/>
              <a:t>епізоотій</a:t>
            </a:r>
            <a:r>
              <a:rPr lang="ru-RU" i="1" dirty="0"/>
              <a:t>, </a:t>
            </a:r>
            <a:r>
              <a:rPr lang="ru-RU" i="1" dirty="0" err="1"/>
              <a:t>діяльності</a:t>
            </a:r>
            <a:r>
              <a:rPr lang="ru-RU" i="1" dirty="0"/>
              <a:t> </a:t>
            </a:r>
            <a:r>
              <a:rPr lang="ru-RU" i="1" dirty="0" err="1"/>
              <a:t>людини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299695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Зараз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подвійну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: </a:t>
            </a:r>
            <a:r>
              <a:rPr lang="ru-RU" dirty="0" err="1"/>
              <a:t>типологічну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факторну</a:t>
            </a:r>
            <a:r>
              <a:rPr lang="ru-RU" dirty="0"/>
              <a:t>. </a:t>
            </a:r>
            <a:r>
              <a:rPr lang="ru-RU" dirty="0" err="1"/>
              <a:t>Типологічна</a:t>
            </a:r>
            <a:r>
              <a:rPr lang="ru-RU" dirty="0"/>
              <a:t>, </a:t>
            </a:r>
            <a:r>
              <a:rPr lang="ru-RU" dirty="0" err="1"/>
              <a:t>первинна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в межах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придатних</a:t>
            </a:r>
            <a:r>
              <a:rPr lang="ru-RU" dirty="0"/>
              <a:t> для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, </a:t>
            </a:r>
            <a:r>
              <a:rPr lang="ru-RU" dirty="0" err="1"/>
              <a:t>територіального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та </a:t>
            </a:r>
            <a:r>
              <a:rPr lang="ru-RU" dirty="0" err="1"/>
              <a:t>взаємного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(</a:t>
            </a:r>
            <a:r>
              <a:rPr lang="ru-RU" dirty="0" err="1"/>
              <a:t>мозаїчності</a:t>
            </a:r>
            <a:r>
              <a:rPr lang="ru-RU" dirty="0"/>
              <a:t>).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розподілити</a:t>
            </a:r>
            <a:r>
              <a:rPr lang="ru-RU" dirty="0"/>
              <a:t> на </a:t>
            </a:r>
            <a:r>
              <a:rPr lang="ru-RU" dirty="0" err="1"/>
              <a:t>властиві</a:t>
            </a:r>
            <a:r>
              <a:rPr lang="ru-RU" dirty="0"/>
              <a:t> та не </a:t>
            </a:r>
            <a:r>
              <a:rPr lang="ru-RU" dirty="0" err="1"/>
              <a:t>властиві</a:t>
            </a:r>
            <a:r>
              <a:rPr lang="ru-RU" dirty="0"/>
              <a:t> виду, </a:t>
            </a:r>
            <a:r>
              <a:rPr lang="ru-RU" dirty="0" err="1"/>
              <a:t>основні</a:t>
            </a:r>
            <a:r>
              <a:rPr lang="ru-RU" dirty="0"/>
              <a:t> та </a:t>
            </a:r>
            <a:r>
              <a:rPr lang="ru-RU" dirty="0" err="1"/>
              <a:t>другорядні</a:t>
            </a:r>
            <a:r>
              <a:rPr lang="ru-RU" dirty="0"/>
              <a:t>. В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досягнута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максимальна </a:t>
            </a:r>
            <a:r>
              <a:rPr lang="ru-RU" dirty="0" err="1"/>
              <a:t>чисельність</a:t>
            </a:r>
            <a:r>
              <a:rPr lang="ru-RU" dirty="0"/>
              <a:t>. У не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транзитом.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виділяти</a:t>
            </a:r>
            <a:r>
              <a:rPr lang="ru-RU" dirty="0"/>
              <a:t> </a:t>
            </a:r>
            <a:r>
              <a:rPr lang="ru-RU" dirty="0" err="1"/>
              <a:t>сезонні</a:t>
            </a:r>
            <a:r>
              <a:rPr lang="ru-RU" dirty="0"/>
              <a:t> </a:t>
            </a:r>
            <a:r>
              <a:rPr lang="ru-RU" dirty="0" err="1"/>
              <a:t>стації</a:t>
            </a:r>
            <a:r>
              <a:rPr lang="ru-RU" dirty="0"/>
              <a:t>. </a:t>
            </a:r>
            <a:r>
              <a:rPr lang="ru-RU" dirty="0" err="1"/>
              <a:t>Бонітуються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даному</a:t>
            </a:r>
            <a:r>
              <a:rPr lang="ru-RU" dirty="0"/>
              <a:t> виду. </a:t>
            </a:r>
            <a:r>
              <a:rPr lang="ru-RU" dirty="0" err="1"/>
              <a:t>Лише</a:t>
            </a:r>
            <a:r>
              <a:rPr lang="ru-RU" dirty="0"/>
              <a:t> так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 та </a:t>
            </a:r>
            <a:r>
              <a:rPr lang="ru-RU" dirty="0" err="1"/>
              <a:t>господарствами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Факторна</a:t>
            </a:r>
            <a:r>
              <a:rPr lang="ru-RU" dirty="0"/>
              <a:t>, </a:t>
            </a:r>
            <a:r>
              <a:rPr lang="ru-RU" dirty="0" err="1"/>
              <a:t>вторинна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лімітуючих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err="1"/>
              <a:t>Факторна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, </a:t>
            </a:r>
            <a:r>
              <a:rPr lang="ru-RU" dirty="0" err="1"/>
              <a:t>чинники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перешкоджають</a:t>
            </a:r>
            <a:r>
              <a:rPr lang="ru-RU" dirty="0"/>
              <a:t>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та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в балах.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«тип </a:t>
            </a:r>
            <a:r>
              <a:rPr lang="ru-RU" dirty="0" err="1"/>
              <a:t>угідь</a:t>
            </a:r>
            <a:r>
              <a:rPr lang="ru-RU" dirty="0"/>
              <a:t>» </a:t>
            </a:r>
            <a:r>
              <a:rPr lang="ru-RU" dirty="0" err="1"/>
              <a:t>відбиває</a:t>
            </a:r>
            <a:r>
              <a:rPr lang="ru-RU" dirty="0"/>
              <a:t> </a:t>
            </a:r>
            <a:r>
              <a:rPr lang="ru-RU" dirty="0" err="1"/>
              <a:t>екологічну</a:t>
            </a:r>
            <a:r>
              <a:rPr lang="ru-RU" dirty="0"/>
              <a:t> </a:t>
            </a:r>
            <a:r>
              <a:rPr lang="ru-RU" dirty="0" err="1"/>
              <a:t>рівноцінність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мешкання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то в </a:t>
            </a:r>
            <a:r>
              <a:rPr lang="ru-RU" dirty="0" err="1"/>
              <a:t>бонітеті</a:t>
            </a:r>
            <a:r>
              <a:rPr lang="ru-RU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подібність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відмінність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у </a:t>
            </a:r>
            <a:r>
              <a:rPr lang="ru-RU" dirty="0" err="1"/>
              <a:t>фауністично-господарському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п’ятибальною</a:t>
            </a:r>
            <a:r>
              <a:rPr lang="ru-RU" dirty="0"/>
              <a:t> шкалою до I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належать </a:t>
            </a:r>
            <a:r>
              <a:rPr lang="ru-RU" dirty="0" err="1"/>
              <a:t>найкращі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заселені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видом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щільністю</a:t>
            </a:r>
            <a:r>
              <a:rPr lang="ru-RU" dirty="0"/>
              <a:t>. До II </a:t>
            </a:r>
            <a:r>
              <a:rPr lang="ru-RU" dirty="0" err="1"/>
              <a:t>класу</a:t>
            </a:r>
            <a:r>
              <a:rPr lang="ru-RU" dirty="0"/>
              <a:t> –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оптимальна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досягнута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незначних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До III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належать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послаблена </a:t>
            </a:r>
            <a:r>
              <a:rPr lang="ru-RU" dirty="0" err="1"/>
              <a:t>нераціональним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відновлена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посиленого</a:t>
            </a:r>
            <a:r>
              <a:rPr lang="ru-RU" dirty="0"/>
              <a:t> </a:t>
            </a:r>
            <a:r>
              <a:rPr lang="ru-RU" dirty="0" err="1"/>
              <a:t>біотехнічного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нижчої</a:t>
            </a:r>
            <a:r>
              <a:rPr lang="ru-RU" dirty="0"/>
              <a:t> за </a:t>
            </a:r>
            <a:r>
              <a:rPr lang="ru-RU" dirty="0" err="1"/>
              <a:t>середню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невисока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зумовлюється</a:t>
            </a:r>
            <a:r>
              <a:rPr lang="ru-RU" dirty="0"/>
              <a:t> малою </a:t>
            </a:r>
            <a:r>
              <a:rPr lang="ru-RU" dirty="0" err="1"/>
              <a:t>продуктивністю</a:t>
            </a:r>
            <a:r>
              <a:rPr lang="ru-RU" dirty="0"/>
              <a:t> для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виду, характерна для IV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часу до часу </a:t>
            </a:r>
            <a:r>
              <a:rPr lang="ru-RU" dirty="0" err="1"/>
              <a:t>експлуатація</a:t>
            </a:r>
            <a:r>
              <a:rPr lang="ru-RU" dirty="0"/>
              <a:t> таких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можлива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вести в них </a:t>
            </a:r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мисливське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на </a:t>
            </a:r>
            <a:r>
              <a:rPr lang="ru-RU" dirty="0" err="1"/>
              <a:t>даний</a:t>
            </a:r>
            <a:r>
              <a:rPr lang="ru-RU" dirty="0"/>
              <a:t> вид </a:t>
            </a:r>
            <a:r>
              <a:rPr lang="ru-RU" dirty="0" err="1"/>
              <a:t>неможливо</a:t>
            </a:r>
            <a:r>
              <a:rPr lang="ru-RU" dirty="0"/>
              <a:t>. V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не </a:t>
            </a:r>
            <a:r>
              <a:rPr lang="ru-RU" dirty="0" err="1"/>
              <a:t>властиві</a:t>
            </a:r>
            <a:r>
              <a:rPr lang="ru-RU" dirty="0"/>
              <a:t> для </a:t>
            </a:r>
            <a:r>
              <a:rPr lang="ru-RU" dirty="0" err="1"/>
              <a:t>певного</a:t>
            </a:r>
            <a:r>
              <a:rPr lang="ru-RU" dirty="0"/>
              <a:t> виду,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зустрічається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(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)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направлення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(</a:t>
            </a:r>
            <a:r>
              <a:rPr lang="ru-RU" dirty="0" err="1"/>
              <a:t>спеціалізацію</a:t>
            </a:r>
            <a:r>
              <a:rPr lang="ru-RU" dirty="0"/>
              <a:t>)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для кожного виду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на </a:t>
            </a:r>
            <a:r>
              <a:rPr lang="ru-RU" dirty="0" err="1"/>
              <a:t>площу</a:t>
            </a:r>
            <a:r>
              <a:rPr lang="ru-RU" dirty="0"/>
              <a:t>, </a:t>
            </a:r>
            <a:r>
              <a:rPr lang="ru-RU" dirty="0" err="1"/>
              <a:t>придатну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виду, за формулою: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0100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164681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 такому </a:t>
            </a:r>
            <a:r>
              <a:rPr lang="ru-RU" dirty="0" err="1"/>
              <a:t>підході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для </a:t>
            </a:r>
            <a:r>
              <a:rPr lang="ru-RU" dirty="0" err="1"/>
              <a:t>розрахунку</a:t>
            </a:r>
            <a:r>
              <a:rPr lang="ru-RU" dirty="0"/>
              <a:t> СПЦ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представленість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властивих</a:t>
            </a:r>
            <a:r>
              <a:rPr lang="ru-RU" dirty="0"/>
              <a:t> для </a:t>
            </a:r>
            <a:r>
              <a:rPr lang="ru-RU" dirty="0" err="1"/>
              <a:t>мешкання</a:t>
            </a:r>
            <a:r>
              <a:rPr lang="ru-RU" dirty="0"/>
              <a:t> виду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Як </a:t>
            </a:r>
            <a:r>
              <a:rPr lang="ru-RU" dirty="0" err="1"/>
              <a:t>відомо</a:t>
            </a:r>
            <a:r>
              <a:rPr lang="ru-RU" dirty="0"/>
              <a:t>, на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.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, </a:t>
            </a:r>
            <a:r>
              <a:rPr lang="ru-RU" dirty="0" err="1"/>
              <a:t>аналізуючи</a:t>
            </a:r>
            <a:r>
              <a:rPr lang="ru-RU" dirty="0"/>
              <a:t> </a:t>
            </a:r>
            <a:r>
              <a:rPr lang="ru-RU" dirty="0" err="1"/>
              <a:t>відомчі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та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.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оптимальну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, </a:t>
            </a:r>
            <a:r>
              <a:rPr lang="ru-RU" dirty="0" err="1"/>
              <a:t>змінюються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року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,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регулярно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для </a:t>
            </a:r>
            <a:r>
              <a:rPr lang="ru-RU" dirty="0" err="1"/>
              <a:t>корегування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Для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введені</a:t>
            </a:r>
            <a:r>
              <a:rPr lang="ru-RU" dirty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)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для</a:t>
            </a:r>
            <a:r>
              <a:rPr lang="ru-RU" dirty="0"/>
              <a:t> кожного виду диких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зменшувати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(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знаком плюс),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покращувати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(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знаком </a:t>
            </a:r>
            <a:r>
              <a:rPr lang="ru-RU" dirty="0" err="1"/>
              <a:t>мінус</a:t>
            </a:r>
            <a:r>
              <a:rPr lang="ru-RU" dirty="0"/>
              <a:t>).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820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диких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екосистемах</a:t>
            </a:r>
            <a:r>
              <a:rPr lang="ru-RU" dirty="0"/>
              <a:t> </a:t>
            </a:r>
            <a:r>
              <a:rPr lang="ru-RU" dirty="0" err="1"/>
              <a:t>неможлива</a:t>
            </a:r>
            <a:r>
              <a:rPr lang="ru-RU" dirty="0"/>
              <a:t> без оперативного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та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обґрунтувати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та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біотехнії</a:t>
            </a:r>
            <a:r>
              <a:rPr lang="ru-RU" dirty="0"/>
              <a:t>. </a:t>
            </a:r>
          </a:p>
        </p:txBody>
      </p:sp>
      <p:sp>
        <p:nvSpPr>
          <p:cNvPr id="2050" name="AutoShape 2" descr="Мешканці села на Рівненщині просять не віддавати їхні мисливські угіддя  неподалік Білого озера. Область - Новини Рівного та області — Рівне Вечірнє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фото ілюстративн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276872"/>
            <a:ext cx="4762500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Мета: </a:t>
            </a:r>
            <a:r>
              <a:rPr lang="ru-RU" sz="2400" b="1" i="1" dirty="0" err="1"/>
              <a:t>засвоїти</a:t>
            </a:r>
            <a:r>
              <a:rPr lang="ru-RU" sz="2400" b="1" i="1" dirty="0"/>
              <a:t> </a:t>
            </a:r>
            <a:r>
              <a:rPr lang="ru-RU" sz="2400" b="1" i="1" dirty="0" err="1"/>
              <a:t>основні</a:t>
            </a:r>
            <a:r>
              <a:rPr lang="ru-RU" sz="2400" b="1" i="1" dirty="0"/>
              <a:t> </a:t>
            </a:r>
            <a:r>
              <a:rPr lang="ru-RU" sz="2400" b="1" i="1" dirty="0" err="1"/>
              <a:t>поняття</a:t>
            </a:r>
            <a:r>
              <a:rPr lang="ru-RU" sz="2400" b="1" i="1" dirty="0"/>
              <a:t> </a:t>
            </a:r>
            <a:r>
              <a:rPr lang="ru-RU" sz="2400" b="1" i="1" dirty="0" err="1"/>
              <a:t>щодо</a:t>
            </a:r>
            <a:r>
              <a:rPr lang="ru-RU" sz="2400" b="1" i="1" dirty="0"/>
              <a:t> </a:t>
            </a:r>
            <a:r>
              <a:rPr lang="ru-RU" sz="2400" b="1" i="1" dirty="0" err="1"/>
              <a:t>організаційно-методологічних</a:t>
            </a:r>
            <a:r>
              <a:rPr lang="ru-RU" sz="2400" b="1" i="1" dirty="0"/>
              <a:t> засад </a:t>
            </a:r>
            <a:r>
              <a:rPr lang="ru-RU" sz="2400" b="1" i="1" dirty="0" err="1"/>
              <a:t>інвентаризації</a:t>
            </a:r>
            <a:r>
              <a:rPr lang="ru-RU" sz="2400" b="1" i="1" dirty="0"/>
              <a:t>, </a:t>
            </a:r>
            <a:r>
              <a:rPr lang="ru-RU" sz="2400" b="1" i="1" dirty="0" err="1"/>
              <a:t>типології</a:t>
            </a:r>
            <a:r>
              <a:rPr lang="ru-RU" sz="2400" b="1" i="1" dirty="0"/>
              <a:t> та </a:t>
            </a:r>
            <a:r>
              <a:rPr lang="ru-RU" sz="2400" b="1" i="1" dirty="0" err="1"/>
              <a:t>бонітування</a:t>
            </a:r>
            <a:r>
              <a:rPr lang="ru-RU" sz="2400" b="1" i="1" dirty="0"/>
              <a:t> </a:t>
            </a:r>
            <a:r>
              <a:rPr lang="ru-RU" sz="2400" b="1" i="1" dirty="0" err="1"/>
              <a:t>мисливських</a:t>
            </a:r>
            <a:r>
              <a:rPr lang="ru-RU" sz="2400" b="1" i="1" dirty="0"/>
              <a:t> </a:t>
            </a:r>
            <a:r>
              <a:rPr lang="ru-RU" sz="2400" b="1" i="1" dirty="0" err="1"/>
              <a:t>угідь</a:t>
            </a:r>
            <a:r>
              <a:rPr lang="ru-RU" sz="2400" b="1" i="1" dirty="0"/>
              <a:t>, а </a:t>
            </a:r>
            <a:r>
              <a:rPr lang="ru-RU" sz="2400" b="1" i="1" dirty="0" err="1"/>
              <a:t>також</a:t>
            </a:r>
            <a:r>
              <a:rPr lang="ru-RU" sz="2400" b="1" i="1" dirty="0"/>
              <a:t> </a:t>
            </a:r>
            <a:r>
              <a:rPr lang="ru-RU" sz="2400" b="1" i="1" dirty="0" err="1"/>
              <a:t>визначити</a:t>
            </a:r>
            <a:r>
              <a:rPr lang="ru-RU" sz="2400" b="1" i="1" dirty="0"/>
              <a:t> </a:t>
            </a:r>
            <a:r>
              <a:rPr lang="ru-RU" sz="2400" b="1" i="1" dirty="0" err="1"/>
              <a:t>особливості</a:t>
            </a:r>
            <a:r>
              <a:rPr lang="ru-RU" sz="2400" b="1" i="1" dirty="0"/>
              <a:t> </a:t>
            </a:r>
            <a:r>
              <a:rPr lang="ru-RU" sz="2400" b="1" i="1" dirty="0" err="1"/>
              <a:t>мисливських</a:t>
            </a:r>
            <a:r>
              <a:rPr lang="ru-RU" sz="2400" b="1" i="1" dirty="0"/>
              <a:t> </a:t>
            </a:r>
            <a:r>
              <a:rPr lang="ru-RU" sz="2400" b="1" i="1" dirty="0" err="1"/>
              <a:t>угідь</a:t>
            </a:r>
            <a:r>
              <a:rPr lang="ru-RU" sz="2400" b="1" i="1" dirty="0"/>
              <a:t> </a:t>
            </a:r>
            <a:r>
              <a:rPr lang="ru-RU" sz="2400" b="1" i="1" dirty="0" err="1"/>
              <a:t>певних</a:t>
            </a:r>
            <a:r>
              <a:rPr lang="ru-RU" sz="2400" b="1" i="1" dirty="0"/>
              <a:t> </a:t>
            </a:r>
            <a:r>
              <a:rPr lang="ru-RU" sz="2400" b="1" i="1" dirty="0" err="1"/>
              <a:t>природних</a:t>
            </a:r>
            <a:r>
              <a:rPr lang="ru-RU" sz="2400" b="1" i="1" dirty="0"/>
              <a:t> зон </a:t>
            </a:r>
            <a:r>
              <a:rPr lang="ru-RU" sz="2400" b="1" i="1" dirty="0" err="1"/>
              <a:t>України</a:t>
            </a:r>
            <a:r>
              <a:rPr lang="ru-RU" sz="2400" b="1" i="1" dirty="0"/>
              <a:t>.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Лісомисливське</a:t>
            </a:r>
            <a:r>
              <a:rPr lang="ru-RU" sz="2400" dirty="0"/>
              <a:t> </a:t>
            </a:r>
            <a:r>
              <a:rPr lang="ru-RU" sz="2400" dirty="0" err="1"/>
              <a:t>районування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Інвентаризація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Типологія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Бонітування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Фактори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впливають</a:t>
            </a:r>
            <a:r>
              <a:rPr lang="ru-RU" sz="2400" dirty="0"/>
              <a:t> на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</a:p>
        </p:txBody>
      </p:sp>
      <p:pic>
        <p:nvPicPr>
          <p:cNvPr id="13314" name="Picture 2" descr="У мисливські угіддя Полтавщини випустили майже 200 фазанів . Коло - новини  Полтав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077072"/>
            <a:ext cx="3240360" cy="27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8884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в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становить 38,8 млн. гектар, </a:t>
            </a:r>
            <a:r>
              <a:rPr lang="ru-RU" dirty="0" err="1" smtClean="0"/>
              <a:t>із</a:t>
            </a:r>
            <a:r>
              <a:rPr lang="ru-RU" dirty="0" smtClean="0"/>
              <a:t> них </a:t>
            </a:r>
            <a:r>
              <a:rPr lang="ru-RU" dirty="0" err="1" smtClean="0"/>
              <a:t>організаціям</a:t>
            </a:r>
            <a:r>
              <a:rPr lang="ru-RU" dirty="0" smtClean="0"/>
              <a:t> УТМР </a:t>
            </a:r>
            <a:r>
              <a:rPr lang="ru-RU" dirty="0" err="1" smtClean="0"/>
              <a:t>надано</a:t>
            </a:r>
            <a:r>
              <a:rPr lang="ru-RU" dirty="0" smtClean="0"/>
              <a:t> – 24,3 млн. гектар </a:t>
            </a:r>
            <a:r>
              <a:rPr lang="ru-RU" dirty="0" err="1" smtClean="0"/>
              <a:t>або</a:t>
            </a:r>
            <a:r>
              <a:rPr lang="ru-RU" dirty="0" smtClean="0"/>
              <a:t> 63 %, </a:t>
            </a:r>
            <a:r>
              <a:rPr lang="ru-RU" dirty="0" err="1" smtClean="0"/>
              <a:t>підприємствам</a:t>
            </a:r>
            <a:r>
              <a:rPr lang="ru-RU" dirty="0" smtClean="0"/>
              <a:t> </a:t>
            </a:r>
            <a:r>
              <a:rPr lang="ru-RU" dirty="0" err="1" smtClean="0"/>
              <a:t>Держлісагентства</a:t>
            </a:r>
            <a:r>
              <a:rPr lang="ru-RU" dirty="0" smtClean="0"/>
              <a:t> </a:t>
            </a:r>
            <a:r>
              <a:rPr lang="ru-RU" dirty="0" err="1" smtClean="0"/>
              <a:t>надано</a:t>
            </a:r>
            <a:r>
              <a:rPr lang="ru-RU" dirty="0" smtClean="0"/>
              <a:t> – 4,0 млн. гектар </a:t>
            </a:r>
            <a:r>
              <a:rPr lang="ru-RU" dirty="0" err="1" smtClean="0"/>
              <a:t>або</a:t>
            </a:r>
            <a:r>
              <a:rPr lang="ru-RU" dirty="0" smtClean="0"/>
              <a:t> (10 %),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– 10,5 млн. гектар </a:t>
            </a:r>
            <a:r>
              <a:rPr lang="ru-RU" dirty="0" err="1" smtClean="0"/>
              <a:t>або</a:t>
            </a:r>
            <a:r>
              <a:rPr lang="ru-RU" dirty="0" smtClean="0"/>
              <a:t> (27 %).</a:t>
            </a:r>
            <a:endParaRPr lang="ru-RU" dirty="0"/>
          </a:p>
        </p:txBody>
      </p:sp>
      <p:pic>
        <p:nvPicPr>
          <p:cNvPr id="1026" name="Picture 2" descr="https://forest.gov.ua/storage/app/sites/8/hunting/slide-2021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343635"/>
            <a:ext cx="4164457" cy="351436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90872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Близько</a:t>
            </a:r>
            <a:r>
              <a:rPr lang="ru-RU" dirty="0" smtClean="0"/>
              <a:t> 80 %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 — 46,5 </a:t>
            </a:r>
            <a:r>
              <a:rPr lang="ru-RU" dirty="0" err="1" smtClean="0"/>
              <a:t>млн</a:t>
            </a:r>
            <a:r>
              <a:rPr lang="ru-RU" dirty="0" smtClean="0"/>
              <a:t> га </a:t>
            </a:r>
            <a:r>
              <a:rPr lang="ru-RU" dirty="0" err="1" smtClean="0"/>
              <a:t>із</a:t>
            </a:r>
            <a:r>
              <a:rPr lang="ru-RU" dirty="0" smtClean="0"/>
              <a:t> 60,3 </a:t>
            </a:r>
            <a:r>
              <a:rPr lang="ru-RU" dirty="0" err="1" smtClean="0"/>
              <a:t>млн</a:t>
            </a:r>
            <a:r>
              <a:rPr lang="ru-RU" dirty="0" smtClean="0"/>
              <a:t> га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 —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мисливськими</a:t>
            </a:r>
            <a:r>
              <a:rPr lang="ru-RU" dirty="0" smtClean="0"/>
              <a:t> </a:t>
            </a:r>
            <a:r>
              <a:rPr lang="ru-RU" dirty="0" err="1" smtClean="0"/>
              <a:t>угіддями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 —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. До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лісового</a:t>
            </a:r>
            <a:r>
              <a:rPr lang="ru-RU" dirty="0" smtClean="0"/>
              <a:t> фонду,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водно-болотні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Мисливські</a:t>
            </a:r>
            <a:r>
              <a:rPr lang="ru-RU" b="1" dirty="0" smtClean="0"/>
              <a:t> </a:t>
            </a:r>
            <a:r>
              <a:rPr lang="ru-RU" b="1" dirty="0" err="1" smtClean="0"/>
              <a:t>угіддя</a:t>
            </a:r>
            <a:r>
              <a:rPr lang="ru-RU" dirty="0" smtClean="0"/>
              <a:t> —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суші</a:t>
            </a:r>
            <a:r>
              <a:rPr lang="ru-RU" dirty="0" smtClean="0"/>
              <a:t> та водного простору,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перебувати</a:t>
            </a:r>
            <a:r>
              <a:rPr lang="ru-RU" dirty="0" smtClean="0"/>
              <a:t> </a:t>
            </a:r>
            <a:r>
              <a:rPr lang="ru-RU" dirty="0" err="1" smtClean="0">
                <a:hlinkClick r:id="rId3" tooltip="Мисливська фауна"/>
              </a:rPr>
              <a:t>мисливські</a:t>
            </a:r>
            <a:r>
              <a:rPr lang="ru-RU" dirty="0" smtClean="0">
                <a:hlinkClick r:id="rId3" tooltip="Мисливська фауна"/>
              </a:rPr>
              <a:t> </a:t>
            </a:r>
            <a:r>
              <a:rPr lang="ru-RU" dirty="0" err="1" smtClean="0">
                <a:hlinkClick r:id="rId3" tooltip="Мисливська фауна"/>
              </a:rPr>
              <a:t>тварини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передані</a:t>
            </a:r>
            <a:r>
              <a:rPr lang="ru-RU" dirty="0" smtClean="0"/>
              <a:t> </a:t>
            </a:r>
            <a:r>
              <a:rPr lang="ru-RU" dirty="0" err="1" smtClean="0"/>
              <a:t>належним</a:t>
            </a:r>
            <a:r>
              <a:rPr lang="ru-RU" dirty="0" smtClean="0"/>
              <a:t> чином у </a:t>
            </a:r>
            <a:r>
              <a:rPr lang="ru-RU" dirty="0" err="1" smtClean="0">
                <a:hlinkClick r:id="rId4" tooltip="Користування"/>
              </a:rPr>
              <a:t>користування</a:t>
            </a:r>
            <a:r>
              <a:rPr lang="ru-RU" dirty="0" smtClean="0"/>
              <a:t> для </a:t>
            </a:r>
            <a:r>
              <a:rPr lang="ru-RU" dirty="0" err="1" smtClean="0"/>
              <a:t>ведення</a:t>
            </a:r>
            <a:r>
              <a:rPr lang="ru-RU" dirty="0" smtClean="0"/>
              <a:t> </a:t>
            </a:r>
            <a:r>
              <a:rPr lang="ru-RU" dirty="0" err="1" smtClean="0">
                <a:hlinkClick r:id="rId5" tooltip="Мисливське господарство"/>
              </a:rPr>
              <a:t>мисливського</a:t>
            </a:r>
            <a:r>
              <a:rPr lang="ru-RU" dirty="0" smtClean="0">
                <a:hlinkClick r:id="rId5" tooltip="Мисливське господарство"/>
              </a:rPr>
              <a:t> </a:t>
            </a:r>
            <a:r>
              <a:rPr lang="ru-RU" dirty="0" err="1" smtClean="0">
                <a:hlinkClick r:id="rId5" tooltip="Мисливське господарство"/>
              </a:rPr>
              <a:t>господарства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обліковується</a:t>
            </a:r>
            <a:r>
              <a:rPr lang="ru-RU" dirty="0" smtClean="0"/>
              <a:t>  850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мисливців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У </a:t>
            </a:r>
            <a:r>
              <a:rPr lang="ru-RU" dirty="0" err="1" smtClean="0"/>
              <a:t>мисливському</a:t>
            </a:r>
            <a:r>
              <a:rPr lang="ru-RU" dirty="0" smtClean="0"/>
              <a:t> </a:t>
            </a:r>
            <a:r>
              <a:rPr lang="ru-RU" dirty="0" err="1" smtClean="0"/>
              <a:t>господарстві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зайнято</a:t>
            </a:r>
            <a:r>
              <a:rPr lang="ru-RU" dirty="0" smtClean="0"/>
              <a:t> 6257 </a:t>
            </a:r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із</a:t>
            </a:r>
            <a:r>
              <a:rPr lang="ru-RU" dirty="0" smtClean="0"/>
              <a:t> них 4885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штатні</a:t>
            </a:r>
            <a:r>
              <a:rPr lang="ru-RU" dirty="0" smtClean="0"/>
              <a:t> </a:t>
            </a:r>
            <a:r>
              <a:rPr lang="ru-RU" dirty="0" err="1" smtClean="0"/>
              <a:t>єгері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470 </a:t>
            </a:r>
            <a:r>
              <a:rPr lang="ru-RU" dirty="0" err="1" smtClean="0"/>
              <a:t>мисливствознавці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яка </a:t>
            </a:r>
            <a:r>
              <a:rPr lang="ru-RU" dirty="0" err="1" smtClean="0"/>
              <a:t>обслуговується</a:t>
            </a:r>
            <a:r>
              <a:rPr lang="ru-RU" dirty="0" smtClean="0"/>
              <a:t> одним </a:t>
            </a:r>
            <a:r>
              <a:rPr lang="ru-RU" dirty="0" err="1" smtClean="0"/>
              <a:t>єгерем</a:t>
            </a:r>
            <a:r>
              <a:rPr lang="ru-RU" dirty="0" smtClean="0"/>
              <a:t> в </a:t>
            </a:r>
            <a:r>
              <a:rPr lang="ru-RU" dirty="0" err="1" smtClean="0"/>
              <a:t>середньому</a:t>
            </a:r>
            <a:r>
              <a:rPr lang="ru-RU" dirty="0" smtClean="0"/>
              <a:t> становить 7,9 тис. гектар.</a:t>
            </a:r>
          </a:p>
          <a:p>
            <a:pPr fontAlgn="base"/>
            <a:r>
              <a:rPr lang="ru-RU" dirty="0" smtClean="0"/>
              <a:t>У 2021 </a:t>
            </a:r>
            <a:r>
              <a:rPr lang="ru-RU" dirty="0" err="1" smtClean="0"/>
              <a:t>році</a:t>
            </a:r>
            <a:r>
              <a:rPr lang="ru-RU" dirty="0" smtClean="0"/>
              <a:t> в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угіддях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 </a:t>
            </a:r>
            <a:r>
              <a:rPr lang="ru-RU" dirty="0" err="1" smtClean="0"/>
              <a:t>копитних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становить 227 </a:t>
            </a:r>
            <a:r>
              <a:rPr lang="ru-RU" dirty="0" err="1" smtClean="0"/>
              <a:t>тис.голів</a:t>
            </a:r>
            <a:r>
              <a:rPr lang="ru-RU" dirty="0" smtClean="0"/>
              <a:t>,  </a:t>
            </a:r>
            <a:r>
              <a:rPr lang="ru-RU" dirty="0" err="1" smtClean="0"/>
              <a:t>хутрових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-1,7 млн. </a:t>
            </a:r>
            <a:r>
              <a:rPr lang="ru-RU" dirty="0" err="1" smtClean="0"/>
              <a:t>голів</a:t>
            </a:r>
            <a:r>
              <a:rPr lang="ru-RU" dirty="0" smtClean="0"/>
              <a:t>, </a:t>
            </a:r>
            <a:r>
              <a:rPr lang="ru-RU" dirty="0" err="1" smtClean="0"/>
              <a:t>пернатої</a:t>
            </a:r>
            <a:r>
              <a:rPr lang="ru-RU" dirty="0" smtClean="0"/>
              <a:t> </a:t>
            </a:r>
            <a:r>
              <a:rPr lang="ru-RU" dirty="0" err="1" smtClean="0"/>
              <a:t>дичини</a:t>
            </a:r>
            <a:r>
              <a:rPr lang="ru-RU" dirty="0" smtClean="0"/>
              <a:t> - 10,7 </a:t>
            </a:r>
            <a:r>
              <a:rPr lang="ru-RU" dirty="0" err="1" smtClean="0"/>
              <a:t>млн.голів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В 2020 </a:t>
            </a:r>
            <a:r>
              <a:rPr lang="ru-RU" dirty="0" err="1" smtClean="0"/>
              <a:t>році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на </a:t>
            </a:r>
            <a:r>
              <a:rPr lang="ru-RU" dirty="0" err="1" smtClean="0"/>
              <a:t>порушників</a:t>
            </a:r>
            <a:r>
              <a:rPr lang="ru-RU" dirty="0" smtClean="0"/>
              <a:t> правил </a:t>
            </a:r>
            <a:r>
              <a:rPr lang="ru-RU" dirty="0" err="1" smtClean="0"/>
              <a:t>полювання</a:t>
            </a:r>
            <a:r>
              <a:rPr lang="ru-RU" dirty="0" smtClean="0"/>
              <a:t> </a:t>
            </a:r>
            <a:r>
              <a:rPr lang="ru-RU" dirty="0" err="1" smtClean="0"/>
              <a:t>складено</a:t>
            </a:r>
            <a:r>
              <a:rPr lang="ru-RU" dirty="0" smtClean="0"/>
              <a:t> 3275 </a:t>
            </a:r>
            <a:r>
              <a:rPr lang="ru-RU" dirty="0" err="1" smtClean="0"/>
              <a:t>протоколів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2019 роком на 335 </a:t>
            </a:r>
            <a:r>
              <a:rPr lang="ru-RU" dirty="0" err="1" smtClean="0"/>
              <a:t>протоколів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7650" name="Picture 2" descr="https://forest.gov.ua/storage/app/sites/8/hunting/slide-2021-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852935"/>
            <a:ext cx="5544616" cy="3908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3599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Правила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угіддями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32656"/>
            <a:ext cx="91440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Головні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положення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щодо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викладено</a:t>
            </a:r>
            <a:r>
              <a:rPr lang="ru-RU" sz="1400" dirty="0" smtClean="0"/>
              <a:t> в </a:t>
            </a:r>
            <a:r>
              <a:rPr lang="ru-RU" sz="1400" dirty="0" err="1" smtClean="0"/>
              <a:t>Законі</a:t>
            </a:r>
            <a:r>
              <a:rPr lang="ru-RU" sz="1400" dirty="0" smtClean="0"/>
              <a:t> у </a:t>
            </a:r>
            <a:r>
              <a:rPr lang="ru-RU" sz="1400" dirty="0" err="1" smtClean="0"/>
              <a:t>розділі</a:t>
            </a:r>
            <a:r>
              <a:rPr lang="ru-RU" sz="1400" dirty="0" smtClean="0"/>
              <a:t> IV «</a:t>
            </a:r>
            <a:r>
              <a:rPr lang="ru-RU" sz="1400" dirty="0" err="1" smtClean="0"/>
              <a:t>Ведення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». </a:t>
            </a:r>
            <a:r>
              <a:rPr lang="ru-RU" sz="1400" dirty="0" err="1" smtClean="0"/>
              <a:t>Зокрема</a:t>
            </a:r>
            <a:r>
              <a:rPr lang="ru-RU" sz="1400" dirty="0" smtClean="0"/>
              <a:t>,</a:t>
            </a:r>
          </a:p>
          <a:p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ведення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договорі</a:t>
            </a:r>
            <a:r>
              <a:rPr lang="ru-RU" sz="1400" dirty="0" smtClean="0"/>
              <a:t>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укладається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територіальними</a:t>
            </a:r>
            <a:r>
              <a:rPr lang="ru-RU" sz="1400" dirty="0" smtClean="0"/>
              <a:t> органами </a:t>
            </a:r>
            <a:r>
              <a:rPr lang="ru-RU" sz="1400" dirty="0" err="1" smtClean="0"/>
              <a:t>спеціально</a:t>
            </a:r>
            <a:r>
              <a:rPr lang="ru-RU" sz="1400" dirty="0" smtClean="0"/>
              <a:t> </a:t>
            </a:r>
            <a:r>
              <a:rPr lang="ru-RU" sz="1400" dirty="0" err="1" smtClean="0"/>
              <a:t>уповноваженого</a:t>
            </a:r>
            <a:r>
              <a:rPr lang="ru-RU" sz="1400" dirty="0" smtClean="0"/>
              <a:t> центрального органу </a:t>
            </a:r>
            <a:r>
              <a:rPr lang="ru-RU" sz="1400" dirty="0" err="1" smtClean="0"/>
              <a:t>виконавчої</a:t>
            </a:r>
            <a:r>
              <a:rPr lang="ru-RU" sz="1400" dirty="0" smtClean="0"/>
              <a:t> </a:t>
            </a:r>
            <a:r>
              <a:rPr lang="ru-RU" sz="1400" dirty="0" err="1" smtClean="0"/>
              <a:t>влади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питань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Мисливські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надаються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на </a:t>
            </a:r>
            <a:r>
              <a:rPr lang="ru-RU" sz="1400" dirty="0" smtClean="0">
                <a:hlinkClick r:id="rId2" tooltip="Строк"/>
              </a:rPr>
              <a:t>строк</a:t>
            </a:r>
            <a:r>
              <a:rPr lang="ru-RU" sz="1400" dirty="0" smtClean="0"/>
              <a:t> не </a:t>
            </a:r>
            <a:r>
              <a:rPr lang="ru-RU" sz="1400" dirty="0" err="1" smtClean="0"/>
              <a:t>менш</a:t>
            </a:r>
            <a:r>
              <a:rPr lang="ru-RU" sz="1400" dirty="0" smtClean="0"/>
              <a:t> як на 15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Площа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користувачеві</a:t>
            </a:r>
            <a:r>
              <a:rPr lang="ru-RU" sz="1400" dirty="0" smtClean="0"/>
              <a:t>, повинна </a:t>
            </a:r>
            <a:r>
              <a:rPr lang="ru-RU" sz="1400" dirty="0" err="1" smtClean="0"/>
              <a:t>становити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3 </a:t>
            </a:r>
            <a:r>
              <a:rPr lang="ru-RU" sz="1400" dirty="0" err="1" smtClean="0"/>
              <a:t>тисяч</a:t>
            </a:r>
            <a:r>
              <a:rPr lang="ru-RU" sz="1400" dirty="0" smtClean="0"/>
              <a:t> </a:t>
            </a:r>
            <a:r>
              <a:rPr lang="ru-RU" sz="1400" dirty="0" err="1" smtClean="0"/>
              <a:t>гектарів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не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ніж</a:t>
            </a:r>
            <a:r>
              <a:rPr lang="ru-RU" sz="1400" dirty="0" smtClean="0"/>
              <a:t> 35 </a:t>
            </a:r>
            <a:r>
              <a:rPr lang="ru-RU" sz="1400" dirty="0" err="1" smtClean="0"/>
              <a:t>відсотків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Автономної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Республіки</a:t>
            </a:r>
            <a:r>
              <a:rPr lang="ru-RU" sz="1400" dirty="0" smtClean="0"/>
              <a:t> </a:t>
            </a:r>
            <a:r>
              <a:rPr lang="ru-RU" sz="1400" dirty="0" err="1" smtClean="0"/>
              <a:t>Крим</a:t>
            </a:r>
            <a:r>
              <a:rPr lang="ru-RU" sz="1400" dirty="0" smtClean="0"/>
              <a:t>, </a:t>
            </a:r>
            <a:r>
              <a:rPr lang="ru-RU" sz="1400" dirty="0" err="1" smtClean="0"/>
              <a:t>області</a:t>
            </a:r>
            <a:r>
              <a:rPr lang="ru-RU" sz="1400" dirty="0" smtClean="0"/>
              <a:t> та м. Севастополя.</a:t>
            </a:r>
          </a:p>
          <a:p>
            <a:r>
              <a:rPr lang="ru-RU" sz="1400" dirty="0" err="1" smtClean="0"/>
              <a:t>Переважне</a:t>
            </a:r>
            <a:r>
              <a:rPr lang="ru-RU" sz="1400" dirty="0" smtClean="0"/>
              <a:t> право на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: </a:t>
            </a:r>
            <a:r>
              <a:rPr lang="ru-RU" sz="1400" dirty="0" err="1" smtClean="0"/>
              <a:t>власники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постійні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користувачі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земельних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; </a:t>
            </a:r>
            <a:r>
              <a:rPr lang="ru-RU" sz="1400" dirty="0" err="1" smtClean="0"/>
              <a:t>користувачі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продовжують</a:t>
            </a:r>
            <a:r>
              <a:rPr lang="ru-RU" sz="1400" dirty="0" smtClean="0"/>
              <a:t> строк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цими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платним</a:t>
            </a:r>
            <a:r>
              <a:rPr lang="ru-RU" sz="1400" dirty="0" smtClean="0"/>
              <a:t>.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та порядок </a:t>
            </a:r>
            <a:r>
              <a:rPr lang="ru-RU" sz="1400" dirty="0" err="1" smtClean="0"/>
              <a:t>внесення</a:t>
            </a:r>
            <a:r>
              <a:rPr lang="ru-RU" sz="1400" dirty="0" smtClean="0"/>
              <a:t> плати за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договорі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користувачем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та </a:t>
            </a:r>
            <a:r>
              <a:rPr lang="ru-RU" sz="1400" dirty="0" err="1" smtClean="0"/>
              <a:t>власником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постійним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користувачем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земельних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, на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знаходяться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.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плати за </a:t>
            </a:r>
            <a:r>
              <a:rPr lang="ru-RU" sz="1400" dirty="0" err="1" smtClean="0"/>
              <a:t>користування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встановлюється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місцезнаходження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природної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якості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факторів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За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як природного ресурсу </a:t>
            </a:r>
            <a:r>
              <a:rPr lang="ru-RU" sz="1400" dirty="0" err="1" smtClean="0"/>
              <a:t>загальнодержавного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користувачів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справляється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збір</a:t>
            </a:r>
            <a:r>
              <a:rPr lang="ru-RU" sz="1400" dirty="0" smtClean="0"/>
              <a:t>. </a:t>
            </a:r>
            <a:r>
              <a:rPr lang="ru-RU" sz="1400" dirty="0" err="1" smtClean="0"/>
              <a:t>Розмір</a:t>
            </a:r>
            <a:r>
              <a:rPr lang="ru-RU" sz="1400" dirty="0" smtClean="0"/>
              <a:t> </a:t>
            </a:r>
            <a:r>
              <a:rPr lang="ru-RU" sz="1400" dirty="0" err="1" smtClean="0"/>
              <a:t>збору</a:t>
            </a:r>
            <a:r>
              <a:rPr lang="ru-RU" sz="1400" dirty="0" smtClean="0"/>
              <a:t> за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як природного ресурсу </a:t>
            </a:r>
            <a:r>
              <a:rPr lang="ru-RU" sz="1400" dirty="0" err="1" smtClean="0"/>
              <a:t>загальнодержавного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встановлюється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окремих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 (</a:t>
            </a:r>
            <a:r>
              <a:rPr lang="ru-RU" sz="1400" dirty="0" err="1" smtClean="0"/>
              <a:t>груп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)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поширення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чисельності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відтворювальної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здатності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обсягу</a:t>
            </a:r>
            <a:r>
              <a:rPr lang="ru-RU" sz="1400" dirty="0" smtClean="0"/>
              <a:t> </a:t>
            </a:r>
            <a:r>
              <a:rPr lang="ru-RU" sz="1400" dirty="0" err="1" smtClean="0"/>
              <a:t>добування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Кошти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сплати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збору</a:t>
            </a:r>
            <a:r>
              <a:rPr lang="ru-RU" sz="1400" dirty="0" smtClean="0"/>
              <a:t> за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як природного ресурсу </a:t>
            </a:r>
            <a:r>
              <a:rPr lang="ru-RU" sz="1400" dirty="0" err="1" smtClean="0"/>
              <a:t>загальнодержавного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перераховуються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розмірі</a:t>
            </a:r>
            <a:r>
              <a:rPr lang="ru-RU" sz="1400" dirty="0" smtClean="0"/>
              <a:t> 50 </a:t>
            </a:r>
            <a:r>
              <a:rPr lang="ru-RU" sz="1400" dirty="0" err="1" smtClean="0"/>
              <a:t>відсотків</a:t>
            </a:r>
            <a:r>
              <a:rPr lang="ru-RU" sz="1400" dirty="0" smtClean="0"/>
              <a:t> до державного бюджету </a:t>
            </a:r>
            <a:r>
              <a:rPr lang="ru-RU" sz="1400" dirty="0" err="1" smtClean="0"/>
              <a:t>і</a:t>
            </a:r>
            <a:r>
              <a:rPr lang="ru-RU" sz="1400" dirty="0" smtClean="0"/>
              <a:t> 50 </a:t>
            </a:r>
            <a:r>
              <a:rPr lang="ru-RU" sz="1400" dirty="0" err="1" smtClean="0"/>
              <a:t>відсотків</a:t>
            </a:r>
            <a:r>
              <a:rPr lang="ru-RU" sz="1400" dirty="0" smtClean="0"/>
              <a:t> — до </a:t>
            </a:r>
            <a:r>
              <a:rPr lang="ru-RU" sz="1400" dirty="0" err="1" smtClean="0"/>
              <a:t>республіканського</a:t>
            </a:r>
            <a:r>
              <a:rPr lang="ru-RU" sz="1400" dirty="0" smtClean="0"/>
              <a:t> бюджету </a:t>
            </a:r>
            <a:r>
              <a:rPr lang="ru-RU" sz="1400" dirty="0" err="1" smtClean="0"/>
              <a:t>Автономної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Республіки</a:t>
            </a:r>
            <a:r>
              <a:rPr lang="ru-RU" sz="1400" dirty="0" smtClean="0"/>
              <a:t> </a:t>
            </a:r>
            <a:r>
              <a:rPr lang="ru-RU" sz="1400" dirty="0" err="1" smtClean="0"/>
              <a:t>Крим</a:t>
            </a:r>
            <a:r>
              <a:rPr lang="ru-RU" sz="1400" dirty="0" smtClean="0"/>
              <a:t>, </a:t>
            </a:r>
            <a:r>
              <a:rPr lang="ru-RU" sz="1400" dirty="0" err="1" smtClean="0"/>
              <a:t>бюджетів</a:t>
            </a:r>
            <a:r>
              <a:rPr lang="ru-RU" sz="1400" dirty="0" smtClean="0"/>
              <a:t> областей, </a:t>
            </a:r>
            <a:r>
              <a:rPr lang="ru-RU" sz="1400" dirty="0" err="1" smtClean="0"/>
              <a:t>міст</a:t>
            </a:r>
            <a:r>
              <a:rPr lang="ru-RU" sz="1400" dirty="0" smtClean="0"/>
              <a:t> </a:t>
            </a:r>
            <a:r>
              <a:rPr lang="ru-RU" sz="1400" dirty="0" err="1" smtClean="0"/>
              <a:t>Києва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Севастополя.</a:t>
            </a:r>
          </a:p>
          <a:p>
            <a:r>
              <a:rPr lang="ru-RU" sz="1400" dirty="0" smtClean="0"/>
              <a:t>З метою </a:t>
            </a:r>
            <a:r>
              <a:rPr lang="ru-RU" sz="1400" dirty="0" err="1" smtClean="0"/>
              <a:t>охорони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відтворення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користувачі</a:t>
            </a:r>
            <a:r>
              <a:rPr lang="ru-RU" sz="1400" dirty="0" smtClean="0"/>
              <a:t> в межах </a:t>
            </a:r>
            <a:r>
              <a:rPr lang="ru-RU" sz="1400" dirty="0" err="1" smtClean="0"/>
              <a:t>своїх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виділяють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менш</a:t>
            </a:r>
            <a:r>
              <a:rPr lang="ru-RU" sz="1400" dirty="0" smtClean="0"/>
              <a:t> як 20 </a:t>
            </a:r>
            <a:r>
              <a:rPr lang="ru-RU" sz="1400" dirty="0" err="1" smtClean="0"/>
              <a:t>відсотків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, на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забороняється</a:t>
            </a:r>
            <a:r>
              <a:rPr lang="ru-RU" sz="1400" dirty="0" smtClean="0"/>
              <a:t>. Порядок </a:t>
            </a:r>
            <a:r>
              <a:rPr lang="ru-RU" sz="1400" dirty="0" err="1" smtClean="0"/>
              <a:t>визначення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територій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цієї</a:t>
            </a:r>
            <a:r>
              <a:rPr lang="ru-RU" sz="1400" dirty="0" smtClean="0"/>
              <a:t> мети </a:t>
            </a:r>
            <a:r>
              <a:rPr lang="ru-RU" sz="1400" dirty="0" err="1" smtClean="0"/>
              <a:t>встановлюється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спеціально</a:t>
            </a:r>
            <a:r>
              <a:rPr lang="ru-RU" sz="1400" dirty="0" smtClean="0"/>
              <a:t> </a:t>
            </a:r>
            <a:r>
              <a:rPr lang="ru-RU" sz="1400" dirty="0" err="1" smtClean="0"/>
              <a:t>уповноваженим</a:t>
            </a:r>
            <a:r>
              <a:rPr lang="ru-RU" sz="1400" dirty="0" smtClean="0"/>
              <a:t> </a:t>
            </a:r>
            <a:r>
              <a:rPr lang="ru-RU" sz="1400" dirty="0" err="1" smtClean="0"/>
              <a:t>центральним</a:t>
            </a:r>
            <a:r>
              <a:rPr lang="ru-RU" sz="1400" dirty="0" smtClean="0"/>
              <a:t> органом </a:t>
            </a:r>
            <a:r>
              <a:rPr lang="ru-RU" sz="1400" dirty="0" err="1" smtClean="0"/>
              <a:t>виконавчої</a:t>
            </a:r>
            <a:r>
              <a:rPr lang="ru-RU" sz="1400" dirty="0" smtClean="0"/>
              <a:t> </a:t>
            </a:r>
            <a:r>
              <a:rPr lang="ru-RU" sz="1400" dirty="0" err="1" smtClean="0"/>
              <a:t>влади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питань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полювання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З метою </a:t>
            </a:r>
            <a:r>
              <a:rPr lang="ru-RU" sz="1400" dirty="0" err="1" smtClean="0"/>
              <a:t>охорони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єгерську</a:t>
            </a:r>
            <a:r>
              <a:rPr lang="ru-RU" sz="1400" dirty="0" smtClean="0"/>
              <a:t> службу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розрахунку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менш</a:t>
            </a:r>
            <a:r>
              <a:rPr lang="ru-RU" sz="1400" dirty="0" smtClean="0"/>
              <a:t> як один </a:t>
            </a:r>
            <a:r>
              <a:rPr lang="ru-RU" sz="1400" dirty="0" err="1" smtClean="0"/>
              <a:t>єгер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п'ять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тисяч</a:t>
            </a:r>
            <a:r>
              <a:rPr lang="ru-RU" sz="1400" dirty="0" smtClean="0"/>
              <a:t> </a:t>
            </a:r>
            <a:r>
              <a:rPr lang="ru-RU" sz="1400" dirty="0" err="1" smtClean="0"/>
              <a:t>гектарів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десять </a:t>
            </a:r>
            <a:r>
              <a:rPr lang="ru-RU" sz="1400" dirty="0" err="1" smtClean="0"/>
              <a:t>тисяч</a:t>
            </a:r>
            <a:r>
              <a:rPr lang="ru-RU" sz="1400" dirty="0" smtClean="0"/>
              <a:t> </a:t>
            </a:r>
            <a:r>
              <a:rPr lang="ru-RU" sz="1400" dirty="0" err="1" smtClean="0"/>
              <a:t>гектарів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польових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водно-болотних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. </a:t>
            </a:r>
            <a:r>
              <a:rPr lang="ru-RU" sz="1400" dirty="0" err="1" smtClean="0"/>
              <a:t>Окремою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статтею</a:t>
            </a:r>
            <a:r>
              <a:rPr lang="ru-RU" sz="1400" dirty="0" smtClean="0"/>
              <a:t> (</a:t>
            </a:r>
            <a:r>
              <a:rPr lang="ru-RU" sz="1400" dirty="0" err="1" smtClean="0"/>
              <a:t>Стаття</a:t>
            </a:r>
            <a:r>
              <a:rPr lang="ru-RU" sz="1400" dirty="0" smtClean="0"/>
              <a:t> 30) в </a:t>
            </a:r>
            <a:r>
              <a:rPr lang="ru-RU" sz="1400" dirty="0" err="1" smtClean="0"/>
              <a:t>законі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викладено</a:t>
            </a:r>
            <a:r>
              <a:rPr lang="ru-RU" sz="1400" dirty="0" smtClean="0"/>
              <a:t> «Права та </a:t>
            </a:r>
            <a:r>
              <a:rPr lang="ru-RU" sz="1400" dirty="0" err="1" smtClean="0"/>
              <a:t>обов'язки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користувачів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».</a:t>
            </a:r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До </a:t>
            </a:r>
            <a:r>
              <a:rPr lang="ru-RU" sz="2400" dirty="0" err="1"/>
              <a:t>ведення</a:t>
            </a:r>
            <a:r>
              <a:rPr lang="ru-RU" sz="2400" dirty="0"/>
              <a:t> </a:t>
            </a:r>
            <a:r>
              <a:rPr lang="ru-RU" sz="2400" dirty="0" err="1"/>
              <a:t>мисливського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необхідний</a:t>
            </a:r>
            <a:r>
              <a:rPr lang="ru-RU" sz="2400" dirty="0"/>
              <a:t> </a:t>
            </a:r>
            <a:r>
              <a:rPr lang="ru-RU" sz="2400" dirty="0" err="1"/>
              <a:t>регіональний</a:t>
            </a:r>
            <a:r>
              <a:rPr lang="ru-RU" sz="2400" dirty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, </a:t>
            </a:r>
            <a:r>
              <a:rPr lang="ru-RU" sz="2400" dirty="0" err="1"/>
              <a:t>пов’язаний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широким спектром </a:t>
            </a:r>
            <a:r>
              <a:rPr lang="ru-RU" sz="2400" dirty="0" err="1"/>
              <a:t>природних</a:t>
            </a:r>
            <a:r>
              <a:rPr lang="ru-RU" sz="2400" dirty="0"/>
              <a:t> та </a:t>
            </a:r>
            <a:r>
              <a:rPr lang="ru-RU" sz="2400" dirty="0" err="1"/>
              <a:t>економічних</a:t>
            </a:r>
            <a:r>
              <a:rPr lang="ru-RU" sz="2400" dirty="0"/>
              <a:t> умов </a:t>
            </a:r>
            <a:r>
              <a:rPr lang="ru-RU" sz="2400" dirty="0" err="1"/>
              <a:t>різних</a:t>
            </a:r>
            <a:r>
              <a:rPr lang="ru-RU" sz="2400" dirty="0"/>
              <a:t> зон </a:t>
            </a:r>
            <a:r>
              <a:rPr lang="ru-RU" sz="2400" dirty="0" err="1"/>
              <a:t>України</a:t>
            </a:r>
            <a:r>
              <a:rPr lang="ru-RU" sz="2400" dirty="0"/>
              <a:t>. </a:t>
            </a:r>
            <a:r>
              <a:rPr lang="ru-RU" sz="2400" dirty="0" err="1"/>
              <a:t>Набір</a:t>
            </a:r>
            <a:r>
              <a:rPr lang="ru-RU" sz="2400" dirty="0"/>
              <a:t> </a:t>
            </a:r>
            <a:r>
              <a:rPr lang="ru-RU" sz="2400" dirty="0" err="1"/>
              <a:t>специфічних</a:t>
            </a:r>
            <a:r>
              <a:rPr lang="ru-RU" sz="2400" dirty="0"/>
              <a:t> </a:t>
            </a:r>
            <a:r>
              <a:rPr lang="ru-RU" sz="2400" dirty="0" err="1"/>
              <a:t>властивостей</a:t>
            </a:r>
            <a:r>
              <a:rPr lang="ru-RU" sz="2400" dirty="0"/>
              <a:t> </a:t>
            </a:r>
            <a:r>
              <a:rPr lang="ru-RU" sz="2400" dirty="0" err="1"/>
              <a:t>певної</a:t>
            </a:r>
            <a:r>
              <a:rPr lang="ru-RU" sz="2400" dirty="0"/>
              <a:t> </a:t>
            </a:r>
            <a:r>
              <a:rPr lang="ru-RU" sz="2400" dirty="0" err="1"/>
              <a:t>природної</a:t>
            </a:r>
            <a:r>
              <a:rPr lang="ru-RU" sz="2400" dirty="0"/>
              <a:t> </a:t>
            </a:r>
            <a:r>
              <a:rPr lang="ru-RU" sz="2400" dirty="0" err="1"/>
              <a:t>зони</a:t>
            </a:r>
            <a:r>
              <a:rPr lang="ru-RU" sz="2400" dirty="0"/>
              <a:t> </a:t>
            </a:r>
            <a:r>
              <a:rPr lang="ru-RU" sz="2400" dirty="0" err="1"/>
              <a:t>зумовлює</a:t>
            </a:r>
            <a:r>
              <a:rPr lang="ru-RU" sz="2400" dirty="0"/>
              <a:t> </a:t>
            </a:r>
            <a:r>
              <a:rPr lang="ru-RU" sz="2400" dirty="0" err="1"/>
              <a:t>напрям</a:t>
            </a:r>
            <a:r>
              <a:rPr lang="ru-RU" sz="2400" dirty="0"/>
              <a:t> </a:t>
            </a:r>
            <a:r>
              <a:rPr lang="ru-RU" sz="2400" dirty="0" err="1"/>
              <a:t>ведення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: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переліком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перспективних</a:t>
            </a:r>
            <a:r>
              <a:rPr lang="ru-RU" sz="2400" dirty="0"/>
              <a:t> для </a:t>
            </a:r>
            <a:r>
              <a:rPr lang="ru-RU" sz="2400" dirty="0" err="1"/>
              <a:t>ведення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переліком</a:t>
            </a:r>
            <a:r>
              <a:rPr lang="ru-RU" sz="2400" dirty="0"/>
              <a:t> </a:t>
            </a:r>
            <a:r>
              <a:rPr lang="ru-RU" sz="2400" dirty="0" err="1"/>
              <a:t>біотехнічних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/>
              <a:t>– методами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регіональними</a:t>
            </a:r>
            <a:r>
              <a:rPr lang="ru-RU" sz="2400" dirty="0"/>
              <a:t> </a:t>
            </a:r>
            <a:r>
              <a:rPr lang="ru-RU" sz="2400" dirty="0" err="1"/>
              <a:t>популяціями</a:t>
            </a:r>
            <a:r>
              <a:rPr lang="ru-RU" sz="2400" dirty="0"/>
              <a:t> </a:t>
            </a:r>
            <a:r>
              <a:rPr lang="ru-RU" sz="2400" dirty="0" err="1"/>
              <a:t>хижаків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/>
              <a:t>– способами </a:t>
            </a:r>
            <a:r>
              <a:rPr lang="ru-RU" sz="2400" dirty="0" err="1"/>
              <a:t>полювання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/>
              <a:t>– </a:t>
            </a:r>
            <a:r>
              <a:rPr lang="ru-RU" sz="2400" dirty="0" err="1"/>
              <a:t>специфічними</a:t>
            </a:r>
            <a:r>
              <a:rPr lang="ru-RU" sz="2400" dirty="0"/>
              <a:t> перспективами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мисливського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За </a:t>
            </a:r>
            <a:r>
              <a:rPr lang="ru-RU" sz="2400" dirty="0" err="1"/>
              <a:t>сучасним</a:t>
            </a:r>
            <a:r>
              <a:rPr lang="ru-RU" sz="2400" dirty="0"/>
              <a:t> </a:t>
            </a:r>
            <a:r>
              <a:rPr lang="ru-RU" sz="2400" dirty="0" err="1"/>
              <a:t>лісомисливським</a:t>
            </a:r>
            <a:r>
              <a:rPr lang="ru-RU" sz="2400" dirty="0"/>
              <a:t> </a:t>
            </a:r>
            <a:r>
              <a:rPr lang="ru-RU" sz="2400" dirty="0" err="1"/>
              <a:t>районуванням</a:t>
            </a:r>
            <a:r>
              <a:rPr lang="ru-RU" sz="2400" dirty="0"/>
              <a:t> </a:t>
            </a:r>
            <a:r>
              <a:rPr lang="ru-RU" sz="2400" dirty="0" err="1"/>
              <a:t>угіддя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розташовані</a:t>
            </a:r>
            <a:r>
              <a:rPr lang="ru-RU" sz="2400" dirty="0"/>
              <a:t> в межах 5 </a:t>
            </a:r>
            <a:r>
              <a:rPr lang="ru-RU" sz="2400" dirty="0" err="1"/>
              <a:t>природних</a:t>
            </a:r>
            <a:r>
              <a:rPr lang="ru-RU" sz="2400" dirty="0"/>
              <a:t> зон: </a:t>
            </a:r>
            <a:r>
              <a:rPr lang="ru-RU" sz="2400" dirty="0" err="1"/>
              <a:t>Поліської</a:t>
            </a:r>
            <a:r>
              <a:rPr lang="ru-RU" sz="2400" dirty="0"/>
              <a:t>, </a:t>
            </a:r>
            <a:r>
              <a:rPr lang="ru-RU" sz="2400" dirty="0" err="1"/>
              <a:t>Правобережної</a:t>
            </a:r>
            <a:r>
              <a:rPr lang="ru-RU" sz="2400" dirty="0"/>
              <a:t> та </a:t>
            </a:r>
            <a:r>
              <a:rPr lang="ru-RU" sz="2400" dirty="0" err="1"/>
              <a:t>Лівобережної</a:t>
            </a:r>
            <a:r>
              <a:rPr lang="ru-RU" sz="2400" dirty="0"/>
              <a:t> </a:t>
            </a:r>
            <a:r>
              <a:rPr lang="ru-RU" sz="2400" dirty="0" err="1"/>
              <a:t>лісостепової</a:t>
            </a:r>
            <a:r>
              <a:rPr lang="ru-RU" sz="2400" dirty="0"/>
              <a:t>, </a:t>
            </a:r>
            <a:r>
              <a:rPr lang="ru-RU" sz="2400" dirty="0" err="1"/>
              <a:t>Північної</a:t>
            </a:r>
            <a:r>
              <a:rPr lang="ru-RU" sz="2400" dirty="0"/>
              <a:t> </a:t>
            </a:r>
            <a:r>
              <a:rPr lang="ru-RU" sz="2400" dirty="0" err="1"/>
              <a:t>та</a:t>
            </a:r>
            <a:r>
              <a:rPr lang="ru-RU" sz="2400" dirty="0"/>
              <a:t> </a:t>
            </a:r>
            <a:r>
              <a:rPr lang="ru-RU" sz="2400" dirty="0" err="1"/>
              <a:t>Південної</a:t>
            </a:r>
            <a:r>
              <a:rPr lang="ru-RU" sz="2400" dirty="0"/>
              <a:t> </a:t>
            </a:r>
            <a:r>
              <a:rPr lang="ru-RU" sz="2400" dirty="0" err="1"/>
              <a:t>степової</a:t>
            </a:r>
            <a:r>
              <a:rPr lang="ru-RU" sz="2400" dirty="0"/>
              <a:t>, </a:t>
            </a:r>
            <a:r>
              <a:rPr lang="ru-RU" sz="2400" dirty="0" err="1"/>
              <a:t>Карпатської</a:t>
            </a:r>
            <a:r>
              <a:rPr lang="ru-RU" sz="2400" dirty="0"/>
              <a:t>, </a:t>
            </a:r>
            <a:r>
              <a:rPr lang="ru-RU" sz="2400" dirty="0" err="1"/>
              <a:t>Кримської</a:t>
            </a:r>
            <a:r>
              <a:rPr lang="ru-RU" sz="2400" dirty="0"/>
              <a:t> </a:t>
            </a:r>
            <a:r>
              <a:rPr lang="ru-RU" sz="2400" dirty="0" err="1"/>
              <a:t>гірської</a:t>
            </a:r>
            <a:r>
              <a:rPr lang="ru-RU" sz="2400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Одним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 </a:t>
            </a:r>
            <a:r>
              <a:rPr lang="ru-RU" sz="2400" dirty="0" err="1"/>
              <a:t>упорядкування</a:t>
            </a:r>
            <a:r>
              <a:rPr lang="ru-RU" sz="2400" dirty="0"/>
              <a:t> </a:t>
            </a:r>
            <a:r>
              <a:rPr lang="ru-RU" sz="2400" dirty="0" err="1"/>
              <a:t>мисливського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/>
              <a:t>інвентаризація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, </a:t>
            </a:r>
            <a:r>
              <a:rPr lang="ru-RU" sz="2400" dirty="0" err="1"/>
              <a:t>і</a:t>
            </a:r>
            <a:r>
              <a:rPr lang="ru-RU" sz="2400" dirty="0"/>
              <a:t> за </a:t>
            </a:r>
            <a:r>
              <a:rPr lang="ru-RU" sz="2400" dirty="0" err="1"/>
              <a:t>відомчими</a:t>
            </a:r>
            <a:r>
              <a:rPr lang="ru-RU" sz="2400" dirty="0"/>
              <a:t> </a:t>
            </a:r>
            <a:r>
              <a:rPr lang="ru-RU" sz="2400" dirty="0" err="1"/>
              <a:t>матеріалами</a:t>
            </a:r>
            <a:r>
              <a:rPr lang="ru-RU" sz="2400" dirty="0"/>
              <a:t>,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за</a:t>
            </a:r>
            <a:r>
              <a:rPr lang="ru-RU" sz="2400" dirty="0"/>
              <a:t> </a:t>
            </a:r>
            <a:r>
              <a:rPr lang="ru-RU" sz="2400" dirty="0" err="1"/>
              <a:t>даними</a:t>
            </a:r>
            <a:r>
              <a:rPr lang="ru-RU" sz="2400" dirty="0"/>
              <a:t> </a:t>
            </a:r>
            <a:r>
              <a:rPr lang="ru-RU" sz="2400" dirty="0" err="1"/>
              <a:t>польових</a:t>
            </a:r>
            <a:r>
              <a:rPr lang="ru-RU" sz="2400" dirty="0"/>
              <a:t> </a:t>
            </a:r>
            <a:r>
              <a:rPr lang="ru-RU" sz="2400" dirty="0" err="1"/>
              <a:t>обстежень</a:t>
            </a:r>
            <a:r>
              <a:rPr lang="ru-RU" sz="2400" dirty="0"/>
              <a:t>. Мета </a:t>
            </a:r>
            <a:r>
              <a:rPr lang="ru-RU" sz="2400" dirty="0" err="1"/>
              <a:t>інвентаризації</a:t>
            </a:r>
            <a:r>
              <a:rPr lang="ru-RU" sz="2400" dirty="0"/>
              <a:t> </a:t>
            </a:r>
            <a:r>
              <a:rPr lang="ru-RU" sz="2400" dirty="0" err="1"/>
              <a:t>полягає</a:t>
            </a:r>
            <a:r>
              <a:rPr lang="ru-RU" sz="2400" dirty="0"/>
              <a:t> у </a:t>
            </a:r>
            <a:r>
              <a:rPr lang="ru-RU" sz="2400" dirty="0" err="1"/>
              <a:t>визначенні</a:t>
            </a:r>
            <a:r>
              <a:rPr lang="ru-RU" sz="2400" dirty="0"/>
              <a:t> складу земельного, </a:t>
            </a:r>
            <a:r>
              <a:rPr lang="ru-RU" sz="2400" dirty="0" err="1"/>
              <a:t>лісового</a:t>
            </a:r>
            <a:r>
              <a:rPr lang="ru-RU" sz="2400" dirty="0"/>
              <a:t> та водно-болотного </a:t>
            </a:r>
            <a:r>
              <a:rPr lang="ru-RU" sz="2400" dirty="0" err="1"/>
              <a:t>фондів</a:t>
            </a:r>
            <a:r>
              <a:rPr lang="ru-RU" sz="2400" dirty="0"/>
              <a:t>, </a:t>
            </a:r>
            <a:r>
              <a:rPr lang="ru-RU" sz="2400" dirty="0" err="1"/>
              <a:t>складання</a:t>
            </a:r>
            <a:r>
              <a:rPr lang="ru-RU" sz="2400" dirty="0"/>
              <a:t> </a:t>
            </a:r>
            <a:r>
              <a:rPr lang="ru-RU" sz="2400" dirty="0" err="1"/>
              <a:t>розгорнутої</a:t>
            </a:r>
            <a:r>
              <a:rPr lang="ru-RU" sz="2400" dirty="0"/>
              <a:t> характеристики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за </a:t>
            </a:r>
            <a:r>
              <a:rPr lang="ru-RU" sz="2400" dirty="0" err="1"/>
              <a:t>всіма</a:t>
            </a:r>
            <a:r>
              <a:rPr lang="ru-RU" sz="2400" dirty="0"/>
              <a:t> </a:t>
            </a:r>
            <a:r>
              <a:rPr lang="ru-RU" sz="2400" dirty="0" err="1"/>
              <a:t>показниками</a:t>
            </a:r>
            <a:r>
              <a:rPr lang="ru-RU" sz="2400" dirty="0"/>
              <a:t>, </a:t>
            </a:r>
            <a:r>
              <a:rPr lang="ru-RU" sz="2400" dirty="0" err="1"/>
              <a:t>необхідним</a:t>
            </a:r>
            <a:r>
              <a:rPr lang="ru-RU" sz="2400" dirty="0"/>
              <a:t> для </a:t>
            </a:r>
            <a:r>
              <a:rPr lang="ru-RU" sz="2400" dirty="0" err="1"/>
              <a:t>розробки</a:t>
            </a:r>
            <a:r>
              <a:rPr lang="ru-RU" sz="2400" dirty="0"/>
              <a:t> Проекту </a:t>
            </a:r>
            <a:r>
              <a:rPr lang="ru-RU" sz="2400" dirty="0" err="1"/>
              <a:t>організації</a:t>
            </a:r>
            <a:r>
              <a:rPr lang="ru-RU" sz="2400" dirty="0"/>
              <a:t> та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мисливського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, яке </a:t>
            </a:r>
            <a:r>
              <a:rPr lang="ru-RU" sz="2400" dirty="0" err="1"/>
              <a:t>впорядковується</a:t>
            </a:r>
            <a:r>
              <a:rPr lang="ru-RU" sz="24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140968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Інвентаризація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включає</a:t>
            </a:r>
            <a:r>
              <a:rPr lang="ru-RU" sz="2400" dirty="0"/>
              <a:t> </a:t>
            </a:r>
            <a:r>
              <a:rPr lang="ru-RU" sz="2400" dirty="0" err="1"/>
              <a:t>розробку</a:t>
            </a:r>
            <a:r>
              <a:rPr lang="ru-RU" sz="2400" dirty="0"/>
              <a:t> </a:t>
            </a:r>
            <a:r>
              <a:rPr lang="ru-RU" sz="2400" dirty="0" err="1"/>
              <a:t>типології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, </a:t>
            </a:r>
            <a:r>
              <a:rPr lang="ru-RU" sz="2400" dirty="0" err="1"/>
              <a:t>опис</a:t>
            </a:r>
            <a:r>
              <a:rPr lang="ru-RU" sz="2400" dirty="0"/>
              <a:t> </a:t>
            </a:r>
            <a:r>
              <a:rPr lang="ru-RU" sz="2400" dirty="0" err="1"/>
              <a:t>типів</a:t>
            </a:r>
            <a:r>
              <a:rPr lang="ru-RU" sz="2400" dirty="0"/>
              <a:t>,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площ</a:t>
            </a:r>
            <a:r>
              <a:rPr lang="ru-RU" sz="2400" dirty="0"/>
              <a:t>, </a:t>
            </a:r>
            <a:r>
              <a:rPr lang="ru-RU" sz="2400" dirty="0" err="1"/>
              <a:t>зайнятих</a:t>
            </a:r>
            <a:r>
              <a:rPr lang="ru-RU" sz="2400" dirty="0"/>
              <a:t> </a:t>
            </a:r>
            <a:r>
              <a:rPr lang="ru-RU" sz="2400" dirty="0" err="1"/>
              <a:t>кожним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них, та </a:t>
            </a:r>
            <a:r>
              <a:rPr lang="ru-RU" sz="2400" dirty="0" err="1"/>
              <a:t>встановлення</a:t>
            </a:r>
            <a:r>
              <a:rPr lang="ru-RU" sz="2400" dirty="0"/>
              <a:t> в </a:t>
            </a:r>
            <a:r>
              <a:rPr lang="ru-RU" sz="2400" dirty="0" err="1"/>
              <a:t>натурі</a:t>
            </a:r>
            <a:r>
              <a:rPr lang="ru-RU" sz="2400" dirty="0"/>
              <a:t> меж </a:t>
            </a:r>
            <a:r>
              <a:rPr lang="ru-RU" sz="2400" dirty="0" err="1"/>
              <a:t>типів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 </a:t>
            </a:r>
            <a:r>
              <a:rPr lang="ru-RU" sz="2400" dirty="0" err="1"/>
              <a:t>Дані</a:t>
            </a:r>
            <a:r>
              <a:rPr lang="ru-RU" sz="2400" dirty="0"/>
              <a:t> </a:t>
            </a:r>
            <a:r>
              <a:rPr lang="ru-RU" sz="2400" dirty="0" err="1"/>
              <a:t>інвентаризації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основою для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мисливськогосподарських</a:t>
            </a:r>
            <a:r>
              <a:rPr lang="ru-RU" sz="2400" dirty="0"/>
              <a:t> </a:t>
            </a:r>
            <a:r>
              <a:rPr lang="ru-RU" sz="2400" dirty="0" err="1"/>
              <a:t>розрахунків</a:t>
            </a:r>
            <a:r>
              <a:rPr lang="ru-RU" sz="2400" dirty="0"/>
              <a:t> та </a:t>
            </a:r>
            <a:r>
              <a:rPr lang="ru-RU" sz="2400" dirty="0" err="1"/>
              <a:t>побудов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/>
              <a:t>В основу </a:t>
            </a:r>
            <a:r>
              <a:rPr lang="ru-RU" sz="2400" dirty="0" err="1"/>
              <a:t>типології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покладено</a:t>
            </a:r>
            <a:r>
              <a:rPr lang="ru-RU" sz="2400" dirty="0"/>
              <a:t> </a:t>
            </a:r>
            <a:r>
              <a:rPr lang="ru-RU" sz="2400" dirty="0" err="1"/>
              <a:t>типи</a:t>
            </a:r>
            <a:r>
              <a:rPr lang="ru-RU" sz="2400" dirty="0"/>
              <a:t> </a:t>
            </a:r>
            <a:r>
              <a:rPr lang="ru-RU" sz="2400" dirty="0" err="1"/>
              <a:t>рослинних</a:t>
            </a:r>
            <a:r>
              <a:rPr lang="ru-RU" sz="2400" dirty="0"/>
              <a:t> </a:t>
            </a:r>
            <a:r>
              <a:rPr lang="ru-RU" sz="2400" dirty="0" err="1"/>
              <a:t>угрупувань</a:t>
            </a:r>
            <a:r>
              <a:rPr lang="ru-RU" sz="2400" dirty="0"/>
              <a:t>. За характером </a:t>
            </a:r>
            <a:r>
              <a:rPr lang="ru-RU" sz="2400" dirty="0" err="1"/>
              <a:t>рослинності</a:t>
            </a:r>
            <a:r>
              <a:rPr lang="ru-RU" sz="2400" dirty="0"/>
              <a:t> </a:t>
            </a:r>
            <a:r>
              <a:rPr lang="ru-RU" sz="2400" dirty="0" err="1"/>
              <a:t>визначають</a:t>
            </a:r>
            <a:r>
              <a:rPr lang="ru-RU" sz="2400" dirty="0"/>
              <a:t>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мешкання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, </a:t>
            </a:r>
            <a:r>
              <a:rPr lang="ru-RU" sz="2400" dirty="0" err="1"/>
              <a:t>можливість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ru-RU" sz="2400" dirty="0" err="1"/>
              <a:t>певних</a:t>
            </a:r>
            <a:r>
              <a:rPr lang="ru-RU" sz="2400" dirty="0"/>
              <a:t> </a:t>
            </a:r>
            <a:r>
              <a:rPr lang="ru-RU" sz="2400" dirty="0" err="1"/>
              <a:t>способів</a:t>
            </a:r>
            <a:r>
              <a:rPr lang="ru-RU" sz="2400" dirty="0"/>
              <a:t> </a:t>
            </a:r>
            <a:r>
              <a:rPr lang="ru-RU" sz="2400" dirty="0" err="1"/>
              <a:t>полювання</a:t>
            </a:r>
            <a:r>
              <a:rPr lang="ru-RU" sz="2400" dirty="0"/>
              <a:t> на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Основною та </a:t>
            </a:r>
            <a:r>
              <a:rPr lang="ru-RU" sz="2000" dirty="0" err="1"/>
              <a:t>найменшою</a:t>
            </a:r>
            <a:r>
              <a:rPr lang="ru-RU" sz="2000" dirty="0"/>
              <a:t> </a:t>
            </a:r>
            <a:r>
              <a:rPr lang="ru-RU" sz="2000" dirty="0" err="1"/>
              <a:t>типологічною</a:t>
            </a:r>
            <a:r>
              <a:rPr lang="ru-RU" sz="2000" dirty="0"/>
              <a:t> </a:t>
            </a:r>
            <a:r>
              <a:rPr lang="ru-RU" sz="2000" dirty="0" err="1"/>
              <a:t>категорією</a:t>
            </a:r>
            <a:r>
              <a:rPr lang="ru-RU" sz="2000" dirty="0"/>
              <a:t> при </a:t>
            </a:r>
            <a:r>
              <a:rPr lang="ru-RU" sz="2000" dirty="0" err="1"/>
              <a:t>інвентаризації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є</a:t>
            </a:r>
            <a:r>
              <a:rPr lang="ru-RU" sz="2000" dirty="0"/>
              <a:t> тип. </a:t>
            </a:r>
            <a:endParaRPr lang="ru-RU" sz="2000" dirty="0" smtClean="0"/>
          </a:p>
          <a:p>
            <a:pPr algn="just"/>
            <a:endParaRPr lang="ru-RU" sz="2000" i="1" dirty="0"/>
          </a:p>
          <a:p>
            <a:pPr algn="just"/>
            <a:r>
              <a:rPr lang="ru-RU" sz="2000" i="1" dirty="0" smtClean="0"/>
              <a:t>Тип </a:t>
            </a:r>
            <a:r>
              <a:rPr lang="ru-RU" sz="2000" i="1" dirty="0" err="1"/>
              <a:t>угідь</a:t>
            </a:r>
            <a:r>
              <a:rPr lang="ru-RU" sz="2000" i="1" dirty="0"/>
              <a:t> – </a:t>
            </a:r>
            <a:r>
              <a:rPr lang="ru-RU" sz="2000" i="1" dirty="0" err="1"/>
              <a:t>це</a:t>
            </a:r>
            <a:r>
              <a:rPr lang="ru-RU" sz="2000" i="1" dirty="0"/>
              <a:t> </a:t>
            </a:r>
            <a:r>
              <a:rPr lang="ru-RU" sz="2000" i="1" dirty="0" err="1"/>
              <a:t>ділянки</a:t>
            </a:r>
            <a:r>
              <a:rPr lang="ru-RU" sz="2000" i="1" dirty="0"/>
              <a:t> </a:t>
            </a:r>
            <a:r>
              <a:rPr lang="ru-RU" sz="2000" i="1" dirty="0" err="1"/>
              <a:t>території</a:t>
            </a:r>
            <a:r>
              <a:rPr lang="ru-RU" sz="2000" i="1" dirty="0"/>
              <a:t> </a:t>
            </a:r>
            <a:r>
              <a:rPr lang="ru-RU" sz="2000" i="1" dirty="0" err="1"/>
              <a:t>з</a:t>
            </a:r>
            <a:r>
              <a:rPr lang="ru-RU" sz="2000" i="1" dirty="0"/>
              <a:t> </a:t>
            </a:r>
            <a:r>
              <a:rPr lang="ru-RU" sz="2000" i="1" dirty="0" err="1"/>
              <a:t>подібними</a:t>
            </a:r>
            <a:r>
              <a:rPr lang="ru-RU" sz="2000" i="1" dirty="0"/>
              <a:t> </a:t>
            </a:r>
            <a:r>
              <a:rPr lang="ru-RU" sz="2000" i="1" dirty="0" err="1"/>
              <a:t>умовами</a:t>
            </a:r>
            <a:r>
              <a:rPr lang="ru-RU" sz="2000" i="1" dirty="0"/>
              <a:t> </a:t>
            </a:r>
            <a:r>
              <a:rPr lang="ru-RU" sz="2000" i="1" dirty="0" err="1"/>
              <a:t>мешкання</a:t>
            </a:r>
            <a:r>
              <a:rPr lang="ru-RU" sz="2000" i="1" dirty="0"/>
              <a:t>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тварин</a:t>
            </a:r>
            <a:r>
              <a:rPr lang="ru-RU" sz="2000" i="1" dirty="0"/>
              <a:t>, </a:t>
            </a:r>
            <a:r>
              <a:rPr lang="ru-RU" sz="2000" i="1" dirty="0" err="1"/>
              <a:t>які</a:t>
            </a:r>
            <a:r>
              <a:rPr lang="ru-RU" sz="2000" i="1" dirty="0"/>
              <a:t> за </a:t>
            </a:r>
            <a:r>
              <a:rPr lang="ru-RU" sz="2000" i="1" dirty="0" err="1"/>
              <a:t>умови</a:t>
            </a:r>
            <a:r>
              <a:rPr lang="ru-RU" sz="2000" i="1" dirty="0"/>
              <a:t> </a:t>
            </a:r>
            <a:r>
              <a:rPr lang="ru-RU" sz="2000" i="1" dirty="0" err="1"/>
              <a:t>певного</a:t>
            </a:r>
            <a:r>
              <a:rPr lang="ru-RU" sz="2000" i="1" dirty="0"/>
              <a:t> </a:t>
            </a:r>
            <a:r>
              <a:rPr lang="ru-RU" sz="2000" i="1" dirty="0" err="1"/>
              <a:t>господарського</a:t>
            </a:r>
            <a:r>
              <a:rPr lang="ru-RU" sz="2000" i="1" dirty="0"/>
              <a:t> </a:t>
            </a:r>
            <a:r>
              <a:rPr lang="ru-RU" sz="2000" i="1" dirty="0" err="1"/>
              <a:t>використання</a:t>
            </a:r>
            <a:r>
              <a:rPr lang="ru-RU" sz="2000" i="1" dirty="0"/>
              <a:t> </a:t>
            </a:r>
            <a:r>
              <a:rPr lang="ru-RU" sz="2000" i="1" dirty="0" err="1"/>
              <a:t>мають</a:t>
            </a:r>
            <a:r>
              <a:rPr lang="ru-RU" sz="2000" i="1" dirty="0"/>
              <a:t> </a:t>
            </a:r>
            <a:r>
              <a:rPr lang="ru-RU" sz="2000" i="1" dirty="0" err="1"/>
              <a:t>однорідний</a:t>
            </a:r>
            <a:r>
              <a:rPr lang="ru-RU" sz="2000" i="1" dirty="0"/>
              <a:t> склад та </a:t>
            </a:r>
            <a:r>
              <a:rPr lang="ru-RU" sz="2000" i="1" dirty="0" err="1"/>
              <a:t>щільність</a:t>
            </a:r>
            <a:r>
              <a:rPr lang="ru-RU" sz="2000" i="1" dirty="0"/>
              <a:t> </a:t>
            </a:r>
            <a:r>
              <a:rPr lang="ru-RU" sz="2000" i="1" dirty="0" err="1"/>
              <a:t>тварин</a:t>
            </a:r>
            <a:r>
              <a:rPr lang="ru-RU" sz="2000" i="1" dirty="0"/>
              <a:t>, а </a:t>
            </a:r>
            <a:r>
              <a:rPr lang="ru-RU" sz="2000" i="1" dirty="0" err="1"/>
              <a:t>також</a:t>
            </a:r>
            <a:r>
              <a:rPr lang="ru-RU" sz="2000" i="1" dirty="0"/>
              <a:t> </a:t>
            </a:r>
            <a:r>
              <a:rPr lang="ru-RU" sz="2000" i="1" dirty="0" err="1"/>
              <a:t>вимагають</a:t>
            </a:r>
            <a:r>
              <a:rPr lang="ru-RU" sz="2000" i="1" dirty="0"/>
              <a:t> </a:t>
            </a:r>
            <a:r>
              <a:rPr lang="ru-RU" sz="2000" i="1" dirty="0" err="1"/>
              <a:t>однакових</a:t>
            </a:r>
            <a:r>
              <a:rPr lang="ru-RU" sz="2000" i="1" dirty="0"/>
              <a:t> </a:t>
            </a:r>
            <a:r>
              <a:rPr lang="ru-RU" sz="2000" i="1" dirty="0" err="1"/>
              <a:t>мисливсько-господарських</a:t>
            </a:r>
            <a:r>
              <a:rPr lang="ru-RU" sz="2000" i="1" dirty="0"/>
              <a:t> </a:t>
            </a:r>
            <a:r>
              <a:rPr lang="ru-RU" sz="2000" i="1" dirty="0" err="1"/>
              <a:t>заходів</a:t>
            </a:r>
            <a:r>
              <a:rPr lang="ru-RU" sz="2000" i="1" dirty="0"/>
              <a:t>. Тип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угідь</a:t>
            </a:r>
            <a:r>
              <a:rPr lang="ru-RU" sz="2000" i="1" dirty="0"/>
              <a:t> </a:t>
            </a:r>
            <a:r>
              <a:rPr lang="ru-RU" sz="2000" i="1" dirty="0" err="1"/>
              <a:t>має</a:t>
            </a:r>
            <a:r>
              <a:rPr lang="ru-RU" sz="2000" i="1" dirty="0"/>
              <a:t> </a:t>
            </a:r>
            <a:r>
              <a:rPr lang="ru-RU" sz="2000" i="1" dirty="0" err="1"/>
              <a:t>дві</a:t>
            </a:r>
            <a:r>
              <a:rPr lang="ru-RU" sz="2000" i="1" dirty="0"/>
              <a:t> </a:t>
            </a:r>
            <a:r>
              <a:rPr lang="ru-RU" sz="2000" i="1" dirty="0" err="1"/>
              <a:t>основні</a:t>
            </a:r>
            <a:r>
              <a:rPr lang="ru-RU" sz="2000" i="1" dirty="0"/>
              <a:t> </a:t>
            </a:r>
            <a:r>
              <a:rPr lang="ru-RU" sz="2000" i="1" dirty="0" err="1"/>
              <a:t>ознаки</a:t>
            </a:r>
            <a:r>
              <a:rPr lang="ru-RU" sz="2000" i="1" dirty="0"/>
              <a:t>: </a:t>
            </a:r>
            <a:r>
              <a:rPr lang="ru-RU" sz="2000" i="1" dirty="0" err="1"/>
              <a:t>кормову</a:t>
            </a:r>
            <a:r>
              <a:rPr lang="ru-RU" sz="2000" i="1" dirty="0"/>
              <a:t> </a:t>
            </a:r>
            <a:r>
              <a:rPr lang="ru-RU" sz="2000" i="1" dirty="0" err="1"/>
              <a:t>продуктивність</a:t>
            </a:r>
            <a:r>
              <a:rPr lang="ru-RU" sz="2000" i="1" dirty="0"/>
              <a:t> </a:t>
            </a:r>
            <a:r>
              <a:rPr lang="ru-RU" sz="2000" i="1" dirty="0" err="1"/>
              <a:t>і</a:t>
            </a:r>
            <a:r>
              <a:rPr lang="ru-RU" sz="2000" i="1" dirty="0"/>
              <a:t> </a:t>
            </a:r>
            <a:r>
              <a:rPr lang="ru-RU" sz="2000" i="1" dirty="0" err="1"/>
              <a:t>ступінь</a:t>
            </a:r>
            <a:r>
              <a:rPr lang="ru-RU" sz="2000" i="1" dirty="0"/>
              <a:t> </a:t>
            </a:r>
            <a:r>
              <a:rPr lang="ru-RU" sz="2000" i="1" dirty="0" err="1"/>
              <a:t>захищеності</a:t>
            </a:r>
            <a:r>
              <a:rPr lang="ru-RU" sz="2000" i="1" dirty="0"/>
              <a:t> для </a:t>
            </a:r>
            <a:r>
              <a:rPr lang="ru-RU" sz="2000" i="1" dirty="0" err="1"/>
              <a:t>певного</a:t>
            </a:r>
            <a:r>
              <a:rPr lang="ru-RU" sz="2000" i="1" dirty="0"/>
              <a:t> виду </a:t>
            </a:r>
            <a:r>
              <a:rPr lang="ru-RU" sz="2000" i="1" dirty="0" err="1"/>
              <a:t>тварин</a:t>
            </a:r>
            <a:r>
              <a:rPr lang="ru-RU" sz="2000" i="1" dirty="0"/>
              <a:t>. </a:t>
            </a:r>
          </a:p>
          <a:p>
            <a:pPr algn="just"/>
            <a:r>
              <a:rPr lang="ru-RU" sz="2000" dirty="0"/>
              <a:t>Другою </a:t>
            </a:r>
            <a:r>
              <a:rPr lang="ru-RU" sz="2000" dirty="0" err="1"/>
              <a:t>типологічною</a:t>
            </a:r>
            <a:r>
              <a:rPr lang="ru-RU" sz="2000" dirty="0"/>
              <a:t> </a:t>
            </a:r>
            <a:r>
              <a:rPr lang="ru-RU" sz="2000" dirty="0" err="1"/>
              <a:t>категорією</a:t>
            </a:r>
            <a:r>
              <a:rPr lang="ru-RU" sz="2000" dirty="0"/>
              <a:t>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i="1" dirty="0" err="1"/>
              <a:t>група</a:t>
            </a:r>
            <a:r>
              <a:rPr lang="ru-RU" sz="2000" i="1" dirty="0"/>
              <a:t> </a:t>
            </a:r>
            <a:r>
              <a:rPr lang="ru-RU" sz="2000" i="1" dirty="0" err="1"/>
              <a:t>типів</a:t>
            </a:r>
            <a:r>
              <a:rPr lang="ru-RU" sz="2000" i="1" dirty="0"/>
              <a:t>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угідь</a:t>
            </a:r>
            <a:r>
              <a:rPr lang="ru-RU" sz="2000" i="1" dirty="0"/>
              <a:t>. </a:t>
            </a:r>
            <a:r>
              <a:rPr lang="ru-RU" sz="2000" i="1" dirty="0" err="1"/>
              <a:t>Групи</a:t>
            </a:r>
            <a:r>
              <a:rPr lang="ru-RU" sz="2000" i="1" dirty="0"/>
              <a:t> </a:t>
            </a:r>
            <a:r>
              <a:rPr lang="ru-RU" sz="2000" i="1" dirty="0" err="1"/>
              <a:t>типів</a:t>
            </a:r>
            <a:r>
              <a:rPr lang="ru-RU" sz="2000" i="1" dirty="0"/>
              <a:t> </a:t>
            </a:r>
            <a:r>
              <a:rPr lang="ru-RU" sz="2000" i="1" dirty="0" err="1"/>
              <a:t>об’єднуються</a:t>
            </a:r>
            <a:r>
              <a:rPr lang="ru-RU" sz="2000" i="1" dirty="0"/>
              <a:t> в </a:t>
            </a:r>
            <a:r>
              <a:rPr lang="ru-RU" sz="2000" i="1" dirty="0" err="1"/>
              <a:t>класи</a:t>
            </a:r>
            <a:r>
              <a:rPr lang="ru-RU" sz="2000" i="1" dirty="0"/>
              <a:t> (</a:t>
            </a:r>
            <a:r>
              <a:rPr lang="ru-RU" sz="2000" i="1" dirty="0" err="1"/>
              <a:t>листяні</a:t>
            </a:r>
            <a:r>
              <a:rPr lang="ru-RU" sz="2000" i="1" dirty="0"/>
              <a:t>, </a:t>
            </a:r>
            <a:r>
              <a:rPr lang="ru-RU" sz="2000" i="1" dirty="0" err="1"/>
              <a:t>хвойні</a:t>
            </a:r>
            <a:r>
              <a:rPr lang="ru-RU" sz="2000" i="1" dirty="0"/>
              <a:t> </a:t>
            </a:r>
            <a:r>
              <a:rPr lang="ru-RU" sz="2000" i="1" dirty="0" err="1"/>
              <a:t>ліси</a:t>
            </a:r>
            <a:r>
              <a:rPr lang="ru-RU" sz="2000" i="1" dirty="0"/>
              <a:t>), а </a:t>
            </a:r>
            <a:r>
              <a:rPr lang="ru-RU" sz="2000" i="1" dirty="0" err="1"/>
              <a:t>далі</a:t>
            </a:r>
            <a:r>
              <a:rPr lang="ru-RU" sz="2000" i="1" dirty="0"/>
              <a:t> – у </a:t>
            </a:r>
            <a:r>
              <a:rPr lang="ru-RU" sz="2000" i="1" dirty="0" err="1"/>
              <a:t>категорії</a:t>
            </a:r>
            <a:r>
              <a:rPr lang="ru-RU" sz="2000" i="1" dirty="0"/>
              <a:t> </a:t>
            </a:r>
            <a:r>
              <a:rPr lang="ru-RU" sz="2000" i="1" dirty="0" err="1"/>
              <a:t>угідь</a:t>
            </a:r>
            <a:r>
              <a:rPr lang="ru-RU" sz="2000" i="1" dirty="0"/>
              <a:t> (</a:t>
            </a:r>
            <a:r>
              <a:rPr lang="ru-RU" sz="2000" i="1" dirty="0" err="1"/>
              <a:t>лісові</a:t>
            </a:r>
            <a:r>
              <a:rPr lang="ru-RU" sz="2000" i="1" dirty="0"/>
              <a:t>, </a:t>
            </a:r>
            <a:r>
              <a:rPr lang="ru-RU" sz="2000" i="1" dirty="0" err="1"/>
              <a:t>польові</a:t>
            </a:r>
            <a:r>
              <a:rPr lang="ru-RU" sz="2000" i="1" dirty="0"/>
              <a:t>, </a:t>
            </a:r>
            <a:r>
              <a:rPr lang="ru-RU" sz="2000" i="1" dirty="0" err="1"/>
              <a:t>водно-болотні</a:t>
            </a:r>
            <a:r>
              <a:rPr lang="ru-RU" sz="2000" i="1" dirty="0"/>
              <a:t>). </a:t>
            </a:r>
            <a:r>
              <a:rPr lang="ru-RU" sz="2000" i="1" dirty="0" err="1"/>
              <a:t>Іноді</a:t>
            </a:r>
            <a:r>
              <a:rPr lang="ru-RU" sz="2000" i="1" dirty="0"/>
              <a:t> </a:t>
            </a:r>
            <a:r>
              <a:rPr lang="ru-RU" sz="2000" i="1" dirty="0" err="1"/>
              <a:t>вводяться</a:t>
            </a:r>
            <a:r>
              <a:rPr lang="ru-RU" sz="2000" i="1" dirty="0"/>
              <a:t> </a:t>
            </a:r>
            <a:r>
              <a:rPr lang="ru-RU" sz="2000" i="1" dirty="0" err="1"/>
              <a:t>проміжні</a:t>
            </a:r>
            <a:r>
              <a:rPr lang="ru-RU" sz="2000" i="1" dirty="0"/>
              <a:t> </a:t>
            </a:r>
            <a:r>
              <a:rPr lang="ru-RU" sz="2000" i="1" dirty="0" err="1"/>
              <a:t>таксони</a:t>
            </a:r>
            <a:r>
              <a:rPr lang="ru-RU" sz="2000" i="1" dirty="0"/>
              <a:t> – </a:t>
            </a:r>
            <a:r>
              <a:rPr lang="ru-RU" sz="2000" i="1" dirty="0" err="1"/>
              <a:t>підтипи</a:t>
            </a:r>
            <a:r>
              <a:rPr lang="ru-RU" sz="2000" i="1" dirty="0"/>
              <a:t>, </a:t>
            </a:r>
            <a:r>
              <a:rPr lang="ru-RU" sz="2000" i="1" dirty="0" err="1"/>
              <a:t>підкласи</a:t>
            </a:r>
            <a:r>
              <a:rPr lang="ru-RU" sz="2000" i="1" dirty="0"/>
              <a:t>, </a:t>
            </a:r>
            <a:r>
              <a:rPr lang="ru-RU" sz="2000" i="1" dirty="0" err="1"/>
              <a:t>підкатегорії</a:t>
            </a:r>
            <a:r>
              <a:rPr lang="ru-RU" sz="2000" i="1" dirty="0"/>
              <a:t>. </a:t>
            </a:r>
          </a:p>
          <a:p>
            <a:pPr algn="just"/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одиниці</a:t>
            </a:r>
            <a:r>
              <a:rPr lang="ru-RU" sz="2000" dirty="0"/>
              <a:t> </a:t>
            </a:r>
            <a:r>
              <a:rPr lang="ru-RU" sz="2000" dirty="0" err="1"/>
              <a:t>лісомисливського</a:t>
            </a:r>
            <a:r>
              <a:rPr lang="ru-RU" sz="2000" dirty="0"/>
              <a:t> </a:t>
            </a:r>
            <a:r>
              <a:rPr lang="ru-RU" sz="2000" dirty="0" err="1"/>
              <a:t>районування</a:t>
            </a:r>
            <a:r>
              <a:rPr lang="ru-RU" sz="2000" dirty="0"/>
              <a:t> та </a:t>
            </a:r>
            <a:r>
              <a:rPr lang="ru-RU" sz="2000" dirty="0" err="1"/>
              <a:t>класифікації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відбивають</a:t>
            </a:r>
            <a:r>
              <a:rPr lang="ru-RU" sz="2000" dirty="0"/>
              <a:t> влив </a:t>
            </a:r>
            <a:r>
              <a:rPr lang="ru-RU" sz="2000" dirty="0" err="1"/>
              <a:t>найважливіших</a:t>
            </a:r>
            <a:r>
              <a:rPr lang="ru-RU" sz="2000" dirty="0"/>
              <a:t> </a:t>
            </a:r>
            <a:r>
              <a:rPr lang="ru-RU" sz="2000" dirty="0" err="1"/>
              <a:t>екологічних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 на </a:t>
            </a:r>
            <a:r>
              <a:rPr lang="ru-RU" sz="2000" dirty="0" err="1"/>
              <a:t>поширення</a:t>
            </a:r>
            <a:r>
              <a:rPr lang="ru-RU" sz="2000" dirty="0"/>
              <a:t> </a:t>
            </a:r>
            <a:r>
              <a:rPr lang="ru-RU" sz="2000" dirty="0" err="1"/>
              <a:t>рослин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 </a:t>
            </a:r>
            <a:r>
              <a:rPr lang="ru-RU" sz="2000" dirty="0" err="1"/>
              <a:t>Основними</a:t>
            </a:r>
            <a:r>
              <a:rPr lang="ru-RU" sz="2000" dirty="0"/>
              <a:t> </a:t>
            </a:r>
            <a:r>
              <a:rPr lang="ru-RU" sz="2000" dirty="0" err="1"/>
              <a:t>ознаками</a:t>
            </a:r>
            <a:r>
              <a:rPr lang="ru-RU" sz="2000" dirty="0"/>
              <a:t>, за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</a:t>
            </a:r>
            <a:r>
              <a:rPr lang="ru-RU" sz="2000" dirty="0" err="1"/>
              <a:t>типи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для </a:t>
            </a:r>
            <a:r>
              <a:rPr lang="ru-RU" sz="2000" dirty="0" err="1"/>
              <a:t>певного</a:t>
            </a:r>
            <a:r>
              <a:rPr lang="ru-RU" sz="2000" dirty="0"/>
              <a:t> виду,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місцезнаходження</a:t>
            </a:r>
            <a:r>
              <a:rPr lang="ru-RU" sz="2000" dirty="0"/>
              <a:t>, склад </a:t>
            </a:r>
            <a:r>
              <a:rPr lang="ru-RU" sz="2000" dirty="0" err="1"/>
              <a:t>рослинних</a:t>
            </a:r>
            <a:r>
              <a:rPr lang="ru-RU" sz="2000" dirty="0"/>
              <a:t> </a:t>
            </a:r>
            <a:r>
              <a:rPr lang="ru-RU" sz="2000" dirty="0" err="1"/>
              <a:t>угруповань</a:t>
            </a:r>
            <a:r>
              <a:rPr lang="ru-RU" sz="2000" dirty="0"/>
              <a:t>, </a:t>
            </a:r>
            <a:r>
              <a:rPr lang="ru-RU" sz="2000" dirty="0" err="1"/>
              <a:t>основне</a:t>
            </a:r>
            <a:r>
              <a:rPr lang="ru-RU" sz="2000" dirty="0"/>
              <a:t> </a:t>
            </a:r>
            <a:r>
              <a:rPr lang="ru-RU" sz="2000" dirty="0" err="1"/>
              <a:t>господарське</a:t>
            </a:r>
            <a:r>
              <a:rPr lang="ru-RU" sz="2000" dirty="0"/>
              <a:t> </a:t>
            </a:r>
            <a:r>
              <a:rPr lang="ru-RU" sz="2000" dirty="0" err="1"/>
              <a:t>призначення</a:t>
            </a:r>
            <a:r>
              <a:rPr lang="ru-RU" sz="2000" dirty="0"/>
              <a:t> та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території</a:t>
            </a:r>
            <a:r>
              <a:rPr lang="ru-RU" sz="2000" dirty="0"/>
              <a:t>, </a:t>
            </a:r>
            <a:r>
              <a:rPr lang="ru-RU" sz="2000" dirty="0" err="1"/>
              <a:t>вплив</a:t>
            </a:r>
            <a:r>
              <a:rPr lang="ru-RU" sz="2000" dirty="0"/>
              <a:t> </a:t>
            </a:r>
            <a:r>
              <a:rPr lang="ru-RU" sz="2000" dirty="0" err="1"/>
              <a:t>різноманітних</a:t>
            </a:r>
            <a:r>
              <a:rPr lang="ru-RU" sz="2000" dirty="0"/>
              <a:t> </a:t>
            </a:r>
            <a:r>
              <a:rPr lang="ru-RU" sz="2000" dirty="0" err="1"/>
              <a:t>чинників</a:t>
            </a:r>
            <a:r>
              <a:rPr lang="ru-RU" sz="2000" dirty="0"/>
              <a:t> на </a:t>
            </a:r>
            <a:r>
              <a:rPr lang="ru-RU" sz="2000" dirty="0" err="1"/>
              <a:t>біоценози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err="1"/>
              <a:t>Залежно</a:t>
            </a:r>
            <a:r>
              <a:rPr lang="ru-RU" sz="2200" dirty="0"/>
              <a:t> </a:t>
            </a:r>
            <a:r>
              <a:rPr lang="ru-RU" sz="2200" dirty="0" err="1"/>
              <a:t>від</a:t>
            </a:r>
            <a:r>
              <a:rPr lang="ru-RU" sz="2200" dirty="0"/>
              <a:t> </a:t>
            </a:r>
            <a:r>
              <a:rPr lang="ru-RU" sz="2200" dirty="0" err="1"/>
              <a:t>розташування</a:t>
            </a:r>
            <a:r>
              <a:rPr lang="ru-RU" sz="2200" dirty="0"/>
              <a:t> </a:t>
            </a:r>
            <a:r>
              <a:rPr lang="ru-RU" sz="2200" dirty="0" err="1"/>
              <a:t>господарства</a:t>
            </a:r>
            <a:r>
              <a:rPr lang="ru-RU" sz="2200" dirty="0"/>
              <a:t> в межах </a:t>
            </a:r>
            <a:r>
              <a:rPr lang="ru-RU" sz="2200" dirty="0" err="1"/>
              <a:t>певної</a:t>
            </a:r>
            <a:r>
              <a:rPr lang="ru-RU" sz="2200" dirty="0"/>
              <a:t> </a:t>
            </a:r>
            <a:r>
              <a:rPr lang="ru-RU" sz="2200" dirty="0" err="1"/>
              <a:t>лісомисливської</a:t>
            </a:r>
            <a:r>
              <a:rPr lang="ru-RU" sz="2200" dirty="0"/>
              <a:t> </a:t>
            </a:r>
            <a:r>
              <a:rPr lang="ru-RU" sz="2200" dirty="0" err="1"/>
              <a:t>зони</a:t>
            </a:r>
            <a:r>
              <a:rPr lang="ru-RU" sz="2200" dirty="0"/>
              <a:t> </a:t>
            </a:r>
            <a:r>
              <a:rPr lang="ru-RU" sz="2200" dirty="0" err="1" smtClean="0"/>
              <a:t>типи</a:t>
            </a:r>
            <a:r>
              <a:rPr lang="ru-RU" sz="2200" dirty="0" smtClean="0"/>
              <a:t> </a:t>
            </a:r>
            <a:r>
              <a:rPr lang="ru-RU" sz="2200" dirty="0" err="1"/>
              <a:t>мисливських</a:t>
            </a:r>
            <a:r>
              <a:rPr lang="ru-RU" sz="2200" dirty="0"/>
              <a:t> </a:t>
            </a:r>
            <a:r>
              <a:rPr lang="ru-RU" sz="2200" dirty="0" err="1"/>
              <a:t>угідь</a:t>
            </a:r>
            <a:r>
              <a:rPr lang="ru-RU" sz="2200" dirty="0"/>
              <a:t> </a:t>
            </a:r>
            <a:r>
              <a:rPr lang="ru-RU" sz="2200" dirty="0" err="1"/>
              <a:t>можуть</a:t>
            </a:r>
            <a:r>
              <a:rPr lang="ru-RU" sz="2200" dirty="0"/>
              <a:t> </a:t>
            </a:r>
            <a:r>
              <a:rPr lang="ru-RU" sz="2200" dirty="0" err="1"/>
              <a:t>мати</a:t>
            </a:r>
            <a:r>
              <a:rPr lang="ru-RU" sz="2200" dirty="0"/>
              <a:t> </a:t>
            </a:r>
            <a:r>
              <a:rPr lang="ru-RU" sz="2200" dirty="0" err="1"/>
              <a:t>більш</a:t>
            </a:r>
            <a:r>
              <a:rPr lang="ru-RU" sz="2200" dirty="0"/>
              <a:t> </a:t>
            </a:r>
            <a:r>
              <a:rPr lang="ru-RU" sz="2200" dirty="0" err="1"/>
              <a:t>дрібні</a:t>
            </a:r>
            <a:r>
              <a:rPr lang="ru-RU" sz="2200" dirty="0"/>
              <a:t> </a:t>
            </a:r>
            <a:r>
              <a:rPr lang="ru-RU" sz="2200" dirty="0" err="1"/>
              <a:t>таксономічні</a:t>
            </a:r>
            <a:r>
              <a:rPr lang="ru-RU" sz="2200" dirty="0"/>
              <a:t> </a:t>
            </a:r>
            <a:r>
              <a:rPr lang="ru-RU" sz="2200" dirty="0" err="1"/>
              <a:t>одиниці</a:t>
            </a:r>
            <a:r>
              <a:rPr lang="ru-RU" sz="2200" dirty="0"/>
              <a:t>, </a:t>
            </a:r>
            <a:r>
              <a:rPr lang="ru-RU" sz="2200" dirty="0" err="1"/>
              <a:t>зокрема</a:t>
            </a:r>
            <a:r>
              <a:rPr lang="ru-RU" sz="2200" dirty="0"/>
              <a:t> </a:t>
            </a:r>
            <a:r>
              <a:rPr lang="ru-RU" sz="2200" dirty="0" err="1"/>
              <a:t>підтипи</a:t>
            </a:r>
            <a:r>
              <a:rPr lang="ru-RU" sz="2200" dirty="0"/>
              <a:t> та </a:t>
            </a:r>
            <a:r>
              <a:rPr lang="ru-RU" sz="2200" dirty="0" err="1"/>
              <a:t>види</a:t>
            </a:r>
            <a:r>
              <a:rPr lang="ru-RU" sz="2200" dirty="0"/>
              <a:t>. </a:t>
            </a:r>
            <a:r>
              <a:rPr lang="ru-RU" sz="2200" dirty="0" err="1"/>
              <a:t>Однак</a:t>
            </a:r>
            <a:r>
              <a:rPr lang="ru-RU" sz="2200" dirty="0"/>
              <a:t> </a:t>
            </a:r>
            <a:r>
              <a:rPr lang="ru-RU" sz="2200" dirty="0" err="1"/>
              <a:t>типологія</a:t>
            </a:r>
            <a:r>
              <a:rPr lang="ru-RU" sz="2200" dirty="0"/>
              <a:t> повинна бути </a:t>
            </a:r>
            <a:r>
              <a:rPr lang="ru-RU" sz="2200" dirty="0" err="1"/>
              <a:t>господарчовиправданою</a:t>
            </a:r>
            <a:r>
              <a:rPr lang="ru-RU" sz="2200" dirty="0"/>
              <a:t> без </a:t>
            </a:r>
            <a:r>
              <a:rPr lang="ru-RU" sz="2200" dirty="0" err="1"/>
              <a:t>зайвої</a:t>
            </a:r>
            <a:r>
              <a:rPr lang="ru-RU" sz="2200" dirty="0"/>
              <a:t> </a:t>
            </a:r>
            <a:r>
              <a:rPr lang="ru-RU" sz="2200" dirty="0" err="1"/>
              <a:t>деталізації</a:t>
            </a:r>
            <a:r>
              <a:rPr lang="ru-RU" sz="2200" dirty="0"/>
              <a:t>. </a:t>
            </a:r>
            <a:r>
              <a:rPr lang="ru-RU" sz="2200" dirty="0" err="1"/>
              <a:t>Кормові</a:t>
            </a:r>
            <a:r>
              <a:rPr lang="ru-RU" sz="2200" dirty="0"/>
              <a:t> та </a:t>
            </a:r>
            <a:r>
              <a:rPr lang="ru-RU" sz="2200" dirty="0" err="1"/>
              <a:t>захисні</a:t>
            </a:r>
            <a:r>
              <a:rPr lang="ru-RU" sz="2200" dirty="0"/>
              <a:t> </a:t>
            </a:r>
            <a:r>
              <a:rPr lang="ru-RU" sz="2200" dirty="0" err="1"/>
              <a:t>властивості</a:t>
            </a:r>
            <a:r>
              <a:rPr lang="ru-RU" sz="2200" dirty="0"/>
              <a:t> </a:t>
            </a:r>
            <a:r>
              <a:rPr lang="ru-RU" sz="2200" dirty="0" err="1"/>
              <a:t>угідь</a:t>
            </a:r>
            <a:r>
              <a:rPr lang="ru-RU" sz="2200" dirty="0"/>
              <a:t> </a:t>
            </a:r>
            <a:r>
              <a:rPr lang="ru-RU" sz="2200" dirty="0" err="1"/>
              <a:t>оцінюють</a:t>
            </a:r>
            <a:r>
              <a:rPr lang="ru-RU" sz="2200" dirty="0"/>
              <a:t> у </a:t>
            </a:r>
            <a:r>
              <a:rPr lang="ru-RU" sz="2200" dirty="0" err="1"/>
              <a:t>найбільш</a:t>
            </a:r>
            <a:r>
              <a:rPr lang="ru-RU" sz="2200" dirty="0"/>
              <a:t> </a:t>
            </a:r>
            <a:r>
              <a:rPr lang="ru-RU" sz="2200" dirty="0" err="1"/>
              <a:t>критичний</a:t>
            </a:r>
            <a:r>
              <a:rPr lang="ru-RU" sz="2200" dirty="0"/>
              <a:t> для </a:t>
            </a:r>
            <a:r>
              <a:rPr lang="ru-RU" sz="2200" dirty="0" err="1"/>
              <a:t>дичини</a:t>
            </a:r>
            <a:r>
              <a:rPr lang="ru-RU" sz="2200" dirty="0"/>
              <a:t> </a:t>
            </a:r>
            <a:r>
              <a:rPr lang="ru-RU" sz="2200" dirty="0" err="1"/>
              <a:t>період</a:t>
            </a:r>
            <a:r>
              <a:rPr lang="ru-RU" sz="2200" dirty="0"/>
              <a:t>. </a:t>
            </a:r>
          </a:p>
          <a:p>
            <a:pPr algn="just"/>
            <a:r>
              <a:rPr lang="ru-RU" sz="2200" dirty="0"/>
              <a:t>Для </a:t>
            </a:r>
            <a:r>
              <a:rPr lang="ru-RU" sz="2200" dirty="0" err="1"/>
              <a:t>визначення</a:t>
            </a:r>
            <a:r>
              <a:rPr lang="ru-RU" sz="2200" dirty="0"/>
              <a:t> </a:t>
            </a:r>
            <a:r>
              <a:rPr lang="ru-RU" sz="2200" dirty="0" err="1"/>
              <a:t>площі</a:t>
            </a:r>
            <a:r>
              <a:rPr lang="ru-RU" sz="2200" dirty="0"/>
              <a:t> </a:t>
            </a:r>
            <a:r>
              <a:rPr lang="ru-RU" sz="2200" dirty="0" err="1"/>
              <a:t>типів</a:t>
            </a:r>
            <a:r>
              <a:rPr lang="ru-RU" sz="2200" dirty="0"/>
              <a:t>, </a:t>
            </a:r>
            <a:r>
              <a:rPr lang="ru-RU" sz="2200" dirty="0" err="1"/>
              <a:t>підтипів</a:t>
            </a:r>
            <a:r>
              <a:rPr lang="ru-RU" sz="2200" dirty="0"/>
              <a:t> та </a:t>
            </a:r>
            <a:r>
              <a:rPr lang="ru-RU" sz="2200" dirty="0" err="1"/>
              <a:t>видів</a:t>
            </a:r>
            <a:r>
              <a:rPr lang="ru-RU" sz="2200" dirty="0"/>
              <a:t> </a:t>
            </a:r>
            <a:r>
              <a:rPr lang="ru-RU" sz="2200" dirty="0" err="1"/>
              <a:t>мисливських</a:t>
            </a:r>
            <a:r>
              <a:rPr lang="ru-RU" sz="2200" dirty="0"/>
              <a:t> </a:t>
            </a:r>
            <a:r>
              <a:rPr lang="ru-RU" sz="2200" dirty="0" err="1"/>
              <a:t>угідь</a:t>
            </a:r>
            <a:r>
              <a:rPr lang="ru-RU" sz="2200" dirty="0"/>
              <a:t> </a:t>
            </a:r>
            <a:r>
              <a:rPr lang="ru-RU" sz="2200" dirty="0" err="1"/>
              <a:t>використовуються</a:t>
            </a:r>
            <a:r>
              <a:rPr lang="ru-RU" sz="2200" dirty="0"/>
              <a:t> </a:t>
            </a:r>
            <a:r>
              <a:rPr lang="ru-RU" sz="2200" dirty="0" err="1"/>
              <a:t>таксаційні</a:t>
            </a:r>
            <a:r>
              <a:rPr lang="ru-RU" sz="2200" dirty="0"/>
              <a:t> </a:t>
            </a:r>
            <a:r>
              <a:rPr lang="ru-RU" sz="2200" dirty="0" err="1"/>
              <a:t>матеріали</a:t>
            </a:r>
            <a:r>
              <a:rPr lang="ru-RU" sz="2200" dirty="0"/>
              <a:t> </a:t>
            </a:r>
            <a:r>
              <a:rPr lang="ru-RU" sz="2200" dirty="0" err="1"/>
              <a:t>лісовпорядкування</a:t>
            </a:r>
            <a:r>
              <a:rPr lang="ru-RU" sz="2200" dirty="0"/>
              <a:t> </a:t>
            </a:r>
            <a:r>
              <a:rPr lang="ru-RU" sz="2200" dirty="0" err="1"/>
              <a:t>та</a:t>
            </a:r>
            <a:r>
              <a:rPr lang="ru-RU" sz="2200" dirty="0"/>
              <a:t> </a:t>
            </a:r>
            <a:r>
              <a:rPr lang="ru-RU" sz="2200" dirty="0" err="1"/>
              <a:t>матеріали</a:t>
            </a:r>
            <a:r>
              <a:rPr lang="ru-RU" sz="2200" dirty="0"/>
              <a:t> </a:t>
            </a:r>
            <a:r>
              <a:rPr lang="ru-RU" sz="2200" dirty="0" err="1"/>
              <a:t>форми</a:t>
            </a:r>
            <a:r>
              <a:rPr lang="ru-RU" sz="2200" dirty="0"/>
              <a:t> 6-зем про </a:t>
            </a:r>
            <a:r>
              <a:rPr lang="ru-RU" sz="2200" dirty="0" err="1"/>
              <a:t>розподіл</a:t>
            </a:r>
            <a:r>
              <a:rPr lang="ru-RU" sz="2200" dirty="0"/>
              <a:t> земель за формою </a:t>
            </a:r>
            <a:r>
              <a:rPr lang="ru-RU" sz="2200" dirty="0" err="1"/>
              <a:t>власності</a:t>
            </a:r>
            <a:r>
              <a:rPr lang="ru-RU" sz="2200" dirty="0"/>
              <a:t> та </a:t>
            </a:r>
            <a:r>
              <a:rPr lang="ru-RU" sz="2200" dirty="0" err="1"/>
              <a:t>користування</a:t>
            </a:r>
            <a:r>
              <a:rPr lang="ru-RU" sz="2200" dirty="0"/>
              <a:t>. </a:t>
            </a:r>
          </a:p>
          <a:p>
            <a:pPr algn="just"/>
            <a:r>
              <a:rPr lang="ru-RU" sz="2200" dirty="0"/>
              <a:t>Як основу для </a:t>
            </a:r>
            <a:r>
              <a:rPr lang="ru-RU" sz="2200" dirty="0" err="1"/>
              <a:t>типологізації</a:t>
            </a:r>
            <a:r>
              <a:rPr lang="ru-RU" sz="2200" dirty="0"/>
              <a:t> </a:t>
            </a:r>
            <a:r>
              <a:rPr lang="ru-RU" sz="2200" dirty="0" err="1"/>
              <a:t>покритих</a:t>
            </a:r>
            <a:r>
              <a:rPr lang="ru-RU" sz="2200" dirty="0"/>
              <a:t> </a:t>
            </a:r>
            <a:r>
              <a:rPr lang="ru-RU" sz="2200" dirty="0" err="1"/>
              <a:t>лісом</a:t>
            </a:r>
            <a:r>
              <a:rPr lang="ru-RU" sz="2200" dirty="0"/>
              <a:t> </a:t>
            </a:r>
            <a:r>
              <a:rPr lang="ru-RU" sz="2200" dirty="0" err="1"/>
              <a:t>угідь</a:t>
            </a:r>
            <a:r>
              <a:rPr lang="ru-RU" sz="2200" dirty="0"/>
              <a:t> </a:t>
            </a:r>
            <a:r>
              <a:rPr lang="ru-RU" sz="2200" dirty="0" err="1"/>
              <a:t>доцільно</a:t>
            </a:r>
            <a:r>
              <a:rPr lang="ru-RU" sz="2200" dirty="0"/>
              <a:t> </a:t>
            </a:r>
            <a:r>
              <a:rPr lang="ru-RU" sz="2200" dirty="0" err="1"/>
              <a:t>використовувати</a:t>
            </a:r>
            <a:r>
              <a:rPr lang="ru-RU" sz="2200" dirty="0"/>
              <a:t> </a:t>
            </a:r>
            <a:r>
              <a:rPr lang="ru-RU" sz="2200" dirty="0" err="1"/>
              <a:t>поділ</a:t>
            </a:r>
            <a:r>
              <a:rPr lang="ru-RU" sz="2200" dirty="0"/>
              <a:t> </a:t>
            </a:r>
            <a:r>
              <a:rPr lang="ru-RU" sz="2200" dirty="0" err="1"/>
              <a:t>лісів</a:t>
            </a:r>
            <a:r>
              <a:rPr lang="ru-RU" sz="2200" dirty="0"/>
              <a:t> на </a:t>
            </a:r>
            <a:r>
              <a:rPr lang="ru-RU" sz="2200" dirty="0" err="1"/>
              <a:t>формації</a:t>
            </a:r>
            <a:r>
              <a:rPr lang="ru-RU" sz="2200" dirty="0"/>
              <a:t>, </a:t>
            </a:r>
            <a:r>
              <a:rPr lang="ru-RU" sz="2200" dirty="0" err="1"/>
              <a:t>групи</a:t>
            </a:r>
            <a:r>
              <a:rPr lang="ru-RU" sz="2200" dirty="0"/>
              <a:t> </a:t>
            </a:r>
            <a:r>
              <a:rPr lang="ru-RU" sz="2200" dirty="0" err="1"/>
              <a:t>типів</a:t>
            </a:r>
            <a:r>
              <a:rPr lang="ru-RU" sz="2200" dirty="0"/>
              <a:t> </a:t>
            </a:r>
            <a:r>
              <a:rPr lang="ru-RU" sz="2200" dirty="0" err="1"/>
              <a:t>лісу</a:t>
            </a:r>
            <a:r>
              <a:rPr lang="ru-RU" sz="2200" dirty="0"/>
              <a:t> та </a:t>
            </a:r>
            <a:r>
              <a:rPr lang="ru-RU" sz="2200" dirty="0" err="1"/>
              <a:t>вікові</a:t>
            </a:r>
            <a:r>
              <a:rPr lang="ru-RU" sz="2200" dirty="0"/>
              <a:t> </a:t>
            </a:r>
            <a:r>
              <a:rPr lang="ru-RU" sz="2200" dirty="0" err="1"/>
              <a:t>групи</a:t>
            </a:r>
            <a:r>
              <a:rPr lang="ru-RU" sz="2200" dirty="0"/>
              <a:t> </a:t>
            </a:r>
            <a:r>
              <a:rPr lang="ru-RU" sz="2200" dirty="0" err="1"/>
              <a:t>лісонасаджень</a:t>
            </a:r>
            <a:r>
              <a:rPr lang="ru-RU" sz="2200" dirty="0"/>
              <a:t>. </a:t>
            </a:r>
            <a:r>
              <a:rPr lang="ru-RU" sz="2200" dirty="0" err="1"/>
              <a:t>Опосередковано</a:t>
            </a:r>
            <a:r>
              <a:rPr lang="ru-RU" sz="2200" dirty="0"/>
              <a:t> </a:t>
            </a:r>
            <a:r>
              <a:rPr lang="ru-RU" sz="2200" dirty="0" err="1"/>
              <a:t>враховуються</a:t>
            </a:r>
            <a:r>
              <a:rPr lang="ru-RU" sz="2200" dirty="0"/>
              <a:t>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умови</a:t>
            </a:r>
            <a:r>
              <a:rPr lang="ru-RU" sz="2200" dirty="0"/>
              <a:t> та режим </a:t>
            </a:r>
            <a:r>
              <a:rPr lang="ru-RU" sz="2200" dirty="0" err="1"/>
              <a:t>зволоження</a:t>
            </a:r>
            <a:r>
              <a:rPr lang="ru-RU" sz="2200" dirty="0"/>
              <a:t> (</a:t>
            </a:r>
            <a:r>
              <a:rPr lang="ru-RU" sz="2200" dirty="0" err="1"/>
              <a:t>гігротоп</a:t>
            </a:r>
            <a:r>
              <a:rPr lang="ru-RU" sz="2200" dirty="0"/>
              <a:t>). </a:t>
            </a:r>
          </a:p>
          <a:p>
            <a:pPr algn="just"/>
            <a:r>
              <a:rPr lang="ru-RU" sz="2200" dirty="0"/>
              <a:t>У </a:t>
            </a:r>
            <a:r>
              <a:rPr lang="ru-RU" sz="2200" dirty="0" err="1"/>
              <a:t>мисливському</a:t>
            </a:r>
            <a:r>
              <a:rPr lang="ru-RU" sz="2200" dirty="0"/>
              <a:t> </a:t>
            </a:r>
            <a:r>
              <a:rPr lang="ru-RU" sz="2200" dirty="0" err="1"/>
              <a:t>господарстві</a:t>
            </a:r>
            <a:r>
              <a:rPr lang="ru-RU" sz="2200" dirty="0"/>
              <a:t> </a:t>
            </a:r>
            <a:r>
              <a:rPr lang="ru-RU" sz="2200" dirty="0" err="1"/>
              <a:t>під</a:t>
            </a:r>
            <a:r>
              <a:rPr lang="ru-RU" sz="2200" dirty="0"/>
              <a:t> </a:t>
            </a:r>
            <a:r>
              <a:rPr lang="ru-RU" sz="2200" dirty="0" err="1"/>
              <a:t>категорія</a:t>
            </a:r>
            <a:r>
              <a:rPr lang="ru-RU" sz="2200" dirty="0"/>
              <a:t> </a:t>
            </a:r>
            <a:r>
              <a:rPr lang="ru-RU" sz="2200" i="1" dirty="0" err="1"/>
              <a:t>ліс</a:t>
            </a:r>
            <a:r>
              <a:rPr lang="ru-RU" sz="2200" i="1" dirty="0"/>
              <a:t> </a:t>
            </a:r>
            <a:r>
              <a:rPr lang="ru-RU" sz="2200" i="1" dirty="0" err="1"/>
              <a:t>поєднує</a:t>
            </a:r>
            <a:r>
              <a:rPr lang="ru-RU" sz="2200" i="1" dirty="0"/>
              <a:t> </a:t>
            </a:r>
            <a:r>
              <a:rPr lang="ru-RU" sz="2200" i="1" dirty="0" err="1"/>
              <a:t>лісові</a:t>
            </a:r>
            <a:r>
              <a:rPr lang="ru-RU" sz="2200" i="1" dirty="0"/>
              <a:t> </a:t>
            </a:r>
            <a:r>
              <a:rPr lang="ru-RU" sz="2200" i="1" dirty="0" err="1"/>
              <a:t>ділянки</a:t>
            </a:r>
            <a:r>
              <a:rPr lang="ru-RU" sz="2200" i="1" dirty="0"/>
              <a:t>, </a:t>
            </a:r>
            <a:r>
              <a:rPr lang="ru-RU" sz="2200" i="1" dirty="0" err="1"/>
              <a:t>подібні</a:t>
            </a:r>
            <a:r>
              <a:rPr lang="ru-RU" sz="2200" i="1" dirty="0"/>
              <a:t> за </a:t>
            </a:r>
            <a:r>
              <a:rPr lang="ru-RU" sz="2200" i="1" dirty="0" err="1"/>
              <a:t>ґрунтово-гідрологічними</a:t>
            </a:r>
            <a:r>
              <a:rPr lang="ru-RU" sz="2200" i="1" dirty="0"/>
              <a:t>, </a:t>
            </a:r>
            <a:r>
              <a:rPr lang="ru-RU" sz="2200" i="1" dirty="0" err="1"/>
              <a:t>кліматичними</a:t>
            </a:r>
            <a:r>
              <a:rPr lang="ru-RU" sz="2200" i="1" dirty="0"/>
              <a:t> </a:t>
            </a:r>
            <a:r>
              <a:rPr lang="ru-RU" sz="2200" i="1" dirty="0" err="1"/>
              <a:t>умовами</a:t>
            </a:r>
            <a:r>
              <a:rPr lang="ru-RU" sz="2200" i="1" dirty="0"/>
              <a:t>, породним складом </a:t>
            </a:r>
            <a:r>
              <a:rPr lang="ru-RU" sz="2200" i="1" dirty="0" err="1"/>
              <a:t>корінних</a:t>
            </a:r>
            <a:r>
              <a:rPr lang="ru-RU" sz="2200" i="1" dirty="0"/>
              <a:t> </a:t>
            </a:r>
            <a:r>
              <a:rPr lang="ru-RU" sz="2200" i="1" dirty="0" err="1"/>
              <a:t>асоціацій</a:t>
            </a:r>
            <a:r>
              <a:rPr lang="ru-RU" sz="2200" i="1" dirty="0"/>
              <a:t> та </a:t>
            </a:r>
            <a:r>
              <a:rPr lang="ru-RU" sz="2200" i="1" dirty="0" err="1"/>
              <a:t>приблизно</a:t>
            </a:r>
            <a:r>
              <a:rPr lang="ru-RU" sz="2200" i="1" dirty="0"/>
              <a:t> </a:t>
            </a:r>
            <a:r>
              <a:rPr lang="ru-RU" sz="2200" i="1" dirty="0" err="1"/>
              <a:t>однаковою</a:t>
            </a:r>
            <a:r>
              <a:rPr lang="ru-RU" sz="2200" i="1" dirty="0"/>
              <a:t> </a:t>
            </a:r>
            <a:r>
              <a:rPr lang="ru-RU" sz="2200" i="1" dirty="0" err="1"/>
              <a:t>продуктивністю</a:t>
            </a:r>
            <a:r>
              <a:rPr lang="ru-RU" sz="2200" i="1" dirty="0"/>
              <a:t>. </a:t>
            </a:r>
            <a:r>
              <a:rPr lang="ru-RU" sz="2200" i="1" dirty="0" err="1"/>
              <a:t>Виділяють</a:t>
            </a:r>
            <a:r>
              <a:rPr lang="ru-RU" sz="2200" i="1" dirty="0"/>
              <a:t> </a:t>
            </a:r>
            <a:r>
              <a:rPr lang="ru-RU" sz="2200" i="1" dirty="0" err="1"/>
              <a:t>такі</a:t>
            </a:r>
            <a:r>
              <a:rPr lang="ru-RU" sz="2200" i="1" dirty="0"/>
              <a:t> </a:t>
            </a:r>
            <a:r>
              <a:rPr lang="ru-RU" sz="2200" i="1" dirty="0" err="1"/>
              <a:t>типи</a:t>
            </a:r>
            <a:r>
              <a:rPr lang="ru-RU" sz="2200" i="1" dirty="0"/>
              <a:t> </a:t>
            </a:r>
            <a:r>
              <a:rPr lang="ru-RU" sz="2200" i="1" dirty="0" err="1"/>
              <a:t>лісових</a:t>
            </a:r>
            <a:r>
              <a:rPr lang="ru-RU" sz="2200" i="1" dirty="0"/>
              <a:t> </a:t>
            </a:r>
            <a:r>
              <a:rPr lang="ru-RU" sz="2200" i="1" dirty="0" err="1"/>
              <a:t>мисливських</a:t>
            </a:r>
            <a:r>
              <a:rPr lang="ru-RU" sz="2200" i="1" dirty="0"/>
              <a:t> </a:t>
            </a:r>
            <a:r>
              <a:rPr lang="ru-RU" sz="2200" i="1" dirty="0" err="1"/>
              <a:t>угідь</a:t>
            </a:r>
            <a:r>
              <a:rPr lang="ru-RU" sz="2200" i="1" dirty="0"/>
              <a:t>: </a:t>
            </a:r>
            <a:r>
              <a:rPr lang="ru-RU" sz="2200" i="1" dirty="0" err="1"/>
              <a:t>хвойний</a:t>
            </a:r>
            <a:r>
              <a:rPr lang="ru-RU" sz="2200" i="1" dirty="0"/>
              <a:t>, </a:t>
            </a:r>
            <a:r>
              <a:rPr lang="ru-RU" sz="2200" i="1" dirty="0" err="1"/>
              <a:t>листяний</a:t>
            </a:r>
            <a:r>
              <a:rPr lang="ru-RU" sz="2200" i="1" dirty="0"/>
              <a:t>, </a:t>
            </a:r>
            <a:r>
              <a:rPr lang="ru-RU" sz="2200" i="1" dirty="0" err="1"/>
              <a:t>змішаний</a:t>
            </a:r>
            <a:r>
              <a:rPr lang="ru-RU" sz="2200" i="1" dirty="0"/>
              <a:t> </a:t>
            </a:r>
            <a:r>
              <a:rPr lang="ru-RU" sz="2200" i="1" dirty="0" err="1"/>
              <a:t>ліси</a:t>
            </a:r>
            <a:r>
              <a:rPr lang="ru-RU" sz="2200" i="1" dirty="0"/>
              <a:t> та </a:t>
            </a:r>
            <a:r>
              <a:rPr lang="ru-RU" sz="2200" i="1" dirty="0" err="1"/>
              <a:t>чагарники</a:t>
            </a:r>
            <a:r>
              <a:rPr lang="ru-RU" sz="2200" i="1" dirty="0"/>
              <a:t>. </a:t>
            </a:r>
            <a:endParaRPr lang="ru-RU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146</TotalTime>
  <Words>2056</Words>
  <Application>Microsoft Office PowerPoint</Application>
  <PresentationFormat>Экран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Мисливські угіддя України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Мисливські угіддя України</dc:title>
  <dc:creator>Руслан Аминов</dc:creator>
  <cp:lastModifiedBy>Руслан Аминов</cp:lastModifiedBy>
  <cp:revision>10</cp:revision>
  <dcterms:created xsi:type="dcterms:W3CDTF">2024-09-30T08:51:37Z</dcterms:created>
  <dcterms:modified xsi:type="dcterms:W3CDTF">2024-09-30T18:39:08Z</dcterms:modified>
</cp:coreProperties>
</file>