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601863" y="957749"/>
            <a:ext cx="5648623" cy="1204306"/>
          </a:xfrm>
        </p:spPr>
        <p:txBody>
          <a:bodyPr/>
          <a:lstStyle/>
          <a:p>
            <a:r>
              <a:rPr lang="uk-UA" sz="4800" dirty="0" smtClean="0"/>
              <a:t>ЛЕКЦІЯ №7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9140000">
            <a:off x="1073136" y="1996069"/>
            <a:ext cx="6511131" cy="329259"/>
          </a:xfrm>
        </p:spPr>
        <p:txBody>
          <a:bodyPr>
            <a:normAutofit fontScale="25000" lnSpcReduction="20000"/>
          </a:bodyPr>
          <a:lstStyle/>
          <a:p>
            <a:r>
              <a:rPr lang="ru-RU" sz="7600" b="1" dirty="0"/>
              <a:t>Походження життєвих циклів. </a:t>
            </a:r>
            <a:endParaRPr lang="ru-RU" sz="7600" dirty="0"/>
          </a:p>
          <a:p>
            <a:r>
              <a:rPr lang="ru-RU" sz="7600" b="1" dirty="0"/>
              <a:t>Паратенічний паразитизм</a:t>
            </a:r>
            <a:endParaRPr lang="ru-RU" sz="7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137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dirty="0"/>
              <a:t>Строк </a:t>
            </a:r>
            <a:r>
              <a:rPr lang="ru-RU" b="0" dirty="0" err="1"/>
              <a:t>життя</a:t>
            </a:r>
            <a:r>
              <a:rPr lang="ru-RU" b="0" dirty="0"/>
              <a:t> личинки в </a:t>
            </a:r>
            <a:r>
              <a:rPr lang="ru-RU" b="0" dirty="0" err="1"/>
              <a:t>організмі</a:t>
            </a:r>
            <a:r>
              <a:rPr lang="ru-RU" b="0" dirty="0"/>
              <a:t> часто </a:t>
            </a:r>
            <a:r>
              <a:rPr lang="ru-RU" b="0" dirty="0" err="1"/>
              <a:t>залежить</a:t>
            </a:r>
            <a:r>
              <a:rPr lang="ru-RU" b="0" dirty="0"/>
              <a:t> </a:t>
            </a:r>
            <a:r>
              <a:rPr lang="ru-RU" b="0" dirty="0" err="1"/>
              <a:t>від</a:t>
            </a:r>
            <a:r>
              <a:rPr lang="ru-RU" b="0" dirty="0"/>
              <a:t> того, </a:t>
            </a:r>
            <a:r>
              <a:rPr lang="ru-RU" b="0" dirty="0" err="1"/>
              <a:t>проміжний</a:t>
            </a:r>
            <a:r>
              <a:rPr lang="ru-RU" b="0" dirty="0"/>
              <a:t> </a:t>
            </a:r>
            <a:r>
              <a:rPr lang="ru-RU" b="0" dirty="0" err="1"/>
              <a:t>це</a:t>
            </a:r>
            <a:r>
              <a:rPr lang="ru-RU" b="0" dirty="0"/>
              <a:t> </a:t>
            </a:r>
            <a:r>
              <a:rPr lang="ru-RU" b="0" dirty="0" err="1"/>
              <a:t>чи</a:t>
            </a:r>
            <a:r>
              <a:rPr lang="ru-RU" b="0" dirty="0"/>
              <a:t> </a:t>
            </a:r>
            <a:r>
              <a:rPr lang="ru-RU" b="0" dirty="0" err="1"/>
              <a:t>остаточний</a:t>
            </a:r>
            <a:r>
              <a:rPr lang="ru-RU" b="0" dirty="0"/>
              <a:t> </a:t>
            </a:r>
            <a:r>
              <a:rPr lang="ru-RU" b="0" dirty="0" err="1"/>
              <a:t>хазяїн</a:t>
            </a:r>
            <a:r>
              <a:rPr lang="ru-RU" b="0" dirty="0"/>
              <a:t>. У </a:t>
            </a:r>
            <a:r>
              <a:rPr lang="ru-RU" b="0" dirty="0" err="1"/>
              <a:t>проміжному</a:t>
            </a:r>
            <a:r>
              <a:rPr lang="ru-RU" b="0" dirty="0"/>
              <a:t> </a:t>
            </a:r>
            <a:r>
              <a:rPr lang="ru-RU" b="0" dirty="0" err="1"/>
              <a:t>хазяїні</a:t>
            </a:r>
            <a:r>
              <a:rPr lang="ru-RU" b="0" dirty="0"/>
              <a:t> </a:t>
            </a:r>
            <a:r>
              <a:rPr lang="ru-RU" b="0" dirty="0" err="1"/>
              <a:t>пері­од</a:t>
            </a:r>
            <a:r>
              <a:rPr lang="ru-RU" b="0" dirty="0"/>
              <a:t> росту часто в </a:t>
            </a:r>
            <a:r>
              <a:rPr lang="ru-RU" b="0" dirty="0" err="1"/>
              <a:t>подальшому</a:t>
            </a:r>
            <a:r>
              <a:rPr lang="ru-RU" b="0" dirty="0"/>
              <a:t> </a:t>
            </a:r>
            <a:r>
              <a:rPr lang="ru-RU" b="0" dirty="0" err="1"/>
              <a:t>гальмується</a:t>
            </a:r>
            <a:r>
              <a:rPr lang="ru-RU" b="0" dirty="0"/>
              <a:t> та </a:t>
            </a:r>
            <a:r>
              <a:rPr lang="ru-RU" b="0" dirty="0" err="1"/>
              <a:t>наступає</a:t>
            </a:r>
            <a:r>
              <a:rPr lang="ru-RU" b="0" dirty="0"/>
              <a:t> </a:t>
            </a:r>
            <a:r>
              <a:rPr lang="ru-RU" b="0" dirty="0" err="1"/>
              <a:t>тривалий</a:t>
            </a:r>
            <a:r>
              <a:rPr lang="ru-RU" b="0" dirty="0"/>
              <a:t> </a:t>
            </a:r>
            <a:r>
              <a:rPr lang="ru-RU" b="0" dirty="0" err="1"/>
              <a:t>період</a:t>
            </a:r>
            <a:r>
              <a:rPr lang="ru-RU" b="0" dirty="0"/>
              <a:t> </a:t>
            </a:r>
            <a:r>
              <a:rPr lang="ru-RU" b="0" dirty="0" err="1"/>
              <a:t>очікування</a:t>
            </a:r>
            <a:r>
              <a:rPr lang="ru-RU" b="0" dirty="0"/>
              <a:t>, </a:t>
            </a:r>
            <a:r>
              <a:rPr lang="ru-RU" b="0" dirty="0" err="1"/>
              <a:t>що</a:t>
            </a:r>
            <a:r>
              <a:rPr lang="ru-RU" b="0" dirty="0"/>
              <a:t> </a:t>
            </a:r>
            <a:r>
              <a:rPr lang="ru-RU" b="0" dirty="0" err="1"/>
              <a:t>підвищує</a:t>
            </a:r>
            <a:r>
              <a:rPr lang="ru-RU" b="0" dirty="0"/>
              <a:t> </a:t>
            </a:r>
            <a:r>
              <a:rPr lang="ru-RU" b="0" dirty="0" err="1"/>
              <a:t>імовірність</a:t>
            </a:r>
            <a:r>
              <a:rPr lang="ru-RU" b="0" dirty="0"/>
              <a:t> </a:t>
            </a:r>
            <a:r>
              <a:rPr lang="ru-RU" b="0" dirty="0" err="1"/>
              <a:t>потрапляння</a:t>
            </a:r>
            <a:r>
              <a:rPr lang="ru-RU" b="0" dirty="0"/>
              <a:t> личин­ки до остаточного </a:t>
            </a:r>
            <a:r>
              <a:rPr lang="ru-RU" b="0" dirty="0" err="1"/>
              <a:t>хазяїна</a:t>
            </a:r>
            <a:r>
              <a:rPr lang="ru-RU" b="0" dirty="0"/>
              <a:t>. У </a:t>
            </a:r>
            <a:r>
              <a:rPr lang="ru-RU" b="0" dirty="0" err="1"/>
              <a:t>дефінітивному</a:t>
            </a:r>
            <a:r>
              <a:rPr lang="ru-RU" b="0" dirty="0"/>
              <a:t> </a:t>
            </a:r>
            <a:r>
              <a:rPr lang="ru-RU" b="0" dirty="0" err="1"/>
              <a:t>хазяїні</a:t>
            </a:r>
            <a:r>
              <a:rPr lang="ru-RU" b="0" dirty="0"/>
              <a:t> личинки </a:t>
            </a:r>
            <a:r>
              <a:rPr lang="ru-RU" b="0" dirty="0" err="1"/>
              <a:t>дуже</a:t>
            </a:r>
            <a:r>
              <a:rPr lang="ru-RU" b="0" dirty="0"/>
              <a:t> </a:t>
            </a:r>
            <a:r>
              <a:rPr lang="ru-RU" b="0" dirty="0" err="1"/>
              <a:t>швидко</a:t>
            </a:r>
            <a:r>
              <a:rPr lang="ru-RU" b="0" dirty="0"/>
              <a:t> </a:t>
            </a:r>
            <a:r>
              <a:rPr lang="ru-RU" b="0" dirty="0" err="1"/>
              <a:t>закінчують</a:t>
            </a:r>
            <a:r>
              <a:rPr lang="ru-RU" b="0" dirty="0"/>
              <a:t> метаморфоз і </a:t>
            </a:r>
            <a:r>
              <a:rPr lang="ru-RU" b="0" dirty="0" err="1"/>
              <a:t>перетворюються</a:t>
            </a:r>
            <a:r>
              <a:rPr lang="ru-RU" b="0" dirty="0"/>
              <a:t> на </a:t>
            </a:r>
            <a:r>
              <a:rPr lang="ru-RU" b="0" dirty="0" err="1"/>
              <a:t>дорослих</a:t>
            </a:r>
            <a:r>
              <a:rPr lang="ru-RU" b="0" dirty="0"/>
              <a:t> </a:t>
            </a:r>
            <a:r>
              <a:rPr lang="ru-RU" b="0" dirty="0" err="1"/>
              <a:t>особин</a:t>
            </a:r>
            <a:r>
              <a:rPr lang="ru-RU" b="0" dirty="0"/>
              <a:t>. Але </a:t>
            </a:r>
            <a:r>
              <a:rPr lang="ru-RU" b="0" dirty="0" err="1"/>
              <a:t>перехід</a:t>
            </a:r>
            <a:r>
              <a:rPr lang="ru-RU" b="0" dirty="0"/>
              <a:t> до </a:t>
            </a:r>
            <a:r>
              <a:rPr lang="ru-RU" b="0" dirty="0" err="1"/>
              <a:t>відкладання</a:t>
            </a:r>
            <a:r>
              <a:rPr lang="ru-RU" b="0" dirty="0"/>
              <a:t> </a:t>
            </a:r>
            <a:r>
              <a:rPr lang="ru-RU" b="0" dirty="0" err="1"/>
              <a:t>яєць</a:t>
            </a:r>
            <a:r>
              <a:rPr lang="ru-RU" b="0" dirty="0"/>
              <a:t> </a:t>
            </a:r>
            <a:r>
              <a:rPr lang="ru-RU" b="0" dirty="0" err="1"/>
              <a:t>залежить</a:t>
            </a:r>
            <a:r>
              <a:rPr lang="ru-RU" b="0" dirty="0"/>
              <a:t> </a:t>
            </a:r>
            <a:r>
              <a:rPr lang="ru-RU" b="0" dirty="0" err="1"/>
              <a:t>від</a:t>
            </a:r>
            <a:r>
              <a:rPr lang="ru-RU" b="0" dirty="0"/>
              <a:t> </a:t>
            </a:r>
            <a:r>
              <a:rPr lang="ru-RU" b="0" dirty="0" err="1"/>
              <a:t>ступеня</a:t>
            </a:r>
            <a:r>
              <a:rPr lang="ru-RU" b="0" dirty="0"/>
              <a:t> </a:t>
            </a:r>
            <a:r>
              <a:rPr lang="ru-RU" b="0" dirty="0" err="1"/>
              <a:t>розвитку</a:t>
            </a:r>
            <a:r>
              <a:rPr lang="ru-RU" b="0" dirty="0"/>
              <a:t> </a:t>
            </a:r>
            <a:r>
              <a:rPr lang="ru-RU" b="0" dirty="0" err="1"/>
              <a:t>личинкових</a:t>
            </a:r>
            <a:r>
              <a:rPr lang="ru-RU" b="0" dirty="0"/>
              <a:t> фаз, </a:t>
            </a:r>
            <a:r>
              <a:rPr lang="ru-RU" b="0" dirty="0" err="1"/>
              <a:t>що</a:t>
            </a:r>
            <a:r>
              <a:rPr lang="ru-RU" b="0" dirty="0"/>
              <a:t> </a:t>
            </a:r>
            <a:r>
              <a:rPr lang="ru-RU" b="0" dirty="0" err="1"/>
              <a:t>потрапляють</a:t>
            </a:r>
            <a:r>
              <a:rPr lang="ru-RU" b="0" dirty="0"/>
              <a:t> до </a:t>
            </a:r>
            <a:r>
              <a:rPr lang="ru-RU" b="0" dirty="0" err="1"/>
              <a:t>дефінітивного</a:t>
            </a:r>
            <a:r>
              <a:rPr lang="ru-RU" b="0" dirty="0"/>
              <a:t> </a:t>
            </a:r>
            <a:r>
              <a:rPr lang="ru-RU" b="0" dirty="0" err="1"/>
              <a:t>хазяїна</a:t>
            </a:r>
            <a:r>
              <a:rPr lang="ru-RU" b="0" dirty="0"/>
              <a:t>. </a:t>
            </a:r>
            <a:endParaRPr lang="ru-RU" b="0" dirty="0" smtClean="0"/>
          </a:p>
          <a:p>
            <a:pPr algn="just"/>
            <a:r>
              <a:rPr lang="ru-RU" b="0" dirty="0" smtClean="0"/>
              <a:t>Так</a:t>
            </a:r>
            <a:r>
              <a:rPr lang="ru-RU" b="0" dirty="0"/>
              <a:t>, у </a:t>
            </a:r>
            <a:r>
              <a:rPr lang="ru-RU" b="0" dirty="0" err="1"/>
              <a:t>Ligula</a:t>
            </a:r>
            <a:r>
              <a:rPr lang="ru-RU" b="0" dirty="0"/>
              <a:t>, </a:t>
            </a:r>
            <a:r>
              <a:rPr lang="ru-RU" b="0" dirty="0" err="1"/>
              <a:t>Stiedae</a:t>
            </a:r>
            <a:r>
              <a:rPr lang="ru-RU" b="0" dirty="0"/>
              <a:t>, личинки </a:t>
            </a:r>
            <a:r>
              <a:rPr lang="ru-RU" b="0" dirty="0" err="1"/>
              <a:t>яких</a:t>
            </a:r>
            <a:r>
              <a:rPr lang="ru-RU" b="0" dirty="0"/>
              <a:t> </a:t>
            </a:r>
            <a:r>
              <a:rPr lang="ru-RU" b="0" dirty="0" err="1"/>
              <a:t>мають</a:t>
            </a:r>
            <a:r>
              <a:rPr lang="ru-RU" b="0" dirty="0"/>
              <a:t> </a:t>
            </a:r>
            <a:r>
              <a:rPr lang="ru-RU" b="0" dirty="0" err="1"/>
              <a:t>вже</a:t>
            </a:r>
            <a:r>
              <a:rPr lang="ru-RU" b="0" dirty="0"/>
              <a:t> </a:t>
            </a:r>
            <a:r>
              <a:rPr lang="ru-RU" b="0" dirty="0" err="1"/>
              <a:t>значні</a:t>
            </a:r>
            <a:r>
              <a:rPr lang="ru-RU" b="0" dirty="0"/>
              <a:t> </a:t>
            </a:r>
            <a:r>
              <a:rPr lang="ru-RU" b="0" dirty="0" err="1"/>
              <a:t>розміри</a:t>
            </a:r>
            <a:r>
              <a:rPr lang="ru-RU" b="0" dirty="0"/>
              <a:t>, для початку </a:t>
            </a:r>
            <a:r>
              <a:rPr lang="ru-RU" b="0" dirty="0" err="1"/>
              <a:t>відкладання</a:t>
            </a:r>
            <a:r>
              <a:rPr lang="ru-RU" b="0" dirty="0"/>
              <a:t> </a:t>
            </a:r>
            <a:r>
              <a:rPr lang="ru-RU" b="0" dirty="0" err="1"/>
              <a:t>яєць</a:t>
            </a:r>
            <a:r>
              <a:rPr lang="ru-RU" b="0" dirty="0"/>
              <a:t> </a:t>
            </a:r>
            <a:r>
              <a:rPr lang="ru-RU" b="0" dirty="0" err="1"/>
              <a:t>достатньо</a:t>
            </a:r>
            <a:r>
              <a:rPr lang="ru-RU" b="0" dirty="0"/>
              <a:t> </a:t>
            </a:r>
            <a:r>
              <a:rPr lang="ru-RU" b="0" dirty="0" err="1"/>
              <a:t>кількох</a:t>
            </a:r>
            <a:r>
              <a:rPr lang="ru-RU" b="0" dirty="0"/>
              <a:t> </a:t>
            </a:r>
            <a:r>
              <a:rPr lang="ru-RU" b="0" dirty="0" err="1"/>
              <a:t>діб</a:t>
            </a:r>
            <a:r>
              <a:rPr lang="ru-RU" b="0" dirty="0"/>
              <a:t> </a:t>
            </a:r>
            <a:r>
              <a:rPr lang="ru-RU" b="0" dirty="0" err="1"/>
              <a:t>знаходження</a:t>
            </a:r>
            <a:r>
              <a:rPr lang="ru-RU" b="0" dirty="0"/>
              <a:t> в </a:t>
            </a:r>
            <a:r>
              <a:rPr lang="ru-RU" b="0" dirty="0" err="1"/>
              <a:t>кінцевому</a:t>
            </a:r>
            <a:r>
              <a:rPr lang="ru-RU" b="0" dirty="0"/>
              <a:t> </a:t>
            </a:r>
            <a:r>
              <a:rPr lang="ru-RU" b="0" dirty="0" err="1"/>
              <a:t>хазяїні</a:t>
            </a:r>
            <a:r>
              <a:rPr lang="ru-RU" b="0" dirty="0"/>
              <a:t>. </a:t>
            </a:r>
            <a:r>
              <a:rPr lang="ru-RU" b="0" dirty="0" err="1"/>
              <a:t>Інші</a:t>
            </a:r>
            <a:r>
              <a:rPr lang="ru-RU" b="0" dirty="0"/>
              <a:t> </a:t>
            </a:r>
            <a:r>
              <a:rPr lang="ru-RU" b="0" dirty="0" err="1"/>
              <a:t>види</a:t>
            </a:r>
            <a:r>
              <a:rPr lang="ru-RU" b="0" dirty="0"/>
              <a:t> (</a:t>
            </a:r>
            <a:r>
              <a:rPr lang="ru-RU" b="0" dirty="0" err="1"/>
              <a:t>людська</a:t>
            </a:r>
            <a:r>
              <a:rPr lang="ru-RU" b="0" dirty="0"/>
              <a:t> аскарида) </a:t>
            </a:r>
            <a:r>
              <a:rPr lang="ru-RU" b="0" dirty="0" err="1"/>
              <a:t>потребують</a:t>
            </a:r>
            <a:r>
              <a:rPr lang="ru-RU" b="0" dirty="0"/>
              <a:t> </a:t>
            </a:r>
            <a:r>
              <a:rPr lang="ru-RU" b="0" dirty="0" err="1"/>
              <a:t>значних</a:t>
            </a:r>
            <a:r>
              <a:rPr lang="ru-RU" b="0" dirty="0"/>
              <a:t> </a:t>
            </a:r>
            <a:r>
              <a:rPr lang="ru-RU" b="0" dirty="0" err="1"/>
              <a:t>міграцій</a:t>
            </a:r>
            <a:r>
              <a:rPr lang="ru-RU" b="0" dirty="0"/>
              <a:t> </a:t>
            </a:r>
            <a:r>
              <a:rPr lang="ru-RU" b="0" dirty="0" err="1"/>
              <a:t>тілом</a:t>
            </a:r>
            <a:r>
              <a:rPr lang="ru-RU" b="0" dirty="0"/>
              <a:t> </a:t>
            </a:r>
            <a:r>
              <a:rPr lang="ru-RU" b="0" dirty="0" err="1"/>
              <a:t>хазяїна</a:t>
            </a:r>
            <a:r>
              <a:rPr lang="ru-RU" b="0" dirty="0"/>
              <a:t> та </a:t>
            </a:r>
            <a:r>
              <a:rPr lang="ru-RU" b="0" dirty="0" err="1"/>
              <a:t>відповідного</a:t>
            </a:r>
            <a:r>
              <a:rPr lang="ru-RU" b="0" dirty="0"/>
              <a:t> </a:t>
            </a:r>
            <a:r>
              <a:rPr lang="ru-RU" b="0" dirty="0" err="1"/>
              <a:t>роз­витку</a:t>
            </a:r>
            <a:r>
              <a:rPr lang="ru-RU" b="0" dirty="0"/>
              <a:t>.</a:t>
            </a:r>
          </a:p>
          <a:p>
            <a:pPr algn="just"/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1424921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1506" y="476672"/>
            <a:ext cx="8338271" cy="548640"/>
          </a:xfrm>
        </p:spPr>
        <p:txBody>
          <a:bodyPr/>
          <a:lstStyle/>
          <a:p>
            <a:r>
              <a:rPr lang="ru-RU" sz="1800" dirty="0"/>
              <a:t>Таким чином, у </a:t>
            </a:r>
            <a:r>
              <a:rPr lang="ru-RU" sz="1800" dirty="0" err="1"/>
              <a:t>життєвому</a:t>
            </a:r>
            <a:r>
              <a:rPr lang="ru-RU" sz="1800" dirty="0"/>
              <a:t> </a:t>
            </a:r>
            <a:r>
              <a:rPr lang="ru-RU" sz="1800" dirty="0" err="1"/>
              <a:t>циклі</a:t>
            </a:r>
            <a:r>
              <a:rPr lang="ru-RU" sz="1800" dirty="0"/>
              <a:t> </a:t>
            </a:r>
            <a:r>
              <a:rPr lang="ru-RU" sz="1800" dirty="0" err="1"/>
              <a:t>паразитичних</a:t>
            </a:r>
            <a:r>
              <a:rPr lang="ru-RU" sz="1800" dirty="0"/>
              <a:t> </a:t>
            </a:r>
            <a:r>
              <a:rPr lang="ru-RU" sz="1800" dirty="0" err="1"/>
              <a:t>тварин</a:t>
            </a:r>
            <a:r>
              <a:rPr lang="ru-RU" sz="1800" dirty="0"/>
              <a:t> </a:t>
            </a:r>
            <a:r>
              <a:rPr lang="ru-RU" sz="1800" dirty="0" err="1"/>
              <a:t>з'яв­ляються</a:t>
            </a:r>
            <a:r>
              <a:rPr lang="ru-RU" sz="1800" dirty="0"/>
              <a:t> </a:t>
            </a:r>
            <a:r>
              <a:rPr lang="ru-RU" sz="1800" dirty="0" err="1"/>
              <a:t>певні</a:t>
            </a:r>
            <a:r>
              <a:rPr lang="ru-RU" sz="1800" dirty="0"/>
              <a:t> </a:t>
            </a:r>
            <a:r>
              <a:rPr lang="ru-RU" sz="1800" dirty="0" err="1"/>
              <a:t>тенденції</a:t>
            </a:r>
            <a:r>
              <a:rPr lang="ru-RU" sz="1800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dirty="0" smtClean="0"/>
              <a:t>1</a:t>
            </a:r>
            <a:r>
              <a:rPr lang="ru-RU" b="0" dirty="0"/>
              <a:t>)	</a:t>
            </a:r>
            <a:r>
              <a:rPr lang="ru-RU" sz="1800" b="0" dirty="0" err="1"/>
              <a:t>спостерігається</a:t>
            </a:r>
            <a:r>
              <a:rPr lang="ru-RU" sz="1800" b="0" dirty="0"/>
              <a:t> </a:t>
            </a:r>
            <a:r>
              <a:rPr lang="ru-RU" sz="1800" b="0" dirty="0" err="1"/>
              <a:t>збільшення</a:t>
            </a:r>
            <a:r>
              <a:rPr lang="ru-RU" sz="1800" b="0" dirty="0"/>
              <a:t> </a:t>
            </a:r>
            <a:r>
              <a:rPr lang="ru-RU" sz="1800" b="0" dirty="0" err="1"/>
              <a:t>тривалості</a:t>
            </a:r>
            <a:r>
              <a:rPr lang="ru-RU" sz="1800" b="0" dirty="0"/>
              <a:t> фаз </a:t>
            </a:r>
            <a:r>
              <a:rPr lang="ru-RU" sz="1800" b="0" dirty="0" err="1"/>
              <a:t>спокою</a:t>
            </a:r>
            <a:r>
              <a:rPr lang="ru-RU" sz="1800" b="0" dirty="0"/>
              <a:t>: </a:t>
            </a:r>
            <a:r>
              <a:rPr lang="ru-RU" sz="1800" b="0" dirty="0" err="1"/>
              <a:t>яєць</a:t>
            </a:r>
            <a:r>
              <a:rPr lang="ru-RU" sz="1800" b="0" dirty="0"/>
              <a:t>, </a:t>
            </a:r>
            <a:r>
              <a:rPr lang="ru-RU" sz="1800" b="0" dirty="0" err="1"/>
              <a:t>вільних</a:t>
            </a:r>
            <a:r>
              <a:rPr lang="ru-RU" sz="1800" b="0" dirty="0"/>
              <a:t> личинок, </a:t>
            </a:r>
            <a:r>
              <a:rPr lang="ru-RU" sz="1800" b="0" dirty="0" err="1"/>
              <a:t>призначених</a:t>
            </a:r>
            <a:r>
              <a:rPr lang="ru-RU" sz="1800" b="0" dirty="0"/>
              <a:t> для </a:t>
            </a:r>
            <a:r>
              <a:rPr lang="ru-RU" sz="1800" b="0" dirty="0" err="1"/>
              <a:t>проникнення</a:t>
            </a:r>
            <a:r>
              <a:rPr lang="ru-RU" sz="1800" b="0" dirty="0"/>
              <a:t> в </a:t>
            </a:r>
            <a:r>
              <a:rPr lang="ru-RU" sz="1800" b="0" dirty="0" err="1"/>
              <a:t>кінцевого</a:t>
            </a:r>
            <a:r>
              <a:rPr lang="ru-RU" sz="1800" b="0" dirty="0"/>
              <a:t> </a:t>
            </a:r>
            <a:r>
              <a:rPr lang="ru-RU" sz="1800" b="0" dirty="0" err="1"/>
              <a:t>хазяїна</a:t>
            </a:r>
            <a:r>
              <a:rPr lang="ru-RU" sz="1800" b="0" dirty="0"/>
              <a:t>, і "</a:t>
            </a:r>
            <a:r>
              <a:rPr lang="ru-RU" sz="1800" b="0" dirty="0" err="1"/>
              <a:t>очікуваних</a:t>
            </a:r>
            <a:r>
              <a:rPr lang="ru-RU" sz="1800" b="0" dirty="0"/>
              <a:t>" личинок у </a:t>
            </a:r>
            <a:r>
              <a:rPr lang="ru-RU" sz="1800" b="0" dirty="0" err="1"/>
              <a:t>проміжному</a:t>
            </a:r>
            <a:r>
              <a:rPr lang="ru-RU" sz="1800" b="0" dirty="0"/>
              <a:t> </a:t>
            </a:r>
            <a:r>
              <a:rPr lang="ru-RU" sz="1800" b="0" dirty="0" err="1"/>
              <a:t>хазяїні</a:t>
            </a:r>
            <a:r>
              <a:rPr lang="ru-RU" sz="1800" b="0" dirty="0"/>
              <a:t>. </a:t>
            </a:r>
            <a:r>
              <a:rPr lang="ru-RU" sz="1800" b="0" dirty="0" err="1"/>
              <a:t>Таке</a:t>
            </a:r>
            <a:r>
              <a:rPr lang="ru-RU" sz="1800" b="0" dirty="0"/>
              <a:t> </a:t>
            </a:r>
            <a:r>
              <a:rPr lang="ru-RU" sz="1800" b="0" dirty="0" err="1"/>
              <a:t>пристосування</a:t>
            </a:r>
            <a:r>
              <a:rPr lang="ru-RU" sz="1800" b="0" dirty="0"/>
              <a:t> </a:t>
            </a:r>
            <a:r>
              <a:rPr lang="ru-RU" sz="1800" b="0" dirty="0" err="1"/>
              <a:t>сприяє</a:t>
            </a:r>
            <a:r>
              <a:rPr lang="ru-RU" sz="1800" b="0" dirty="0"/>
              <a:t> </a:t>
            </a:r>
            <a:r>
              <a:rPr lang="ru-RU" sz="1800" b="0" dirty="0" err="1"/>
              <a:t>зустрічі</a:t>
            </a:r>
            <a:r>
              <a:rPr lang="ru-RU" sz="1800" b="0" dirty="0"/>
              <a:t> паразита з </a:t>
            </a:r>
            <a:r>
              <a:rPr lang="ru-RU" sz="1800" b="0" dirty="0" err="1"/>
              <a:t>хазяїном</a:t>
            </a:r>
            <a:r>
              <a:rPr lang="ru-RU" sz="1800" b="0" dirty="0"/>
              <a:t> і </a:t>
            </a:r>
            <a:r>
              <a:rPr lang="ru-RU" sz="1800" b="0" dirty="0" err="1"/>
              <a:t>подаль­шому</a:t>
            </a:r>
            <a:r>
              <a:rPr lang="ru-RU" sz="1800" b="0" dirty="0"/>
              <a:t> </a:t>
            </a:r>
            <a:r>
              <a:rPr lang="ru-RU" sz="1800" b="0" dirty="0" err="1"/>
              <a:t>збереженню</a:t>
            </a:r>
            <a:r>
              <a:rPr lang="ru-RU" sz="1800" b="0" dirty="0"/>
              <a:t> </a:t>
            </a:r>
            <a:r>
              <a:rPr lang="ru-RU" sz="1800" b="0" dirty="0" err="1"/>
              <a:t>його</a:t>
            </a:r>
            <a:r>
              <a:rPr lang="ru-RU" sz="1800" b="0" dirty="0"/>
              <a:t> виду.;</a:t>
            </a:r>
          </a:p>
          <a:p>
            <a:pPr algn="just"/>
            <a:r>
              <a:rPr lang="ru-RU" sz="1800" b="0" dirty="0"/>
              <a:t>2)	</a:t>
            </a:r>
            <a:r>
              <a:rPr lang="ru-RU" sz="1800" b="0" dirty="0" err="1"/>
              <a:t>відбувається</a:t>
            </a:r>
            <a:r>
              <a:rPr lang="ru-RU" sz="1800" b="0" dirty="0"/>
              <a:t> </a:t>
            </a:r>
            <a:r>
              <a:rPr lang="ru-RU" sz="1800" b="0" dirty="0" err="1"/>
              <a:t>скорочення</a:t>
            </a:r>
            <a:r>
              <a:rPr lang="ru-RU" sz="1800" b="0" dirty="0"/>
              <a:t> як </a:t>
            </a:r>
            <a:r>
              <a:rPr lang="ru-RU" sz="1800" b="0" dirty="0" err="1"/>
              <a:t>імагінальної</a:t>
            </a:r>
            <a:r>
              <a:rPr lang="ru-RU" sz="1800" b="0" dirty="0"/>
              <a:t>, так і </a:t>
            </a:r>
            <a:r>
              <a:rPr lang="ru-RU" sz="1800" b="0" dirty="0" err="1"/>
              <a:t>личинкової</a:t>
            </a:r>
            <a:r>
              <a:rPr lang="ru-RU" sz="1800" b="0" dirty="0"/>
              <a:t> </a:t>
            </a:r>
            <a:r>
              <a:rPr lang="ru-RU" sz="1800" b="0" dirty="0" err="1"/>
              <a:t>фази</a:t>
            </a:r>
            <a:r>
              <a:rPr lang="ru-RU" sz="1800" b="0" dirty="0"/>
              <a:t> </a:t>
            </a:r>
            <a:r>
              <a:rPr lang="ru-RU" sz="1800" b="0" dirty="0" err="1"/>
              <a:t>розвитку</a:t>
            </a:r>
            <a:r>
              <a:rPr lang="ru-RU" sz="1800" b="0" dirty="0"/>
              <a:t>, але </a:t>
            </a:r>
            <a:r>
              <a:rPr lang="ru-RU" sz="1800" b="0" dirty="0" err="1"/>
              <a:t>збільшення</a:t>
            </a:r>
            <a:r>
              <a:rPr lang="ru-RU" sz="1800" b="0" dirty="0"/>
              <a:t> </a:t>
            </a:r>
            <a:r>
              <a:rPr lang="ru-RU" sz="1800" b="0" dirty="0" err="1"/>
              <a:t>кількості</a:t>
            </a:r>
            <a:r>
              <a:rPr lang="ru-RU" sz="1800" b="0" dirty="0"/>
              <a:t> </a:t>
            </a:r>
            <a:r>
              <a:rPr lang="ru-RU" sz="1800" b="0" dirty="0" err="1"/>
              <a:t>поколінь</a:t>
            </a:r>
            <a:r>
              <a:rPr lang="ru-RU" sz="1800" b="0" dirty="0"/>
              <a:t> </a:t>
            </a:r>
            <a:r>
              <a:rPr lang="ru-RU" sz="1800" b="0" dirty="0" err="1"/>
              <a:t>тварин</a:t>
            </a:r>
            <a:r>
              <a:rPr lang="ru-RU" sz="1800" b="0" dirty="0"/>
              <a:t>. </a:t>
            </a:r>
            <a:r>
              <a:rPr lang="ru-RU" sz="1800" b="0" dirty="0" err="1"/>
              <a:t>Цей</a:t>
            </a:r>
            <a:r>
              <a:rPr lang="ru-RU" sz="1800" b="0" dirty="0"/>
              <a:t> тип </a:t>
            </a:r>
            <a:r>
              <a:rPr lang="ru-RU" sz="1800" b="0" dirty="0" err="1"/>
              <a:t>адаптацій</a:t>
            </a:r>
            <a:r>
              <a:rPr lang="ru-RU" sz="1800" b="0" dirty="0"/>
              <a:t> </a:t>
            </a:r>
            <a:r>
              <a:rPr lang="ru-RU" sz="1800" b="0" dirty="0" err="1"/>
              <a:t>обмежується</a:t>
            </a:r>
            <a:r>
              <a:rPr lang="ru-RU" sz="1800" b="0" dirty="0"/>
              <a:t> </a:t>
            </a:r>
            <a:r>
              <a:rPr lang="ru-RU" sz="1800" b="0" dirty="0" err="1"/>
              <a:t>переважно</a:t>
            </a:r>
            <a:r>
              <a:rPr lang="ru-RU" sz="1800" b="0" dirty="0"/>
              <a:t> видами, </a:t>
            </a:r>
            <a:r>
              <a:rPr lang="ru-RU" sz="1800" b="0" dirty="0" err="1"/>
              <a:t>здатними</a:t>
            </a:r>
            <a:r>
              <a:rPr lang="ru-RU" sz="1800" b="0" dirty="0"/>
              <a:t> до </a:t>
            </a:r>
            <a:r>
              <a:rPr lang="ru-RU" sz="1800" b="0" dirty="0" err="1"/>
              <a:t>аутоінвазії</a:t>
            </a:r>
            <a:r>
              <a:rPr lang="ru-RU" sz="1800" b="0" dirty="0"/>
              <a:t> (</a:t>
            </a:r>
            <a:r>
              <a:rPr lang="ru-RU" sz="1800" b="0" dirty="0" err="1"/>
              <a:t>коростяний</a:t>
            </a:r>
            <a:r>
              <a:rPr lang="ru-RU" sz="1800" b="0" dirty="0"/>
              <a:t> </a:t>
            </a:r>
            <a:r>
              <a:rPr lang="ru-RU" sz="1800" b="0" dirty="0" err="1"/>
              <a:t>свербун</a:t>
            </a:r>
            <a:r>
              <a:rPr lang="ru-RU" sz="1800" b="0" dirty="0"/>
              <a:t>, </a:t>
            </a:r>
            <a:r>
              <a:rPr lang="ru-RU" sz="1800" b="0" dirty="0" err="1"/>
              <a:t>карликовий</a:t>
            </a:r>
            <a:r>
              <a:rPr lang="ru-RU" sz="1800" b="0" dirty="0"/>
              <a:t> </a:t>
            </a:r>
            <a:r>
              <a:rPr lang="ru-RU" sz="1800" b="0" dirty="0" err="1"/>
              <a:t>ціп'як</a:t>
            </a:r>
            <a:r>
              <a:rPr lang="ru-RU" sz="1800" b="0" dirty="0"/>
              <a:t> </a:t>
            </a:r>
            <a:r>
              <a:rPr lang="ru-RU" sz="1800" b="0" dirty="0" err="1"/>
              <a:t>тощо</a:t>
            </a:r>
            <a:r>
              <a:rPr lang="ru-RU" sz="1800" b="0" dirty="0"/>
              <a:t>).</a:t>
            </a:r>
          </a:p>
          <a:p>
            <a:endParaRPr lang="ru-RU" sz="1800" b="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1892" y="5070231"/>
            <a:ext cx="1752600" cy="181776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5070231"/>
            <a:ext cx="4403762" cy="1817762"/>
          </a:xfrm>
          <a:prstGeom prst="rect">
            <a:avLst/>
          </a:prstGeom>
        </p:spPr>
      </p:pic>
      <p:cxnSp>
        <p:nvCxnSpPr>
          <p:cNvPr id="7" name="Прямая со стрелкой 6"/>
          <p:cNvCxnSpPr/>
          <p:nvPr/>
        </p:nvCxnSpPr>
        <p:spPr>
          <a:xfrm flipH="1">
            <a:off x="4211960" y="3390523"/>
            <a:ext cx="3024336" cy="17132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815916" y="3645024"/>
            <a:ext cx="3420380" cy="187220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332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dirty="0" err="1"/>
              <a:t>Також</a:t>
            </a:r>
            <a:r>
              <a:rPr lang="ru-RU" b="0" dirty="0"/>
              <a:t> при </a:t>
            </a:r>
            <a:r>
              <a:rPr lang="ru-RU" b="0" dirty="0" err="1"/>
              <a:t>окремих</a:t>
            </a:r>
            <a:r>
              <a:rPr lang="ru-RU" b="0" dirty="0"/>
              <a:t> </a:t>
            </a:r>
            <a:r>
              <a:rPr lang="ru-RU" b="0" dirty="0" err="1"/>
              <a:t>морфологічних</a:t>
            </a:r>
            <a:r>
              <a:rPr lang="ru-RU" b="0" dirty="0"/>
              <a:t> і </a:t>
            </a:r>
            <a:r>
              <a:rPr lang="ru-RU" b="0" dirty="0" err="1"/>
              <a:t>фізіологічних</a:t>
            </a:r>
            <a:r>
              <a:rPr lang="ru-RU" b="0" dirty="0"/>
              <a:t> </a:t>
            </a:r>
            <a:r>
              <a:rPr lang="ru-RU" b="0" dirty="0" err="1"/>
              <a:t>адаптаціях</a:t>
            </a:r>
            <a:r>
              <a:rPr lang="ru-RU" b="0" dirty="0"/>
              <a:t> до </a:t>
            </a:r>
            <a:r>
              <a:rPr lang="ru-RU" b="0" dirty="0" err="1"/>
              <a:t>паразитичного</a:t>
            </a:r>
            <a:r>
              <a:rPr lang="ru-RU" b="0" dirty="0"/>
              <a:t> способу </a:t>
            </a:r>
            <a:r>
              <a:rPr lang="ru-RU" b="0" dirty="0" err="1"/>
              <a:t>життя</a:t>
            </a:r>
            <a:r>
              <a:rPr lang="ru-RU" b="0" dirty="0"/>
              <a:t> весь </a:t>
            </a:r>
            <a:r>
              <a:rPr lang="ru-RU" b="0" dirty="0" err="1"/>
              <a:t>життєвий</a:t>
            </a:r>
            <a:r>
              <a:rPr lang="ru-RU" b="0" dirty="0"/>
              <a:t> цикл пара­зита </a:t>
            </a:r>
            <a:r>
              <a:rPr lang="ru-RU" b="0" dirty="0" err="1"/>
              <a:t>достатньо</a:t>
            </a:r>
            <a:r>
              <a:rPr lang="ru-RU" b="0" dirty="0"/>
              <a:t> добре </a:t>
            </a:r>
            <a:r>
              <a:rPr lang="ru-RU" b="0" dirty="0" err="1"/>
              <a:t>пристосований</a:t>
            </a:r>
            <a:r>
              <a:rPr lang="ru-RU" b="0" dirty="0"/>
              <a:t> до </a:t>
            </a:r>
            <a:r>
              <a:rPr lang="ru-RU" b="0" dirty="0" err="1"/>
              <a:t>життєвого</a:t>
            </a:r>
            <a:r>
              <a:rPr lang="ru-RU" b="0" dirty="0"/>
              <a:t> циклу </a:t>
            </a:r>
            <a:r>
              <a:rPr lang="ru-RU" b="0" dirty="0" err="1"/>
              <a:t>хазяїна</a:t>
            </a:r>
            <a:r>
              <a:rPr lang="ru-RU" b="0" dirty="0"/>
              <a:t> (</a:t>
            </a:r>
            <a:r>
              <a:rPr lang="ru-RU" b="0" dirty="0" err="1"/>
              <a:t>жаб'яча</a:t>
            </a:r>
            <a:r>
              <a:rPr lang="ru-RU" b="0" dirty="0"/>
              <a:t> </a:t>
            </a:r>
            <a:r>
              <a:rPr lang="ru-RU" b="0" dirty="0" err="1"/>
              <a:t>багатоустка</a:t>
            </a:r>
            <a:r>
              <a:rPr lang="ru-RU" b="0" dirty="0"/>
              <a:t> </a:t>
            </a:r>
            <a:r>
              <a:rPr lang="ru-RU" b="0" dirty="0" err="1"/>
              <a:t>тощо</a:t>
            </a:r>
            <a:r>
              <a:rPr lang="ru-RU" b="0" dirty="0"/>
              <a:t>).</a:t>
            </a:r>
          </a:p>
          <a:p>
            <a:pPr algn="just"/>
            <a:r>
              <a:rPr lang="ru-RU" b="0" dirty="0" err="1"/>
              <a:t>Проблеми</a:t>
            </a:r>
            <a:r>
              <a:rPr lang="ru-RU" b="0" dirty="0"/>
              <a:t> переходу паразита </a:t>
            </a:r>
            <a:r>
              <a:rPr lang="ru-RU" b="0" dirty="0" err="1"/>
              <a:t>від</a:t>
            </a:r>
            <a:r>
              <a:rPr lang="ru-RU" b="0" dirty="0"/>
              <a:t> одного </a:t>
            </a:r>
            <a:r>
              <a:rPr lang="ru-RU" b="0" dirty="0" err="1"/>
              <a:t>організму</a:t>
            </a:r>
            <a:r>
              <a:rPr lang="ru-RU" b="0" dirty="0"/>
              <a:t> до </a:t>
            </a:r>
            <a:r>
              <a:rPr lang="ru-RU" b="0" dirty="0" err="1"/>
              <a:t>іншого</a:t>
            </a:r>
            <a:r>
              <a:rPr lang="ru-RU" b="0" dirty="0"/>
              <a:t> </a:t>
            </a:r>
            <a:r>
              <a:rPr lang="ru-RU" b="0" dirty="0" err="1"/>
              <a:t>можуть</a:t>
            </a:r>
            <a:r>
              <a:rPr lang="ru-RU" b="0" dirty="0"/>
              <a:t> </a:t>
            </a:r>
            <a:r>
              <a:rPr lang="ru-RU" b="0" dirty="0" err="1"/>
              <a:t>вирішуватись</a:t>
            </a:r>
            <a:r>
              <a:rPr lang="ru-RU" b="0" dirty="0"/>
              <a:t> </a:t>
            </a:r>
            <a:r>
              <a:rPr lang="ru-RU" b="0" dirty="0" err="1"/>
              <a:t>завдяки</a:t>
            </a:r>
            <a:r>
              <a:rPr lang="ru-RU" b="0" dirty="0"/>
              <a:t> </a:t>
            </a:r>
            <a:r>
              <a:rPr lang="ru-RU" b="0" dirty="0" err="1"/>
              <a:t>підвищеній</a:t>
            </a:r>
            <a:r>
              <a:rPr lang="ru-RU" b="0" dirty="0"/>
              <a:t> </a:t>
            </a:r>
            <a:r>
              <a:rPr lang="ru-RU" b="0" dirty="0" err="1"/>
              <a:t>продукції</a:t>
            </a:r>
            <a:r>
              <a:rPr lang="ru-RU" b="0" dirty="0"/>
              <a:t> </a:t>
            </a:r>
            <a:r>
              <a:rPr lang="ru-RU" b="0" dirty="0" err="1"/>
              <a:t>яєць</a:t>
            </a:r>
            <a:r>
              <a:rPr lang="ru-RU" b="0" dirty="0"/>
              <a:t> (закон </a:t>
            </a:r>
            <a:r>
              <a:rPr lang="ru-RU" b="0" dirty="0" err="1"/>
              <a:t>великої</a:t>
            </a:r>
            <a:r>
              <a:rPr lang="ru-RU" b="0" dirty="0"/>
              <a:t> </a:t>
            </a:r>
            <a:r>
              <a:rPr lang="ru-RU" b="0" dirty="0" err="1"/>
              <a:t>кількості</a:t>
            </a:r>
            <a:r>
              <a:rPr lang="ru-RU" b="0" dirty="0"/>
              <a:t> </a:t>
            </a:r>
            <a:r>
              <a:rPr lang="ru-RU" b="0" dirty="0" err="1"/>
              <a:t>яєць</a:t>
            </a:r>
            <a:r>
              <a:rPr lang="ru-RU" b="0" dirty="0"/>
              <a:t>) і </a:t>
            </a:r>
            <a:r>
              <a:rPr lang="ru-RU" b="0" dirty="0" err="1"/>
              <a:t>виникненню</a:t>
            </a:r>
            <a:r>
              <a:rPr lang="ru-RU" b="0" dirty="0"/>
              <a:t> </a:t>
            </a:r>
            <a:r>
              <a:rPr lang="ru-RU" b="0" dirty="0" err="1"/>
              <a:t>чергування</a:t>
            </a:r>
            <a:r>
              <a:rPr lang="ru-RU" b="0" dirty="0"/>
              <a:t> </a:t>
            </a:r>
            <a:r>
              <a:rPr lang="ru-RU" b="0" dirty="0" err="1"/>
              <a:t>поколінь</a:t>
            </a:r>
            <a:r>
              <a:rPr lang="ru-RU" b="0" dirty="0"/>
              <a:t> у </a:t>
            </a:r>
            <a:r>
              <a:rPr lang="ru-RU" b="0" dirty="0" err="1"/>
              <a:t>життєвому</a:t>
            </a:r>
            <a:r>
              <a:rPr lang="ru-RU" b="0" dirty="0"/>
              <a:t> </a:t>
            </a:r>
            <a:r>
              <a:rPr lang="ru-RU" b="0" dirty="0" err="1"/>
              <a:t>циклі</a:t>
            </a:r>
            <a:r>
              <a:rPr lang="ru-RU" b="0" dirty="0"/>
              <a:t>. У </a:t>
            </a:r>
            <a:r>
              <a:rPr lang="ru-RU" b="0" dirty="0" err="1"/>
              <a:t>більшості</a:t>
            </a:r>
            <a:r>
              <a:rPr lang="ru-RU" b="0" dirty="0"/>
              <a:t> </a:t>
            </a:r>
            <a:r>
              <a:rPr lang="ru-RU" b="0" dirty="0" err="1"/>
              <a:t>циклів</a:t>
            </a:r>
            <a:r>
              <a:rPr lang="ru-RU" b="0" dirty="0"/>
              <a:t> </a:t>
            </a:r>
            <a:r>
              <a:rPr lang="ru-RU" b="0" dirty="0" err="1"/>
              <a:t>паразитів</a:t>
            </a:r>
            <a:r>
              <a:rPr lang="ru-RU" b="0" dirty="0"/>
              <a:t> </a:t>
            </a:r>
            <a:r>
              <a:rPr lang="ru-RU" b="0" dirty="0" err="1"/>
              <a:t>відбувається</a:t>
            </a:r>
            <a:r>
              <a:rPr lang="ru-RU" b="0" dirty="0"/>
              <a:t> </a:t>
            </a:r>
            <a:r>
              <a:rPr lang="ru-RU" b="0" dirty="0" err="1"/>
              <a:t>зміна</a:t>
            </a:r>
            <a:r>
              <a:rPr lang="ru-RU" b="0" dirty="0"/>
              <a:t> </a:t>
            </a:r>
            <a:r>
              <a:rPr lang="ru-RU" b="0" dirty="0" err="1"/>
              <a:t>двох</a:t>
            </a:r>
            <a:r>
              <a:rPr lang="ru-RU" b="0" dirty="0"/>
              <a:t> </a:t>
            </a:r>
            <a:r>
              <a:rPr lang="ru-RU" b="0" dirty="0" err="1"/>
              <a:t>процесів</a:t>
            </a:r>
            <a:r>
              <a:rPr lang="ru-RU" b="0" dirty="0"/>
              <a:t>: - </a:t>
            </a:r>
            <a:r>
              <a:rPr lang="ru-RU" b="0" dirty="0" err="1"/>
              <a:t>накопичення</a:t>
            </a:r>
            <a:r>
              <a:rPr lang="ru-RU" b="0" dirty="0"/>
              <a:t> </a:t>
            </a:r>
            <a:r>
              <a:rPr lang="ru-RU" b="0" dirty="0" err="1"/>
              <a:t>паразитів</a:t>
            </a:r>
            <a:r>
              <a:rPr lang="ru-RU" b="0" dirty="0"/>
              <a:t> (</a:t>
            </a:r>
            <a:r>
              <a:rPr lang="ru-RU" b="0" dirty="0" err="1"/>
              <a:t>переважно</a:t>
            </a:r>
            <a:r>
              <a:rPr lang="ru-RU" b="0" dirty="0"/>
              <a:t> на </a:t>
            </a:r>
            <a:r>
              <a:rPr lang="ru-RU" b="0" dirty="0" err="1"/>
              <a:t>стадії</a:t>
            </a:r>
            <a:r>
              <a:rPr lang="ru-RU" b="0" dirty="0"/>
              <a:t> </a:t>
            </a:r>
            <a:r>
              <a:rPr lang="ru-RU" b="0" dirty="0" err="1"/>
              <a:t>безстатевого</a:t>
            </a:r>
            <a:r>
              <a:rPr lang="ru-RU" b="0" dirty="0"/>
              <a:t> </a:t>
            </a:r>
            <a:r>
              <a:rPr lang="ru-RU" b="0" dirty="0" err="1"/>
              <a:t>або</a:t>
            </a:r>
            <a:r>
              <a:rPr lang="ru-RU" b="0" dirty="0"/>
              <a:t> </a:t>
            </a:r>
            <a:r>
              <a:rPr lang="ru-RU" b="0" dirty="0" err="1"/>
              <a:t>партеногенетичного</a:t>
            </a:r>
            <a:r>
              <a:rPr lang="ru-RU" b="0" dirty="0"/>
              <a:t> </a:t>
            </a:r>
            <a:r>
              <a:rPr lang="ru-RU" b="0" dirty="0" err="1"/>
              <a:t>покоління</a:t>
            </a:r>
            <a:r>
              <a:rPr lang="ru-RU" b="0" dirty="0"/>
              <a:t>) в одному з </a:t>
            </a:r>
            <a:r>
              <a:rPr lang="ru-RU" b="0" dirty="0" err="1"/>
              <a:t>ха­зяїв</a:t>
            </a:r>
            <a:r>
              <a:rPr lang="ru-RU" b="0" dirty="0"/>
              <a:t>;</a:t>
            </a:r>
          </a:p>
          <a:p>
            <a:pPr algn="just"/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1981481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агломерація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розсіювання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паразитів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статеве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дисперсія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склад­них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циклах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фаз як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ендогенної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агломерації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дисперсії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думку В.О.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Догеля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циклів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фаз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ендогенної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агло­мерації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дисперсії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 шлях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пропо­нує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виокремлювати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циклів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без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без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ендогенної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агломерації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поширений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багато­клітинних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примітивним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простим. 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здій­снюється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ріст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статеве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розмноження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паразита, 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зовнішнє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виводяться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яйця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личинки,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заражають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іншо­го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хазяїна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 самого виду (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аскариди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п'явки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наїзники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фазою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ендогенної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агломерації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при­таманне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деяким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найпростішим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розмножуються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без­статевим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(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Entamoeba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У кишечнику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хазяїна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пара­зити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активно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розмножуються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ендогенна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агломерація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утворюються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цисти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слугують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дисперсії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085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чергуванням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без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спостерігається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кокцидій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розмноження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шизогонії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статевого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спо­рогонії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без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чергування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значна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одноклітинних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трипаносоми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так і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багатоклітинних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паразитів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	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чергуванням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одноразовою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цьому типі життєвого циклу в одному з хазяїв відбува­ється статеве, а в іншому - безстатеве розмноження, при чому в проміжному хазяїні здійснюється ендогенна агломерація..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	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чергування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з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дворазовою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змі­ною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Сюди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паразитів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до цестод. </a:t>
            </a:r>
          </a:p>
          <a:p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	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чергуванням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дворазовою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властивий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родини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Trematoda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3198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620688"/>
            <a:ext cx="7520940" cy="4059789"/>
          </a:xfrm>
        </p:spPr>
        <p:txBody>
          <a:bodyPr>
            <a:normAutofit/>
          </a:bodyPr>
          <a:lstStyle/>
          <a:p>
            <a:r>
              <a:rPr lang="ru-RU" b="0" dirty="0" err="1"/>
              <a:t>Schistosoma</a:t>
            </a:r>
            <a:r>
              <a:rPr lang="ru-RU" b="0" dirty="0"/>
              <a:t> </a:t>
            </a:r>
            <a:r>
              <a:rPr lang="ru-RU" b="0" dirty="0" err="1"/>
              <a:t>haematobium</a:t>
            </a:r>
            <a:r>
              <a:rPr lang="uk-UA" b="0" dirty="0"/>
              <a:t> втратила не лише другого проміжного хазяїна, а ще й фазу інцистування (</a:t>
            </a:r>
            <a:r>
              <a:rPr lang="uk-UA" b="0" dirty="0" err="1"/>
              <a:t>церкарій</a:t>
            </a:r>
            <a:r>
              <a:rPr lang="uk-UA" b="0" dirty="0"/>
              <a:t> активно проникає крізь шкіру людини). </a:t>
            </a:r>
            <a:endParaRPr lang="ru-RU" b="0" dirty="0"/>
          </a:p>
          <a:p>
            <a:r>
              <a:rPr lang="ru-RU" b="0" dirty="0" err="1"/>
              <a:t>Значна</a:t>
            </a:r>
            <a:r>
              <a:rPr lang="ru-RU" b="0" dirty="0"/>
              <a:t> </a:t>
            </a:r>
            <a:r>
              <a:rPr lang="ru-RU" b="0" dirty="0" err="1"/>
              <a:t>кількість</a:t>
            </a:r>
            <a:r>
              <a:rPr lang="ru-RU" b="0" dirty="0"/>
              <a:t> </a:t>
            </a:r>
            <a:r>
              <a:rPr lang="ru-RU" b="0" dirty="0" err="1"/>
              <a:t>прикладів</a:t>
            </a:r>
            <a:r>
              <a:rPr lang="ru-RU" b="0" dirty="0"/>
              <a:t> </a:t>
            </a:r>
            <a:r>
              <a:rPr lang="ru-RU" b="0" dirty="0" err="1"/>
              <a:t>життєвих</a:t>
            </a:r>
            <a:r>
              <a:rPr lang="ru-RU" b="0" dirty="0"/>
              <a:t> </a:t>
            </a:r>
            <a:r>
              <a:rPr lang="ru-RU" b="0" dirty="0" err="1"/>
              <a:t>циклів</a:t>
            </a:r>
            <a:r>
              <a:rPr lang="ru-RU" b="0" dirty="0"/>
              <a:t> не </a:t>
            </a:r>
            <a:r>
              <a:rPr lang="ru-RU" b="0" dirty="0" err="1"/>
              <a:t>підходять</a:t>
            </a:r>
            <a:r>
              <a:rPr lang="ru-RU" b="0" dirty="0"/>
              <a:t> </a:t>
            </a:r>
            <a:r>
              <a:rPr lang="ru-RU" b="0" dirty="0" err="1"/>
              <a:t>жодній</a:t>
            </a:r>
            <a:r>
              <a:rPr lang="ru-RU" b="0" dirty="0"/>
              <a:t> з </a:t>
            </a:r>
            <a:r>
              <a:rPr lang="ru-RU" b="0" dirty="0" err="1"/>
              <a:t>перелічених</a:t>
            </a:r>
            <a:r>
              <a:rPr lang="ru-RU" b="0" dirty="0"/>
              <a:t> </a:t>
            </a:r>
            <a:r>
              <a:rPr lang="ru-RU" b="0" dirty="0" err="1"/>
              <a:t>груп</a:t>
            </a:r>
            <a:r>
              <a:rPr lang="ru-RU" b="0" dirty="0"/>
              <a:t>. </a:t>
            </a:r>
            <a:endParaRPr lang="ru-RU" b="0" dirty="0" smtClean="0"/>
          </a:p>
          <a:p>
            <a:r>
              <a:rPr lang="ru-RU" b="0" dirty="0" smtClean="0"/>
              <a:t>Так</a:t>
            </a:r>
            <a:r>
              <a:rPr lang="ru-RU" b="0" dirty="0"/>
              <a:t>, </a:t>
            </a:r>
            <a:r>
              <a:rPr lang="ru-RU" dirty="0" err="1"/>
              <a:t>Trypanosoma</a:t>
            </a:r>
            <a:r>
              <a:rPr lang="ru-RU" dirty="0"/>
              <a:t> </a:t>
            </a:r>
            <a:r>
              <a:rPr lang="ru-RU" dirty="0" err="1"/>
              <a:t>eguiperdum</a:t>
            </a:r>
            <a:r>
              <a:rPr lang="ru-RU" dirty="0"/>
              <a:t> </a:t>
            </a:r>
            <a:r>
              <a:rPr lang="ru-RU" b="0" dirty="0"/>
              <a:t>(</a:t>
            </a:r>
            <a:r>
              <a:rPr lang="ru-RU" b="0" dirty="0" err="1"/>
              <a:t>збуд­ник</a:t>
            </a:r>
            <a:r>
              <a:rPr lang="ru-RU" b="0" dirty="0"/>
              <a:t> </a:t>
            </a:r>
            <a:r>
              <a:rPr lang="ru-RU" b="0" dirty="0" err="1"/>
              <a:t>злучної</a:t>
            </a:r>
            <a:r>
              <a:rPr lang="ru-RU" b="0" dirty="0"/>
              <a:t> </a:t>
            </a:r>
            <a:r>
              <a:rPr lang="ru-RU" b="0" dirty="0" err="1"/>
              <a:t>хвороби</a:t>
            </a:r>
            <a:r>
              <a:rPr lang="ru-RU" b="0" dirty="0"/>
              <a:t> коней) </a:t>
            </a:r>
            <a:r>
              <a:rPr lang="ru-RU" b="0" dirty="0" err="1"/>
              <a:t>передається</a:t>
            </a:r>
            <a:r>
              <a:rPr lang="ru-RU" b="0" dirty="0"/>
              <a:t> </a:t>
            </a:r>
            <a:r>
              <a:rPr lang="ru-RU" b="0" dirty="0" err="1"/>
              <a:t>від</a:t>
            </a:r>
            <a:r>
              <a:rPr lang="ru-RU" b="0" dirty="0"/>
              <a:t> одного </a:t>
            </a:r>
            <a:r>
              <a:rPr lang="ru-RU" b="0" dirty="0" err="1"/>
              <a:t>організму</a:t>
            </a:r>
            <a:r>
              <a:rPr lang="ru-RU" b="0" dirty="0"/>
              <a:t> </a:t>
            </a:r>
            <a:r>
              <a:rPr lang="ru-RU" b="0" dirty="0" err="1"/>
              <a:t>іншому</a:t>
            </a:r>
            <a:r>
              <a:rPr lang="ru-RU" b="0" dirty="0"/>
              <a:t> при </a:t>
            </a:r>
            <a:r>
              <a:rPr lang="ru-RU" b="0" dirty="0" err="1"/>
              <a:t>злучці</a:t>
            </a:r>
            <a:r>
              <a:rPr lang="ru-RU" b="0" dirty="0"/>
              <a:t> через </a:t>
            </a:r>
            <a:r>
              <a:rPr lang="ru-RU" b="0" dirty="0" err="1"/>
              <a:t>слизові</a:t>
            </a:r>
            <a:r>
              <a:rPr lang="ru-RU" b="0" dirty="0"/>
              <a:t> </a:t>
            </a:r>
            <a:r>
              <a:rPr lang="ru-RU" b="0" dirty="0" err="1"/>
              <a:t>оболонки</a:t>
            </a:r>
            <a:r>
              <a:rPr lang="ru-RU" b="0" dirty="0"/>
              <a:t> </a:t>
            </a:r>
            <a:r>
              <a:rPr lang="ru-RU" b="0" dirty="0" err="1"/>
              <a:t>статевих</a:t>
            </a:r>
            <a:r>
              <a:rPr lang="ru-RU" b="0" dirty="0"/>
              <a:t> </a:t>
            </a:r>
            <a:r>
              <a:rPr lang="ru-RU" b="0" dirty="0" err="1"/>
              <a:t>органів</a:t>
            </a:r>
            <a:r>
              <a:rPr lang="ru-RU" b="0" dirty="0" smtClean="0"/>
              <a:t>.</a:t>
            </a:r>
          </a:p>
          <a:p>
            <a:endParaRPr lang="uk-UA" b="0" dirty="0"/>
          </a:p>
          <a:p>
            <a:endParaRPr lang="uk-UA" b="0" dirty="0" smtClean="0"/>
          </a:p>
          <a:p>
            <a:endParaRPr lang="uk-UA" b="0" dirty="0"/>
          </a:p>
          <a:p>
            <a:endParaRPr lang="uk-UA" b="0" dirty="0" smtClean="0"/>
          </a:p>
          <a:p>
            <a:endParaRPr lang="ru-RU" b="0" dirty="0" smtClean="0"/>
          </a:p>
          <a:p>
            <a:endParaRPr lang="ru-RU" b="0" dirty="0" smtClean="0"/>
          </a:p>
          <a:p>
            <a:r>
              <a:rPr lang="ru-RU" b="0" dirty="0" smtClean="0"/>
              <a:t> </a:t>
            </a:r>
            <a:r>
              <a:rPr lang="ru-RU" b="0" dirty="0"/>
              <a:t>У </a:t>
            </a:r>
            <a:r>
              <a:rPr lang="ru-RU" dirty="0" err="1"/>
              <a:t>Trichinella</a:t>
            </a:r>
            <a:r>
              <a:rPr lang="ru-RU" dirty="0"/>
              <a:t> </a:t>
            </a:r>
            <a:r>
              <a:rPr lang="ru-RU" dirty="0" err="1"/>
              <a:t>spiralis</a:t>
            </a:r>
            <a:r>
              <a:rPr lang="ru-RU" dirty="0"/>
              <a:t> </a:t>
            </a:r>
            <a:r>
              <a:rPr lang="ru-RU" b="0" dirty="0"/>
              <a:t>одна й та сама </a:t>
            </a:r>
            <a:r>
              <a:rPr lang="ru-RU" b="0" dirty="0" err="1"/>
              <a:t>особина</a:t>
            </a:r>
            <a:r>
              <a:rPr lang="ru-RU" b="0" dirty="0"/>
              <a:t> є </a:t>
            </a:r>
            <a:r>
              <a:rPr lang="ru-RU" b="0" dirty="0" err="1"/>
              <a:t>кінцевим</a:t>
            </a:r>
            <a:r>
              <a:rPr lang="ru-RU" b="0" dirty="0"/>
              <a:t> і </a:t>
            </a:r>
            <a:r>
              <a:rPr lang="ru-RU" b="0" dirty="0" err="1"/>
              <a:t>проміж­ним</a:t>
            </a:r>
            <a:r>
              <a:rPr lang="ru-RU" b="0" dirty="0"/>
              <a:t> </a:t>
            </a:r>
            <a:r>
              <a:rPr lang="ru-RU" b="0" dirty="0" err="1"/>
              <a:t>хазяїном</a:t>
            </a:r>
            <a:r>
              <a:rPr lang="ru-RU" b="0" dirty="0"/>
              <a:t>.</a:t>
            </a:r>
          </a:p>
          <a:p>
            <a:endParaRPr lang="ru-RU" b="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07" y="2276288"/>
            <a:ext cx="2922725" cy="187220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276872"/>
            <a:ext cx="2967141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97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0" dirty="0" err="1"/>
              <a:t>Щодо</a:t>
            </a:r>
            <a:r>
              <a:rPr lang="ru-RU" b="0" dirty="0"/>
              <a:t> </a:t>
            </a:r>
            <a:r>
              <a:rPr lang="ru-RU" b="0" dirty="0" err="1"/>
              <a:t>походження</a:t>
            </a:r>
            <a:r>
              <a:rPr lang="ru-RU" b="0" dirty="0"/>
              <a:t> </a:t>
            </a:r>
            <a:r>
              <a:rPr lang="ru-RU" b="0" dirty="0" err="1"/>
              <a:t>проміжних</a:t>
            </a:r>
            <a:r>
              <a:rPr lang="ru-RU" b="0" dirty="0"/>
              <a:t> </a:t>
            </a:r>
            <a:r>
              <a:rPr lang="ru-RU" b="0" dirty="0" err="1"/>
              <a:t>хазяїв</a:t>
            </a:r>
            <a:r>
              <a:rPr lang="ru-RU" b="0" dirty="0"/>
              <a:t> </a:t>
            </a:r>
            <a:r>
              <a:rPr lang="ru-RU" b="0" dirty="0" err="1"/>
              <a:t>існує</a:t>
            </a:r>
            <a:r>
              <a:rPr lang="ru-RU" b="0" dirty="0"/>
              <a:t> два </a:t>
            </a:r>
            <a:r>
              <a:rPr lang="ru-RU" b="0" dirty="0" err="1"/>
              <a:t>можливі</a:t>
            </a:r>
            <a:r>
              <a:rPr lang="ru-RU" b="0" dirty="0"/>
              <a:t> </a:t>
            </a:r>
            <a:r>
              <a:rPr lang="ru-RU" b="0" dirty="0" err="1"/>
              <a:t>по­яснення</a:t>
            </a:r>
            <a:r>
              <a:rPr lang="ru-RU" b="0" dirty="0"/>
              <a:t>: </a:t>
            </a:r>
            <a:r>
              <a:rPr lang="ru-RU" b="0" dirty="0" err="1"/>
              <a:t>або</a:t>
            </a:r>
            <a:r>
              <a:rPr lang="ru-RU" b="0" dirty="0"/>
              <a:t> </a:t>
            </a:r>
            <a:r>
              <a:rPr lang="ru-RU" b="0" dirty="0" err="1"/>
              <a:t>проміжний</a:t>
            </a:r>
            <a:r>
              <a:rPr lang="ru-RU" b="0" dirty="0"/>
              <a:t> </a:t>
            </a:r>
            <a:r>
              <a:rPr lang="ru-RU" b="0" dirty="0" err="1"/>
              <a:t>хазяїн</a:t>
            </a:r>
            <a:r>
              <a:rPr lang="ru-RU" b="0" dirty="0"/>
              <a:t> є </a:t>
            </a:r>
            <a:r>
              <a:rPr lang="ru-RU" b="0" dirty="0" err="1"/>
              <a:t>первинним</a:t>
            </a:r>
            <a:r>
              <a:rPr lang="ru-RU" b="0" dirty="0"/>
              <a:t>, у </a:t>
            </a:r>
            <a:r>
              <a:rPr lang="ru-RU" b="0" dirty="0" err="1"/>
              <a:t>якому</a:t>
            </a:r>
            <a:r>
              <a:rPr lang="ru-RU" b="0" dirty="0"/>
              <a:t> паразит </a:t>
            </a:r>
            <a:r>
              <a:rPr lang="ru-RU" b="0" dirty="0" err="1"/>
              <a:t>спочатку</a:t>
            </a:r>
            <a:r>
              <a:rPr lang="ru-RU" b="0" dirty="0"/>
              <a:t> досягав </a:t>
            </a:r>
            <a:r>
              <a:rPr lang="ru-RU" b="0" dirty="0" err="1"/>
              <a:t>статевої</a:t>
            </a:r>
            <a:r>
              <a:rPr lang="ru-RU" b="0" dirty="0"/>
              <a:t> </a:t>
            </a:r>
            <a:r>
              <a:rPr lang="ru-RU" b="0" dirty="0" err="1"/>
              <a:t>зрілості</a:t>
            </a:r>
            <a:r>
              <a:rPr lang="ru-RU" b="0" dirty="0"/>
              <a:t>, </a:t>
            </a:r>
            <a:r>
              <a:rPr lang="ru-RU" b="0" dirty="0" err="1"/>
              <a:t>або</a:t>
            </a:r>
            <a:r>
              <a:rPr lang="ru-RU" b="0" dirty="0"/>
              <a:t> </a:t>
            </a:r>
            <a:r>
              <a:rPr lang="ru-RU" b="0" dirty="0" err="1"/>
              <a:t>він</a:t>
            </a:r>
            <a:r>
              <a:rPr lang="ru-RU" b="0" dirty="0"/>
              <a:t> </a:t>
            </a:r>
            <a:r>
              <a:rPr lang="ru-RU" b="0" dirty="0" err="1"/>
              <a:t>увійшов</a:t>
            </a:r>
            <a:r>
              <a:rPr lang="ru-RU" b="0" dirty="0"/>
              <a:t> у </a:t>
            </a:r>
            <a:r>
              <a:rPr lang="ru-RU" b="0" dirty="0" err="1"/>
              <a:t>життєвий</a:t>
            </a:r>
            <a:r>
              <a:rPr lang="ru-RU" b="0" dirty="0"/>
              <a:t> цикл паразита </a:t>
            </a:r>
            <a:r>
              <a:rPr lang="ru-RU" b="0" dirty="0" err="1"/>
              <a:t>пізніше</a:t>
            </a:r>
            <a:r>
              <a:rPr lang="ru-RU" b="0" dirty="0"/>
              <a:t>. </a:t>
            </a:r>
            <a:endParaRPr lang="ru-RU" b="0" dirty="0" smtClean="0"/>
          </a:p>
          <a:p>
            <a:pPr algn="just"/>
            <a:r>
              <a:rPr lang="ru-RU" b="0" dirty="0" err="1" smtClean="0"/>
              <a:t>Оскільки</a:t>
            </a:r>
            <a:r>
              <a:rPr lang="ru-RU" b="0" dirty="0" smtClean="0"/>
              <a:t> </a:t>
            </a:r>
            <a:r>
              <a:rPr lang="ru-RU" b="0" dirty="0" err="1"/>
              <a:t>значна</a:t>
            </a:r>
            <a:r>
              <a:rPr lang="ru-RU" b="0" dirty="0"/>
              <a:t> </a:t>
            </a:r>
            <a:r>
              <a:rPr lang="ru-RU" b="0" dirty="0" err="1"/>
              <a:t>частина</a:t>
            </a:r>
            <a:r>
              <a:rPr lang="ru-RU" b="0" dirty="0"/>
              <a:t> </a:t>
            </a:r>
            <a:r>
              <a:rPr lang="ru-RU" b="0" dirty="0" err="1"/>
              <a:t>паразитів</a:t>
            </a:r>
            <a:r>
              <a:rPr lang="ru-RU" b="0" dirty="0"/>
              <a:t> за </a:t>
            </a:r>
            <a:r>
              <a:rPr lang="ru-RU" b="0" dirty="0" err="1"/>
              <a:t>де­фінітивного</a:t>
            </a:r>
            <a:r>
              <a:rPr lang="ru-RU" b="0" dirty="0"/>
              <a:t> </a:t>
            </a:r>
            <a:r>
              <a:rPr lang="ru-RU" b="0" dirty="0" err="1"/>
              <a:t>хазяїна</a:t>
            </a:r>
            <a:r>
              <a:rPr lang="ru-RU" b="0" dirty="0"/>
              <a:t> </a:t>
            </a:r>
            <a:r>
              <a:rPr lang="ru-RU" b="0" dirty="0" err="1"/>
              <a:t>має</a:t>
            </a:r>
            <a:r>
              <a:rPr lang="ru-RU" b="0" dirty="0"/>
              <a:t> </a:t>
            </a:r>
            <a:r>
              <a:rPr lang="ru-RU" b="0" dirty="0" err="1"/>
              <a:t>хребетних</a:t>
            </a:r>
            <a:r>
              <a:rPr lang="ru-RU" b="0" dirty="0"/>
              <a:t>, а </a:t>
            </a:r>
            <a:r>
              <a:rPr lang="ru-RU" b="0" dirty="0" err="1"/>
              <a:t>проміжного</a:t>
            </a:r>
            <a:r>
              <a:rPr lang="ru-RU" b="0" dirty="0"/>
              <a:t> - </a:t>
            </a:r>
            <a:r>
              <a:rPr lang="ru-RU" b="0" dirty="0" err="1"/>
              <a:t>безхребетних</a:t>
            </a:r>
            <a:r>
              <a:rPr lang="ru-RU" b="0" dirty="0"/>
              <a:t> </a:t>
            </a:r>
            <a:r>
              <a:rPr lang="ru-RU" b="0" dirty="0" err="1"/>
              <a:t>тварин</a:t>
            </a:r>
            <a:r>
              <a:rPr lang="ru-RU" b="0" dirty="0"/>
              <a:t>, </a:t>
            </a:r>
            <a:r>
              <a:rPr lang="ru-RU" b="0" dirty="0" err="1"/>
              <a:t>найбільш</a:t>
            </a:r>
            <a:r>
              <a:rPr lang="ru-RU" b="0" dirty="0"/>
              <a:t> </a:t>
            </a:r>
            <a:r>
              <a:rPr lang="ru-RU" b="0" dirty="0" err="1"/>
              <a:t>імовірним</a:t>
            </a:r>
            <a:r>
              <a:rPr lang="ru-RU" b="0" dirty="0"/>
              <a:t> </a:t>
            </a:r>
            <a:r>
              <a:rPr lang="ru-RU" b="0" dirty="0" err="1"/>
              <a:t>вважається</a:t>
            </a:r>
            <a:r>
              <a:rPr lang="ru-RU" b="0" dirty="0"/>
              <a:t> </a:t>
            </a:r>
            <a:r>
              <a:rPr lang="ru-RU" b="0" dirty="0" err="1"/>
              <a:t>первинність</a:t>
            </a:r>
            <a:r>
              <a:rPr lang="ru-RU" b="0" dirty="0"/>
              <a:t> </a:t>
            </a:r>
            <a:r>
              <a:rPr lang="ru-RU" b="0" dirty="0" err="1"/>
              <a:t>проміжно­го</a:t>
            </a:r>
            <a:r>
              <a:rPr lang="ru-RU" b="0" dirty="0"/>
              <a:t> </a:t>
            </a:r>
            <a:r>
              <a:rPr lang="ru-RU" b="0" dirty="0" err="1"/>
              <a:t>хазяїна</a:t>
            </a:r>
            <a:r>
              <a:rPr lang="ru-RU" b="0" dirty="0"/>
              <a:t>. </a:t>
            </a:r>
            <a:endParaRPr lang="ru-RU" b="0" dirty="0" smtClean="0"/>
          </a:p>
          <a:p>
            <a:pPr algn="just"/>
            <a:r>
              <a:rPr lang="ru-RU" b="0" dirty="0" err="1" smtClean="0"/>
              <a:t>По-перше</a:t>
            </a:r>
            <a:r>
              <a:rPr lang="ru-RU" b="0" dirty="0"/>
              <a:t>, </a:t>
            </a:r>
            <a:r>
              <a:rPr lang="ru-RU" b="0" dirty="0" err="1"/>
              <a:t>безхребетні</a:t>
            </a:r>
            <a:r>
              <a:rPr lang="ru-RU" b="0" dirty="0"/>
              <a:t> в </a:t>
            </a:r>
            <a:r>
              <a:rPr lang="ru-RU" b="0" dirty="0" err="1"/>
              <a:t>еволюційному</a:t>
            </a:r>
            <a:r>
              <a:rPr lang="ru-RU" b="0" dirty="0"/>
              <a:t> </a:t>
            </a:r>
            <a:r>
              <a:rPr lang="ru-RU" b="0" dirty="0" err="1"/>
              <a:t>плані</a:t>
            </a:r>
            <a:r>
              <a:rPr lang="ru-RU" b="0" dirty="0"/>
              <a:t> </a:t>
            </a:r>
            <a:r>
              <a:rPr lang="ru-RU" b="0" dirty="0" err="1"/>
              <a:t>виник­ли</a:t>
            </a:r>
            <a:r>
              <a:rPr lang="ru-RU" b="0" dirty="0"/>
              <a:t> </a:t>
            </a:r>
            <a:r>
              <a:rPr lang="ru-RU" b="0" dirty="0" err="1"/>
              <a:t>значно</a:t>
            </a:r>
            <a:r>
              <a:rPr lang="ru-RU" b="0" dirty="0"/>
              <a:t> </a:t>
            </a:r>
            <a:r>
              <a:rPr lang="ru-RU" b="0" dirty="0" err="1"/>
              <a:t>раніше</a:t>
            </a:r>
            <a:r>
              <a:rPr lang="ru-RU" b="0" dirty="0"/>
              <a:t>, </a:t>
            </a:r>
            <a:r>
              <a:rPr lang="ru-RU" b="0" dirty="0" err="1"/>
              <a:t>ніж</a:t>
            </a:r>
            <a:r>
              <a:rPr lang="ru-RU" b="0" dirty="0"/>
              <a:t> </a:t>
            </a:r>
            <a:r>
              <a:rPr lang="ru-RU" b="0" dirty="0" err="1"/>
              <a:t>хребетні</a:t>
            </a:r>
            <a:r>
              <a:rPr lang="ru-RU" b="0" dirty="0"/>
              <a:t>. </a:t>
            </a:r>
            <a:r>
              <a:rPr lang="ru-RU" b="0" dirty="0" err="1"/>
              <a:t>Також</a:t>
            </a:r>
            <a:r>
              <a:rPr lang="ru-RU" b="0" dirty="0"/>
              <a:t> </a:t>
            </a:r>
            <a:r>
              <a:rPr lang="ru-RU" b="0" dirty="0" err="1"/>
              <a:t>підтверджує</a:t>
            </a:r>
            <a:r>
              <a:rPr lang="ru-RU" b="0" dirty="0"/>
              <a:t> </a:t>
            </a:r>
            <a:r>
              <a:rPr lang="ru-RU" b="0" dirty="0" err="1"/>
              <a:t>цю</a:t>
            </a:r>
            <a:r>
              <a:rPr lang="ru-RU" b="0" dirty="0"/>
              <a:t> думку той факт, </a:t>
            </a:r>
            <a:r>
              <a:rPr lang="ru-RU" b="0" dirty="0" err="1"/>
              <a:t>що</a:t>
            </a:r>
            <a:r>
              <a:rPr lang="ru-RU" b="0" dirty="0"/>
              <a:t> </a:t>
            </a:r>
            <a:r>
              <a:rPr lang="ru-RU" b="0" dirty="0" err="1"/>
              <a:t>деякі</a:t>
            </a:r>
            <a:r>
              <a:rPr lang="ru-RU" b="0" dirty="0"/>
              <a:t> </a:t>
            </a:r>
            <a:r>
              <a:rPr lang="ru-RU" b="0" dirty="0" err="1"/>
              <a:t>черв'яки</a:t>
            </a:r>
            <a:r>
              <a:rPr lang="ru-RU" b="0" dirty="0"/>
              <a:t> </a:t>
            </a:r>
            <a:r>
              <a:rPr lang="ru-RU" b="0" dirty="0" err="1"/>
              <a:t>паразитують</a:t>
            </a:r>
            <a:r>
              <a:rPr lang="ru-RU" b="0" dirty="0"/>
              <a:t> </a:t>
            </a:r>
            <a:r>
              <a:rPr lang="ru-RU" b="0" dirty="0" err="1"/>
              <a:t>лише</a:t>
            </a:r>
            <a:r>
              <a:rPr lang="ru-RU" b="0" dirty="0"/>
              <a:t> в </a:t>
            </a:r>
            <a:r>
              <a:rPr lang="ru-RU" b="0" dirty="0" err="1"/>
              <a:t>безхребетних</a:t>
            </a:r>
            <a:r>
              <a:rPr lang="ru-RU" b="0" dirty="0"/>
              <a:t> </a:t>
            </a:r>
            <a:r>
              <a:rPr lang="ru-RU" b="0" dirty="0" err="1"/>
              <a:t>тваринах</a:t>
            </a:r>
            <a:r>
              <a:rPr lang="ru-RU" b="0" dirty="0"/>
              <a:t> (і </a:t>
            </a:r>
            <a:r>
              <a:rPr lang="ru-RU" b="0" dirty="0" err="1"/>
              <a:t>остаточний</a:t>
            </a:r>
            <a:r>
              <a:rPr lang="ru-RU" b="0" dirty="0"/>
              <a:t>, і </a:t>
            </a:r>
            <a:r>
              <a:rPr lang="ru-RU" b="0" dirty="0" err="1"/>
              <a:t>проміжний</a:t>
            </a:r>
            <a:r>
              <a:rPr lang="ru-RU" b="0" dirty="0"/>
              <a:t> </a:t>
            </a:r>
            <a:r>
              <a:rPr lang="ru-RU" b="0" dirty="0" err="1"/>
              <a:t>хазяї</a:t>
            </a:r>
            <a:r>
              <a:rPr lang="ru-RU" b="0" dirty="0"/>
              <a:t> належать до </a:t>
            </a:r>
            <a:r>
              <a:rPr lang="ru-RU" b="0" dirty="0" err="1"/>
              <a:t>цих</a:t>
            </a:r>
            <a:r>
              <a:rPr lang="ru-RU" b="0" dirty="0"/>
              <a:t> </a:t>
            </a:r>
            <a:r>
              <a:rPr lang="ru-RU" b="0" dirty="0" err="1"/>
              <a:t>тва­рин</a:t>
            </a:r>
            <a:r>
              <a:rPr lang="ru-RU" b="0" dirty="0" smtClean="0"/>
              <a:t>), </a:t>
            </a:r>
            <a:r>
              <a:rPr lang="ru-RU" b="0" dirty="0"/>
              <a:t>а за </a:t>
            </a:r>
            <a:r>
              <a:rPr lang="ru-RU" b="0" dirty="0" err="1"/>
              <a:t>своїми</a:t>
            </a:r>
            <a:r>
              <a:rPr lang="ru-RU" b="0" dirty="0"/>
              <a:t> </a:t>
            </a:r>
            <a:r>
              <a:rPr lang="ru-RU" b="0" dirty="0" err="1"/>
              <a:t>біологічними</a:t>
            </a:r>
            <a:r>
              <a:rPr lang="ru-RU" b="0" dirty="0"/>
              <a:t> </a:t>
            </a:r>
            <a:r>
              <a:rPr lang="ru-RU" b="0" dirty="0" err="1"/>
              <a:t>особливостями</a:t>
            </a:r>
            <a:r>
              <a:rPr lang="ru-RU" b="0" dirty="0"/>
              <a:t> вони </a:t>
            </a:r>
            <a:r>
              <a:rPr lang="ru-RU" b="0" dirty="0" err="1"/>
              <a:t>наближаються</a:t>
            </a:r>
            <a:r>
              <a:rPr lang="ru-RU" b="0" dirty="0"/>
              <a:t> до </a:t>
            </a:r>
            <a:r>
              <a:rPr lang="ru-RU" b="0" dirty="0" err="1"/>
              <a:t>вільноіснуючих</a:t>
            </a:r>
            <a:r>
              <a:rPr lang="ru-RU" b="0" dirty="0"/>
              <a:t> форм. </a:t>
            </a:r>
            <a:endParaRPr lang="ru-RU" b="0" dirty="0" smtClean="0"/>
          </a:p>
          <a:p>
            <a:pPr algn="just"/>
            <a:r>
              <a:rPr lang="ru-RU" b="0" dirty="0" err="1" smtClean="0"/>
              <a:t>Первинно</a:t>
            </a:r>
            <a:r>
              <a:rPr lang="ru-RU" b="0" dirty="0" smtClean="0"/>
              <a:t> </a:t>
            </a:r>
            <a:r>
              <a:rPr lang="ru-RU" b="0" dirty="0"/>
              <a:t>паразит у </a:t>
            </a:r>
            <a:r>
              <a:rPr lang="ru-RU" b="0" dirty="0" err="1"/>
              <a:t>статевозрілій</a:t>
            </a:r>
            <a:r>
              <a:rPr lang="ru-RU" b="0" dirty="0"/>
              <a:t> </a:t>
            </a:r>
            <a:r>
              <a:rPr lang="ru-RU" b="0" dirty="0" err="1"/>
              <a:t>фазі</a:t>
            </a:r>
            <a:r>
              <a:rPr lang="ru-RU" b="0" dirty="0"/>
              <a:t> жив як </a:t>
            </a:r>
            <a:r>
              <a:rPr lang="ru-RU" b="0" dirty="0" err="1"/>
              <a:t>вільноіснуючий</a:t>
            </a:r>
            <a:r>
              <a:rPr lang="ru-RU" b="0" dirty="0"/>
              <a:t>, а </a:t>
            </a:r>
            <a:r>
              <a:rPr lang="ru-RU" b="0" dirty="0" err="1"/>
              <a:t>потім</a:t>
            </a:r>
            <a:r>
              <a:rPr lang="ru-RU" b="0" dirty="0"/>
              <a:t> (з </a:t>
            </a:r>
            <a:r>
              <a:rPr lang="ru-RU" b="0" dirty="0" err="1"/>
              <a:t>появою</a:t>
            </a:r>
            <a:r>
              <a:rPr lang="ru-RU" b="0" dirty="0"/>
              <a:t> </a:t>
            </a:r>
            <a:r>
              <a:rPr lang="ru-RU" b="0" dirty="0" err="1"/>
              <a:t>хижака</a:t>
            </a:r>
            <a:r>
              <a:rPr lang="ru-RU" b="0" dirty="0"/>
              <a:t>, </a:t>
            </a:r>
            <a:r>
              <a:rPr lang="ru-RU" b="0" dirty="0" err="1"/>
              <a:t>який</a:t>
            </a:r>
            <a:r>
              <a:rPr lang="ru-RU" b="0" dirty="0"/>
              <a:t> </a:t>
            </a:r>
            <a:r>
              <a:rPr lang="ru-RU" b="0" dirty="0" err="1"/>
              <a:t>з'їдав</a:t>
            </a:r>
            <a:r>
              <a:rPr lang="ru-RU" b="0" dirty="0"/>
              <a:t> </a:t>
            </a:r>
            <a:r>
              <a:rPr lang="ru-RU" b="0" dirty="0" err="1"/>
              <a:t>проміжного</a:t>
            </a:r>
            <a:r>
              <a:rPr lang="ru-RU" b="0" dirty="0"/>
              <a:t> </a:t>
            </a:r>
            <a:r>
              <a:rPr lang="ru-RU" b="0" dirty="0" err="1"/>
              <a:t>хазяїна</a:t>
            </a:r>
            <a:r>
              <a:rPr lang="ru-RU" b="0" dirty="0"/>
              <a:t>) </a:t>
            </a:r>
            <a:r>
              <a:rPr lang="ru-RU" b="0" dirty="0" err="1"/>
              <a:t>переніс</a:t>
            </a:r>
            <a:r>
              <a:rPr lang="ru-RU" b="0" dirty="0"/>
              <a:t> </a:t>
            </a:r>
            <a:r>
              <a:rPr lang="ru-RU" b="0" dirty="0" err="1"/>
              <a:t>статевозрілу</a:t>
            </a:r>
            <a:r>
              <a:rPr lang="ru-RU" b="0" dirty="0"/>
              <a:t> форму </a:t>
            </a:r>
            <a:r>
              <a:rPr lang="ru-RU" b="0" dirty="0" smtClean="0"/>
              <a:t>з </a:t>
            </a:r>
            <a:r>
              <a:rPr lang="ru-RU" b="0" dirty="0" err="1"/>
              <a:t>зовнішнього</a:t>
            </a:r>
            <a:r>
              <a:rPr lang="ru-RU" b="0" dirty="0"/>
              <a:t> </a:t>
            </a:r>
            <a:r>
              <a:rPr lang="ru-RU" b="0" dirty="0" err="1"/>
              <a:t>середовища</a:t>
            </a:r>
            <a:r>
              <a:rPr lang="ru-RU" b="0" dirty="0"/>
              <a:t> до </a:t>
            </a:r>
            <a:r>
              <a:rPr lang="ru-RU" b="0" dirty="0" err="1"/>
              <a:t>організму</a:t>
            </a:r>
            <a:r>
              <a:rPr lang="ru-RU" b="0" dirty="0"/>
              <a:t> </a:t>
            </a:r>
            <a:r>
              <a:rPr lang="ru-RU" b="0" dirty="0" err="1"/>
              <a:t>дефінітивного</a:t>
            </a:r>
            <a:r>
              <a:rPr lang="ru-RU" b="0" dirty="0"/>
              <a:t> </a:t>
            </a:r>
            <a:r>
              <a:rPr lang="ru-RU" b="0" dirty="0" err="1"/>
              <a:t>хазяїна</a:t>
            </a:r>
            <a:r>
              <a:rPr lang="ru-RU" b="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4699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100628"/>
            <a:ext cx="7084268" cy="3579849"/>
          </a:xfrm>
        </p:spPr>
        <p:txBody>
          <a:bodyPr/>
          <a:lstStyle/>
          <a:p>
            <a:pPr algn="just"/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Але, за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поглядами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первинним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остаточ­ного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хазяїна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личинки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вільноіснуючими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почали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ор­ганізму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Підтвердженням</a:t>
            </a: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особ­ливостей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розселення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паразитів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перевагою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па­разита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хижак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розшукуючи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автоматично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паразитів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травоїдні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біль­ше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контактують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ґрунтом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тому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зараження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відбу­вається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легше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хижака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Особливо, коли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проміжному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інцистувались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могли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зберігатися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трива­лий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сприяло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закріпленню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життєво­го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869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обидві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проміжного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хазяїна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еволюції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паразитичних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форм.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перетво­рення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циклів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етапами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про­гресивного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паразитизму. </a:t>
            </a:r>
            <a:endParaRPr lang="ru-RU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про­блеми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паратенічний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паразитизм.</a:t>
            </a:r>
          </a:p>
          <a:p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9599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Паратенічний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паразитизм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заслуговує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паратенічного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(резервуарного) паразитизму, яке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інвазійних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стадій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зоопаразитів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невластивих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осідати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органах і тканинах. </a:t>
            </a:r>
            <a:endParaRPr lang="ru-RU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таких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більш-менш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тривалий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зберігаючи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життєздатність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інва­зійні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паратенічні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альтерна­тивними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зараження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дефінітивних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забезпечуючи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паразит-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хазяїн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Паратеніч­ний</a:t>
            </a: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хазяїн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відрізняється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проміжного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дефінітивного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необов'язковим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паразита.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установлено,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паратенічного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паразитизму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гельмінти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трематоди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цестоди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нематоди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акантоцефали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але й </a:t>
            </a:r>
            <a:r>
              <a:rPr lang="ru-RU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апікомплексні</a:t>
            </a: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кокциди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членистоногі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пентастоміди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115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ОСНОВНІ ПОТРЕБИ ВІЛЬНО-ІСНУЮЧИХ ОРГАНІЗМІВ ТА ПАРАЗИТІВ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709480" cy="398455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0" dirty="0" err="1"/>
              <a:t>Основними</a:t>
            </a:r>
            <a:r>
              <a:rPr lang="ru-RU" b="0" dirty="0"/>
              <a:t> потребами кожного </a:t>
            </a:r>
            <a:r>
              <a:rPr lang="ru-RU" b="0" dirty="0" err="1"/>
              <a:t>організму</a:t>
            </a:r>
            <a:r>
              <a:rPr lang="ru-RU" b="0" dirty="0"/>
              <a:t> є </a:t>
            </a:r>
            <a:r>
              <a:rPr lang="ru-RU" b="0" dirty="0" err="1"/>
              <a:t>необхідність</a:t>
            </a:r>
            <a:r>
              <a:rPr lang="ru-RU" b="0" dirty="0"/>
              <a:t> </a:t>
            </a:r>
            <a:r>
              <a:rPr lang="ru-RU" b="0" dirty="0" err="1"/>
              <a:t>збережен­ня</a:t>
            </a:r>
            <a:r>
              <a:rPr lang="ru-RU" b="0" dirty="0"/>
              <a:t>: </a:t>
            </a:r>
            <a:r>
              <a:rPr lang="ru-RU" b="0" dirty="0" err="1"/>
              <a:t>самозбереження</a:t>
            </a:r>
            <a:r>
              <a:rPr lang="ru-RU" b="0" dirty="0"/>
              <a:t> за </a:t>
            </a:r>
            <a:r>
              <a:rPr lang="ru-RU" b="0" dirty="0" err="1"/>
              <a:t>наявності</a:t>
            </a:r>
            <a:r>
              <a:rPr lang="ru-RU" b="0" dirty="0"/>
              <a:t> </a:t>
            </a:r>
            <a:r>
              <a:rPr lang="ru-RU" b="0" dirty="0" err="1"/>
              <a:t>певних</a:t>
            </a:r>
            <a:r>
              <a:rPr lang="ru-RU" b="0" dirty="0"/>
              <a:t> </a:t>
            </a:r>
            <a:r>
              <a:rPr lang="ru-RU" b="0" dirty="0" err="1"/>
              <a:t>ресурсів</a:t>
            </a:r>
            <a:r>
              <a:rPr lang="ru-RU" b="0" dirty="0"/>
              <a:t> і </a:t>
            </a:r>
            <a:r>
              <a:rPr lang="ru-RU" b="0" dirty="0" err="1"/>
              <a:t>відтворення</a:t>
            </a:r>
            <a:r>
              <a:rPr lang="ru-RU" b="0" dirty="0"/>
              <a:t> себе в </a:t>
            </a:r>
            <a:r>
              <a:rPr lang="ru-RU" b="0" dirty="0" err="1"/>
              <a:t>інших</a:t>
            </a:r>
            <a:r>
              <a:rPr lang="ru-RU" b="0" dirty="0"/>
              <a:t> (</a:t>
            </a:r>
            <a:r>
              <a:rPr lang="ru-RU" b="0" dirty="0" err="1"/>
              <a:t>збереження</a:t>
            </a:r>
            <a:r>
              <a:rPr lang="ru-RU" b="0" dirty="0"/>
              <a:t> </a:t>
            </a:r>
            <a:r>
              <a:rPr lang="ru-RU" b="0" dirty="0" err="1"/>
              <a:t>свого</a:t>
            </a:r>
            <a:r>
              <a:rPr lang="ru-RU" b="0" dirty="0"/>
              <a:t> виду). </a:t>
            </a:r>
            <a:endParaRPr lang="ru-RU" b="0" dirty="0" smtClean="0"/>
          </a:p>
          <a:p>
            <a:pPr algn="just"/>
            <a:r>
              <a:rPr lang="ru-RU" b="0" dirty="0" err="1" smtClean="0"/>
              <a:t>Інколи</a:t>
            </a:r>
            <a:r>
              <a:rPr lang="ru-RU" b="0" dirty="0" smtClean="0"/>
              <a:t> </a:t>
            </a:r>
            <a:r>
              <a:rPr lang="ru-RU" b="0" dirty="0" err="1"/>
              <a:t>ці</a:t>
            </a:r>
            <a:r>
              <a:rPr lang="ru-RU" b="0" dirty="0"/>
              <a:t> потреби </a:t>
            </a:r>
            <a:r>
              <a:rPr lang="ru-RU" b="0" dirty="0" err="1"/>
              <a:t>особини</a:t>
            </a:r>
            <a:r>
              <a:rPr lang="ru-RU" b="0" dirty="0"/>
              <a:t> та потреби виду </a:t>
            </a:r>
            <a:r>
              <a:rPr lang="ru-RU" b="0" dirty="0" err="1"/>
              <a:t>можуть</a:t>
            </a:r>
            <a:r>
              <a:rPr lang="ru-RU" b="0" dirty="0"/>
              <a:t> </a:t>
            </a:r>
            <a:r>
              <a:rPr lang="ru-RU" b="0" dirty="0" err="1"/>
              <a:t>мати</a:t>
            </a:r>
            <a:r>
              <a:rPr lang="ru-RU" b="0" dirty="0"/>
              <a:t> в </a:t>
            </a:r>
            <a:r>
              <a:rPr lang="ru-RU" b="0" dirty="0" err="1"/>
              <a:t>значні</a:t>
            </a:r>
            <a:r>
              <a:rPr lang="ru-RU" b="0" dirty="0"/>
              <a:t> </a:t>
            </a:r>
            <a:r>
              <a:rPr lang="ru-RU" b="0" dirty="0" err="1"/>
              <a:t>суперечності</a:t>
            </a:r>
            <a:r>
              <a:rPr lang="ru-RU" b="0" dirty="0"/>
              <a:t>, </a:t>
            </a:r>
            <a:r>
              <a:rPr lang="ru-RU" b="0" dirty="0" err="1"/>
              <a:t>що</a:t>
            </a:r>
            <a:r>
              <a:rPr lang="ru-RU" b="0" dirty="0"/>
              <a:t> </a:t>
            </a:r>
            <a:r>
              <a:rPr lang="ru-RU" b="0" dirty="0" err="1"/>
              <a:t>пов'язано</a:t>
            </a:r>
            <a:r>
              <a:rPr lang="ru-RU" b="0" dirty="0"/>
              <a:t> з </a:t>
            </a:r>
            <a:r>
              <a:rPr lang="ru-RU" b="0" u="sng" dirty="0" err="1"/>
              <a:t>необхідністю</a:t>
            </a:r>
            <a:r>
              <a:rPr lang="ru-RU" b="0" u="sng" dirty="0"/>
              <a:t> </a:t>
            </a:r>
            <a:r>
              <a:rPr lang="ru-RU" b="0" u="sng" dirty="0" err="1"/>
              <a:t>пристосовуватися</a:t>
            </a:r>
            <a:r>
              <a:rPr lang="ru-RU" b="0" u="sng" dirty="0"/>
              <a:t> до </a:t>
            </a:r>
            <a:r>
              <a:rPr lang="ru-RU" b="0" u="sng" dirty="0" err="1"/>
              <a:t>певних</a:t>
            </a:r>
            <a:r>
              <a:rPr lang="ru-RU" b="0" u="sng" dirty="0"/>
              <a:t> умов </a:t>
            </a:r>
            <a:r>
              <a:rPr lang="ru-RU" b="0" u="sng" dirty="0" err="1"/>
              <a:t>існування</a:t>
            </a:r>
            <a:r>
              <a:rPr lang="ru-RU" b="0" dirty="0"/>
              <a:t>. </a:t>
            </a:r>
            <a:r>
              <a:rPr lang="ru-RU" b="0" dirty="0" err="1"/>
              <a:t>Оскільки</a:t>
            </a:r>
            <a:r>
              <a:rPr lang="ru-RU" b="0" dirty="0"/>
              <a:t> </a:t>
            </a:r>
            <a:r>
              <a:rPr lang="ru-RU" b="0" dirty="0" err="1"/>
              <a:t>середовище</a:t>
            </a:r>
            <a:r>
              <a:rPr lang="ru-RU" b="0" dirty="0"/>
              <a:t> </a:t>
            </a:r>
            <a:r>
              <a:rPr lang="ru-RU" b="0" dirty="0" err="1"/>
              <a:t>існування</a:t>
            </a:r>
            <a:r>
              <a:rPr lang="ru-RU" b="0" dirty="0"/>
              <a:t> </a:t>
            </a:r>
            <a:r>
              <a:rPr lang="ru-RU" b="0" dirty="0" err="1"/>
              <a:t>паразитів</a:t>
            </a:r>
            <a:r>
              <a:rPr lang="ru-RU" b="0" dirty="0"/>
              <a:t> </a:t>
            </a:r>
            <a:r>
              <a:rPr lang="ru-RU" b="0" dirty="0" err="1"/>
              <a:t>значно</a:t>
            </a:r>
            <a:r>
              <a:rPr lang="ru-RU" b="0" dirty="0"/>
              <a:t> </a:t>
            </a:r>
            <a:r>
              <a:rPr lang="ru-RU" b="0" dirty="0" err="1"/>
              <a:t>відрізняється</a:t>
            </a:r>
            <a:r>
              <a:rPr lang="ru-RU" b="0" dirty="0"/>
              <a:t> </a:t>
            </a:r>
            <a:r>
              <a:rPr lang="ru-RU" b="0" dirty="0" err="1"/>
              <a:t>від</a:t>
            </a:r>
            <a:r>
              <a:rPr lang="ru-RU" b="0" dirty="0"/>
              <a:t> </a:t>
            </a:r>
            <a:r>
              <a:rPr lang="ru-RU" b="0" dirty="0" err="1"/>
              <a:t>і</a:t>
            </a:r>
            <a:r>
              <a:rPr lang="ru-RU" b="0" dirty="0" err="1" smtClean="0"/>
              <a:t>нших</a:t>
            </a:r>
            <a:r>
              <a:rPr lang="ru-RU" b="0" dirty="0"/>
              <a:t>, </a:t>
            </a:r>
            <a:r>
              <a:rPr lang="ru-RU" b="0" dirty="0" err="1"/>
              <a:t>виникає</a:t>
            </a:r>
            <a:r>
              <a:rPr lang="ru-RU" b="0" dirty="0"/>
              <a:t> </a:t>
            </a:r>
            <a:r>
              <a:rPr lang="ru-RU" b="0" dirty="0" err="1"/>
              <a:t>ціла</a:t>
            </a:r>
            <a:r>
              <a:rPr lang="ru-RU" b="0" dirty="0"/>
              <a:t> низка </a:t>
            </a:r>
            <a:r>
              <a:rPr lang="ru-RU" b="0" dirty="0" err="1"/>
              <a:t>незворотних</a:t>
            </a:r>
            <a:r>
              <a:rPr lang="ru-RU" b="0" dirty="0"/>
              <a:t> </a:t>
            </a:r>
            <a:r>
              <a:rPr lang="ru-RU" b="0" dirty="0" err="1"/>
              <a:t>перетворень</a:t>
            </a:r>
            <a:r>
              <a:rPr lang="ru-RU" b="0" dirty="0"/>
              <a:t>, комплекс </a:t>
            </a:r>
            <a:r>
              <a:rPr lang="ru-RU" b="0" dirty="0" err="1"/>
              <a:t>яких</a:t>
            </a:r>
            <a:r>
              <a:rPr lang="ru-RU" b="0" dirty="0"/>
              <a:t> </a:t>
            </a:r>
            <a:r>
              <a:rPr lang="ru-RU" b="0" dirty="0" err="1"/>
              <a:t>якісно</a:t>
            </a:r>
            <a:r>
              <a:rPr lang="ru-RU" b="0" dirty="0"/>
              <a:t> </a:t>
            </a:r>
            <a:r>
              <a:rPr lang="ru-RU" b="0" dirty="0" err="1"/>
              <a:t>відрізняє</a:t>
            </a:r>
            <a:r>
              <a:rPr lang="ru-RU" b="0" dirty="0"/>
              <a:t> </a:t>
            </a:r>
            <a:r>
              <a:rPr lang="ru-RU" b="0" dirty="0" err="1"/>
              <a:t>паразитичну</a:t>
            </a:r>
            <a:r>
              <a:rPr lang="ru-RU" b="0" dirty="0"/>
              <a:t> форму </a:t>
            </a:r>
            <a:r>
              <a:rPr lang="ru-RU" b="0" dirty="0" err="1"/>
              <a:t>від</a:t>
            </a:r>
            <a:r>
              <a:rPr lang="ru-RU" b="0" dirty="0"/>
              <a:t> </a:t>
            </a:r>
            <a:r>
              <a:rPr lang="ru-RU" b="0" dirty="0" err="1"/>
              <a:t>вільноіснуючої</a:t>
            </a:r>
            <a:r>
              <a:rPr lang="ru-RU" b="0" dirty="0"/>
              <a:t>. </a:t>
            </a:r>
            <a:endParaRPr lang="en-US" b="0" dirty="0" smtClean="0"/>
          </a:p>
          <a:p>
            <a:pPr algn="just"/>
            <a:r>
              <a:rPr lang="ru-RU" b="0" dirty="0" err="1" smtClean="0"/>
              <a:t>Якщо</a:t>
            </a:r>
            <a:r>
              <a:rPr lang="ru-RU" b="0" dirty="0" smtClean="0"/>
              <a:t> </a:t>
            </a:r>
            <a:r>
              <a:rPr lang="ru-RU" b="0" dirty="0"/>
              <a:t>для </a:t>
            </a:r>
            <a:r>
              <a:rPr lang="ru-RU" b="0" dirty="0" err="1"/>
              <a:t>вільноіснуючого</a:t>
            </a:r>
            <a:r>
              <a:rPr lang="ru-RU" b="0" dirty="0"/>
              <a:t> </a:t>
            </a:r>
            <a:r>
              <a:rPr lang="ru-RU" b="0" dirty="0" err="1"/>
              <a:t>організму</a:t>
            </a:r>
            <a:r>
              <a:rPr lang="ru-RU" b="0" dirty="0"/>
              <a:t> </a:t>
            </a:r>
            <a:r>
              <a:rPr lang="ru-RU" b="0" dirty="0" err="1"/>
              <a:t>однією</a:t>
            </a:r>
            <a:r>
              <a:rPr lang="ru-RU" b="0" dirty="0"/>
              <a:t> з </a:t>
            </a:r>
            <a:r>
              <a:rPr lang="ru-RU" b="0" dirty="0" err="1"/>
              <a:t>головних</a:t>
            </a:r>
            <a:r>
              <a:rPr lang="ru-RU" b="0" dirty="0"/>
              <a:t> проблем </a:t>
            </a:r>
            <a:r>
              <a:rPr lang="ru-RU" dirty="0"/>
              <a:t>є проблема </a:t>
            </a:r>
            <a:r>
              <a:rPr lang="ru-RU" dirty="0" err="1"/>
              <a:t>живлення</a:t>
            </a:r>
            <a:r>
              <a:rPr lang="ru-RU" dirty="0"/>
              <a:t>,</a:t>
            </a:r>
            <a:r>
              <a:rPr lang="ru-RU" b="0" dirty="0"/>
              <a:t> то </a:t>
            </a:r>
            <a:r>
              <a:rPr lang="ru-RU" b="0" dirty="0" err="1"/>
              <a:t>паразити</a:t>
            </a:r>
            <a:r>
              <a:rPr lang="ru-RU" b="0" dirty="0"/>
              <a:t> (особливо </a:t>
            </a:r>
            <a:r>
              <a:rPr lang="ru-RU" b="0" dirty="0" err="1"/>
              <a:t>це</a:t>
            </a:r>
            <a:r>
              <a:rPr lang="ru-RU" b="0" dirty="0"/>
              <a:t> </a:t>
            </a:r>
            <a:r>
              <a:rPr lang="ru-RU" b="0" dirty="0" err="1"/>
              <a:t>стосується</a:t>
            </a:r>
            <a:r>
              <a:rPr lang="ru-RU" b="0" dirty="0"/>
              <a:t> </a:t>
            </a:r>
            <a:r>
              <a:rPr lang="ru-RU" b="0" dirty="0" err="1"/>
              <a:t>ендо­паразитів</a:t>
            </a:r>
            <a:r>
              <a:rPr lang="ru-RU" b="0" dirty="0"/>
              <a:t>) </a:t>
            </a:r>
            <a:r>
              <a:rPr lang="ru-RU" b="0" dirty="0" err="1"/>
              <a:t>існують</a:t>
            </a:r>
            <a:r>
              <a:rPr lang="ru-RU" b="0" dirty="0"/>
              <a:t> в </a:t>
            </a:r>
            <a:r>
              <a:rPr lang="ru-RU" b="0" dirty="0" err="1"/>
              <a:t>умовах</a:t>
            </a:r>
            <a:r>
              <a:rPr lang="ru-RU" b="0" dirty="0"/>
              <a:t> </a:t>
            </a:r>
            <a:r>
              <a:rPr lang="ru-RU" b="0" dirty="0" err="1"/>
              <a:t>достатньої</a:t>
            </a:r>
            <a:r>
              <a:rPr lang="ru-RU" b="0" dirty="0"/>
              <a:t> </a:t>
            </a:r>
            <a:r>
              <a:rPr lang="ru-RU" b="0" dirty="0" err="1"/>
              <a:t>кількості</a:t>
            </a:r>
            <a:r>
              <a:rPr lang="ru-RU" b="0" dirty="0"/>
              <a:t> </a:t>
            </a:r>
            <a:r>
              <a:rPr lang="ru-RU" b="0" dirty="0" err="1"/>
              <a:t>поживних</a:t>
            </a:r>
            <a:r>
              <a:rPr lang="ru-RU" b="0" dirty="0"/>
              <a:t> </a:t>
            </a:r>
            <a:r>
              <a:rPr lang="ru-RU" b="0" dirty="0" err="1"/>
              <a:t>речо­вин</a:t>
            </a:r>
            <a:r>
              <a:rPr lang="ru-RU" b="0" dirty="0"/>
              <a:t>. </a:t>
            </a:r>
            <a:r>
              <a:rPr lang="ru-RU" b="0" dirty="0" err="1"/>
              <a:t>Зовсім</a:t>
            </a:r>
            <a:r>
              <a:rPr lang="ru-RU" b="0" dirty="0"/>
              <a:t> </a:t>
            </a:r>
            <a:r>
              <a:rPr lang="ru-RU" b="0" dirty="0" err="1"/>
              <a:t>інше</a:t>
            </a:r>
            <a:r>
              <a:rPr lang="ru-RU" b="0" dirty="0"/>
              <a:t> </a:t>
            </a:r>
            <a:r>
              <a:rPr lang="ru-RU" b="0" dirty="0" err="1"/>
              <a:t>співвідношення</a:t>
            </a:r>
            <a:r>
              <a:rPr lang="ru-RU" b="0" dirty="0"/>
              <a:t> </a:t>
            </a:r>
            <a:r>
              <a:rPr lang="ru-RU" b="0" dirty="0" err="1"/>
              <a:t>спостерігається</a:t>
            </a:r>
            <a:r>
              <a:rPr lang="ru-RU" b="0" dirty="0"/>
              <a:t> </a:t>
            </a:r>
            <a:r>
              <a:rPr lang="ru-RU" b="0" dirty="0" err="1"/>
              <a:t>щодо</a:t>
            </a:r>
            <a:r>
              <a:rPr lang="ru-RU" b="0" dirty="0"/>
              <a:t> </a:t>
            </a:r>
            <a:r>
              <a:rPr lang="ru-RU" b="0" dirty="0" err="1"/>
              <a:t>біології</a:t>
            </a:r>
            <a:r>
              <a:rPr lang="ru-RU" b="0" dirty="0"/>
              <a:t> </a:t>
            </a:r>
            <a:r>
              <a:rPr lang="ru-RU" b="0" dirty="0" err="1"/>
              <a:t>розмноження</a:t>
            </a:r>
            <a:r>
              <a:rPr lang="ru-RU" b="0" dirty="0"/>
              <a:t>, яке </a:t>
            </a:r>
            <a:r>
              <a:rPr lang="ru-RU" b="0" dirty="0" err="1"/>
              <a:t>значно</a:t>
            </a:r>
            <a:r>
              <a:rPr lang="ru-RU" b="0" dirty="0"/>
              <a:t> </a:t>
            </a:r>
            <a:r>
              <a:rPr lang="ru-RU" b="0" dirty="0" err="1"/>
              <a:t>легше</a:t>
            </a:r>
            <a:r>
              <a:rPr lang="ru-RU" b="0" dirty="0"/>
              <a:t> </a:t>
            </a:r>
            <a:r>
              <a:rPr lang="ru-RU" b="0" dirty="0" err="1"/>
              <a:t>відбувається</a:t>
            </a:r>
            <a:r>
              <a:rPr lang="ru-RU" b="0" dirty="0"/>
              <a:t> у форм з </a:t>
            </a:r>
            <a:r>
              <a:rPr lang="ru-RU" b="0" dirty="0" err="1"/>
              <a:t>вільним</a:t>
            </a:r>
            <a:r>
              <a:rPr lang="ru-RU" b="0" dirty="0"/>
              <a:t> </a:t>
            </a:r>
            <a:r>
              <a:rPr lang="ru-RU" b="0" dirty="0" err="1"/>
              <a:t>існуванням</a:t>
            </a:r>
            <a:r>
              <a:rPr lang="ru-RU" b="0" dirty="0" smtClean="0"/>
              <a:t>.</a:t>
            </a:r>
            <a:endParaRPr lang="en-US" b="0" dirty="0" smtClean="0"/>
          </a:p>
          <a:p>
            <a:pPr algn="just"/>
            <a:r>
              <a:rPr lang="ru-RU" b="0" dirty="0" smtClean="0"/>
              <a:t> </a:t>
            </a:r>
            <a:r>
              <a:rPr lang="ru-RU" dirty="0"/>
              <a:t>Головною проблемою </a:t>
            </a:r>
            <a:r>
              <a:rPr lang="ru-RU" dirty="0" err="1"/>
              <a:t>розселення</a:t>
            </a:r>
            <a:r>
              <a:rPr lang="ru-RU" dirty="0"/>
              <a:t> в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є те, </a:t>
            </a:r>
            <a:r>
              <a:rPr lang="ru-RU" dirty="0" err="1"/>
              <a:t>що</a:t>
            </a:r>
            <a:r>
              <a:rPr lang="ru-RU" dirty="0"/>
              <a:t> для </a:t>
            </a:r>
            <a:r>
              <a:rPr lang="ru-RU" dirty="0" err="1"/>
              <a:t>заселення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хазяїв</a:t>
            </a:r>
            <a:r>
              <a:rPr lang="ru-RU" dirty="0"/>
              <a:t> паразит повинен перейти через </a:t>
            </a:r>
            <a:r>
              <a:rPr lang="ru-RU" dirty="0" err="1"/>
              <a:t>середовище</a:t>
            </a:r>
            <a:r>
              <a:rPr lang="ru-RU" dirty="0"/>
              <a:t>, до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став </a:t>
            </a:r>
            <a:r>
              <a:rPr lang="ru-RU" dirty="0" err="1"/>
              <a:t>зовсім</a:t>
            </a:r>
            <a:r>
              <a:rPr lang="ru-RU" dirty="0"/>
              <a:t> не </a:t>
            </a:r>
            <a:r>
              <a:rPr lang="ru-RU" dirty="0" err="1"/>
              <a:t>пристосованим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2630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паратенічного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паразитизму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зумовлюється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біоценотичною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організмів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топічними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трофіч­ними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зв'язками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таким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зв'язкам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пасивне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їжею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інколи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перкутанне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проникнення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інвазійних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стадій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облігатних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й до тих, 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зрілої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паразит не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заблукалі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па­разити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дублювальну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трансмісивну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систему, яка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збіль­шує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імовірність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зараження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дефінітивних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поглядами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рослиноїдних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трофічно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вузькоспеціалізованих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урахо­вуючи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паратенічні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і той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самий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особина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паратенічним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хазяїном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паразитів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паралель­но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проміжним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дефінітивним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для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5271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паратенічні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ставати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єдиним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зараження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усу­ваючи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Але є й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паратенічні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знов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-таки через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причини, практи­чно не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трансмісії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паразитів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(так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звані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еколо­гічні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пастки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глухі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кути).</a:t>
            </a:r>
          </a:p>
          <a:p>
            <a:pPr algn="just"/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трансмі­сійного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паразитів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паратепезу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персистуючих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личинок одно-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багаторазо­во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передаватися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поживними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ланцюгами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паратенічного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хазяїна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жертви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до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хижака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При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личинки в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паратенічних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хазяях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інвазійності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втрачають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тривалий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персистувати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личинки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де­яких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гельмінтів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трематоди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нематоди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трансплацентарно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трансмаммарно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передаватися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ссавців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потомству, в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так само,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персистуючи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зберігають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інвазійні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26499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/>
              <a:t>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паратенічними</a:t>
            </a:r>
            <a:r>
              <a:rPr lang="ru-RU" dirty="0"/>
              <a:t> </a:t>
            </a:r>
            <a:r>
              <a:rPr lang="ru-RU" dirty="0" err="1"/>
              <a:t>хазяями</a:t>
            </a:r>
            <a:r>
              <a:rPr lang="ru-RU" dirty="0"/>
              <a:t>, </a:t>
            </a:r>
            <a:r>
              <a:rPr lang="ru-RU" dirty="0" err="1"/>
              <a:t>трива­лість</a:t>
            </a:r>
            <a:r>
              <a:rPr lang="ru-RU" dirty="0"/>
              <a:t> </a:t>
            </a:r>
            <a:r>
              <a:rPr lang="ru-RU" dirty="0" err="1"/>
              <a:t>персистування</a:t>
            </a:r>
            <a:r>
              <a:rPr lang="ru-RU" dirty="0"/>
              <a:t> личинок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суттєво</a:t>
            </a:r>
            <a:r>
              <a:rPr lang="ru-RU" dirty="0"/>
              <a:t> </a:t>
            </a:r>
            <a:r>
              <a:rPr lang="ru-RU" dirty="0" err="1"/>
              <a:t>відрізнятися</a:t>
            </a:r>
            <a:r>
              <a:rPr lang="ru-RU" dirty="0"/>
              <a:t>. У </a:t>
            </a:r>
            <a:r>
              <a:rPr lang="ru-RU" dirty="0" err="1"/>
              <a:t>ха­зяях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довго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,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тривати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рока­ми,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значне</a:t>
            </a:r>
            <a:r>
              <a:rPr lang="ru-RU" dirty="0"/>
              <a:t> </a:t>
            </a:r>
            <a:r>
              <a:rPr lang="ru-RU" dirty="0" err="1"/>
              <a:t>скупчення</a:t>
            </a:r>
            <a:r>
              <a:rPr lang="ru-RU" dirty="0"/>
              <a:t> </a:t>
            </a:r>
            <a:r>
              <a:rPr lang="ru-RU" dirty="0" err="1"/>
              <a:t>паразитів</a:t>
            </a:r>
            <a:r>
              <a:rPr lang="ru-RU" dirty="0"/>
              <a:t>. </a:t>
            </a:r>
            <a:r>
              <a:rPr lang="ru-RU" dirty="0" err="1"/>
              <a:t>Останньому</a:t>
            </a:r>
            <a:r>
              <a:rPr lang="ru-RU" dirty="0"/>
              <a:t> </a:t>
            </a:r>
            <a:r>
              <a:rPr lang="ru-RU" dirty="0" err="1"/>
              <a:t>інколи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до </a:t>
            </a:r>
            <a:r>
              <a:rPr lang="ru-RU" dirty="0" err="1"/>
              <a:t>безстатево­го</a:t>
            </a:r>
            <a:r>
              <a:rPr lang="ru-RU" dirty="0"/>
              <a:t> </a:t>
            </a:r>
            <a:r>
              <a:rPr lang="ru-RU" dirty="0" err="1"/>
              <a:t>розмноження</a:t>
            </a:r>
            <a:r>
              <a:rPr lang="ru-RU" dirty="0"/>
              <a:t> в </a:t>
            </a:r>
            <a:r>
              <a:rPr lang="ru-RU" dirty="0" err="1"/>
              <a:t>паратенічних</a:t>
            </a:r>
            <a:r>
              <a:rPr lang="ru-RU" dirty="0"/>
              <a:t> </a:t>
            </a:r>
            <a:r>
              <a:rPr lang="ru-RU" dirty="0" err="1"/>
              <a:t>хазяях</a:t>
            </a:r>
            <a:r>
              <a:rPr lang="ru-RU" dirty="0"/>
              <a:t>. Через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запропо­новано</a:t>
            </a:r>
            <a:r>
              <a:rPr lang="ru-RU" dirty="0"/>
              <a:t> </a:t>
            </a:r>
            <a:r>
              <a:rPr lang="ru-RU" dirty="0" err="1"/>
              <a:t>поділяти</a:t>
            </a:r>
            <a:r>
              <a:rPr lang="ru-RU" dirty="0"/>
              <a:t> </a:t>
            </a:r>
            <a:r>
              <a:rPr lang="ru-RU" dirty="0" err="1"/>
              <a:t>паратенічних</a:t>
            </a:r>
            <a:r>
              <a:rPr lang="ru-RU" dirty="0"/>
              <a:t> </a:t>
            </a:r>
            <a:r>
              <a:rPr lang="ru-RU" dirty="0" err="1"/>
              <a:t>хазяїв</a:t>
            </a:r>
            <a:r>
              <a:rPr lang="ru-RU" dirty="0"/>
              <a:t> на </a:t>
            </a:r>
            <a:r>
              <a:rPr lang="ru-RU" dirty="0" err="1"/>
              <a:t>оптимальних</a:t>
            </a:r>
            <a:r>
              <a:rPr lang="ru-RU" dirty="0"/>
              <a:t> та </a:t>
            </a:r>
            <a:r>
              <a:rPr lang="ru-RU" dirty="0" err="1"/>
              <a:t>песимальних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З'ясовано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хребетних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як </a:t>
            </a:r>
            <a:r>
              <a:rPr lang="ru-RU" dirty="0" err="1"/>
              <a:t>паратенічні</a:t>
            </a:r>
            <a:r>
              <a:rPr lang="ru-RU" dirty="0"/>
              <a:t> </a:t>
            </a:r>
            <a:r>
              <a:rPr lang="ru-RU" dirty="0" err="1"/>
              <a:t>хазяїв</a:t>
            </a:r>
            <a:r>
              <a:rPr lang="ru-RU" dirty="0"/>
              <a:t>, личинки </a:t>
            </a:r>
            <a:r>
              <a:rPr lang="ru-RU" dirty="0" err="1"/>
              <a:t>здатні</a:t>
            </a:r>
            <a:r>
              <a:rPr lang="ru-RU" dirty="0"/>
              <a:t> </a:t>
            </a:r>
            <a:r>
              <a:rPr lang="ru-RU" dirty="0" err="1"/>
              <a:t>придушувати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</a:t>
            </a:r>
            <a:r>
              <a:rPr lang="ru-RU" dirty="0" err="1"/>
              <a:t>лейко­цитів</a:t>
            </a:r>
            <a:r>
              <a:rPr lang="ru-RU" dirty="0"/>
              <a:t>, </a:t>
            </a:r>
            <a:r>
              <a:rPr lang="ru-RU" dirty="0" err="1"/>
              <a:t>уникаючи</a:t>
            </a:r>
            <a:r>
              <a:rPr lang="ru-RU" dirty="0"/>
              <a:t> </a:t>
            </a:r>
            <a:r>
              <a:rPr lang="ru-RU" dirty="0" err="1"/>
              <a:t>захисних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 </a:t>
            </a:r>
            <a:r>
              <a:rPr lang="ru-RU" dirty="0" err="1"/>
              <a:t>хазяїна</a:t>
            </a:r>
            <a:r>
              <a:rPr lang="ru-RU" dirty="0"/>
              <a:t>. Не </a:t>
            </a:r>
            <a:r>
              <a:rPr lang="ru-RU" dirty="0" err="1"/>
              <a:t>останню</a:t>
            </a:r>
            <a:r>
              <a:rPr lang="ru-RU" dirty="0"/>
              <a:t> роль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відіграє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капсули</a:t>
            </a:r>
            <a:r>
              <a:rPr lang="ru-RU" dirty="0"/>
              <a:t> </a:t>
            </a:r>
            <a:r>
              <a:rPr lang="ru-RU" dirty="0" err="1"/>
              <a:t>навколо</a:t>
            </a:r>
            <a:r>
              <a:rPr lang="ru-RU" dirty="0"/>
              <a:t> </a:t>
            </a:r>
            <a:r>
              <a:rPr lang="ru-RU" dirty="0" err="1"/>
              <a:t>паразитів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інду­куючою</a:t>
            </a:r>
            <a:r>
              <a:rPr lang="ru-RU" dirty="0"/>
              <a:t> </a:t>
            </a:r>
            <a:r>
              <a:rPr lang="ru-RU" dirty="0" err="1"/>
              <a:t>дією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цист,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утворюють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паразити</a:t>
            </a:r>
            <a:r>
              <a:rPr lang="ru-RU" dirty="0"/>
              <a:t>. Личинки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гельмінтів</a:t>
            </a:r>
            <a:r>
              <a:rPr lang="ru-RU" dirty="0"/>
              <a:t>, </a:t>
            </a:r>
            <a:r>
              <a:rPr lang="ru-RU" dirty="0" err="1"/>
              <a:t>потрапивши</a:t>
            </a:r>
            <a:r>
              <a:rPr lang="ru-RU" dirty="0"/>
              <a:t> до </a:t>
            </a:r>
            <a:r>
              <a:rPr lang="ru-RU" dirty="0" err="1"/>
              <a:t>паратенічного</a:t>
            </a:r>
            <a:r>
              <a:rPr lang="ru-RU" dirty="0"/>
              <a:t> </a:t>
            </a:r>
            <a:r>
              <a:rPr lang="ru-RU" dirty="0" err="1"/>
              <a:t>хазяїна</a:t>
            </a:r>
            <a:r>
              <a:rPr lang="ru-RU" dirty="0"/>
              <a:t>, </a:t>
            </a:r>
            <a:r>
              <a:rPr lang="ru-RU" dirty="0" err="1"/>
              <a:t>морфологічно</a:t>
            </a:r>
            <a:r>
              <a:rPr lang="ru-RU" dirty="0"/>
              <a:t> не </a:t>
            </a:r>
            <a:r>
              <a:rPr lang="ru-RU" dirty="0" err="1"/>
              <a:t>змінюються</a:t>
            </a:r>
            <a:r>
              <a:rPr lang="ru-RU" dirty="0"/>
              <a:t>. Але в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відбуватися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ростові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, але й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розви­ток</a:t>
            </a:r>
            <a:r>
              <a:rPr lang="ru-RU" dirty="0"/>
              <a:t>,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говорять</a:t>
            </a:r>
            <a:r>
              <a:rPr lang="ru-RU" dirty="0"/>
              <a:t> про </a:t>
            </a:r>
            <a:r>
              <a:rPr lang="ru-RU" dirty="0" err="1"/>
              <a:t>випереджальний</a:t>
            </a:r>
            <a:r>
              <a:rPr lang="ru-RU" dirty="0"/>
              <a:t> </a:t>
            </a:r>
            <a:r>
              <a:rPr lang="ru-RU" dirty="0" err="1"/>
              <a:t>ріст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роз­виток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82424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еволюційної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точки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паратенічних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хазяїв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проміжних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дефінітивних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хазяїв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гетероксенних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паразитичних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форм.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Принаймні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свідчення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паратенічних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хазяїв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дефінітивних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932165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ОСНОВНІ ПРОБЛЕМИ ПАРАЗИТІВ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5981288" cy="4056564"/>
          </a:xfrm>
        </p:spPr>
        <p:txBody>
          <a:bodyPr/>
          <a:lstStyle/>
          <a:p>
            <a:pPr algn="just"/>
            <a:r>
              <a:rPr lang="ru-RU" sz="1800" b="0" dirty="0" err="1"/>
              <a:t>Оскільки</a:t>
            </a:r>
            <a:r>
              <a:rPr lang="ru-RU" sz="1800" b="0" dirty="0"/>
              <a:t> </a:t>
            </a:r>
            <a:r>
              <a:rPr lang="ru-RU" sz="1800" b="0" dirty="0" err="1"/>
              <a:t>ендопаразити</a:t>
            </a:r>
            <a:r>
              <a:rPr lang="ru-RU" sz="1800" b="0" dirty="0"/>
              <a:t> </a:t>
            </a:r>
            <a:r>
              <a:rPr lang="ru-RU" sz="1800" b="0" dirty="0" err="1"/>
              <a:t>поширюються</a:t>
            </a:r>
            <a:r>
              <a:rPr lang="ru-RU" sz="1800" b="0" dirty="0"/>
              <a:t> </a:t>
            </a:r>
            <a:r>
              <a:rPr lang="ru-RU" sz="1800" b="0" dirty="0" err="1"/>
              <a:t>переважно</a:t>
            </a:r>
            <a:r>
              <a:rPr lang="ru-RU" sz="1800" b="0" dirty="0"/>
              <a:t> через </a:t>
            </a:r>
            <a:r>
              <a:rPr lang="ru-RU" sz="1800" b="0" dirty="0" err="1"/>
              <a:t>зов­нішнє</a:t>
            </a:r>
            <a:r>
              <a:rPr lang="ru-RU" sz="1800" b="0" dirty="0"/>
              <a:t> </a:t>
            </a:r>
            <a:r>
              <a:rPr lang="ru-RU" sz="1800" b="0" dirty="0" err="1"/>
              <a:t>середовище</a:t>
            </a:r>
            <a:r>
              <a:rPr lang="ru-RU" sz="1800" b="0" dirty="0"/>
              <a:t>, перед ними </a:t>
            </a:r>
            <a:r>
              <a:rPr lang="ru-RU" sz="1800" b="0" dirty="0" err="1"/>
              <a:t>постає</a:t>
            </a:r>
            <a:r>
              <a:rPr lang="ru-RU" sz="1800" b="0" dirty="0"/>
              <a:t> три </a:t>
            </a:r>
            <a:r>
              <a:rPr lang="ru-RU" sz="1800" b="0" dirty="0" err="1"/>
              <a:t>основні</a:t>
            </a:r>
            <a:r>
              <a:rPr lang="ru-RU" sz="1800" b="0" dirty="0"/>
              <a:t> </a:t>
            </a:r>
            <a:r>
              <a:rPr lang="ru-RU" sz="1800" b="0" dirty="0" err="1"/>
              <a:t>проблеми</a:t>
            </a:r>
            <a:r>
              <a:rPr lang="ru-RU" sz="1800" b="0" dirty="0"/>
              <a:t>:</a:t>
            </a:r>
          </a:p>
          <a:p>
            <a:pPr algn="just"/>
            <a:r>
              <a:rPr lang="ru-RU" sz="1800" b="0" dirty="0"/>
              <a:t>- </a:t>
            </a:r>
            <a:r>
              <a:rPr lang="ru-RU" sz="1800" b="0" dirty="0" err="1"/>
              <a:t>протидія</a:t>
            </a:r>
            <a:r>
              <a:rPr lang="ru-RU" sz="1800" b="0" dirty="0"/>
              <a:t> </a:t>
            </a:r>
            <a:r>
              <a:rPr lang="ru-RU" sz="1800" b="0" dirty="0" err="1"/>
              <a:t>шкідливому</a:t>
            </a:r>
            <a:r>
              <a:rPr lang="ru-RU" sz="1800" b="0" dirty="0"/>
              <a:t> </a:t>
            </a:r>
            <a:r>
              <a:rPr lang="ru-RU" sz="1800" b="0" dirty="0" err="1"/>
              <a:t>впливу</a:t>
            </a:r>
            <a:r>
              <a:rPr lang="ru-RU" sz="1800" b="0" dirty="0"/>
              <a:t> </a:t>
            </a:r>
            <a:r>
              <a:rPr lang="ru-RU" sz="1800" b="0" dirty="0" err="1"/>
              <a:t>різноманітних</a:t>
            </a:r>
            <a:r>
              <a:rPr lang="ru-RU" sz="1800" b="0" dirty="0"/>
              <a:t> </a:t>
            </a:r>
            <a:r>
              <a:rPr lang="ru-RU" sz="1800" b="0" dirty="0" err="1"/>
              <a:t>факторів</a:t>
            </a:r>
            <a:r>
              <a:rPr lang="ru-RU" sz="1800" b="0" dirty="0"/>
              <a:t> </a:t>
            </a:r>
            <a:r>
              <a:rPr lang="ru-RU" sz="1800" b="0" dirty="0" err="1"/>
              <a:t>зовні­шнього</a:t>
            </a:r>
            <a:r>
              <a:rPr lang="ru-RU" sz="1800" b="0" dirty="0"/>
              <a:t> </a:t>
            </a:r>
            <a:r>
              <a:rPr lang="ru-RU" sz="1800" b="0" dirty="0" err="1"/>
              <a:t>середовища</a:t>
            </a:r>
            <a:r>
              <a:rPr lang="ru-RU" sz="1800" b="0" dirty="0"/>
              <a:t>;</a:t>
            </a:r>
          </a:p>
          <a:p>
            <a:pPr algn="just"/>
            <a:r>
              <a:rPr lang="ru-RU" sz="1800" b="0" dirty="0"/>
              <a:t>- </a:t>
            </a:r>
            <a:r>
              <a:rPr lang="ru-RU" sz="1800" b="0" dirty="0" err="1"/>
              <a:t>доведення</a:t>
            </a:r>
            <a:r>
              <a:rPr lang="ru-RU" sz="1800" b="0" dirty="0"/>
              <a:t> </a:t>
            </a:r>
            <a:r>
              <a:rPr lang="ru-RU" sz="1800" b="0" dirty="0" err="1"/>
              <a:t>свого</a:t>
            </a:r>
            <a:r>
              <a:rPr lang="ru-RU" sz="1800" b="0" dirty="0"/>
              <a:t> </a:t>
            </a:r>
            <a:r>
              <a:rPr lang="ru-RU" sz="1800" b="0" dirty="0" err="1"/>
              <a:t>розвитку</a:t>
            </a:r>
            <a:r>
              <a:rPr lang="ru-RU" sz="1800" b="0" dirty="0"/>
              <a:t> до </a:t>
            </a:r>
            <a:r>
              <a:rPr lang="ru-RU" sz="1800" b="0" dirty="0" err="1"/>
              <a:t>тієї</a:t>
            </a:r>
            <a:r>
              <a:rPr lang="ru-RU" sz="1800" b="0" dirty="0"/>
              <a:t> </a:t>
            </a:r>
            <a:r>
              <a:rPr lang="ru-RU" sz="1800" b="0" dirty="0" err="1"/>
              <a:t>стадії</a:t>
            </a:r>
            <a:r>
              <a:rPr lang="ru-RU" sz="1800" b="0" dirty="0"/>
              <a:t>, яка </a:t>
            </a:r>
            <a:r>
              <a:rPr lang="ru-RU" sz="1800" b="0" dirty="0" err="1"/>
              <a:t>здатна</a:t>
            </a:r>
            <a:r>
              <a:rPr lang="ru-RU" sz="1800" b="0" dirty="0"/>
              <a:t> </a:t>
            </a:r>
            <a:r>
              <a:rPr lang="ru-RU" sz="1800" b="0" dirty="0" err="1"/>
              <a:t>існувати</a:t>
            </a:r>
            <a:r>
              <a:rPr lang="ru-RU" sz="1800" b="0" dirty="0"/>
              <a:t> в </a:t>
            </a:r>
            <a:r>
              <a:rPr lang="ru-RU" sz="1800" b="0" dirty="0" err="1"/>
              <a:t>організмі</a:t>
            </a:r>
            <a:r>
              <a:rPr lang="ru-RU" sz="1800" b="0" dirty="0"/>
              <a:t> </a:t>
            </a:r>
            <a:r>
              <a:rPr lang="ru-RU" sz="1800" b="0" dirty="0" err="1"/>
              <a:t>хазяїна</a:t>
            </a:r>
            <a:r>
              <a:rPr lang="ru-RU" sz="1800" b="0" dirty="0"/>
              <a:t>;</a:t>
            </a:r>
          </a:p>
          <a:p>
            <a:pPr algn="just"/>
            <a:r>
              <a:rPr lang="ru-RU" sz="1800" b="0" dirty="0"/>
              <a:t>- </a:t>
            </a:r>
            <a:r>
              <a:rPr lang="ru-RU" sz="1800" b="0" dirty="0" err="1"/>
              <a:t>знаходження</a:t>
            </a:r>
            <a:r>
              <a:rPr lang="ru-RU" sz="1800" b="0" dirty="0"/>
              <a:t> </a:t>
            </a:r>
            <a:r>
              <a:rPr lang="ru-RU" sz="1800" b="0" dirty="0" err="1"/>
              <a:t>хазяїна</a:t>
            </a:r>
            <a:r>
              <a:rPr lang="ru-RU" sz="1800" b="0" dirty="0"/>
              <a:t> та </a:t>
            </a:r>
            <a:r>
              <a:rPr lang="ru-RU" sz="1800" b="0" dirty="0" err="1"/>
              <a:t>проникнення</a:t>
            </a:r>
            <a:r>
              <a:rPr lang="ru-RU" sz="1800" b="0" dirty="0"/>
              <a:t> в </a:t>
            </a:r>
            <a:r>
              <a:rPr lang="ru-RU" sz="1800" b="0" dirty="0" err="1"/>
              <a:t>нього</a:t>
            </a:r>
            <a:r>
              <a:rPr lang="ru-RU" sz="1800" b="0" dirty="0"/>
              <a:t>.</a:t>
            </a:r>
          </a:p>
          <a:p>
            <a:pPr algn="just"/>
            <a:endParaRPr lang="ru-RU" b="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636912"/>
            <a:ext cx="1781944" cy="2301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132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4181088" cy="357984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0" dirty="0" err="1"/>
              <a:t>Вирішення</a:t>
            </a:r>
            <a:r>
              <a:rPr lang="ru-RU" b="0" dirty="0"/>
              <a:t> </a:t>
            </a:r>
            <a:r>
              <a:rPr lang="ru-RU" b="0" dirty="0" err="1"/>
              <a:t>двох</a:t>
            </a:r>
            <a:r>
              <a:rPr lang="ru-RU" b="0" dirty="0"/>
              <a:t> перших проблем </a:t>
            </a:r>
            <a:r>
              <a:rPr lang="ru-RU" b="0" dirty="0" err="1"/>
              <a:t>здійснюється</a:t>
            </a:r>
            <a:r>
              <a:rPr lang="ru-RU" b="0" dirty="0"/>
              <a:t> </a:t>
            </a:r>
            <a:r>
              <a:rPr lang="ru-RU" b="0" dirty="0" err="1"/>
              <a:t>переважно</a:t>
            </a:r>
            <a:r>
              <a:rPr lang="ru-RU" b="0" dirty="0"/>
              <a:t> </a:t>
            </a:r>
            <a:r>
              <a:rPr lang="ru-RU" b="0" dirty="0" err="1"/>
              <a:t>пристосуваннями</a:t>
            </a:r>
            <a:r>
              <a:rPr lang="ru-RU" b="0" dirty="0"/>
              <a:t>, </a:t>
            </a:r>
            <a:r>
              <a:rPr lang="ru-RU" b="0" dirty="0" err="1"/>
              <a:t>що</a:t>
            </a:r>
            <a:r>
              <a:rPr lang="ru-RU" b="0" dirty="0"/>
              <a:t> </a:t>
            </a:r>
            <a:r>
              <a:rPr lang="ru-RU" b="0" dirty="0" err="1"/>
              <a:t>збільшує</a:t>
            </a:r>
            <a:r>
              <a:rPr lang="ru-RU" b="0" dirty="0"/>
              <a:t> </a:t>
            </a:r>
            <a:r>
              <a:rPr lang="ru-RU" b="0" dirty="0" err="1"/>
              <a:t>стійкість</a:t>
            </a:r>
            <a:r>
              <a:rPr lang="ru-RU" b="0" dirty="0"/>
              <a:t> </a:t>
            </a:r>
            <a:r>
              <a:rPr lang="ru-RU" b="0" dirty="0" err="1"/>
              <a:t>вільних</a:t>
            </a:r>
            <a:r>
              <a:rPr lang="ru-RU" b="0" dirty="0"/>
              <a:t> фаз паразита (</a:t>
            </a:r>
            <a:r>
              <a:rPr lang="ru-RU" b="0" dirty="0" err="1"/>
              <a:t>яєць</a:t>
            </a:r>
            <a:r>
              <a:rPr lang="ru-RU" b="0" dirty="0"/>
              <a:t>, цист, личинок) </a:t>
            </a:r>
            <a:r>
              <a:rPr lang="ru-RU" b="0" dirty="0" err="1"/>
              <a:t>відносно</a:t>
            </a:r>
            <a:r>
              <a:rPr lang="ru-RU" b="0" dirty="0"/>
              <a:t> </a:t>
            </a:r>
            <a:r>
              <a:rPr lang="ru-RU" b="0" dirty="0" err="1"/>
              <a:t>факторів</a:t>
            </a:r>
            <a:r>
              <a:rPr lang="ru-RU" b="0" dirty="0"/>
              <a:t> </a:t>
            </a:r>
            <a:r>
              <a:rPr lang="ru-RU" b="0" dirty="0" err="1"/>
              <a:t>зовнішнього</a:t>
            </a:r>
            <a:r>
              <a:rPr lang="ru-RU" b="0" dirty="0"/>
              <a:t> </a:t>
            </a:r>
            <a:r>
              <a:rPr lang="ru-RU" b="0" dirty="0" err="1"/>
              <a:t>середовища</a:t>
            </a:r>
            <a:r>
              <a:rPr lang="ru-RU" b="0" dirty="0"/>
              <a:t>. </a:t>
            </a:r>
            <a:endParaRPr lang="en-US" b="0" dirty="0" smtClean="0"/>
          </a:p>
          <a:p>
            <a:pPr algn="just"/>
            <a:r>
              <a:rPr lang="ru-RU" b="0" dirty="0" smtClean="0"/>
              <a:t>Для </a:t>
            </a:r>
            <a:r>
              <a:rPr lang="ru-RU" b="0" dirty="0" err="1"/>
              <a:t>вирішення</a:t>
            </a:r>
            <a:r>
              <a:rPr lang="ru-RU" b="0" dirty="0"/>
              <a:t> </a:t>
            </a:r>
            <a:r>
              <a:rPr lang="ru-RU" b="0" dirty="0" err="1"/>
              <a:t>останньої</a:t>
            </a:r>
            <a:r>
              <a:rPr lang="ru-RU" b="0" dirty="0"/>
              <a:t> </a:t>
            </a:r>
            <a:r>
              <a:rPr lang="ru-RU" b="0" dirty="0" err="1"/>
              <a:t>проблеми</a:t>
            </a:r>
            <a:r>
              <a:rPr lang="ru-RU" b="0" dirty="0"/>
              <a:t> </a:t>
            </a:r>
            <a:r>
              <a:rPr lang="ru-RU" b="0" dirty="0" err="1"/>
              <a:t>виникають</a:t>
            </a:r>
            <a:r>
              <a:rPr lang="ru-RU" b="0" dirty="0"/>
              <a:t> </a:t>
            </a:r>
            <a:r>
              <a:rPr lang="ru-RU" b="0" dirty="0" err="1"/>
              <a:t>такі</a:t>
            </a:r>
            <a:r>
              <a:rPr lang="ru-RU" b="0" dirty="0"/>
              <a:t> </a:t>
            </a:r>
            <a:r>
              <a:rPr lang="ru-RU" b="0" dirty="0" err="1"/>
              <a:t>спеці­альні</a:t>
            </a:r>
            <a:r>
              <a:rPr lang="ru-RU" b="0" dirty="0"/>
              <a:t> </a:t>
            </a:r>
            <a:r>
              <a:rPr lang="ru-RU" b="0" dirty="0" err="1"/>
              <a:t>пристосування</a:t>
            </a:r>
            <a:r>
              <a:rPr lang="ru-RU" b="0" dirty="0"/>
              <a:t>, як </a:t>
            </a:r>
            <a:r>
              <a:rPr lang="ru-RU" b="0" dirty="0" err="1"/>
              <a:t>збільшення</a:t>
            </a:r>
            <a:r>
              <a:rPr lang="ru-RU" b="0" dirty="0"/>
              <a:t> </a:t>
            </a:r>
            <a:r>
              <a:rPr lang="ru-RU" b="0" dirty="0" err="1"/>
              <a:t>плодючості</a:t>
            </a:r>
            <a:r>
              <a:rPr lang="ru-RU" b="0" dirty="0"/>
              <a:t>, </a:t>
            </a:r>
            <a:r>
              <a:rPr lang="ru-RU" b="0" dirty="0" err="1"/>
              <a:t>ускладнення</a:t>
            </a:r>
            <a:r>
              <a:rPr lang="ru-RU" b="0" dirty="0"/>
              <a:t> циклу </a:t>
            </a:r>
            <a:r>
              <a:rPr lang="ru-RU" b="0" dirty="0" err="1"/>
              <a:t>розвитку</a:t>
            </a:r>
            <a:r>
              <a:rPr lang="ru-RU" b="0" dirty="0"/>
              <a:t>, </a:t>
            </a:r>
            <a:r>
              <a:rPr lang="ru-RU" b="0" dirty="0" err="1"/>
              <a:t>поява</a:t>
            </a:r>
            <a:r>
              <a:rPr lang="ru-RU" b="0" dirty="0"/>
              <a:t> </a:t>
            </a:r>
            <a:r>
              <a:rPr lang="ru-RU" b="0" dirty="0" err="1"/>
              <a:t>чергування</a:t>
            </a:r>
            <a:r>
              <a:rPr lang="ru-RU" b="0" dirty="0"/>
              <a:t> </a:t>
            </a:r>
            <a:r>
              <a:rPr lang="ru-RU" b="0" dirty="0" err="1"/>
              <a:t>поколінь</a:t>
            </a:r>
            <a:r>
              <a:rPr lang="ru-RU" b="0" dirty="0"/>
              <a:t> і </a:t>
            </a:r>
            <a:r>
              <a:rPr lang="ru-RU" b="0" dirty="0" err="1"/>
              <a:t>зміни</a:t>
            </a:r>
            <a:r>
              <a:rPr lang="ru-RU" b="0" dirty="0"/>
              <a:t> </a:t>
            </a:r>
            <a:r>
              <a:rPr lang="ru-RU" b="0" dirty="0" err="1"/>
              <a:t>хазяїв</a:t>
            </a:r>
            <a:r>
              <a:rPr lang="ru-RU" b="0" dirty="0"/>
              <a:t>. </a:t>
            </a:r>
            <a:endParaRPr lang="en-US" b="0" dirty="0" smtClean="0"/>
          </a:p>
          <a:p>
            <a:pPr algn="just"/>
            <a:r>
              <a:rPr lang="ru-RU" b="0" dirty="0" err="1" smtClean="0"/>
              <a:t>Хоча</a:t>
            </a:r>
            <a:r>
              <a:rPr lang="ru-RU" b="0" dirty="0"/>
              <a:t>, </a:t>
            </a:r>
            <a:r>
              <a:rPr lang="ru-RU" b="0" dirty="0" err="1"/>
              <a:t>зрозуміло</a:t>
            </a:r>
            <a:r>
              <a:rPr lang="ru-RU" b="0" dirty="0"/>
              <a:t>, </a:t>
            </a:r>
            <a:r>
              <a:rPr lang="ru-RU" b="0" dirty="0" err="1"/>
              <a:t>що</a:t>
            </a:r>
            <a:r>
              <a:rPr lang="ru-RU" b="0" dirty="0"/>
              <a:t> </a:t>
            </a:r>
            <a:r>
              <a:rPr lang="ru-RU" b="0" dirty="0" err="1"/>
              <a:t>такий</a:t>
            </a:r>
            <a:r>
              <a:rPr lang="ru-RU" b="0" dirty="0"/>
              <a:t> </a:t>
            </a:r>
            <a:r>
              <a:rPr lang="ru-RU" b="0" dirty="0" err="1"/>
              <a:t>поділ</a:t>
            </a:r>
            <a:r>
              <a:rPr lang="ru-RU" b="0" dirty="0"/>
              <a:t> </a:t>
            </a:r>
            <a:r>
              <a:rPr lang="ru-RU" b="0" dirty="0" err="1"/>
              <a:t>умовний</a:t>
            </a:r>
            <a:r>
              <a:rPr lang="ru-RU" b="0" dirty="0"/>
              <a:t>, а </a:t>
            </a:r>
            <a:r>
              <a:rPr lang="ru-RU" b="0" dirty="0" err="1"/>
              <a:t>всі</a:t>
            </a:r>
            <a:r>
              <a:rPr lang="ru-RU" b="0" dirty="0"/>
              <a:t> </a:t>
            </a:r>
            <a:r>
              <a:rPr lang="ru-RU" b="0" dirty="0" err="1"/>
              <a:t>пристосування</a:t>
            </a:r>
            <a:r>
              <a:rPr lang="ru-RU" b="0" dirty="0"/>
              <a:t> </a:t>
            </a:r>
            <a:r>
              <a:rPr lang="ru-RU" b="0" dirty="0" err="1"/>
              <a:t>пов'я­зані</a:t>
            </a:r>
            <a:r>
              <a:rPr lang="ru-RU" b="0" dirty="0"/>
              <a:t> </a:t>
            </a:r>
            <a:r>
              <a:rPr lang="ru-RU" b="0" dirty="0" err="1"/>
              <a:t>між</a:t>
            </a:r>
            <a:r>
              <a:rPr lang="ru-RU" b="0" dirty="0"/>
              <a:t> собою.</a:t>
            </a:r>
          </a:p>
          <a:p>
            <a:pPr algn="just"/>
            <a:endParaRPr lang="ru-RU" b="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980728"/>
            <a:ext cx="2466975" cy="18478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017" y="5157192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943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620688"/>
            <a:ext cx="7520940" cy="3579849"/>
          </a:xfrm>
        </p:spPr>
        <p:txBody>
          <a:bodyPr/>
          <a:lstStyle/>
          <a:p>
            <a:pPr algn="just"/>
            <a:r>
              <a:rPr lang="ru-RU" b="0" dirty="0"/>
              <a:t>У тих </a:t>
            </a:r>
            <a:r>
              <a:rPr lang="ru-RU" b="0" dirty="0" err="1"/>
              <a:t>випадках</a:t>
            </a:r>
            <a:r>
              <a:rPr lang="ru-RU" b="0" dirty="0"/>
              <a:t>, коли паразит </a:t>
            </a:r>
            <a:r>
              <a:rPr lang="ru-RU" b="0" dirty="0" err="1"/>
              <a:t>поширюється</a:t>
            </a:r>
            <a:r>
              <a:rPr lang="ru-RU" b="0" dirty="0"/>
              <a:t> у </a:t>
            </a:r>
            <a:r>
              <a:rPr lang="ru-RU" b="0" dirty="0" err="1"/>
              <a:t>фазі</a:t>
            </a:r>
            <a:r>
              <a:rPr lang="ru-RU" b="0" dirty="0"/>
              <a:t> личинки, </a:t>
            </a:r>
            <a:r>
              <a:rPr lang="ru-RU" b="0" dirty="0" err="1"/>
              <a:t>спостерігаються</a:t>
            </a:r>
            <a:r>
              <a:rPr lang="ru-RU" b="0" dirty="0"/>
              <a:t> </a:t>
            </a:r>
            <a:r>
              <a:rPr lang="ru-RU" b="0" dirty="0" err="1"/>
              <a:t>різні</a:t>
            </a:r>
            <a:r>
              <a:rPr lang="ru-RU" b="0" dirty="0"/>
              <a:t> </a:t>
            </a:r>
            <a:r>
              <a:rPr lang="ru-RU" b="0" dirty="0" err="1"/>
              <a:t>ступені</a:t>
            </a:r>
            <a:r>
              <a:rPr lang="ru-RU" b="0" dirty="0"/>
              <a:t> </a:t>
            </a:r>
            <a:r>
              <a:rPr lang="ru-RU" b="0" dirty="0" err="1"/>
              <a:t>пристосування</a:t>
            </a:r>
            <a:r>
              <a:rPr lang="ru-RU" b="0" dirty="0"/>
              <a:t> </a:t>
            </a:r>
            <a:r>
              <a:rPr lang="ru-RU" b="0" dirty="0" err="1"/>
              <a:t>останньої</a:t>
            </a:r>
            <a:r>
              <a:rPr lang="ru-RU" b="0" dirty="0"/>
              <a:t>, </a:t>
            </a:r>
            <a:r>
              <a:rPr lang="ru-RU" b="0" dirty="0" err="1"/>
              <a:t>що</a:t>
            </a:r>
            <a:r>
              <a:rPr lang="ru-RU" b="0" dirty="0"/>
              <a:t> </a:t>
            </a:r>
            <a:r>
              <a:rPr lang="ru-RU" b="0" dirty="0" err="1"/>
              <a:t>по­в'язано</a:t>
            </a:r>
            <a:r>
              <a:rPr lang="ru-RU" b="0" dirty="0"/>
              <a:t> як </a:t>
            </a:r>
            <a:r>
              <a:rPr lang="ru-RU" b="0" dirty="0" err="1"/>
              <a:t>із</a:t>
            </a:r>
            <a:r>
              <a:rPr lang="ru-RU" b="0" dirty="0"/>
              <a:t> </a:t>
            </a:r>
            <a:r>
              <a:rPr lang="ru-RU" b="0" dirty="0" err="1"/>
              <a:t>середовищем</a:t>
            </a:r>
            <a:r>
              <a:rPr lang="ru-RU" b="0" dirty="0"/>
              <a:t>, у </a:t>
            </a:r>
            <a:r>
              <a:rPr lang="ru-RU" b="0" dirty="0" err="1"/>
              <a:t>якому</a:t>
            </a:r>
            <a:r>
              <a:rPr lang="ru-RU" b="0" dirty="0"/>
              <a:t> </a:t>
            </a:r>
            <a:r>
              <a:rPr lang="ru-RU" b="0" dirty="0" err="1"/>
              <a:t>існує</a:t>
            </a:r>
            <a:r>
              <a:rPr lang="ru-RU" b="0" dirty="0"/>
              <a:t> личинка, так і </a:t>
            </a:r>
            <a:r>
              <a:rPr lang="ru-RU" b="0" dirty="0" err="1"/>
              <a:t>зі</a:t>
            </a:r>
            <a:r>
              <a:rPr lang="ru-RU" b="0" dirty="0"/>
              <a:t> спосо­бом </a:t>
            </a:r>
            <a:r>
              <a:rPr lang="ru-RU" b="0" dirty="0" err="1"/>
              <a:t>її</a:t>
            </a:r>
            <a:r>
              <a:rPr lang="ru-RU" b="0" dirty="0"/>
              <a:t> </a:t>
            </a:r>
            <a:r>
              <a:rPr lang="ru-RU" b="0" dirty="0" err="1"/>
              <a:t>проникнення</a:t>
            </a:r>
            <a:r>
              <a:rPr lang="ru-RU" b="0" dirty="0"/>
              <a:t> до </a:t>
            </a:r>
            <a:r>
              <a:rPr lang="ru-RU" b="0" dirty="0" err="1"/>
              <a:t>тіла</a:t>
            </a:r>
            <a:r>
              <a:rPr lang="ru-RU" b="0" dirty="0"/>
              <a:t> </a:t>
            </a:r>
            <a:r>
              <a:rPr lang="ru-RU" b="0" dirty="0" err="1"/>
              <a:t>хазяїна</a:t>
            </a:r>
            <a:r>
              <a:rPr lang="ru-RU" b="0" dirty="0"/>
              <a:t>. </a:t>
            </a:r>
            <a:endParaRPr lang="ru-RU" b="0" dirty="0" smtClean="0"/>
          </a:p>
          <a:p>
            <a:pPr algn="just"/>
            <a:r>
              <a:rPr lang="ru-RU" b="0" dirty="0" smtClean="0"/>
              <a:t>Так</a:t>
            </a:r>
            <a:r>
              <a:rPr lang="ru-RU" b="0" dirty="0"/>
              <a:t>, </a:t>
            </a:r>
            <a:r>
              <a:rPr lang="ru-RU" b="0" dirty="0" err="1"/>
              <a:t>мірацидій</a:t>
            </a:r>
            <a:r>
              <a:rPr lang="ru-RU" b="0" dirty="0"/>
              <a:t> </a:t>
            </a:r>
            <a:r>
              <a:rPr lang="ru-RU" b="0" dirty="0" err="1"/>
              <a:t>печінкової</a:t>
            </a:r>
            <a:r>
              <a:rPr lang="ru-RU" b="0" dirty="0"/>
              <a:t> </a:t>
            </a:r>
            <a:r>
              <a:rPr lang="ru-RU" b="0" dirty="0" err="1"/>
              <a:t>двоустки</a:t>
            </a:r>
            <a:r>
              <a:rPr lang="ru-RU" b="0" dirty="0"/>
              <a:t> та </a:t>
            </a:r>
            <a:r>
              <a:rPr lang="ru-RU" b="0" dirty="0" err="1"/>
              <a:t>корацидій</a:t>
            </a:r>
            <a:r>
              <a:rPr lang="ru-RU" b="0" dirty="0"/>
              <a:t> </a:t>
            </a:r>
            <a:r>
              <a:rPr lang="ru-RU" b="0" dirty="0" err="1"/>
              <a:t>стьожака</a:t>
            </a:r>
            <a:r>
              <a:rPr lang="ru-RU" b="0" dirty="0"/>
              <a:t> широкого </a:t>
            </a:r>
            <a:r>
              <a:rPr lang="ru-RU" b="0" dirty="0" err="1"/>
              <a:t>здатні</a:t>
            </a:r>
            <a:r>
              <a:rPr lang="ru-RU" b="0" dirty="0"/>
              <a:t> </a:t>
            </a:r>
            <a:r>
              <a:rPr lang="ru-RU" b="0" dirty="0" err="1"/>
              <a:t>вільно</a:t>
            </a:r>
            <a:r>
              <a:rPr lang="ru-RU" b="0" dirty="0"/>
              <a:t> </a:t>
            </a:r>
            <a:r>
              <a:rPr lang="ru-RU" b="0" dirty="0" err="1"/>
              <a:t>існува­ти</a:t>
            </a:r>
            <a:r>
              <a:rPr lang="ru-RU" b="0" dirty="0"/>
              <a:t> 48-70 годин, </a:t>
            </a:r>
            <a:r>
              <a:rPr lang="ru-RU" b="0" dirty="0" err="1"/>
              <a:t>після</a:t>
            </a:r>
            <a:r>
              <a:rPr lang="ru-RU" b="0" dirty="0"/>
              <a:t> </a:t>
            </a:r>
            <a:r>
              <a:rPr lang="ru-RU" b="0" dirty="0" err="1"/>
              <a:t>чого</a:t>
            </a:r>
            <a:r>
              <a:rPr lang="ru-RU" b="0" dirty="0"/>
              <a:t> запас </a:t>
            </a:r>
            <a:r>
              <a:rPr lang="ru-RU" b="0" dirty="0" err="1"/>
              <a:t>гліцерину</a:t>
            </a:r>
            <a:r>
              <a:rPr lang="ru-RU" b="0" dirty="0"/>
              <a:t> </a:t>
            </a:r>
            <a:r>
              <a:rPr lang="ru-RU" b="0" dirty="0" err="1"/>
              <a:t>вичерпується</a:t>
            </a:r>
            <a:r>
              <a:rPr lang="ru-RU" b="0" dirty="0"/>
              <a:t> й вони гинуть. Личинки </a:t>
            </a:r>
            <a:r>
              <a:rPr lang="ru-RU" b="0" dirty="0" err="1"/>
              <a:t>риніти</a:t>
            </a:r>
            <a:r>
              <a:rPr lang="ru-RU" b="0" dirty="0"/>
              <a:t>, </a:t>
            </a:r>
            <a:r>
              <a:rPr lang="ru-RU" b="0" dirty="0" err="1"/>
              <a:t>потрапляючи</a:t>
            </a:r>
            <a:r>
              <a:rPr lang="ru-RU" b="0" dirty="0"/>
              <a:t> у воду, </a:t>
            </a:r>
            <a:r>
              <a:rPr lang="ru-RU" b="0" dirty="0" err="1"/>
              <a:t>повільно</a:t>
            </a:r>
            <a:r>
              <a:rPr lang="ru-RU" b="0" dirty="0"/>
              <a:t> </a:t>
            </a:r>
            <a:r>
              <a:rPr lang="ru-RU" b="0" dirty="0" err="1"/>
              <a:t>занурю­ються</a:t>
            </a:r>
            <a:r>
              <a:rPr lang="ru-RU" b="0" dirty="0"/>
              <a:t> на дно. </a:t>
            </a:r>
            <a:r>
              <a:rPr lang="ru-RU" b="0" dirty="0" err="1"/>
              <a:t>Якщо</a:t>
            </a:r>
            <a:r>
              <a:rPr lang="ru-RU" b="0" dirty="0"/>
              <a:t> за </a:t>
            </a:r>
            <a:r>
              <a:rPr lang="ru-RU" b="0" dirty="0" err="1"/>
              <a:t>цей</a:t>
            </a:r>
            <a:r>
              <a:rPr lang="ru-RU" b="0" dirty="0"/>
              <a:t> час </a:t>
            </a:r>
            <a:r>
              <a:rPr lang="ru-RU" b="0" dirty="0" err="1"/>
              <a:t>їх</a:t>
            </a:r>
            <a:r>
              <a:rPr lang="ru-RU" b="0" dirty="0"/>
              <a:t> не </a:t>
            </a:r>
            <a:r>
              <a:rPr lang="ru-RU" b="0" dirty="0" err="1"/>
              <a:t>проковтне</a:t>
            </a:r>
            <a:r>
              <a:rPr lang="ru-RU" b="0" dirty="0"/>
              <a:t> </a:t>
            </a:r>
            <a:r>
              <a:rPr lang="ru-RU" b="0" dirty="0" err="1"/>
              <a:t>проміжний</a:t>
            </a:r>
            <a:r>
              <a:rPr lang="ru-RU" b="0" dirty="0"/>
              <a:t> </a:t>
            </a:r>
            <a:r>
              <a:rPr lang="ru-RU" b="0" dirty="0" err="1"/>
              <a:t>хазяїн</a:t>
            </a:r>
            <a:r>
              <a:rPr lang="ru-RU" b="0" dirty="0"/>
              <a:t> (циклоп), то вони </a:t>
            </a:r>
            <a:r>
              <a:rPr lang="ru-RU" b="0" dirty="0" err="1"/>
              <a:t>загинуть</a:t>
            </a:r>
            <a:r>
              <a:rPr lang="ru-RU" b="0" dirty="0"/>
              <a:t>, </a:t>
            </a:r>
            <a:r>
              <a:rPr lang="ru-RU" b="0" dirty="0" err="1"/>
              <a:t>оскільки</a:t>
            </a:r>
            <a:r>
              <a:rPr lang="ru-RU" b="0" dirty="0"/>
              <a:t> не </a:t>
            </a:r>
            <a:r>
              <a:rPr lang="ru-RU" b="0" dirty="0" err="1"/>
              <a:t>можуть</a:t>
            </a:r>
            <a:r>
              <a:rPr lang="ru-RU" b="0" dirty="0"/>
              <a:t> </a:t>
            </a:r>
            <a:r>
              <a:rPr lang="ru-RU" b="0" dirty="0" err="1"/>
              <a:t>піднятися</a:t>
            </a:r>
            <a:r>
              <a:rPr lang="ru-RU" b="0" dirty="0"/>
              <a:t> з дна та не </a:t>
            </a:r>
            <a:r>
              <a:rPr lang="ru-RU" b="0" dirty="0" err="1"/>
              <a:t>здатні</a:t>
            </a:r>
            <a:r>
              <a:rPr lang="ru-RU" b="0" dirty="0"/>
              <a:t> </a:t>
            </a:r>
            <a:r>
              <a:rPr lang="ru-RU" b="0" dirty="0" err="1"/>
              <a:t>довго</a:t>
            </a:r>
            <a:r>
              <a:rPr lang="ru-RU" b="0" dirty="0"/>
              <a:t> </a:t>
            </a:r>
            <a:r>
              <a:rPr lang="ru-RU" b="0" dirty="0" err="1"/>
              <a:t>існувати</a:t>
            </a:r>
            <a:r>
              <a:rPr lang="ru-RU" b="0" dirty="0"/>
              <a:t>.</a:t>
            </a:r>
          </a:p>
          <a:p>
            <a:pPr algn="just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545" y="3905550"/>
            <a:ext cx="3841232" cy="287717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441228"/>
            <a:ext cx="4283968" cy="3341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366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dirty="0" err="1"/>
              <a:t>Навпаки</a:t>
            </a:r>
            <a:r>
              <a:rPr lang="ru-RU" b="0" dirty="0"/>
              <a:t>, личинки </a:t>
            </a:r>
            <a:r>
              <a:rPr lang="ru-RU" b="0" dirty="0" err="1"/>
              <a:t>деяких</a:t>
            </a:r>
            <a:r>
              <a:rPr lang="ru-RU" b="0" dirty="0"/>
              <a:t> нематод </a:t>
            </a:r>
            <a:r>
              <a:rPr lang="ru-RU" b="0" dirty="0" err="1"/>
              <a:t>після</a:t>
            </a:r>
            <a:r>
              <a:rPr lang="ru-RU" b="0" dirty="0"/>
              <a:t> другого </a:t>
            </a:r>
            <a:r>
              <a:rPr lang="ru-RU" b="0" dirty="0" err="1"/>
              <a:t>линяння</a:t>
            </a:r>
            <a:r>
              <a:rPr lang="ru-RU" b="0" dirty="0"/>
              <a:t> </a:t>
            </a:r>
            <a:r>
              <a:rPr lang="ru-RU" b="0" dirty="0" err="1"/>
              <a:t>здатні</a:t>
            </a:r>
            <a:r>
              <a:rPr lang="ru-RU" b="0" dirty="0"/>
              <a:t> </a:t>
            </a:r>
            <a:r>
              <a:rPr lang="ru-RU" b="0" dirty="0" err="1"/>
              <a:t>висихати</a:t>
            </a:r>
            <a:r>
              <a:rPr lang="ru-RU" b="0" dirty="0"/>
              <a:t> й </a:t>
            </a:r>
            <a:r>
              <a:rPr lang="ru-RU" b="0" dirty="0" err="1"/>
              <a:t>зберігати</a:t>
            </a:r>
            <a:r>
              <a:rPr lang="ru-RU" b="0" dirty="0"/>
              <a:t> </a:t>
            </a:r>
            <a:r>
              <a:rPr lang="ru-RU" b="0" dirty="0" err="1"/>
              <a:t>життєздатність</a:t>
            </a:r>
            <a:r>
              <a:rPr lang="ru-RU" b="0" dirty="0"/>
              <a:t> у </a:t>
            </a:r>
            <a:r>
              <a:rPr lang="ru-RU" b="0" dirty="0" err="1"/>
              <a:t>стані</a:t>
            </a:r>
            <a:r>
              <a:rPr lang="ru-RU" b="0" dirty="0"/>
              <a:t> </a:t>
            </a:r>
            <a:r>
              <a:rPr lang="ru-RU" b="0" dirty="0" err="1"/>
              <a:t>анабіозу</a:t>
            </a:r>
            <a:r>
              <a:rPr lang="ru-RU" b="0" dirty="0"/>
              <a:t> </a:t>
            </a:r>
            <a:r>
              <a:rPr lang="ru-RU" b="0" dirty="0" err="1"/>
              <a:t>кіль­ка</a:t>
            </a:r>
            <a:r>
              <a:rPr lang="ru-RU" b="0" dirty="0"/>
              <a:t> </a:t>
            </a:r>
            <a:r>
              <a:rPr lang="ru-RU" b="0" dirty="0" err="1"/>
              <a:t>років</a:t>
            </a:r>
            <a:r>
              <a:rPr lang="ru-RU" b="0" dirty="0"/>
              <a:t>. Личинки </a:t>
            </a:r>
            <a:r>
              <a:rPr lang="ru-RU" b="0" dirty="0" err="1"/>
              <a:t>трихостронгилід</a:t>
            </a:r>
            <a:r>
              <a:rPr lang="ru-RU" b="0" dirty="0"/>
              <a:t> (</a:t>
            </a:r>
            <a:r>
              <a:rPr lang="ru-RU" b="0" dirty="0" err="1"/>
              <a:t>Trichostrongylidae</a:t>
            </a:r>
            <a:r>
              <a:rPr lang="ru-RU" b="0" dirty="0"/>
              <a:t>) без </a:t>
            </a:r>
            <a:r>
              <a:rPr lang="ru-RU" b="0" dirty="0" err="1"/>
              <a:t>ушкодження</a:t>
            </a:r>
            <a:r>
              <a:rPr lang="ru-RU" b="0" dirty="0"/>
              <a:t> </a:t>
            </a:r>
            <a:r>
              <a:rPr lang="ru-RU" b="0" dirty="0" err="1"/>
              <a:t>переносять</a:t>
            </a:r>
            <a:r>
              <a:rPr lang="ru-RU" b="0" dirty="0"/>
              <a:t> </a:t>
            </a:r>
            <a:r>
              <a:rPr lang="ru-RU" b="0" dirty="0" err="1"/>
              <a:t>дію</a:t>
            </a:r>
            <a:r>
              <a:rPr lang="ru-RU" b="0" dirty="0"/>
              <a:t> </a:t>
            </a:r>
            <a:r>
              <a:rPr lang="ru-RU" b="0" dirty="0" err="1"/>
              <a:t>насиченого</a:t>
            </a:r>
            <a:r>
              <a:rPr lang="ru-RU" b="0" dirty="0"/>
              <a:t> </a:t>
            </a:r>
            <a:r>
              <a:rPr lang="ru-RU" b="0" dirty="0" err="1"/>
              <a:t>мідного</a:t>
            </a:r>
            <a:r>
              <a:rPr lang="ru-RU" b="0" dirty="0"/>
              <a:t> купоросу, 4% </a:t>
            </a:r>
            <a:r>
              <a:rPr lang="ru-RU" b="0" dirty="0" err="1"/>
              <a:t>розчину</a:t>
            </a:r>
            <a:r>
              <a:rPr lang="ru-RU" b="0" dirty="0"/>
              <a:t> </a:t>
            </a:r>
            <a:r>
              <a:rPr lang="ru-RU" b="0" dirty="0" err="1"/>
              <a:t>формаліну</a:t>
            </a:r>
            <a:r>
              <a:rPr lang="ru-RU" b="0" dirty="0"/>
              <a:t>, </a:t>
            </a:r>
            <a:r>
              <a:rPr lang="ru-RU" b="0" dirty="0" err="1"/>
              <a:t>заморожування</a:t>
            </a:r>
            <a:r>
              <a:rPr lang="ru-RU" b="0" dirty="0"/>
              <a:t> до — 10"С, і </a:t>
            </a:r>
            <a:r>
              <a:rPr lang="ru-RU" b="0" dirty="0" err="1"/>
              <a:t>навіть</a:t>
            </a:r>
            <a:r>
              <a:rPr lang="ru-RU" b="0" dirty="0"/>
              <a:t> </a:t>
            </a:r>
            <a:r>
              <a:rPr lang="ru-RU" b="0" dirty="0" err="1"/>
              <a:t>нагрі­вання</a:t>
            </a:r>
            <a:r>
              <a:rPr lang="ru-RU" b="0" dirty="0"/>
              <a:t> до + 80°С. </a:t>
            </a:r>
            <a:r>
              <a:rPr lang="ru-RU" b="0" dirty="0" err="1"/>
              <a:t>Тобто</a:t>
            </a:r>
            <a:r>
              <a:rPr lang="ru-RU" b="0" dirty="0"/>
              <a:t>, </a:t>
            </a:r>
            <a:r>
              <a:rPr lang="ru-RU" b="0" dirty="0" err="1"/>
              <a:t>ларвальні</a:t>
            </a:r>
            <a:r>
              <a:rPr lang="ru-RU" b="0" dirty="0"/>
              <a:t> </a:t>
            </a:r>
            <a:r>
              <a:rPr lang="ru-RU" b="0" dirty="0" err="1"/>
              <a:t>фази</a:t>
            </a:r>
            <a:r>
              <a:rPr lang="ru-RU" b="0" dirty="0"/>
              <a:t> </a:t>
            </a:r>
            <a:r>
              <a:rPr lang="ru-RU" b="0" dirty="0" err="1"/>
              <a:t>цих</a:t>
            </a:r>
            <a:r>
              <a:rPr lang="ru-RU" b="0" dirty="0"/>
              <a:t> </a:t>
            </a:r>
            <a:r>
              <a:rPr lang="ru-RU" b="0" dirty="0" err="1"/>
              <a:t>паразитичних</a:t>
            </a:r>
            <a:r>
              <a:rPr lang="ru-RU" b="0" dirty="0"/>
              <a:t> </a:t>
            </a:r>
            <a:r>
              <a:rPr lang="ru-RU" b="0" dirty="0" err="1"/>
              <a:t>видів</a:t>
            </a:r>
            <a:r>
              <a:rPr lang="ru-RU" b="0" dirty="0"/>
              <a:t> </a:t>
            </a:r>
            <a:r>
              <a:rPr lang="ru-RU" b="0" dirty="0" err="1"/>
              <a:t>мають</a:t>
            </a:r>
            <a:r>
              <a:rPr lang="ru-RU" b="0" dirty="0"/>
              <a:t> </a:t>
            </a:r>
            <a:r>
              <a:rPr lang="ru-RU" b="0" dirty="0" err="1"/>
              <a:t>стійкість</a:t>
            </a:r>
            <a:r>
              <a:rPr lang="ru-RU" b="0" dirty="0"/>
              <a:t>, </a:t>
            </a:r>
            <a:r>
              <a:rPr lang="ru-RU" b="0" dirty="0" err="1"/>
              <a:t>властиву</a:t>
            </a:r>
            <a:r>
              <a:rPr lang="ru-RU" b="0" dirty="0"/>
              <a:t> цистам.</a:t>
            </a:r>
          </a:p>
          <a:p>
            <a:pPr algn="just"/>
            <a:r>
              <a:rPr lang="ru-RU" b="0" dirty="0" err="1"/>
              <a:t>Яйця</a:t>
            </a:r>
            <a:r>
              <a:rPr lang="ru-RU" b="0" dirty="0"/>
              <a:t> та </a:t>
            </a:r>
            <a:r>
              <a:rPr lang="ru-RU" b="0" dirty="0" err="1"/>
              <a:t>цисти</a:t>
            </a:r>
            <a:r>
              <a:rPr lang="ru-RU" b="0" dirty="0"/>
              <a:t> </a:t>
            </a:r>
            <a:r>
              <a:rPr lang="ru-RU" b="0" dirty="0" err="1"/>
              <a:t>мають</a:t>
            </a:r>
            <a:r>
              <a:rPr lang="ru-RU" b="0" dirty="0"/>
              <a:t> </a:t>
            </a:r>
            <a:r>
              <a:rPr lang="ru-RU" b="0" dirty="0" err="1"/>
              <a:t>ще</a:t>
            </a:r>
            <a:r>
              <a:rPr lang="ru-RU" b="0" dirty="0"/>
              <a:t> </a:t>
            </a:r>
            <a:r>
              <a:rPr lang="ru-RU" b="0" dirty="0" err="1"/>
              <a:t>більші</a:t>
            </a:r>
            <a:r>
              <a:rPr lang="ru-RU" b="0" dirty="0"/>
              <a:t> </a:t>
            </a:r>
            <a:r>
              <a:rPr lang="ru-RU" b="0" dirty="0" err="1"/>
              <a:t>захисні</a:t>
            </a:r>
            <a:r>
              <a:rPr lang="ru-RU" b="0" dirty="0"/>
              <a:t> </a:t>
            </a:r>
            <a:r>
              <a:rPr lang="ru-RU" b="0" dirty="0" err="1"/>
              <a:t>властивості</a:t>
            </a:r>
            <a:r>
              <a:rPr lang="ru-RU" b="0" dirty="0"/>
              <a:t>: </a:t>
            </a:r>
            <a:r>
              <a:rPr lang="ru-RU" b="0" dirty="0" err="1"/>
              <a:t>наяв­ність</a:t>
            </a:r>
            <a:r>
              <a:rPr lang="ru-RU" b="0" dirty="0"/>
              <a:t> </a:t>
            </a:r>
            <a:r>
              <a:rPr lang="ru-RU" b="0" dirty="0" err="1"/>
              <a:t>двох</a:t>
            </a:r>
            <a:r>
              <a:rPr lang="ru-RU" b="0" dirty="0"/>
              <a:t> систем </a:t>
            </a:r>
            <a:r>
              <a:rPr lang="ru-RU" b="0" dirty="0" err="1"/>
              <a:t>оболонок</a:t>
            </a:r>
            <a:r>
              <a:rPr lang="ru-RU" b="0" dirty="0"/>
              <a:t> у </a:t>
            </a:r>
            <a:r>
              <a:rPr lang="ru-RU" b="0" dirty="0" err="1" smtClean="0"/>
              <a:t>яєць</a:t>
            </a:r>
            <a:r>
              <a:rPr lang="ru-RU" b="0" dirty="0" smtClean="0"/>
              <a:t> - </a:t>
            </a:r>
            <a:r>
              <a:rPr lang="ru-RU" b="0" dirty="0" err="1" smtClean="0"/>
              <a:t>Ascaris</a:t>
            </a:r>
            <a:r>
              <a:rPr lang="ru-RU" b="0" dirty="0" smtClean="0"/>
              <a:t> </a:t>
            </a:r>
            <a:r>
              <a:rPr lang="ru-RU" b="0" dirty="0"/>
              <a:t>і цист </a:t>
            </a:r>
            <a:r>
              <a:rPr lang="ru-RU" b="0" dirty="0" err="1"/>
              <a:t>Coccidia</a:t>
            </a:r>
            <a:r>
              <a:rPr lang="ru-RU" b="0" dirty="0"/>
              <a:t> - </a:t>
            </a:r>
            <a:r>
              <a:rPr lang="ru-RU" b="0" dirty="0" err="1"/>
              <a:t>зовніш­ніх</a:t>
            </a:r>
            <a:r>
              <a:rPr lang="ru-RU" b="0" dirty="0"/>
              <a:t> </a:t>
            </a:r>
            <a:r>
              <a:rPr lang="ru-RU" b="0" dirty="0" err="1"/>
              <a:t>проникних</a:t>
            </a:r>
            <a:r>
              <a:rPr lang="ru-RU" b="0" dirty="0"/>
              <a:t>, </a:t>
            </a:r>
            <a:r>
              <a:rPr lang="ru-RU" b="0" dirty="0" err="1"/>
              <a:t>що</a:t>
            </a:r>
            <a:r>
              <a:rPr lang="ru-RU" b="0" dirty="0"/>
              <a:t> </a:t>
            </a:r>
            <a:r>
              <a:rPr lang="ru-RU" b="0" dirty="0" err="1"/>
              <a:t>виконують</a:t>
            </a:r>
            <a:r>
              <a:rPr lang="ru-RU" b="0" dirty="0"/>
              <a:t> </a:t>
            </a:r>
            <a:r>
              <a:rPr lang="ru-RU" b="0" dirty="0" err="1"/>
              <a:t>функцію</a:t>
            </a:r>
            <a:r>
              <a:rPr lang="ru-RU" b="0" dirty="0"/>
              <a:t> </a:t>
            </a:r>
            <a:r>
              <a:rPr lang="ru-RU" b="0" dirty="0" err="1"/>
              <a:t>механічного</a:t>
            </a:r>
            <a:r>
              <a:rPr lang="ru-RU" b="0" dirty="0"/>
              <a:t> </a:t>
            </a:r>
            <a:r>
              <a:rPr lang="ru-RU" b="0" dirty="0" err="1"/>
              <a:t>захисту</a:t>
            </a:r>
            <a:r>
              <a:rPr lang="ru-RU" b="0" dirty="0"/>
              <a:t>, і </a:t>
            </a:r>
            <a:r>
              <a:rPr lang="ru-RU" b="0" dirty="0" err="1"/>
              <a:t>внутрішніх</a:t>
            </a:r>
            <a:r>
              <a:rPr lang="ru-RU" b="0" dirty="0"/>
              <a:t> </a:t>
            </a:r>
            <a:r>
              <a:rPr lang="ru-RU" b="0" dirty="0" err="1"/>
              <a:t>напівпроникних</a:t>
            </a:r>
            <a:r>
              <a:rPr lang="ru-RU" b="0" dirty="0"/>
              <a:t>, </a:t>
            </a:r>
            <a:r>
              <a:rPr lang="ru-RU" b="0" dirty="0" err="1"/>
              <a:t>які</a:t>
            </a:r>
            <a:r>
              <a:rPr lang="ru-RU" b="0" dirty="0"/>
              <a:t> </a:t>
            </a:r>
            <a:r>
              <a:rPr lang="ru-RU" b="0" dirty="0" err="1"/>
              <a:t>мають</a:t>
            </a:r>
            <a:r>
              <a:rPr lang="ru-RU" b="0" dirty="0"/>
              <a:t> </a:t>
            </a:r>
            <a:r>
              <a:rPr lang="ru-RU" b="0" dirty="0" err="1"/>
              <a:t>функцію</a:t>
            </a:r>
            <a:r>
              <a:rPr lang="ru-RU" b="0" dirty="0"/>
              <a:t> </a:t>
            </a:r>
            <a:r>
              <a:rPr lang="ru-RU" b="0" dirty="0" err="1"/>
              <a:t>хімічного</a:t>
            </a:r>
            <a:r>
              <a:rPr lang="ru-RU" b="0" dirty="0"/>
              <a:t> </a:t>
            </a:r>
            <a:r>
              <a:rPr lang="ru-RU" b="0" dirty="0" err="1"/>
              <a:t>за­хисту</a:t>
            </a:r>
            <a:r>
              <a:rPr lang="ru-RU" b="0" dirty="0"/>
              <a:t>, - </a:t>
            </a:r>
            <a:r>
              <a:rPr lang="ru-RU" b="0" dirty="0" err="1"/>
              <a:t>робить</a:t>
            </a:r>
            <a:r>
              <a:rPr lang="ru-RU" b="0" dirty="0"/>
              <a:t> </a:t>
            </a:r>
            <a:r>
              <a:rPr lang="ru-RU" b="0" dirty="0" err="1"/>
              <a:t>їх</a:t>
            </a:r>
            <a:r>
              <a:rPr lang="ru-RU" b="0" dirty="0"/>
              <a:t> </a:t>
            </a:r>
            <a:r>
              <a:rPr lang="ru-RU" b="0" dirty="0" err="1"/>
              <a:t>дуже</a:t>
            </a:r>
            <a:r>
              <a:rPr lang="ru-RU" b="0" dirty="0"/>
              <a:t> </a:t>
            </a:r>
            <a:r>
              <a:rPr lang="ru-RU" b="0" dirty="0" err="1"/>
              <a:t>стійкими</a:t>
            </a:r>
            <a:r>
              <a:rPr lang="ru-RU" b="0" dirty="0"/>
              <a:t> </a:t>
            </a:r>
            <a:r>
              <a:rPr lang="ru-RU" b="0" dirty="0" err="1"/>
              <a:t>щодо</a:t>
            </a:r>
            <a:r>
              <a:rPr lang="ru-RU" b="0" dirty="0"/>
              <a:t> </a:t>
            </a:r>
            <a:r>
              <a:rPr lang="ru-RU" b="0" dirty="0" err="1"/>
              <a:t>висихання</a:t>
            </a:r>
            <a:r>
              <a:rPr lang="ru-RU" b="0" dirty="0"/>
              <a:t>, </a:t>
            </a:r>
            <a:r>
              <a:rPr lang="ru-RU" b="0" dirty="0" err="1"/>
              <a:t>температур­них</a:t>
            </a:r>
            <a:r>
              <a:rPr lang="ru-RU" b="0" dirty="0"/>
              <a:t> </a:t>
            </a:r>
            <a:r>
              <a:rPr lang="ru-RU" b="0" dirty="0" err="1"/>
              <a:t>коливань</a:t>
            </a:r>
            <a:r>
              <a:rPr lang="ru-RU" b="0" dirty="0"/>
              <a:t> і </a:t>
            </a:r>
            <a:r>
              <a:rPr lang="ru-RU" b="0" dirty="0" err="1"/>
              <a:t>дії</a:t>
            </a:r>
            <a:r>
              <a:rPr lang="ru-RU" b="0" dirty="0"/>
              <a:t> </a:t>
            </a:r>
            <a:r>
              <a:rPr lang="ru-RU" b="0" dirty="0" err="1"/>
              <a:t>отруйних</a:t>
            </a:r>
            <a:r>
              <a:rPr lang="ru-RU" b="0" dirty="0"/>
              <a:t> </a:t>
            </a:r>
            <a:r>
              <a:rPr lang="ru-RU" b="0" dirty="0" err="1"/>
              <a:t>речовин</a:t>
            </a:r>
            <a:r>
              <a:rPr lang="ru-RU" b="0" dirty="0"/>
              <a:t>.</a:t>
            </a:r>
          </a:p>
          <a:p>
            <a:pPr algn="just"/>
            <a:endParaRPr lang="ru-RU" b="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4100904"/>
            <a:ext cx="4238281" cy="2727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55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476672"/>
            <a:ext cx="7520940" cy="4203805"/>
          </a:xfrm>
        </p:spPr>
        <p:txBody>
          <a:bodyPr/>
          <a:lstStyle/>
          <a:p>
            <a:pPr algn="just"/>
            <a:r>
              <a:rPr lang="ru-RU" b="0" dirty="0"/>
              <a:t>За </a:t>
            </a:r>
            <a:r>
              <a:rPr lang="ru-RU" b="0" dirty="0" err="1"/>
              <a:t>терміном</a:t>
            </a:r>
            <a:r>
              <a:rPr lang="ru-RU" b="0" dirty="0"/>
              <a:t> </a:t>
            </a:r>
            <a:r>
              <a:rPr lang="ru-RU" b="0" dirty="0" err="1"/>
              <a:t>перебування</a:t>
            </a:r>
            <a:r>
              <a:rPr lang="ru-RU" b="0" dirty="0"/>
              <a:t> </a:t>
            </a:r>
            <a:r>
              <a:rPr lang="ru-RU" b="0" dirty="0" err="1"/>
              <a:t>певних</a:t>
            </a:r>
            <a:r>
              <a:rPr lang="ru-RU" b="0" dirty="0"/>
              <a:t> фаз у </a:t>
            </a:r>
            <a:r>
              <a:rPr lang="ru-RU" b="0" dirty="0" err="1"/>
              <a:t>зовнішньому</a:t>
            </a:r>
            <a:r>
              <a:rPr lang="ru-RU" b="0" dirty="0"/>
              <a:t> </a:t>
            </a:r>
            <a:r>
              <a:rPr lang="ru-RU" b="0" dirty="0" err="1"/>
              <a:t>середо­вищі</a:t>
            </a:r>
            <a:r>
              <a:rPr lang="ru-RU" b="0" dirty="0"/>
              <a:t> </a:t>
            </a:r>
            <a:r>
              <a:rPr lang="ru-RU" b="0" dirty="0" err="1"/>
              <a:t>всіх</a:t>
            </a:r>
            <a:r>
              <a:rPr lang="ru-RU" b="0" dirty="0"/>
              <a:t> </a:t>
            </a:r>
            <a:r>
              <a:rPr lang="ru-RU" b="0" dirty="0" err="1"/>
              <a:t>паразитів</a:t>
            </a:r>
            <a:r>
              <a:rPr lang="ru-RU" b="0" dirty="0"/>
              <a:t> </a:t>
            </a:r>
            <a:r>
              <a:rPr lang="ru-RU" b="0" dirty="0" err="1"/>
              <a:t>можна</a:t>
            </a:r>
            <a:r>
              <a:rPr lang="ru-RU" b="0" dirty="0"/>
              <a:t> </a:t>
            </a:r>
            <a:r>
              <a:rPr lang="ru-RU" b="0" dirty="0" err="1"/>
              <a:t>поділити</a:t>
            </a:r>
            <a:r>
              <a:rPr lang="ru-RU" b="0" dirty="0"/>
              <a:t> на </a:t>
            </a:r>
            <a:r>
              <a:rPr lang="ru-RU" b="0" dirty="0" err="1"/>
              <a:t>дві</a:t>
            </a:r>
            <a:r>
              <a:rPr lang="ru-RU" b="0" dirty="0"/>
              <a:t> </a:t>
            </a:r>
            <a:r>
              <a:rPr lang="ru-RU" b="0" dirty="0" err="1"/>
              <a:t>групи</a:t>
            </a:r>
            <a:r>
              <a:rPr lang="ru-RU" b="0" dirty="0"/>
              <a:t>:</a:t>
            </a:r>
          </a:p>
          <a:p>
            <a:pPr algn="just"/>
            <a:r>
              <a:rPr lang="ru-RU" dirty="0"/>
              <a:t>- личинки,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виходять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яйця</a:t>
            </a:r>
            <a:r>
              <a:rPr lang="ru-RU" dirty="0"/>
              <a:t> у </a:t>
            </a:r>
            <a:r>
              <a:rPr lang="ru-RU" dirty="0" err="1"/>
              <a:t>зовнішньому</a:t>
            </a:r>
            <a:r>
              <a:rPr lang="ru-RU" dirty="0"/>
              <a:t> </a:t>
            </a:r>
            <a:r>
              <a:rPr lang="ru-RU" dirty="0" err="1"/>
              <a:t>середовищі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- личинки,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виходять</a:t>
            </a:r>
            <a:r>
              <a:rPr lang="ru-RU" dirty="0"/>
              <a:t> в </a:t>
            </a:r>
            <a:r>
              <a:rPr lang="ru-RU" dirty="0" err="1"/>
              <a:t>організмі</a:t>
            </a:r>
            <a:r>
              <a:rPr lang="ru-RU" dirty="0"/>
              <a:t> нового </a:t>
            </a:r>
            <a:r>
              <a:rPr lang="ru-RU" dirty="0" err="1"/>
              <a:t>хазяїна</a:t>
            </a:r>
            <a:r>
              <a:rPr lang="ru-RU" dirty="0"/>
              <a:t>.</a:t>
            </a:r>
          </a:p>
          <a:p>
            <a:pPr algn="just"/>
            <a:r>
              <a:rPr lang="ru-RU" b="0" dirty="0" err="1"/>
              <a:t>Форми</a:t>
            </a:r>
            <a:r>
              <a:rPr lang="ru-RU" b="0" dirty="0"/>
              <a:t>, </a:t>
            </a:r>
            <a:r>
              <a:rPr lang="ru-RU" b="0" dirty="0" err="1"/>
              <a:t>які</a:t>
            </a:r>
            <a:r>
              <a:rPr lang="ru-RU" b="0" dirty="0"/>
              <a:t> належать до </a:t>
            </a:r>
            <a:r>
              <a:rPr lang="ru-RU" b="0" dirty="0" err="1"/>
              <a:t>першої</a:t>
            </a:r>
            <a:r>
              <a:rPr lang="ru-RU" b="0" dirty="0"/>
              <a:t> </a:t>
            </a:r>
            <a:r>
              <a:rPr lang="ru-RU" b="0" dirty="0" err="1"/>
              <a:t>групи</a:t>
            </a:r>
            <a:r>
              <a:rPr lang="ru-RU" b="0" dirty="0"/>
              <a:t>, не </a:t>
            </a:r>
            <a:r>
              <a:rPr lang="ru-RU" b="0" dirty="0" err="1"/>
              <a:t>мають</a:t>
            </a:r>
            <a:r>
              <a:rPr lang="ru-RU" b="0" dirty="0"/>
              <a:t> таких </a:t>
            </a:r>
            <a:r>
              <a:rPr lang="ru-RU" b="0" dirty="0" err="1"/>
              <a:t>доб­рих</a:t>
            </a:r>
            <a:r>
              <a:rPr lang="ru-RU" b="0" dirty="0"/>
              <a:t> </a:t>
            </a:r>
            <a:r>
              <a:rPr lang="ru-RU" b="0" dirty="0" err="1"/>
              <a:t>захисних</a:t>
            </a:r>
            <a:r>
              <a:rPr lang="ru-RU" b="0" dirty="0"/>
              <a:t> </a:t>
            </a:r>
            <a:r>
              <a:rPr lang="ru-RU" b="0" dirty="0" err="1"/>
              <a:t>властивостей</a:t>
            </a:r>
            <a:r>
              <a:rPr lang="ru-RU" b="0" dirty="0"/>
              <a:t>, </a:t>
            </a:r>
            <a:r>
              <a:rPr lang="ru-RU" b="0" dirty="0" err="1"/>
              <a:t>що</a:t>
            </a:r>
            <a:r>
              <a:rPr lang="ru-RU" b="0" dirty="0"/>
              <a:t> </a:t>
            </a:r>
            <a:r>
              <a:rPr lang="ru-RU" b="0" dirty="0" err="1"/>
              <a:t>пов'язано</a:t>
            </a:r>
            <a:r>
              <a:rPr lang="ru-RU" b="0" dirty="0"/>
              <a:t> з </a:t>
            </a:r>
            <a:r>
              <a:rPr lang="ru-RU" b="0" dirty="0" err="1"/>
              <a:t>меншим</a:t>
            </a:r>
            <a:r>
              <a:rPr lang="ru-RU" b="0" dirty="0"/>
              <a:t> </a:t>
            </a:r>
            <a:r>
              <a:rPr lang="ru-RU" b="0" dirty="0" err="1"/>
              <a:t>терміном</a:t>
            </a:r>
            <a:r>
              <a:rPr lang="ru-RU" b="0" dirty="0"/>
              <a:t> </a:t>
            </a:r>
            <a:r>
              <a:rPr lang="ru-RU" b="0" dirty="0" err="1"/>
              <a:t>їх</a:t>
            </a:r>
            <a:r>
              <a:rPr lang="ru-RU" b="0" dirty="0"/>
              <a:t> </a:t>
            </a:r>
            <a:r>
              <a:rPr lang="ru-RU" b="0" dirty="0" err="1"/>
              <a:t>перебування</a:t>
            </a:r>
            <a:r>
              <a:rPr lang="ru-RU" b="0" dirty="0"/>
              <a:t> в </a:t>
            </a:r>
            <a:r>
              <a:rPr lang="ru-RU" b="0" dirty="0" err="1"/>
              <a:t>зовнішньому</a:t>
            </a:r>
            <a:r>
              <a:rPr lang="ru-RU" b="0" dirty="0"/>
              <a:t> </a:t>
            </a:r>
            <a:r>
              <a:rPr lang="ru-RU" b="0" dirty="0" err="1"/>
              <a:t>середовищі</a:t>
            </a:r>
            <a:r>
              <a:rPr lang="ru-RU" b="0" dirty="0"/>
              <a:t>.</a:t>
            </a:r>
          </a:p>
          <a:p>
            <a:pPr algn="just"/>
            <a:r>
              <a:rPr lang="ru-RU" b="0" dirty="0" err="1"/>
              <a:t>Життя</a:t>
            </a:r>
            <a:r>
              <a:rPr lang="ru-RU" b="0" dirty="0"/>
              <a:t> </a:t>
            </a:r>
            <a:r>
              <a:rPr lang="ru-RU" b="0" dirty="0" err="1"/>
              <a:t>паразитів</a:t>
            </a:r>
            <a:r>
              <a:rPr lang="ru-RU" b="0" dirty="0"/>
              <a:t> </a:t>
            </a:r>
            <a:r>
              <a:rPr lang="ru-RU" b="0" dirty="0" err="1"/>
              <a:t>складається</a:t>
            </a:r>
            <a:r>
              <a:rPr lang="ru-RU" b="0" dirty="0"/>
              <a:t> з </a:t>
            </a:r>
            <a:r>
              <a:rPr lang="ru-RU" b="0" dirty="0" err="1"/>
              <a:t>кількох</a:t>
            </a:r>
            <a:r>
              <a:rPr lang="ru-RU" b="0" dirty="0"/>
              <a:t> </a:t>
            </a:r>
            <a:r>
              <a:rPr lang="ru-RU" b="0" dirty="0" err="1"/>
              <a:t>різних</a:t>
            </a:r>
            <a:r>
              <a:rPr lang="ru-RU" b="0" dirty="0"/>
              <a:t> </a:t>
            </a:r>
            <a:r>
              <a:rPr lang="ru-RU" b="0" dirty="0" err="1"/>
              <a:t>періодів</a:t>
            </a:r>
            <a:r>
              <a:rPr lang="ru-RU" b="0" dirty="0"/>
              <a:t>, у </a:t>
            </a:r>
            <a:r>
              <a:rPr lang="ru-RU" b="0" dirty="0" err="1"/>
              <a:t>яких</a:t>
            </a:r>
            <a:r>
              <a:rPr lang="ru-RU" b="0" dirty="0"/>
              <a:t> </a:t>
            </a:r>
            <a:r>
              <a:rPr lang="ru-RU" b="0" dirty="0" err="1"/>
              <a:t>відбувається</a:t>
            </a:r>
            <a:r>
              <a:rPr lang="ru-RU" b="0" dirty="0"/>
              <a:t> </a:t>
            </a:r>
            <a:r>
              <a:rPr lang="ru-RU" b="0" dirty="0" err="1"/>
              <a:t>чергування</a:t>
            </a:r>
            <a:r>
              <a:rPr lang="ru-RU" b="0" dirty="0"/>
              <a:t> </a:t>
            </a:r>
            <a:r>
              <a:rPr lang="ru-RU" b="0" dirty="0" err="1"/>
              <a:t>вільної</a:t>
            </a:r>
            <a:r>
              <a:rPr lang="ru-RU" b="0" dirty="0"/>
              <a:t> та </a:t>
            </a:r>
            <a:r>
              <a:rPr lang="ru-RU" b="0" dirty="0" err="1"/>
              <a:t>паразитичної</a:t>
            </a:r>
            <a:r>
              <a:rPr lang="ru-RU" b="0" dirty="0"/>
              <a:t>, </a:t>
            </a:r>
            <a:r>
              <a:rPr lang="ru-RU" b="0" dirty="0" err="1"/>
              <a:t>личин­кової</a:t>
            </a:r>
            <a:r>
              <a:rPr lang="ru-RU" b="0" dirty="0"/>
              <a:t> та </a:t>
            </a:r>
            <a:r>
              <a:rPr lang="ru-RU" b="0" dirty="0" err="1"/>
              <a:t>дорослої</a:t>
            </a:r>
            <a:r>
              <a:rPr lang="ru-RU" b="0" dirty="0"/>
              <a:t> фаз, </a:t>
            </a:r>
            <a:r>
              <a:rPr lang="ru-RU" b="0" dirty="0" err="1"/>
              <a:t>активної</a:t>
            </a:r>
            <a:r>
              <a:rPr lang="ru-RU" b="0" dirty="0"/>
              <a:t> </a:t>
            </a:r>
            <a:r>
              <a:rPr lang="ru-RU" b="0" dirty="0" err="1"/>
              <a:t>фази</a:t>
            </a:r>
            <a:r>
              <a:rPr lang="ru-RU" b="0" dirty="0"/>
              <a:t> і </a:t>
            </a:r>
            <a:r>
              <a:rPr lang="ru-RU" b="0" dirty="0" err="1"/>
              <a:t>фази</a:t>
            </a:r>
            <a:r>
              <a:rPr lang="ru-RU" b="0" dirty="0"/>
              <a:t> </a:t>
            </a:r>
            <a:r>
              <a:rPr lang="ru-RU" b="0" dirty="0" err="1"/>
              <a:t>спокою</a:t>
            </a:r>
            <a:r>
              <a:rPr lang="ru-RU" b="0" dirty="0"/>
              <a:t>. </a:t>
            </a:r>
            <a:r>
              <a:rPr lang="ru-RU" b="0" dirty="0" err="1"/>
              <a:t>Тривалість</a:t>
            </a:r>
            <a:r>
              <a:rPr lang="ru-RU" b="0" dirty="0"/>
              <a:t> </a:t>
            </a:r>
            <a:r>
              <a:rPr lang="ru-RU" b="0" dirty="0" err="1"/>
              <a:t>окремих</a:t>
            </a:r>
            <a:r>
              <a:rPr lang="ru-RU" b="0" dirty="0"/>
              <a:t> фаз у </a:t>
            </a:r>
            <a:r>
              <a:rPr lang="ru-RU" b="0" dirty="0" err="1"/>
              <a:t>різних</a:t>
            </a:r>
            <a:r>
              <a:rPr lang="ru-RU" b="0" dirty="0"/>
              <a:t> </a:t>
            </a:r>
            <a:r>
              <a:rPr lang="ru-RU" b="0" dirty="0" err="1"/>
              <a:t>видів</a:t>
            </a:r>
            <a:r>
              <a:rPr lang="ru-RU" b="0" dirty="0"/>
              <a:t> </a:t>
            </a:r>
            <a:r>
              <a:rPr lang="ru-RU" b="0" dirty="0" err="1"/>
              <a:t>суттєво</a:t>
            </a:r>
            <a:r>
              <a:rPr lang="ru-RU" b="0" dirty="0"/>
              <a:t> </a:t>
            </a:r>
            <a:r>
              <a:rPr lang="ru-RU" b="0" dirty="0" err="1"/>
              <a:t>відрізняється</a:t>
            </a:r>
            <a:r>
              <a:rPr lang="ru-RU" b="0" dirty="0"/>
              <a:t>, </a:t>
            </a:r>
            <a:r>
              <a:rPr lang="ru-RU" b="0" dirty="0" err="1"/>
              <a:t>що</a:t>
            </a:r>
            <a:r>
              <a:rPr lang="ru-RU" b="0" dirty="0"/>
              <a:t> </a:t>
            </a:r>
            <a:r>
              <a:rPr lang="ru-RU" b="0" dirty="0" err="1"/>
              <a:t>впливає</a:t>
            </a:r>
            <a:r>
              <a:rPr lang="ru-RU" b="0" dirty="0"/>
              <a:t> на </a:t>
            </a:r>
            <a:r>
              <a:rPr lang="ru-RU" b="0" dirty="0" err="1"/>
              <a:t>загальну</a:t>
            </a:r>
            <a:r>
              <a:rPr lang="ru-RU" b="0" dirty="0"/>
              <a:t> </a:t>
            </a:r>
            <a:r>
              <a:rPr lang="ru-RU" b="0" dirty="0" err="1"/>
              <a:t>тривалість</a:t>
            </a:r>
            <a:r>
              <a:rPr lang="ru-RU" b="0" dirty="0"/>
              <a:t> </a:t>
            </a:r>
            <a:r>
              <a:rPr lang="ru-RU" b="0" dirty="0" err="1"/>
              <a:t>життєвого</a:t>
            </a:r>
            <a:r>
              <a:rPr lang="ru-RU" b="0" dirty="0"/>
              <a:t> циклу (</a:t>
            </a:r>
            <a:r>
              <a:rPr lang="ru-RU" b="0" dirty="0" err="1"/>
              <a:t>від</a:t>
            </a:r>
            <a:r>
              <a:rPr lang="ru-RU" b="0" dirty="0"/>
              <a:t> </a:t>
            </a:r>
            <a:r>
              <a:rPr lang="ru-RU" b="0" dirty="0" err="1"/>
              <a:t>кількох</a:t>
            </a:r>
            <a:r>
              <a:rPr lang="ru-RU" b="0" dirty="0"/>
              <a:t> </a:t>
            </a:r>
            <a:r>
              <a:rPr lang="ru-RU" b="0" dirty="0" err="1"/>
              <a:t>діб</a:t>
            </a:r>
            <a:r>
              <a:rPr lang="ru-RU" b="0" dirty="0"/>
              <a:t> до </a:t>
            </a:r>
            <a:r>
              <a:rPr lang="ru-RU" b="0" dirty="0" err="1"/>
              <a:t>бага­тьох</a:t>
            </a:r>
            <a:r>
              <a:rPr lang="ru-RU" b="0" dirty="0"/>
              <a:t> </a:t>
            </a:r>
            <a:r>
              <a:rPr lang="ru-RU" b="0" dirty="0" err="1"/>
              <a:t>років</a:t>
            </a:r>
            <a:r>
              <a:rPr lang="ru-RU" b="0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7180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1800" b="0" dirty="0" err="1"/>
              <a:t>Деякі</a:t>
            </a:r>
            <a:r>
              <a:rPr lang="ru-RU" sz="1800" b="0" dirty="0"/>
              <a:t> </a:t>
            </a:r>
            <a:r>
              <a:rPr lang="ru-RU" sz="1800" b="0" dirty="0" err="1"/>
              <a:t>паразити</a:t>
            </a:r>
            <a:r>
              <a:rPr lang="ru-RU" sz="1800" b="0" dirty="0"/>
              <a:t> (</a:t>
            </a:r>
            <a:r>
              <a:rPr lang="ru-RU" sz="1800" b="0" dirty="0" err="1"/>
              <a:t>Loa</a:t>
            </a:r>
            <a:r>
              <a:rPr lang="ru-RU" sz="1800" b="0" dirty="0"/>
              <a:t> </a:t>
            </a:r>
            <a:r>
              <a:rPr lang="ru-RU" sz="1800" b="0" dirty="0" err="1"/>
              <a:t>loa</a:t>
            </a:r>
            <a:r>
              <a:rPr lang="ru-RU" sz="1800" b="0" dirty="0"/>
              <a:t>, </a:t>
            </a:r>
            <a:r>
              <a:rPr lang="ru-RU" sz="1800" b="0" dirty="0" err="1"/>
              <a:t>Wuchereria</a:t>
            </a:r>
            <a:r>
              <a:rPr lang="ru-RU" sz="1800" b="0" dirty="0"/>
              <a:t> </a:t>
            </a:r>
            <a:r>
              <a:rPr lang="ru-RU" sz="1800" b="0" dirty="0" err="1"/>
              <a:t>bancrofti</a:t>
            </a:r>
            <a:r>
              <a:rPr lang="ru-RU" sz="1800" b="0" dirty="0"/>
              <a:t>, </a:t>
            </a:r>
            <a:r>
              <a:rPr lang="ru-RU" sz="1800" b="0" dirty="0" err="1"/>
              <a:t>Necator</a:t>
            </a:r>
            <a:r>
              <a:rPr lang="ru-RU" sz="1800" b="0" dirty="0"/>
              <a:t> </a:t>
            </a:r>
            <a:r>
              <a:rPr lang="ru-RU" sz="1800" b="0" dirty="0" err="1"/>
              <a:t>americanus</a:t>
            </a:r>
            <a:r>
              <a:rPr lang="ru-RU" sz="1800" b="0" dirty="0"/>
              <a:t> </a:t>
            </a:r>
            <a:r>
              <a:rPr lang="ru-RU" sz="1800" b="0" dirty="0" err="1"/>
              <a:t>тощо</a:t>
            </a:r>
            <a:r>
              <a:rPr lang="ru-RU" sz="1800" b="0" dirty="0"/>
              <a:t>) </a:t>
            </a:r>
            <a:r>
              <a:rPr lang="ru-RU" sz="1800" b="0" dirty="0" err="1"/>
              <a:t>мають</a:t>
            </a:r>
            <a:r>
              <a:rPr lang="ru-RU" sz="1800" b="0" dirty="0"/>
              <a:t> </a:t>
            </a:r>
            <a:r>
              <a:rPr lang="ru-RU" sz="1800" b="0" dirty="0" err="1"/>
              <a:t>певною</a:t>
            </a:r>
            <a:r>
              <a:rPr lang="ru-RU" sz="1800" b="0" dirty="0"/>
              <a:t> </a:t>
            </a:r>
            <a:r>
              <a:rPr lang="ru-RU" sz="1800" b="0" dirty="0" err="1"/>
              <a:t>мірою</a:t>
            </a:r>
            <a:r>
              <a:rPr lang="ru-RU" sz="1800" b="0" dirty="0"/>
              <a:t> </a:t>
            </a:r>
            <a:r>
              <a:rPr lang="ru-RU" sz="1800" b="0" dirty="0" err="1"/>
              <a:t>невизначений</a:t>
            </a:r>
            <a:r>
              <a:rPr lang="ru-RU" sz="1800" b="0" dirty="0"/>
              <a:t> </a:t>
            </a:r>
            <a:r>
              <a:rPr lang="ru-RU" sz="1800" b="0" dirty="0" err="1"/>
              <a:t>термін</a:t>
            </a:r>
            <a:r>
              <a:rPr lang="ru-RU" sz="1800" b="0" dirty="0"/>
              <a:t> </a:t>
            </a:r>
            <a:r>
              <a:rPr lang="ru-RU" sz="1800" b="0" dirty="0" err="1"/>
              <a:t>жит­тя</a:t>
            </a:r>
            <a:r>
              <a:rPr lang="ru-RU" sz="1800" b="0" dirty="0"/>
              <a:t>, </a:t>
            </a:r>
            <a:r>
              <a:rPr lang="ru-RU" sz="1800" b="0" dirty="0" err="1"/>
              <a:t>що</a:t>
            </a:r>
            <a:r>
              <a:rPr lang="ru-RU" sz="1800" b="0" dirty="0"/>
              <a:t> </a:t>
            </a:r>
            <a:r>
              <a:rPr lang="ru-RU" sz="1800" b="0" dirty="0" err="1"/>
              <a:t>залежить</a:t>
            </a:r>
            <a:r>
              <a:rPr lang="ru-RU" sz="1800" b="0" dirty="0"/>
              <a:t> </a:t>
            </a:r>
            <a:r>
              <a:rPr lang="ru-RU" sz="1800" b="0" dirty="0" err="1"/>
              <a:t>від</a:t>
            </a:r>
            <a:r>
              <a:rPr lang="ru-RU" sz="1800" b="0" dirty="0"/>
              <a:t> </a:t>
            </a:r>
            <a:r>
              <a:rPr lang="ru-RU" sz="1800" b="0" dirty="0" err="1"/>
              <a:t>тривалості</a:t>
            </a:r>
            <a:r>
              <a:rPr lang="ru-RU" sz="1800" b="0" dirty="0"/>
              <a:t> </a:t>
            </a:r>
            <a:r>
              <a:rPr lang="ru-RU" sz="1800" b="0" dirty="0" err="1"/>
              <a:t>життя</a:t>
            </a:r>
            <a:r>
              <a:rPr lang="ru-RU" sz="1800" b="0" dirty="0"/>
              <a:t> </a:t>
            </a:r>
            <a:r>
              <a:rPr lang="ru-RU" sz="1800" b="0" dirty="0" err="1"/>
              <a:t>їх</a:t>
            </a:r>
            <a:r>
              <a:rPr lang="ru-RU" sz="1800" b="0" dirty="0"/>
              <a:t> </a:t>
            </a:r>
            <a:r>
              <a:rPr lang="ru-RU" sz="1800" b="0" dirty="0" err="1"/>
              <a:t>хазяїна</a:t>
            </a:r>
            <a:r>
              <a:rPr lang="ru-RU" sz="1800" b="0" dirty="0"/>
              <a:t>. </a:t>
            </a:r>
            <a:r>
              <a:rPr lang="ru-RU" sz="1800" b="0" dirty="0" err="1"/>
              <a:t>Більшості</a:t>
            </a:r>
            <a:r>
              <a:rPr lang="ru-RU" sz="1800" b="0" dirty="0"/>
              <a:t> </a:t>
            </a:r>
            <a:r>
              <a:rPr lang="ru-RU" sz="1800" b="0" dirty="0" err="1"/>
              <a:t>ге­льмінтів</a:t>
            </a:r>
            <a:r>
              <a:rPr lang="ru-RU" sz="1800" b="0" dirty="0"/>
              <a:t> </a:t>
            </a:r>
            <a:r>
              <a:rPr lang="ru-RU" sz="1800" b="0" dirty="0" err="1"/>
              <a:t>риб</a:t>
            </a:r>
            <a:r>
              <a:rPr lang="ru-RU" sz="1800" b="0" dirty="0"/>
              <a:t> </a:t>
            </a:r>
            <a:r>
              <a:rPr lang="ru-RU" sz="1800" b="0" dirty="0" err="1"/>
              <a:t>притаманний</a:t>
            </a:r>
            <a:r>
              <a:rPr lang="ru-RU" sz="1800" b="0" dirty="0"/>
              <a:t> </a:t>
            </a:r>
            <a:r>
              <a:rPr lang="ru-RU" sz="1800" b="0" dirty="0" err="1"/>
              <a:t>однорічний</a:t>
            </a:r>
            <a:r>
              <a:rPr lang="ru-RU" sz="1800" b="0" dirty="0"/>
              <a:t> цикл, при </a:t>
            </a:r>
            <a:r>
              <a:rPr lang="ru-RU" sz="1800" b="0" dirty="0" err="1"/>
              <a:t>якому</a:t>
            </a:r>
            <a:r>
              <a:rPr lang="ru-RU" sz="1800" b="0" dirty="0"/>
              <a:t> </a:t>
            </a:r>
            <a:r>
              <a:rPr lang="ru-RU" sz="1800" b="0" dirty="0" err="1"/>
              <a:t>статево­зрілі</a:t>
            </a:r>
            <a:r>
              <a:rPr lang="ru-RU" sz="1800" b="0" dirty="0"/>
              <a:t> </a:t>
            </a:r>
            <a:r>
              <a:rPr lang="ru-RU" sz="1800" b="0" dirty="0" err="1"/>
              <a:t>паразити</a:t>
            </a:r>
            <a:r>
              <a:rPr lang="ru-RU" sz="1800" b="0" dirty="0"/>
              <a:t> </a:t>
            </a:r>
            <a:r>
              <a:rPr lang="ru-RU" sz="1800" b="0" dirty="0" err="1"/>
              <a:t>існують</a:t>
            </a:r>
            <a:r>
              <a:rPr lang="ru-RU" sz="1800" b="0" dirty="0"/>
              <a:t> у кишечнику остаточного </a:t>
            </a:r>
            <a:r>
              <a:rPr lang="ru-RU" sz="1800" b="0" dirty="0" err="1"/>
              <a:t>хазяїна</a:t>
            </a:r>
            <a:r>
              <a:rPr lang="ru-RU" sz="1800" b="0" dirty="0"/>
              <a:t> </a:t>
            </a:r>
            <a:r>
              <a:rPr lang="ru-RU" sz="1800" b="0" dirty="0" err="1"/>
              <a:t>лише</a:t>
            </a:r>
            <a:r>
              <a:rPr lang="ru-RU" sz="1800" b="0" dirty="0"/>
              <a:t> </a:t>
            </a:r>
            <a:r>
              <a:rPr lang="ru-RU" sz="1800" b="0" dirty="0" err="1"/>
              <a:t>певний</a:t>
            </a:r>
            <a:r>
              <a:rPr lang="ru-RU" sz="1800" b="0" dirty="0"/>
              <a:t> </a:t>
            </a:r>
            <a:r>
              <a:rPr lang="ru-RU" sz="1800" b="0" dirty="0" err="1"/>
              <a:t>термін</a:t>
            </a:r>
            <a:r>
              <a:rPr lang="ru-RU" sz="1800" b="0" dirty="0"/>
              <a:t> (</a:t>
            </a:r>
            <a:r>
              <a:rPr lang="ru-RU" sz="1800" b="0" dirty="0" err="1"/>
              <a:t>переважно</a:t>
            </a:r>
            <a:r>
              <a:rPr lang="ru-RU" sz="1800" b="0" dirty="0"/>
              <a:t> в </a:t>
            </a:r>
            <a:r>
              <a:rPr lang="ru-RU" sz="1800" b="0" dirty="0" err="1"/>
              <a:t>літній</a:t>
            </a:r>
            <a:r>
              <a:rPr lang="ru-RU" sz="1800" b="0" dirty="0"/>
              <a:t> час), </a:t>
            </a:r>
            <a:r>
              <a:rPr lang="ru-RU" sz="1800" b="0" dirty="0" err="1"/>
              <a:t>після</a:t>
            </a:r>
            <a:r>
              <a:rPr lang="ru-RU" sz="1800" b="0" dirty="0"/>
              <a:t> </a:t>
            </a:r>
            <a:r>
              <a:rPr lang="ru-RU" sz="1800" b="0" dirty="0" err="1"/>
              <a:t>чого</a:t>
            </a:r>
            <a:r>
              <a:rPr lang="ru-RU" sz="1800" b="0" dirty="0"/>
              <a:t> вони гинуть. </a:t>
            </a:r>
            <a:endParaRPr lang="ru-RU" sz="1800" b="0" dirty="0" smtClean="0"/>
          </a:p>
          <a:p>
            <a:pPr algn="just"/>
            <a:r>
              <a:rPr lang="ru-RU" sz="1800" b="0" dirty="0" err="1" smtClean="0"/>
              <a:t>Імовірно</a:t>
            </a:r>
            <a:r>
              <a:rPr lang="ru-RU" sz="1800" b="0" dirty="0"/>
              <a:t>, </a:t>
            </a:r>
            <a:r>
              <a:rPr lang="ru-RU" sz="1800" b="0" dirty="0" err="1"/>
              <a:t>що</a:t>
            </a:r>
            <a:r>
              <a:rPr lang="ru-RU" sz="1800" b="0" dirty="0"/>
              <a:t> в </a:t>
            </a:r>
            <a:r>
              <a:rPr lang="ru-RU" sz="1800" b="0" dirty="0" err="1"/>
              <a:t>цьому</a:t>
            </a:r>
            <a:r>
              <a:rPr lang="ru-RU" sz="1800" b="0" dirty="0"/>
              <a:t> </a:t>
            </a:r>
            <a:r>
              <a:rPr lang="ru-RU" sz="1800" b="0" dirty="0" err="1"/>
              <a:t>процесі</a:t>
            </a:r>
            <a:r>
              <a:rPr lang="ru-RU" sz="1800" b="0" dirty="0"/>
              <a:t> </a:t>
            </a:r>
            <a:r>
              <a:rPr lang="ru-RU" sz="1800" b="0" dirty="0" err="1"/>
              <a:t>важливу</a:t>
            </a:r>
            <a:r>
              <a:rPr lang="ru-RU" sz="1800" b="0" dirty="0"/>
              <a:t> роль </a:t>
            </a:r>
            <a:r>
              <a:rPr lang="ru-RU" sz="1800" b="0" dirty="0" err="1"/>
              <a:t>відіграє</a:t>
            </a:r>
            <a:r>
              <a:rPr lang="ru-RU" sz="1800" b="0" dirty="0"/>
              <a:t> </a:t>
            </a:r>
            <a:r>
              <a:rPr lang="ru-RU" sz="1800" b="0" dirty="0" err="1"/>
              <a:t>тривале</a:t>
            </a:r>
            <a:r>
              <a:rPr lang="ru-RU" sz="1800" b="0" dirty="0"/>
              <a:t> </a:t>
            </a:r>
            <a:r>
              <a:rPr lang="ru-RU" sz="1800" b="0" dirty="0" err="1"/>
              <a:t>го­лодування</a:t>
            </a:r>
            <a:r>
              <a:rPr lang="ru-RU" sz="1800" b="0" dirty="0"/>
              <a:t> </a:t>
            </a:r>
            <a:r>
              <a:rPr lang="ru-RU" sz="1800" b="0" dirty="0" err="1"/>
              <a:t>риб</a:t>
            </a:r>
            <a:r>
              <a:rPr lang="ru-RU" sz="1800" b="0" dirty="0"/>
              <a:t> </a:t>
            </a:r>
            <a:r>
              <a:rPr lang="ru-RU" sz="1800" b="0" dirty="0" err="1"/>
              <a:t>під</a:t>
            </a:r>
            <a:r>
              <a:rPr lang="ru-RU" sz="1800" b="0" dirty="0"/>
              <a:t> час </a:t>
            </a:r>
            <a:r>
              <a:rPr lang="ru-RU" sz="1800" b="0" dirty="0" err="1"/>
              <a:t>зимового</a:t>
            </a:r>
            <a:r>
              <a:rPr lang="ru-RU" sz="1800" b="0" dirty="0"/>
              <a:t> сну. Особливо велика </a:t>
            </a:r>
            <a:r>
              <a:rPr lang="ru-RU" sz="1800" b="0" dirty="0" err="1"/>
              <a:t>кількість</a:t>
            </a:r>
            <a:r>
              <a:rPr lang="ru-RU" sz="1800" b="0" dirty="0"/>
              <a:t> </a:t>
            </a:r>
            <a:r>
              <a:rPr lang="ru-RU" sz="1800" b="0" dirty="0" err="1"/>
              <a:t>сезонних</a:t>
            </a:r>
            <a:r>
              <a:rPr lang="ru-RU" sz="1800" b="0" dirty="0"/>
              <a:t> </a:t>
            </a:r>
            <a:r>
              <a:rPr lang="ru-RU" sz="1800" b="0" dirty="0" err="1"/>
              <a:t>паразитів</a:t>
            </a:r>
            <a:r>
              <a:rPr lang="ru-RU" sz="1800" b="0" dirty="0"/>
              <a:t> </a:t>
            </a:r>
            <a:r>
              <a:rPr lang="ru-RU" sz="1800" b="0" dirty="0" err="1"/>
              <a:t>спостерігається</a:t>
            </a:r>
            <a:r>
              <a:rPr lang="ru-RU" sz="1800" b="0" dirty="0"/>
              <a:t> в </a:t>
            </a:r>
            <a:r>
              <a:rPr lang="ru-RU" sz="1800" b="0" dirty="0" err="1"/>
              <a:t>безхребетних</a:t>
            </a:r>
            <a:r>
              <a:rPr lang="ru-RU" sz="1800" b="0" dirty="0"/>
              <a:t>, </a:t>
            </a:r>
            <a:r>
              <a:rPr lang="ru-RU" sz="1800" b="0" dirty="0" err="1"/>
              <a:t>зокрема</a:t>
            </a:r>
            <a:r>
              <a:rPr lang="ru-RU" sz="1800" b="0" dirty="0"/>
              <a:t> </a:t>
            </a:r>
            <a:r>
              <a:rPr lang="ru-RU" sz="1800" b="0" dirty="0" err="1"/>
              <a:t>се­ред</a:t>
            </a:r>
            <a:r>
              <a:rPr lang="ru-RU" sz="1800" b="0" dirty="0"/>
              <a:t> комах, </a:t>
            </a:r>
            <a:r>
              <a:rPr lang="ru-RU" sz="1800" b="0" dirty="0" err="1"/>
              <a:t>які</a:t>
            </a:r>
            <a:r>
              <a:rPr lang="ru-RU" sz="1800" b="0" dirty="0"/>
              <a:t> й </a:t>
            </a:r>
            <a:r>
              <a:rPr lang="ru-RU" sz="1800" b="0" dirty="0" err="1"/>
              <a:t>самі</a:t>
            </a:r>
            <a:r>
              <a:rPr lang="ru-RU" sz="1800" b="0" dirty="0"/>
              <a:t> </a:t>
            </a:r>
            <a:r>
              <a:rPr lang="ru-RU" sz="1800" b="0" dirty="0" err="1"/>
              <a:t>мають</a:t>
            </a:r>
            <a:r>
              <a:rPr lang="ru-RU" sz="1800" b="0" dirty="0"/>
              <a:t> </a:t>
            </a:r>
            <a:r>
              <a:rPr lang="ru-RU" sz="1800" b="0" dirty="0" err="1"/>
              <a:t>певною</a:t>
            </a:r>
            <a:r>
              <a:rPr lang="ru-RU" sz="1800" b="0" dirty="0"/>
              <a:t> </a:t>
            </a:r>
            <a:r>
              <a:rPr lang="ru-RU" sz="1800" b="0" dirty="0" err="1"/>
              <a:t>мірою</a:t>
            </a:r>
            <a:r>
              <a:rPr lang="ru-RU" sz="1800" b="0" dirty="0"/>
              <a:t> </a:t>
            </a:r>
            <a:r>
              <a:rPr lang="ru-RU" sz="1800" b="0" dirty="0" err="1"/>
              <a:t>обмежений</a:t>
            </a:r>
            <a:r>
              <a:rPr lang="ru-RU" sz="1800" b="0" dirty="0"/>
              <a:t> </a:t>
            </a:r>
            <a:r>
              <a:rPr lang="ru-RU" sz="1800" b="0" dirty="0" err="1"/>
              <a:t>період</a:t>
            </a:r>
            <a:r>
              <a:rPr lang="ru-RU" sz="1800" b="0" dirty="0"/>
              <a:t> ак­тивного </a:t>
            </a:r>
            <a:r>
              <a:rPr lang="ru-RU" sz="1800" b="0" dirty="0" err="1"/>
              <a:t>існування</a:t>
            </a:r>
            <a:r>
              <a:rPr lang="ru-RU" sz="1800" b="0" dirty="0"/>
              <a:t>.</a:t>
            </a:r>
          </a:p>
          <a:p>
            <a:endParaRPr lang="ru-RU" b="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0" y="5064765"/>
            <a:ext cx="2880320" cy="177619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7094" y="5064765"/>
            <a:ext cx="2979914" cy="177619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5067759"/>
            <a:ext cx="3034308" cy="1790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266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260648"/>
            <a:ext cx="7520940" cy="4419829"/>
          </a:xfrm>
        </p:spPr>
        <p:txBody>
          <a:bodyPr>
            <a:normAutofit/>
          </a:bodyPr>
          <a:lstStyle/>
          <a:p>
            <a:pPr algn="just"/>
            <a:r>
              <a:rPr lang="ru-RU" b="0" dirty="0"/>
              <a:t>Фаза </a:t>
            </a:r>
            <a:r>
              <a:rPr lang="ru-RU" b="0" dirty="0" err="1"/>
              <a:t>яйця</a:t>
            </a:r>
            <a:r>
              <a:rPr lang="ru-RU" b="0" dirty="0"/>
              <a:t> (у </a:t>
            </a:r>
            <a:r>
              <a:rPr lang="ru-RU" b="0" dirty="0" err="1"/>
              <a:t>багатоклітинних</a:t>
            </a:r>
            <a:r>
              <a:rPr lang="ru-RU" b="0" dirty="0"/>
              <a:t>) </a:t>
            </a:r>
            <a:r>
              <a:rPr lang="ru-RU" b="0" dirty="0" err="1"/>
              <a:t>або</a:t>
            </a:r>
            <a:r>
              <a:rPr lang="ru-RU" b="0" dirty="0"/>
              <a:t> </a:t>
            </a:r>
            <a:r>
              <a:rPr lang="ru-RU" b="0" dirty="0" err="1"/>
              <a:t>цисти</a:t>
            </a:r>
            <a:r>
              <a:rPr lang="ru-RU" b="0" dirty="0"/>
              <a:t> (у </a:t>
            </a:r>
            <a:r>
              <a:rPr lang="ru-RU" b="0" dirty="0" err="1"/>
              <a:t>найпростіших</a:t>
            </a:r>
            <a:r>
              <a:rPr lang="ru-RU" b="0" dirty="0"/>
              <a:t>) на </a:t>
            </a:r>
            <a:r>
              <a:rPr lang="ru-RU" b="0" dirty="0" err="1"/>
              <a:t>відміну</a:t>
            </a:r>
            <a:r>
              <a:rPr lang="ru-RU" b="0" dirty="0"/>
              <a:t> </a:t>
            </a:r>
            <a:r>
              <a:rPr lang="ru-RU" b="0" dirty="0" err="1"/>
              <a:t>від</a:t>
            </a:r>
            <a:r>
              <a:rPr lang="ru-RU" b="0" dirty="0"/>
              <a:t> </a:t>
            </a:r>
            <a:r>
              <a:rPr lang="ru-RU" b="0" dirty="0" err="1"/>
              <a:t>статевозрілої</a:t>
            </a:r>
            <a:r>
              <a:rPr lang="ru-RU" b="0" dirty="0"/>
              <a:t> </a:t>
            </a:r>
            <a:r>
              <a:rPr lang="ru-RU" b="0" dirty="0" err="1"/>
              <a:t>фази</a:t>
            </a:r>
            <a:r>
              <a:rPr lang="ru-RU" b="0" dirty="0"/>
              <a:t> </a:t>
            </a:r>
            <a:r>
              <a:rPr lang="uk-UA" b="0" dirty="0"/>
              <a:t>з</a:t>
            </a:r>
            <a:r>
              <a:rPr lang="ru-RU" b="0" dirty="0" smtClean="0"/>
              <a:t> </a:t>
            </a:r>
            <a:r>
              <a:rPr lang="ru-RU" b="0" dirty="0" err="1"/>
              <a:t>пасивним</a:t>
            </a:r>
            <a:r>
              <a:rPr lang="ru-RU" b="0" dirty="0"/>
              <a:t> станом паразита, </a:t>
            </a:r>
            <a:r>
              <a:rPr lang="ru-RU" b="0" dirty="0" err="1"/>
              <a:t>під</a:t>
            </a:r>
            <a:r>
              <a:rPr lang="ru-RU" b="0" dirty="0"/>
              <a:t> час </a:t>
            </a:r>
            <a:r>
              <a:rPr lang="ru-RU" b="0" dirty="0" err="1"/>
              <a:t>якої</a:t>
            </a:r>
            <a:r>
              <a:rPr lang="ru-RU" b="0" dirty="0"/>
              <a:t> </a:t>
            </a:r>
            <a:r>
              <a:rPr lang="ru-RU" b="0" dirty="0" err="1"/>
              <a:t>він</a:t>
            </a:r>
            <a:r>
              <a:rPr lang="ru-RU" b="0" dirty="0"/>
              <a:t> не живиться й не </a:t>
            </a:r>
            <a:r>
              <a:rPr lang="ru-RU" b="0" dirty="0" err="1"/>
              <a:t>рухається</a:t>
            </a:r>
            <a:r>
              <a:rPr lang="ru-RU" b="0" dirty="0"/>
              <a:t>. </a:t>
            </a:r>
            <a:r>
              <a:rPr lang="ru-RU" b="0" dirty="0" err="1"/>
              <a:t>Тривалість</a:t>
            </a:r>
            <a:r>
              <a:rPr lang="ru-RU" b="0" dirty="0"/>
              <a:t> такого стану </a:t>
            </a:r>
            <a:r>
              <a:rPr lang="ru-RU" b="0" dirty="0" err="1"/>
              <a:t>значно</a:t>
            </a:r>
            <a:r>
              <a:rPr lang="ru-RU" b="0" dirty="0"/>
              <a:t> </a:t>
            </a:r>
            <a:r>
              <a:rPr lang="ru-RU" b="0" dirty="0" err="1"/>
              <a:t>варіює</a:t>
            </a:r>
            <a:r>
              <a:rPr lang="ru-RU" b="0" dirty="0"/>
              <a:t>, </a:t>
            </a:r>
            <a:r>
              <a:rPr lang="ru-RU" b="0" dirty="0" err="1"/>
              <a:t>що</a:t>
            </a:r>
            <a:r>
              <a:rPr lang="ru-RU" b="0" dirty="0"/>
              <a:t> </a:t>
            </a:r>
            <a:r>
              <a:rPr lang="ru-RU" b="0" dirty="0" err="1"/>
              <a:t>залежить</a:t>
            </a:r>
            <a:r>
              <a:rPr lang="ru-RU" b="0" dirty="0"/>
              <a:t> </a:t>
            </a:r>
            <a:r>
              <a:rPr lang="ru-RU" b="0" dirty="0" err="1"/>
              <a:t>від</a:t>
            </a:r>
            <a:r>
              <a:rPr lang="ru-RU" b="0" dirty="0"/>
              <a:t> </a:t>
            </a:r>
            <a:r>
              <a:rPr lang="ru-RU" b="0" dirty="0" err="1"/>
              <a:t>наявності</a:t>
            </a:r>
            <a:r>
              <a:rPr lang="ru-RU" b="0" dirty="0"/>
              <a:t> </a:t>
            </a:r>
            <a:r>
              <a:rPr lang="ru-RU" b="0" dirty="0" err="1"/>
              <a:t>певних</a:t>
            </a:r>
            <a:r>
              <a:rPr lang="ru-RU" b="0" dirty="0"/>
              <a:t> умов. </a:t>
            </a:r>
            <a:r>
              <a:rPr lang="ru-RU" b="0" dirty="0" err="1"/>
              <a:t>Серед</a:t>
            </a:r>
            <a:r>
              <a:rPr lang="ru-RU" b="0" dirty="0"/>
              <a:t> </a:t>
            </a:r>
            <a:r>
              <a:rPr lang="ru-RU" b="0" dirty="0" err="1"/>
              <a:t>паразитичних</a:t>
            </a:r>
            <a:r>
              <a:rPr lang="ru-RU" b="0" dirty="0"/>
              <a:t> </a:t>
            </a:r>
            <a:r>
              <a:rPr lang="ru-RU" b="0" dirty="0" err="1"/>
              <a:t>червів</a:t>
            </a:r>
            <a:r>
              <a:rPr lang="ru-RU" b="0" dirty="0"/>
              <a:t> особливою </a:t>
            </a:r>
            <a:r>
              <a:rPr lang="ru-RU" b="0" dirty="0" err="1"/>
              <a:t>стійкістю</a:t>
            </a:r>
            <a:r>
              <a:rPr lang="ru-RU" b="0" dirty="0"/>
              <a:t> </a:t>
            </a:r>
            <a:r>
              <a:rPr lang="ru-RU" b="0" dirty="0" err="1"/>
              <a:t>відрізняються</a:t>
            </a:r>
            <a:r>
              <a:rPr lang="ru-RU" b="0" dirty="0"/>
              <a:t> </a:t>
            </a:r>
            <a:r>
              <a:rPr lang="ru-RU" b="0" dirty="0" err="1"/>
              <a:t>яйця</a:t>
            </a:r>
            <a:r>
              <a:rPr lang="ru-RU" b="0" dirty="0"/>
              <a:t> </a:t>
            </a:r>
            <a:r>
              <a:rPr lang="ru-RU" b="0" dirty="0" err="1"/>
              <a:t>Ascaris</a:t>
            </a:r>
            <a:r>
              <a:rPr lang="ru-RU" b="0" dirty="0"/>
              <a:t>, </a:t>
            </a:r>
            <a:r>
              <a:rPr lang="ru-RU" b="0" dirty="0" err="1"/>
              <a:t>які</a:t>
            </a:r>
            <a:r>
              <a:rPr lang="ru-RU" b="0" dirty="0"/>
              <a:t> за </a:t>
            </a:r>
            <a:r>
              <a:rPr lang="ru-RU" b="0" dirty="0" err="1"/>
              <a:t>сприятливих</a:t>
            </a:r>
            <a:r>
              <a:rPr lang="ru-RU" b="0" dirty="0"/>
              <a:t> умов (у </a:t>
            </a:r>
            <a:r>
              <a:rPr lang="ru-RU" b="0" dirty="0" err="1"/>
              <a:t>ґрунті</a:t>
            </a:r>
            <a:r>
              <a:rPr lang="ru-RU" b="0" dirty="0"/>
              <a:t>) </a:t>
            </a:r>
            <a:r>
              <a:rPr lang="ru-RU" b="0" dirty="0" err="1"/>
              <a:t>можуть</a:t>
            </a:r>
            <a:r>
              <a:rPr lang="ru-RU" b="0" dirty="0"/>
              <a:t> </a:t>
            </a:r>
            <a:r>
              <a:rPr lang="ru-RU" b="0" dirty="0" err="1"/>
              <a:t>зали­шатись</a:t>
            </a:r>
            <a:r>
              <a:rPr lang="ru-RU" b="0" dirty="0"/>
              <a:t> </a:t>
            </a:r>
            <a:r>
              <a:rPr lang="ru-RU" b="0" dirty="0" err="1"/>
              <a:t>живими</a:t>
            </a:r>
            <a:r>
              <a:rPr lang="ru-RU" b="0" dirty="0"/>
              <a:t> </a:t>
            </a:r>
            <a:r>
              <a:rPr lang="ru-RU" b="0" dirty="0" err="1"/>
              <a:t>протягом</a:t>
            </a:r>
            <a:r>
              <a:rPr lang="ru-RU" b="0" dirty="0"/>
              <a:t> 5-6 </a:t>
            </a:r>
            <a:r>
              <a:rPr lang="ru-RU" b="0" dirty="0" err="1"/>
              <a:t>років</a:t>
            </a:r>
            <a:r>
              <a:rPr lang="ru-RU" b="0" dirty="0"/>
              <a:t>. У </a:t>
            </a:r>
            <a:r>
              <a:rPr lang="ru-RU" b="0" dirty="0" err="1"/>
              <a:t>видів</a:t>
            </a:r>
            <a:r>
              <a:rPr lang="ru-RU" b="0" dirty="0"/>
              <a:t>, </a:t>
            </a:r>
            <a:r>
              <a:rPr lang="ru-RU" b="0" dirty="0" err="1"/>
              <a:t>які</a:t>
            </a:r>
            <a:r>
              <a:rPr lang="ru-RU" b="0" dirty="0"/>
              <a:t> не </a:t>
            </a:r>
            <a:r>
              <a:rPr lang="ru-RU" b="0" dirty="0" err="1"/>
              <a:t>потребу­ють</a:t>
            </a:r>
            <a:r>
              <a:rPr lang="ru-RU" b="0" dirty="0"/>
              <a:t> </a:t>
            </a:r>
            <a:r>
              <a:rPr lang="ru-RU" b="0" dirty="0" err="1"/>
              <a:t>перенесення</a:t>
            </a:r>
            <a:r>
              <a:rPr lang="ru-RU" b="0" dirty="0"/>
              <a:t> </a:t>
            </a:r>
            <a:r>
              <a:rPr lang="ru-RU" b="0" dirty="0" err="1"/>
              <a:t>яєць</a:t>
            </a:r>
            <a:r>
              <a:rPr lang="ru-RU" b="0" dirty="0"/>
              <a:t> на нового </a:t>
            </a:r>
            <a:r>
              <a:rPr lang="ru-RU" b="0" dirty="0" err="1"/>
              <a:t>хазяїна</a:t>
            </a:r>
            <a:r>
              <a:rPr lang="ru-RU" b="0" dirty="0"/>
              <a:t>, </a:t>
            </a:r>
            <a:r>
              <a:rPr lang="ru-RU" b="0" dirty="0" err="1"/>
              <a:t>термін</a:t>
            </a:r>
            <a:r>
              <a:rPr lang="ru-RU" b="0" dirty="0"/>
              <a:t> </a:t>
            </a:r>
            <a:r>
              <a:rPr lang="ru-RU" b="0" dirty="0" err="1"/>
              <a:t>їх</a:t>
            </a:r>
            <a:r>
              <a:rPr lang="ru-RU" b="0" dirty="0"/>
              <a:t> </a:t>
            </a:r>
            <a:r>
              <a:rPr lang="ru-RU" b="0" dirty="0" err="1"/>
              <a:t>існування</a:t>
            </a:r>
            <a:r>
              <a:rPr lang="ru-RU" b="0" dirty="0"/>
              <a:t> </a:t>
            </a:r>
            <a:r>
              <a:rPr lang="ru-RU" b="0" dirty="0" err="1"/>
              <a:t>значно</a:t>
            </a:r>
            <a:r>
              <a:rPr lang="ru-RU" b="0" dirty="0"/>
              <a:t> </a:t>
            </a:r>
            <a:r>
              <a:rPr lang="ru-RU" b="0" dirty="0" err="1"/>
              <a:t>скорочується</a:t>
            </a:r>
            <a:r>
              <a:rPr lang="ru-RU" b="0" dirty="0"/>
              <a:t>. Так, у </a:t>
            </a:r>
            <a:r>
              <a:rPr lang="ru-RU" b="0" dirty="0" err="1"/>
              <a:t>вошей</a:t>
            </a:r>
            <a:r>
              <a:rPr lang="ru-RU" b="0" dirty="0"/>
              <a:t> </a:t>
            </a:r>
            <a:r>
              <a:rPr lang="ru-RU" b="0" dirty="0" err="1"/>
              <a:t>ембріогенез</a:t>
            </a:r>
            <a:r>
              <a:rPr lang="ru-RU" b="0" dirty="0"/>
              <a:t> </a:t>
            </a:r>
            <a:r>
              <a:rPr lang="ru-RU" b="0" dirty="0" err="1"/>
              <a:t>відбувається</a:t>
            </a:r>
            <a:r>
              <a:rPr lang="ru-RU" b="0" dirty="0"/>
              <a:t> </a:t>
            </a:r>
            <a:r>
              <a:rPr lang="ru-RU" b="0" dirty="0" err="1"/>
              <a:t>за­лежно</a:t>
            </a:r>
            <a:r>
              <a:rPr lang="ru-RU" b="0" dirty="0"/>
              <a:t> </a:t>
            </a:r>
            <a:r>
              <a:rPr lang="ru-RU" b="0" dirty="0" err="1"/>
              <a:t>від</a:t>
            </a:r>
            <a:r>
              <a:rPr lang="ru-RU" b="0" dirty="0"/>
              <a:t> </a:t>
            </a:r>
            <a:r>
              <a:rPr lang="ru-RU" b="0" dirty="0" err="1"/>
              <a:t>температури</a:t>
            </a:r>
            <a:r>
              <a:rPr lang="ru-RU" b="0" dirty="0"/>
              <a:t> </a:t>
            </a:r>
            <a:r>
              <a:rPr lang="ru-RU" b="0" dirty="0" err="1"/>
              <a:t>від</a:t>
            </a:r>
            <a:r>
              <a:rPr lang="ru-RU" b="0" dirty="0"/>
              <a:t> б до 16 </a:t>
            </a:r>
            <a:r>
              <a:rPr lang="ru-RU" b="0" dirty="0" err="1"/>
              <a:t>діб</a:t>
            </a:r>
            <a:r>
              <a:rPr lang="ru-RU" b="0" dirty="0"/>
              <a:t>, а в </a:t>
            </a:r>
            <a:r>
              <a:rPr lang="ru-RU" b="0" dirty="0" err="1"/>
              <a:t>різних</a:t>
            </a:r>
            <a:r>
              <a:rPr lang="ru-RU" b="0" dirty="0"/>
              <a:t> </a:t>
            </a:r>
            <a:r>
              <a:rPr lang="ru-RU" b="0" dirty="0" err="1"/>
              <a:t>видів</a:t>
            </a:r>
            <a:r>
              <a:rPr lang="ru-RU" b="0" dirty="0"/>
              <a:t> </a:t>
            </a:r>
            <a:r>
              <a:rPr lang="ru-RU" b="0" dirty="0" err="1"/>
              <a:t>бліх</a:t>
            </a:r>
            <a:r>
              <a:rPr lang="ru-RU" b="0" dirty="0"/>
              <a:t> 5-14 </a:t>
            </a:r>
            <a:r>
              <a:rPr lang="ru-RU" b="0" dirty="0" err="1"/>
              <a:t>діб</a:t>
            </a:r>
            <a:r>
              <a:rPr lang="ru-RU" b="0" dirty="0"/>
              <a:t>.</a:t>
            </a:r>
          </a:p>
          <a:p>
            <a:pPr algn="just"/>
            <a:r>
              <a:rPr lang="ru-RU" b="0" dirty="0" err="1"/>
              <a:t>Личинковий</a:t>
            </a:r>
            <a:r>
              <a:rPr lang="ru-RU" b="0" dirty="0"/>
              <a:t> </a:t>
            </a:r>
            <a:r>
              <a:rPr lang="ru-RU" b="0" dirty="0" err="1"/>
              <a:t>період</a:t>
            </a:r>
            <a:r>
              <a:rPr lang="ru-RU" b="0" dirty="0"/>
              <a:t> у </a:t>
            </a:r>
            <a:r>
              <a:rPr lang="ru-RU" b="0" dirty="0" err="1"/>
              <a:t>різних</a:t>
            </a:r>
            <a:r>
              <a:rPr lang="ru-RU" b="0" dirty="0"/>
              <a:t> </a:t>
            </a:r>
            <a:r>
              <a:rPr lang="ru-RU" b="0" dirty="0" err="1"/>
              <a:t>паразитів</a:t>
            </a:r>
            <a:r>
              <a:rPr lang="ru-RU" b="0" dirty="0"/>
              <a:t> так само </a:t>
            </a:r>
            <a:r>
              <a:rPr lang="ru-RU" b="0" dirty="0" err="1"/>
              <a:t>може</a:t>
            </a:r>
            <a:r>
              <a:rPr lang="ru-RU" b="0" dirty="0"/>
              <a:t> </a:t>
            </a:r>
            <a:r>
              <a:rPr lang="ru-RU" b="0" dirty="0" err="1"/>
              <a:t>відріз­нятися</a:t>
            </a:r>
            <a:r>
              <a:rPr lang="ru-RU" b="0" dirty="0"/>
              <a:t> </a:t>
            </a:r>
            <a:r>
              <a:rPr lang="ru-RU" b="0" dirty="0" err="1"/>
              <a:t>тривалістю</a:t>
            </a:r>
            <a:r>
              <a:rPr lang="ru-RU" b="0" dirty="0"/>
              <a:t>. У тому </a:t>
            </a:r>
            <a:r>
              <a:rPr lang="ru-RU" b="0" dirty="0" err="1"/>
              <a:t>випадку</a:t>
            </a:r>
            <a:r>
              <a:rPr lang="ru-RU" b="0" dirty="0"/>
              <a:t>, коли личинки </a:t>
            </a:r>
            <a:r>
              <a:rPr lang="ru-RU" b="0" dirty="0" err="1"/>
              <a:t>дрібні</a:t>
            </a:r>
            <a:r>
              <a:rPr lang="ru-RU" b="0" dirty="0"/>
              <a:t> й </a:t>
            </a:r>
            <a:r>
              <a:rPr lang="ru-RU" b="0" dirty="0" err="1"/>
              <a:t>ма­ють</a:t>
            </a:r>
            <a:r>
              <a:rPr lang="ru-RU" b="0" dirty="0"/>
              <a:t> </a:t>
            </a:r>
            <a:r>
              <a:rPr lang="ru-RU" b="0" dirty="0" err="1"/>
              <a:t>досить</a:t>
            </a:r>
            <a:r>
              <a:rPr lang="ru-RU" b="0" dirty="0"/>
              <a:t> малу </a:t>
            </a:r>
            <a:r>
              <a:rPr lang="ru-RU" b="0" dirty="0" err="1"/>
              <a:t>кількість</a:t>
            </a:r>
            <a:r>
              <a:rPr lang="ru-RU" b="0" dirty="0"/>
              <a:t> </a:t>
            </a:r>
            <a:r>
              <a:rPr lang="ru-RU" b="0" dirty="0" err="1"/>
              <a:t>поживних</a:t>
            </a:r>
            <a:r>
              <a:rPr lang="ru-RU" b="0" dirty="0"/>
              <a:t> </a:t>
            </a:r>
            <a:r>
              <a:rPr lang="ru-RU" b="0" dirty="0" err="1"/>
              <a:t>речовин</a:t>
            </a:r>
            <a:r>
              <a:rPr lang="ru-RU" b="0" dirty="0"/>
              <a:t>, </a:t>
            </a:r>
            <a:r>
              <a:rPr lang="ru-RU" b="0" dirty="0" err="1"/>
              <a:t>тривалість</a:t>
            </a:r>
            <a:r>
              <a:rPr lang="ru-RU" b="0" dirty="0"/>
              <a:t> </a:t>
            </a:r>
            <a:r>
              <a:rPr lang="ru-RU" b="0" dirty="0" err="1"/>
              <a:t>їх</a:t>
            </a:r>
            <a:r>
              <a:rPr lang="ru-RU" b="0" dirty="0"/>
              <a:t> </a:t>
            </a:r>
            <a:r>
              <a:rPr lang="ru-RU" b="0" dirty="0" err="1"/>
              <a:t>існу­вання</a:t>
            </a:r>
            <a:r>
              <a:rPr lang="ru-RU" b="0" dirty="0"/>
              <a:t> </a:t>
            </a:r>
            <a:r>
              <a:rPr lang="ru-RU" b="0" dirty="0" err="1"/>
              <a:t>може</a:t>
            </a:r>
            <a:r>
              <a:rPr lang="ru-RU" b="0" dirty="0"/>
              <a:t> </a:t>
            </a:r>
            <a:r>
              <a:rPr lang="ru-RU" b="0" dirty="0" err="1"/>
              <a:t>обмежуватися</a:t>
            </a:r>
            <a:r>
              <a:rPr lang="ru-RU" b="0" dirty="0"/>
              <a:t> </a:t>
            </a:r>
            <a:r>
              <a:rPr lang="ru-RU" b="0" dirty="0" err="1"/>
              <a:t>добою</a:t>
            </a:r>
            <a:r>
              <a:rPr lang="ru-RU" b="0" dirty="0"/>
              <a:t> та </a:t>
            </a:r>
            <a:r>
              <a:rPr lang="ru-RU" b="0" dirty="0" err="1"/>
              <a:t>навіть</a:t>
            </a:r>
            <a:r>
              <a:rPr lang="ru-RU" b="0" dirty="0"/>
              <a:t> </a:t>
            </a:r>
            <a:r>
              <a:rPr lang="ru-RU" b="0" dirty="0" err="1"/>
              <a:t>менше</a:t>
            </a:r>
            <a:r>
              <a:rPr lang="ru-RU" b="0" dirty="0"/>
              <a:t> (</a:t>
            </a:r>
            <a:r>
              <a:rPr lang="ru-RU" b="0" dirty="0" err="1"/>
              <a:t>мірацидії</a:t>
            </a:r>
            <a:r>
              <a:rPr lang="ru-RU" b="0" dirty="0"/>
              <a:t> тре­матод </a:t>
            </a:r>
            <a:r>
              <a:rPr lang="ru-RU" b="0" dirty="0" err="1"/>
              <a:t>тощо</a:t>
            </a:r>
            <a:r>
              <a:rPr lang="ru-RU" b="0" dirty="0"/>
              <a:t>). </a:t>
            </a:r>
            <a:r>
              <a:rPr lang="ru-RU" b="0" dirty="0" err="1"/>
              <a:t>Зовсім</a:t>
            </a:r>
            <a:r>
              <a:rPr lang="ru-RU" b="0" dirty="0"/>
              <a:t> </a:t>
            </a:r>
            <a:r>
              <a:rPr lang="ru-RU" b="0" dirty="0" err="1"/>
              <a:t>протилежна</a:t>
            </a:r>
            <a:r>
              <a:rPr lang="ru-RU" b="0" dirty="0"/>
              <a:t> картина </a:t>
            </a:r>
            <a:r>
              <a:rPr lang="ru-RU" b="0" dirty="0" err="1"/>
              <a:t>спостерігається</a:t>
            </a:r>
            <a:r>
              <a:rPr lang="ru-RU" b="0" dirty="0"/>
              <a:t> в </a:t>
            </a:r>
            <a:r>
              <a:rPr lang="ru-RU" b="0" dirty="0" err="1"/>
              <a:t>де­яких</a:t>
            </a:r>
            <a:r>
              <a:rPr lang="ru-RU" b="0" dirty="0"/>
              <a:t> нематод, </a:t>
            </a:r>
            <a:r>
              <a:rPr lang="ru-RU" b="0" dirty="0" err="1"/>
              <a:t>зокрема</a:t>
            </a:r>
            <a:r>
              <a:rPr lang="ru-RU" b="0" dirty="0"/>
              <a:t> </a:t>
            </a:r>
            <a:r>
              <a:rPr lang="ru-RU" b="0" dirty="0" err="1"/>
              <a:t>Strongylidae</a:t>
            </a:r>
            <a:r>
              <a:rPr lang="ru-RU" b="0" dirty="0"/>
              <a:t>, личинки </a:t>
            </a:r>
            <a:r>
              <a:rPr lang="ru-RU" b="0" dirty="0" err="1"/>
              <a:t>яких</a:t>
            </a:r>
            <a:r>
              <a:rPr lang="ru-RU" b="0" dirty="0"/>
              <a:t> </a:t>
            </a:r>
            <a:r>
              <a:rPr lang="ru-RU" b="0" dirty="0" err="1"/>
              <a:t>можуть</a:t>
            </a:r>
            <a:r>
              <a:rPr lang="ru-RU" b="0" dirty="0"/>
              <a:t> </a:t>
            </a:r>
            <a:r>
              <a:rPr lang="ru-RU" b="0" dirty="0" err="1"/>
              <a:t>збе­рігатися</a:t>
            </a:r>
            <a:r>
              <a:rPr lang="ru-RU" b="0" dirty="0"/>
              <a:t> до </a:t>
            </a:r>
            <a:r>
              <a:rPr lang="ru-RU" b="0" dirty="0" err="1"/>
              <a:t>зустрічі</a:t>
            </a:r>
            <a:r>
              <a:rPr lang="ru-RU" b="0" dirty="0"/>
              <a:t> з </a:t>
            </a:r>
            <a:r>
              <a:rPr lang="ru-RU" b="0" dirty="0" err="1"/>
              <a:t>хазяїном</a:t>
            </a:r>
            <a:r>
              <a:rPr lang="ru-RU" b="0" dirty="0"/>
              <a:t> </a:t>
            </a:r>
            <a:r>
              <a:rPr lang="ru-RU" b="0" dirty="0" err="1"/>
              <a:t>понад</a:t>
            </a:r>
            <a:r>
              <a:rPr lang="ru-RU" b="0" dirty="0"/>
              <a:t> 10 </a:t>
            </a:r>
            <a:r>
              <a:rPr lang="ru-RU" b="0" dirty="0" err="1"/>
              <a:t>місяців</a:t>
            </a:r>
            <a:r>
              <a:rPr lang="ru-RU" b="0" dirty="0"/>
              <a:t>. </a:t>
            </a:r>
            <a:r>
              <a:rPr lang="ru-RU" b="0" dirty="0" err="1"/>
              <a:t>Також</a:t>
            </a:r>
            <a:r>
              <a:rPr lang="ru-RU" b="0" dirty="0"/>
              <a:t> </a:t>
            </a:r>
            <a:r>
              <a:rPr lang="ru-RU" b="0" dirty="0" err="1"/>
              <a:t>трива­лий</a:t>
            </a:r>
            <a:r>
              <a:rPr lang="ru-RU" b="0" dirty="0"/>
              <a:t> час </a:t>
            </a:r>
            <a:r>
              <a:rPr lang="ru-RU" b="0" dirty="0" err="1"/>
              <a:t>можуть</a:t>
            </a:r>
            <a:r>
              <a:rPr lang="ru-RU" b="0" dirty="0"/>
              <a:t> </a:t>
            </a:r>
            <a:r>
              <a:rPr lang="ru-RU" b="0" dirty="0" err="1"/>
              <a:t>зберігатися</a:t>
            </a:r>
            <a:r>
              <a:rPr lang="ru-RU" b="0" dirty="0"/>
              <a:t> личинки </a:t>
            </a:r>
            <a:r>
              <a:rPr lang="ru-RU" b="0" dirty="0" err="1"/>
              <a:t>іксодових</a:t>
            </a:r>
            <a:r>
              <a:rPr lang="ru-RU" b="0" dirty="0"/>
              <a:t> </a:t>
            </a:r>
            <a:r>
              <a:rPr lang="ru-RU" b="0" dirty="0" err="1"/>
              <a:t>кліщів</a:t>
            </a:r>
            <a:r>
              <a:rPr lang="ru-RU" b="0" dirty="0"/>
              <a:t> (</a:t>
            </a:r>
            <a:r>
              <a:rPr lang="ru-RU" b="0" dirty="0" err="1"/>
              <a:t>понад</a:t>
            </a:r>
            <a:r>
              <a:rPr lang="ru-RU" b="0" dirty="0"/>
              <a:t> </a:t>
            </a:r>
            <a:r>
              <a:rPr lang="ru-RU" b="0" dirty="0" err="1"/>
              <a:t>рік</a:t>
            </a:r>
            <a:r>
              <a:rPr lang="ru-RU" b="0" dirty="0"/>
              <a:t>) без </a:t>
            </a:r>
            <a:r>
              <a:rPr lang="ru-RU" b="0" dirty="0" err="1"/>
              <a:t>прийому</a:t>
            </a:r>
            <a:r>
              <a:rPr lang="ru-RU" b="0" dirty="0"/>
              <a:t> </a:t>
            </a:r>
            <a:r>
              <a:rPr lang="ru-RU" b="0" dirty="0" err="1"/>
              <a:t>їжі</a:t>
            </a:r>
            <a:r>
              <a:rPr lang="ru-RU" b="0" dirty="0"/>
              <a:t>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8" y="4581128"/>
            <a:ext cx="3244138" cy="227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1727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73</TotalTime>
  <Words>2231</Words>
  <Application>Microsoft Office PowerPoint</Application>
  <PresentationFormat>Экран (4:3)</PresentationFormat>
  <Paragraphs>78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Углы</vt:lpstr>
      <vt:lpstr>ЛЕКЦІЯ №7</vt:lpstr>
      <vt:lpstr>ОСНОВНІ ПОТРЕБИ ВІЛЬНО-ІСНУЮЧИХ ОРГАНІЗМІВ ТА ПАРАЗИТІВ</vt:lpstr>
      <vt:lpstr>ОСНОВНІ ПРОБЛЕМИ ПАРАЗИТІВ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Таким чином, у життєвому циклі паразитичних тварин з'яв­ляються певні тенденції: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Паратенічний паразитизм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№7</dc:title>
  <cp:lastModifiedBy>user</cp:lastModifiedBy>
  <cp:revision>24</cp:revision>
  <dcterms:modified xsi:type="dcterms:W3CDTF">2018-10-16T12:45:02Z</dcterms:modified>
</cp:coreProperties>
</file>