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12/4/2023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12/4/2023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12/4/2023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12/4/2023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12/4/2023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12/4/2023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12/4/2023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12/4/2023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12/4/2023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12/4/2023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12/4/2023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12/4/2023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09B4DC-4A09-443C-8654-5C37784D3E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6612" y="62754"/>
            <a:ext cx="7908240" cy="328097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/>
              <a:t>Стратегічний</a:t>
            </a:r>
            <a:r>
              <a:rPr lang="ru-RU" dirty="0"/>
              <a:t> менеджмент і маркетинг в </a:t>
            </a:r>
            <a:r>
              <a:rPr lang="ru-RU" dirty="0" err="1"/>
              <a:t>туризмі</a:t>
            </a:r>
            <a:r>
              <a:rPr lang="ru-RU" dirty="0"/>
              <a:t> та </a:t>
            </a:r>
            <a:r>
              <a:rPr lang="ru-RU" dirty="0" err="1"/>
              <a:t>гостинності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4198694-1D32-4C47-A15C-8D8E85B3E9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uk-UA" dirty="0"/>
              <a:t>Презентація дисципліни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0040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237E27-CBE4-42A0-88E2-7400C8518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Викладач дисципліни: </a:t>
            </a:r>
            <a:r>
              <a:rPr lang="uk-UA" dirty="0" err="1"/>
              <a:t>к.н.ф.в.с</a:t>
            </a:r>
            <a:r>
              <a:rPr lang="uk-UA" dirty="0"/>
              <a:t>., доцент</a:t>
            </a:r>
            <a:br>
              <a:rPr lang="uk-UA" dirty="0"/>
            </a:br>
            <a:r>
              <a:rPr lang="uk-UA" dirty="0"/>
              <a:t> </a:t>
            </a:r>
            <a:r>
              <a:rPr lang="uk-UA" dirty="0" err="1"/>
              <a:t>Чуєва</a:t>
            </a:r>
            <a:r>
              <a:rPr lang="uk-UA" dirty="0"/>
              <a:t> Інна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AEBF5048-3D7D-47C8-8DC7-03D2B41B19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0412" y="2016125"/>
            <a:ext cx="3449638" cy="3449638"/>
          </a:xfrm>
        </p:spPr>
      </p:pic>
    </p:spTree>
    <p:extLst>
      <p:ext uri="{BB962C8B-B14F-4D97-AF65-F5344CB8AC3E}">
        <p14:creationId xmlns:p14="http://schemas.microsoft.com/office/powerpoint/2010/main" val="2660039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D363FD-EFAE-4F9B-9DAC-606AEF74E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8485" y="0"/>
            <a:ext cx="9520158" cy="1049235"/>
          </a:xfrm>
        </p:spPr>
        <p:txBody>
          <a:bodyPr/>
          <a:lstStyle/>
          <a:p>
            <a:pPr algn="ctr"/>
            <a:r>
              <a:rPr lang="uk-UA" dirty="0"/>
              <a:t>Мета вивчення дисципліни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A81A5E-8012-412B-AAB1-D4CAEB6A6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4353" y="1049236"/>
            <a:ext cx="10676965" cy="5004246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Метою </a:t>
            </a:r>
            <a:r>
              <a:rPr lang="ru-RU" dirty="0" err="1"/>
              <a:t>викладання</a:t>
            </a:r>
            <a:r>
              <a:rPr lang="ru-RU" dirty="0"/>
              <a:t> </a:t>
            </a:r>
            <a:r>
              <a:rPr lang="ru-RU" dirty="0" err="1"/>
              <a:t>навчальної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 «</a:t>
            </a:r>
            <a:r>
              <a:rPr lang="ru-RU" dirty="0" err="1"/>
              <a:t>Стратегічний</a:t>
            </a:r>
            <a:r>
              <a:rPr lang="ru-RU" dirty="0"/>
              <a:t> менеджмент та маркетинг в </a:t>
            </a:r>
            <a:r>
              <a:rPr lang="ru-RU" dirty="0" err="1"/>
              <a:t>туризмі</a:t>
            </a:r>
            <a:r>
              <a:rPr lang="ru-RU" dirty="0"/>
              <a:t> та </a:t>
            </a:r>
            <a:r>
              <a:rPr lang="ru-RU" dirty="0" err="1"/>
              <a:t>гостинності</a:t>
            </a:r>
            <a:r>
              <a:rPr lang="ru-RU" dirty="0"/>
              <a:t>» є </a:t>
            </a:r>
            <a:r>
              <a:rPr lang="ru-RU" dirty="0" err="1"/>
              <a:t>розкриття</a:t>
            </a:r>
            <a:r>
              <a:rPr lang="ru-RU" dirty="0"/>
              <a:t> </a:t>
            </a:r>
            <a:r>
              <a:rPr lang="ru-RU" dirty="0" err="1"/>
              <a:t>сутності</a:t>
            </a:r>
            <a:r>
              <a:rPr lang="ru-RU" dirty="0"/>
              <a:t> і </a:t>
            </a:r>
            <a:r>
              <a:rPr lang="ru-RU" dirty="0" err="1"/>
              <a:t>можливостей</a:t>
            </a:r>
            <a:r>
              <a:rPr lang="ru-RU" dirty="0"/>
              <a:t> </a:t>
            </a:r>
            <a:r>
              <a:rPr lang="ru-RU" dirty="0" err="1"/>
              <a:t>стратегічного</a:t>
            </a:r>
            <a:r>
              <a:rPr lang="ru-RU" dirty="0"/>
              <a:t> менеджменту в </a:t>
            </a:r>
            <a:r>
              <a:rPr lang="ru-RU" dirty="0" err="1"/>
              <a:t>готельно-ресторанній</a:t>
            </a:r>
            <a:r>
              <a:rPr lang="ru-RU" dirty="0"/>
              <a:t> </a:t>
            </a:r>
            <a:r>
              <a:rPr lang="ru-RU" dirty="0" err="1"/>
              <a:t>справі</a:t>
            </a:r>
            <a:r>
              <a:rPr lang="ru-RU" dirty="0"/>
              <a:t>, </a:t>
            </a:r>
            <a:r>
              <a:rPr lang="ru-RU" dirty="0" err="1"/>
              <a:t>ознайомлення</a:t>
            </a:r>
            <a:r>
              <a:rPr lang="ru-RU" dirty="0"/>
              <a:t> з </a:t>
            </a:r>
            <a:r>
              <a:rPr lang="ru-RU" dirty="0" err="1"/>
              <a:t>сучасними</a:t>
            </a:r>
            <a:r>
              <a:rPr lang="ru-RU" dirty="0"/>
              <a:t> методами і </a:t>
            </a:r>
            <a:r>
              <a:rPr lang="ru-RU" dirty="0" err="1"/>
              <a:t>прийомами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галузевої</a:t>
            </a:r>
            <a:r>
              <a:rPr lang="ru-RU" dirty="0"/>
              <a:t> </a:t>
            </a:r>
            <a:r>
              <a:rPr lang="ru-RU" dirty="0" err="1"/>
              <a:t>конкуренції</a:t>
            </a:r>
            <a:r>
              <a:rPr lang="ru-RU" dirty="0"/>
              <a:t>, </a:t>
            </a:r>
            <a:r>
              <a:rPr lang="ru-RU" dirty="0" err="1"/>
              <a:t>набуття</a:t>
            </a:r>
            <a:r>
              <a:rPr lang="ru-RU" dirty="0"/>
              <a:t> </a:t>
            </a:r>
            <a:r>
              <a:rPr lang="ru-RU" dirty="0" err="1"/>
              <a:t>практичних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методик </a:t>
            </a:r>
            <a:r>
              <a:rPr lang="ru-RU" dirty="0" err="1"/>
              <a:t>стратегічного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розроблення</a:t>
            </a:r>
            <a:r>
              <a:rPr lang="ru-RU" dirty="0"/>
              <a:t> </a:t>
            </a:r>
            <a:r>
              <a:rPr lang="ru-RU" dirty="0" err="1"/>
              <a:t>стратегій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і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організаціями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форм </a:t>
            </a:r>
            <a:r>
              <a:rPr lang="ru-RU" dirty="0" err="1"/>
              <a:t>власності</a:t>
            </a:r>
            <a:r>
              <a:rPr lang="ru-RU" dirty="0"/>
              <a:t> і </a:t>
            </a:r>
            <a:r>
              <a:rPr lang="ru-RU" dirty="0" err="1"/>
              <a:t>масштабів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необхідний</a:t>
            </a:r>
            <a:r>
              <a:rPr lang="ru-RU" dirty="0"/>
              <a:t> </a:t>
            </a:r>
            <a:r>
              <a:rPr lang="ru-RU" dirty="0" err="1"/>
              <a:t>інструментарій</a:t>
            </a:r>
            <a:r>
              <a:rPr lang="ru-RU" dirty="0"/>
              <a:t> </a:t>
            </a:r>
            <a:r>
              <a:rPr lang="ru-RU" dirty="0" err="1"/>
              <a:t>стратегічного</a:t>
            </a:r>
            <a:r>
              <a:rPr lang="ru-RU" dirty="0"/>
              <a:t> менеджменту в </a:t>
            </a:r>
            <a:r>
              <a:rPr lang="ru-RU" dirty="0" err="1"/>
              <a:t>конкретній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при </a:t>
            </a:r>
            <a:r>
              <a:rPr lang="ru-RU" dirty="0" err="1"/>
              <a:t>розробленні</a:t>
            </a:r>
            <a:r>
              <a:rPr lang="ru-RU" dirty="0"/>
              <a:t>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. </a:t>
            </a:r>
          </a:p>
          <a:p>
            <a:r>
              <a:rPr lang="ru-RU" dirty="0"/>
              <a:t>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у </a:t>
            </a:r>
            <a:r>
              <a:rPr lang="ru-RU" dirty="0" err="1"/>
              <a:t>студентів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для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ситуаційного</a:t>
            </a:r>
            <a:r>
              <a:rPr lang="ru-RU" dirty="0"/>
              <a:t> і </a:t>
            </a:r>
            <a:r>
              <a:rPr lang="ru-RU" dirty="0" err="1"/>
              <a:t>стратегічного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розв’язання</a:t>
            </a:r>
            <a:r>
              <a:rPr lang="ru-RU" dirty="0"/>
              <a:t>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практичних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для </a:t>
            </a:r>
            <a:r>
              <a:rPr lang="ru-RU" dirty="0" err="1"/>
              <a:t>оцінки</a:t>
            </a:r>
            <a:r>
              <a:rPr lang="ru-RU" dirty="0"/>
              <a:t> становища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сфери</a:t>
            </a:r>
            <a:r>
              <a:rPr lang="ru-RU" dirty="0"/>
              <a:t> ГРС на ринку,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стратегій</a:t>
            </a:r>
            <a:r>
              <a:rPr lang="ru-RU" dirty="0"/>
              <a:t> </a:t>
            </a:r>
            <a:r>
              <a:rPr lang="ru-RU" dirty="0" err="1"/>
              <a:t>сегментування</a:t>
            </a:r>
            <a:r>
              <a:rPr lang="ru-RU" dirty="0"/>
              <a:t>, </a:t>
            </a:r>
            <a:r>
              <a:rPr lang="ru-RU" dirty="0" err="1"/>
              <a:t>позиціонування</a:t>
            </a:r>
            <a:r>
              <a:rPr lang="ru-RU" dirty="0"/>
              <a:t>,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управління</a:t>
            </a:r>
            <a:r>
              <a:rPr lang="ru-RU" dirty="0"/>
              <a:t> портфелем </a:t>
            </a:r>
            <a:r>
              <a:rPr lang="ru-RU" dirty="0" err="1"/>
              <a:t>готельно</a:t>
            </a:r>
            <a:r>
              <a:rPr lang="ru-RU" dirty="0"/>
              <a:t>-ресторанного </a:t>
            </a:r>
            <a:r>
              <a:rPr lang="ru-RU" dirty="0" err="1"/>
              <a:t>бізнесу</a:t>
            </a:r>
            <a:r>
              <a:rPr lang="ru-RU" dirty="0"/>
              <a:t>, товарного та </a:t>
            </a:r>
            <a:r>
              <a:rPr lang="ru-RU" dirty="0" err="1"/>
              <a:t>сервісного</a:t>
            </a:r>
            <a:r>
              <a:rPr lang="ru-RU" dirty="0"/>
              <a:t> «</a:t>
            </a:r>
            <a:r>
              <a:rPr lang="ru-RU" dirty="0" err="1"/>
              <a:t>міксу</a:t>
            </a:r>
            <a:r>
              <a:rPr lang="ru-RU" dirty="0"/>
              <a:t>», </a:t>
            </a:r>
            <a:r>
              <a:rPr lang="ru-RU" dirty="0" err="1"/>
              <a:t>каналів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, </a:t>
            </a:r>
            <a:r>
              <a:rPr lang="ru-RU" dirty="0" err="1"/>
              <a:t>просування</a:t>
            </a:r>
            <a:r>
              <a:rPr lang="ru-RU" dirty="0"/>
              <a:t>, </a:t>
            </a:r>
            <a:r>
              <a:rPr lang="ru-RU" dirty="0" err="1"/>
              <a:t>ціноутворення</a:t>
            </a:r>
            <a:r>
              <a:rPr lang="ru-RU" dirty="0"/>
              <a:t>, </a:t>
            </a:r>
            <a:r>
              <a:rPr lang="ru-RU" dirty="0" err="1"/>
              <a:t>конкурентних</a:t>
            </a:r>
            <a:r>
              <a:rPr lang="ru-RU" dirty="0"/>
              <a:t> </a:t>
            </a:r>
            <a:r>
              <a:rPr lang="ru-RU" dirty="0" err="1"/>
              <a:t>стратегій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9370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14B56D-CFC5-48C0-95DE-159FDB330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5025" y="0"/>
            <a:ext cx="9520158" cy="1049235"/>
          </a:xfrm>
        </p:spPr>
        <p:txBody>
          <a:bodyPr/>
          <a:lstStyle/>
          <a:p>
            <a:pPr algn="ctr"/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574DDF-EA6A-4CD9-91CF-19366CE9B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1138518"/>
            <a:ext cx="9520158" cy="4327827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/>
              <a:t>Методичні</a:t>
            </a:r>
            <a:r>
              <a:rPr lang="ru-RU" dirty="0"/>
              <a:t> – </a:t>
            </a:r>
            <a:r>
              <a:rPr lang="ru-RU" dirty="0" err="1"/>
              <a:t>викласти</a:t>
            </a:r>
            <a:r>
              <a:rPr lang="ru-RU" dirty="0"/>
              <a:t> </a:t>
            </a:r>
            <a:r>
              <a:rPr lang="ru-RU" dirty="0" err="1"/>
              <a:t>теоретичні</a:t>
            </a:r>
            <a:r>
              <a:rPr lang="ru-RU" dirty="0"/>
              <a:t> </a:t>
            </a:r>
            <a:r>
              <a:rPr lang="ru-RU" dirty="0" err="1"/>
              <a:t>основи</a:t>
            </a:r>
            <a:r>
              <a:rPr lang="ru-RU" dirty="0"/>
              <a:t> та </a:t>
            </a:r>
            <a:r>
              <a:rPr lang="ru-RU" dirty="0" err="1"/>
              <a:t>методологічні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системного </a:t>
            </a:r>
            <a:r>
              <a:rPr lang="ru-RU" dirty="0" err="1"/>
              <a:t>підходу</a:t>
            </a:r>
            <a:r>
              <a:rPr lang="ru-RU" dirty="0"/>
              <a:t> у </a:t>
            </a:r>
            <a:r>
              <a:rPr lang="ru-RU" dirty="0" err="1"/>
              <a:t>вивченні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механізмів</a:t>
            </a:r>
            <a:r>
              <a:rPr lang="ru-RU" dirty="0"/>
              <a:t> </a:t>
            </a:r>
            <a:r>
              <a:rPr lang="ru-RU" dirty="0" err="1"/>
              <a:t>стратегічного</a:t>
            </a:r>
            <a:r>
              <a:rPr lang="ru-RU" dirty="0"/>
              <a:t> менеджменту та маркетингу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в </a:t>
            </a:r>
            <a:r>
              <a:rPr lang="ru-RU" dirty="0" err="1"/>
              <a:t>готельно</a:t>
            </a:r>
            <a:r>
              <a:rPr lang="ru-RU" dirty="0"/>
              <a:t>-ресторанному </a:t>
            </a:r>
            <a:r>
              <a:rPr lang="ru-RU" dirty="0" err="1"/>
              <a:t>бізнесі</a:t>
            </a:r>
            <a:r>
              <a:rPr lang="ru-RU" dirty="0"/>
              <a:t>. </a:t>
            </a:r>
          </a:p>
          <a:p>
            <a:r>
              <a:rPr lang="ru-RU" dirty="0" err="1"/>
              <a:t>Пізнавальні</a:t>
            </a:r>
            <a:r>
              <a:rPr lang="ru-RU" dirty="0"/>
              <a:t> – </a:t>
            </a:r>
            <a:r>
              <a:rPr lang="ru-RU" dirty="0" err="1"/>
              <a:t>розкриття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понять </a:t>
            </a:r>
            <a:r>
              <a:rPr lang="ru-RU" dirty="0" err="1"/>
              <a:t>теорії</a:t>
            </a:r>
            <a:r>
              <a:rPr lang="ru-RU" dirty="0"/>
              <a:t> </a:t>
            </a:r>
            <a:r>
              <a:rPr lang="ru-RU" dirty="0" err="1"/>
              <a:t>стратегічного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;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теоретичних</a:t>
            </a:r>
            <a:r>
              <a:rPr lang="ru-RU" dirty="0"/>
              <a:t> засад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та </a:t>
            </a:r>
            <a:r>
              <a:rPr lang="ru-RU" dirty="0" err="1"/>
              <a:t>компетенцій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; </a:t>
            </a:r>
            <a:r>
              <a:rPr lang="ru-RU" dirty="0" err="1"/>
              <a:t>сформувати</a:t>
            </a:r>
            <a:r>
              <a:rPr lang="ru-RU" dirty="0"/>
              <a:t> </a:t>
            </a:r>
            <a:r>
              <a:rPr lang="ru-RU" dirty="0" err="1"/>
              <a:t>уявлення</a:t>
            </a:r>
            <a:r>
              <a:rPr lang="ru-RU" dirty="0"/>
              <a:t> про </a:t>
            </a:r>
            <a:r>
              <a:rPr lang="ru-RU" dirty="0" err="1"/>
              <a:t>сучасний</a:t>
            </a:r>
            <a:r>
              <a:rPr lang="ru-RU" dirty="0"/>
              <a:t> стан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готельно-ресторанної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. </a:t>
            </a:r>
            <a:r>
              <a:rPr lang="ru-RU" dirty="0" err="1"/>
              <a:t>Викласти</a:t>
            </a:r>
            <a:r>
              <a:rPr lang="ru-RU" dirty="0"/>
              <a:t> </a:t>
            </a:r>
            <a:r>
              <a:rPr lang="ru-RU" dirty="0" err="1"/>
              <a:t>основи</a:t>
            </a:r>
            <a:r>
              <a:rPr lang="ru-RU" dirty="0"/>
              <a:t> </a:t>
            </a:r>
            <a:r>
              <a:rPr lang="ru-RU" dirty="0" err="1"/>
              <a:t>теорії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з </a:t>
            </a:r>
            <a:r>
              <a:rPr lang="ru-RU" dirty="0" err="1"/>
              <a:t>людиною</a:t>
            </a:r>
            <a:r>
              <a:rPr lang="ru-RU" dirty="0"/>
              <a:t>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суспільством</a:t>
            </a:r>
            <a:r>
              <a:rPr lang="ru-RU" dirty="0"/>
              <a:t> і з </a:t>
            </a:r>
            <a:r>
              <a:rPr lang="ru-RU" dirty="0" err="1"/>
              <a:t>навколишнім</a:t>
            </a:r>
            <a:r>
              <a:rPr lang="ru-RU" dirty="0"/>
              <a:t> </a:t>
            </a:r>
            <a:r>
              <a:rPr lang="ru-RU" dirty="0" err="1"/>
              <a:t>середовищем</a:t>
            </a:r>
            <a:r>
              <a:rPr lang="ru-RU" dirty="0"/>
              <a:t>. </a:t>
            </a:r>
            <a:r>
              <a:rPr lang="ru-RU" dirty="0" err="1"/>
              <a:t>Виокремити</a:t>
            </a:r>
            <a:r>
              <a:rPr lang="ru-RU" dirty="0"/>
              <a:t> </a:t>
            </a:r>
            <a:r>
              <a:rPr lang="ru-RU" dirty="0" err="1"/>
              <a:t>нормативні</a:t>
            </a:r>
            <a:r>
              <a:rPr lang="ru-RU" dirty="0"/>
              <a:t> і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готельно</a:t>
            </a:r>
            <a:r>
              <a:rPr lang="ru-RU" dirty="0"/>
              <a:t>-ресторанного </a:t>
            </a:r>
            <a:r>
              <a:rPr lang="ru-RU" dirty="0" err="1"/>
              <a:t>бізнесу</a:t>
            </a:r>
            <a:r>
              <a:rPr lang="ru-RU" dirty="0"/>
              <a:t>. </a:t>
            </a:r>
            <a:r>
              <a:rPr lang="ru-RU" dirty="0" err="1"/>
              <a:t>Надати</a:t>
            </a:r>
            <a:r>
              <a:rPr lang="ru-RU" dirty="0"/>
              <a:t> характеристику та </a:t>
            </a:r>
            <a:r>
              <a:rPr lang="ru-RU" dirty="0" err="1"/>
              <a:t>ідентифікувати</a:t>
            </a:r>
            <a:r>
              <a:rPr lang="ru-RU" dirty="0"/>
              <a:t> </a:t>
            </a:r>
            <a:r>
              <a:rPr lang="ru-RU" dirty="0" err="1"/>
              <a:t>класифікаційні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світових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</a:t>
            </a:r>
            <a:r>
              <a:rPr lang="ru-RU" dirty="0" err="1"/>
              <a:t>готельних</a:t>
            </a:r>
            <a:r>
              <a:rPr lang="ru-RU" dirty="0"/>
              <a:t> і </a:t>
            </a:r>
            <a:r>
              <a:rPr lang="ru-RU" dirty="0" err="1"/>
              <a:t>туристичних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 </a:t>
            </a:r>
            <a:r>
              <a:rPr lang="ru-RU" dirty="0" err="1"/>
              <a:t>Узагальнити</a:t>
            </a:r>
            <a:r>
              <a:rPr lang="ru-RU" dirty="0"/>
              <a:t> </a:t>
            </a:r>
            <a:r>
              <a:rPr lang="ru-RU" dirty="0" err="1"/>
              <a:t>стратегічний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</a:t>
            </a:r>
            <a:r>
              <a:rPr lang="ru-RU" dirty="0" err="1"/>
              <a:t>готельно</a:t>
            </a:r>
            <a:r>
              <a:rPr lang="ru-RU" dirty="0"/>
              <a:t>-ресторанного </a:t>
            </a:r>
            <a:r>
              <a:rPr lang="ru-RU" dirty="0" err="1"/>
              <a:t>бізнесу</a:t>
            </a:r>
            <a:r>
              <a:rPr lang="ru-RU" dirty="0"/>
              <a:t>. </a:t>
            </a:r>
          </a:p>
          <a:p>
            <a:r>
              <a:rPr lang="ru-RU" dirty="0" err="1"/>
              <a:t>Практичні</a:t>
            </a:r>
            <a:r>
              <a:rPr lang="ru-RU" dirty="0"/>
              <a:t> – </a:t>
            </a:r>
            <a:r>
              <a:rPr lang="ru-RU" dirty="0" err="1"/>
              <a:t>формувати</a:t>
            </a:r>
            <a:r>
              <a:rPr lang="ru-RU" dirty="0"/>
              <a:t> </a:t>
            </a:r>
            <a:r>
              <a:rPr lang="ru-RU" dirty="0" err="1"/>
              <a:t>практичні</a:t>
            </a:r>
            <a:r>
              <a:rPr lang="ru-RU" dirty="0"/>
              <a:t> </a:t>
            </a:r>
            <a:r>
              <a:rPr lang="ru-RU" dirty="0" err="1"/>
              <a:t>навички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студентів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спеціальною</a:t>
            </a:r>
            <a:r>
              <a:rPr lang="ru-RU" dirty="0"/>
              <a:t> </a:t>
            </a:r>
            <a:r>
              <a:rPr lang="ru-RU" dirty="0" err="1"/>
              <a:t>літературою</a:t>
            </a:r>
            <a:r>
              <a:rPr lang="ru-RU" dirty="0"/>
              <a:t>, </a:t>
            </a:r>
            <a:r>
              <a:rPr lang="ru-RU" dirty="0" err="1"/>
              <a:t>орієнтувати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на </a:t>
            </a:r>
            <a:r>
              <a:rPr lang="ru-RU" dirty="0" err="1"/>
              <a:t>інтенсивну</a:t>
            </a:r>
            <a:r>
              <a:rPr lang="ru-RU" dirty="0"/>
              <a:t> роботу, </a:t>
            </a:r>
            <a:r>
              <a:rPr lang="ru-RU" dirty="0" err="1"/>
              <a:t>осмислення</a:t>
            </a:r>
            <a:r>
              <a:rPr lang="ru-RU" dirty="0"/>
              <a:t> </a:t>
            </a:r>
            <a:r>
              <a:rPr lang="ru-RU" dirty="0" err="1"/>
              <a:t>здобутих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і </a:t>
            </a:r>
            <a:r>
              <a:rPr lang="ru-RU" dirty="0" err="1"/>
              <a:t>глибоке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теоретичних</a:t>
            </a:r>
            <a:r>
              <a:rPr lang="ru-RU" dirty="0"/>
              <a:t> і </a:t>
            </a:r>
            <a:r>
              <a:rPr lang="ru-RU" dirty="0" err="1"/>
              <a:t>практичних</a:t>
            </a:r>
            <a:r>
              <a:rPr lang="ru-RU" dirty="0"/>
              <a:t> проблем </a:t>
            </a:r>
            <a:r>
              <a:rPr lang="ru-RU" dirty="0" err="1"/>
              <a:t>стратегічного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туризму. </a:t>
            </a:r>
            <a:r>
              <a:rPr lang="ru-RU" dirty="0" err="1"/>
              <a:t>Ознайомити</a:t>
            </a:r>
            <a:r>
              <a:rPr lang="ru-RU" dirty="0"/>
              <a:t> </a:t>
            </a:r>
            <a:r>
              <a:rPr lang="ru-RU" dirty="0" err="1"/>
              <a:t>студентів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сучасними</a:t>
            </a:r>
            <a:r>
              <a:rPr lang="ru-RU" dirty="0"/>
              <a:t> методами та </a:t>
            </a:r>
            <a:r>
              <a:rPr lang="ru-RU" dirty="0" err="1"/>
              <a:t>технологіями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, </a:t>
            </a:r>
            <a:r>
              <a:rPr lang="ru-RU" dirty="0" err="1"/>
              <a:t>ведення</a:t>
            </a:r>
            <a:r>
              <a:rPr lang="ru-RU" dirty="0"/>
              <a:t> маркетингового </a:t>
            </a:r>
            <a:r>
              <a:rPr lang="ru-RU" dirty="0" err="1"/>
              <a:t>обліку</a:t>
            </a:r>
            <a:r>
              <a:rPr lang="ru-RU" dirty="0"/>
              <a:t> та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документації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готельно-ресторанної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99830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609E67-2957-4731-B497-27A1688B8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4320" y="168025"/>
            <a:ext cx="9520158" cy="1049235"/>
          </a:xfrm>
        </p:spPr>
        <p:txBody>
          <a:bodyPr/>
          <a:lstStyle/>
          <a:p>
            <a:pPr algn="ctr"/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навчальної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818A0A-2A0A-49C9-840A-F4D730234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2015732"/>
            <a:ext cx="9520158" cy="4313350"/>
          </a:xfrm>
        </p:spPr>
        <p:txBody>
          <a:bodyPr>
            <a:normAutofit/>
          </a:bodyPr>
          <a:lstStyle/>
          <a:p>
            <a:r>
              <a:rPr lang="ru-RU" dirty="0"/>
              <a:t>Тема 1. 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основи</a:t>
            </a:r>
            <a:r>
              <a:rPr lang="ru-RU" dirty="0"/>
              <a:t> </a:t>
            </a:r>
            <a:r>
              <a:rPr lang="ru-RU" dirty="0" err="1"/>
              <a:t>стратегічного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 ГРГ</a:t>
            </a:r>
          </a:p>
          <a:p>
            <a:r>
              <a:rPr lang="ru-RU" dirty="0"/>
              <a:t>Тема 2.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стратегій</a:t>
            </a:r>
            <a:r>
              <a:rPr lang="ru-RU" dirty="0"/>
              <a:t>.</a:t>
            </a:r>
          </a:p>
          <a:p>
            <a:r>
              <a:rPr lang="ru-RU" dirty="0"/>
              <a:t>Тема 3. </a:t>
            </a:r>
            <a:r>
              <a:rPr lang="ru-RU" dirty="0" err="1"/>
              <a:t>Стратегічний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середи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ГРГ.</a:t>
            </a:r>
          </a:p>
          <a:p>
            <a:r>
              <a:rPr lang="ru-RU" dirty="0"/>
              <a:t>Тема 4. </a:t>
            </a:r>
            <a:r>
              <a:rPr lang="ru-RU" dirty="0" err="1"/>
              <a:t>Загальний</a:t>
            </a:r>
            <a:r>
              <a:rPr lang="ru-RU" dirty="0"/>
              <a:t> стан </a:t>
            </a:r>
            <a:r>
              <a:rPr lang="ru-RU" dirty="0" err="1"/>
              <a:t>стратегічного</a:t>
            </a:r>
            <a:r>
              <a:rPr lang="ru-RU" dirty="0"/>
              <a:t> </a:t>
            </a:r>
            <a:r>
              <a:rPr lang="ru-RU" dirty="0" err="1"/>
              <a:t>вибору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ГРГ</a:t>
            </a:r>
          </a:p>
          <a:p>
            <a:r>
              <a:rPr lang="ru-RU" dirty="0"/>
              <a:t>Тема 5. </a:t>
            </a:r>
            <a:r>
              <a:rPr lang="ru-RU" dirty="0" err="1"/>
              <a:t>Стратегічний</a:t>
            </a:r>
            <a:r>
              <a:rPr lang="ru-RU" dirty="0"/>
              <a:t> </a:t>
            </a:r>
            <a:r>
              <a:rPr lang="ru-RU" dirty="0" err="1"/>
              <a:t>потенціал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ГРГ та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конкурентоспроможності</a:t>
            </a:r>
            <a:endParaRPr lang="ru-RU" dirty="0"/>
          </a:p>
          <a:p>
            <a:r>
              <a:rPr lang="ru-RU" dirty="0"/>
              <a:t>Тема 6. </a:t>
            </a:r>
            <a:r>
              <a:rPr lang="ru-RU" dirty="0" err="1"/>
              <a:t>Планування</a:t>
            </a:r>
            <a:r>
              <a:rPr lang="ru-RU" dirty="0"/>
              <a:t>, </a:t>
            </a:r>
            <a:r>
              <a:rPr lang="ru-RU" dirty="0" err="1"/>
              <a:t>управління</a:t>
            </a:r>
            <a:r>
              <a:rPr lang="ru-RU" dirty="0"/>
              <a:t>, контроль та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ГРГ</a:t>
            </a:r>
          </a:p>
          <a:p>
            <a:r>
              <a:rPr lang="ru-RU" dirty="0"/>
              <a:t>Тема 7. Практика </a:t>
            </a:r>
            <a:r>
              <a:rPr lang="ru-RU" dirty="0" err="1"/>
              <a:t>стратегічного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розвитком</a:t>
            </a:r>
            <a:r>
              <a:rPr lang="ru-RU" dirty="0"/>
              <a:t> ГРГ в </a:t>
            </a:r>
            <a:r>
              <a:rPr lang="ru-RU" dirty="0" err="1"/>
              <a:t>Україні</a:t>
            </a:r>
            <a:r>
              <a:rPr lang="ru-RU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1681771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39</TotalTime>
  <Words>394</Words>
  <Application>Microsoft Office PowerPoint</Application>
  <PresentationFormat>Широкоэкранный</PresentationFormat>
  <Paragraphs>18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Palatino Linotype</vt:lpstr>
      <vt:lpstr>Галерея</vt:lpstr>
      <vt:lpstr>Стратегічний менеджмент і маркетинг в туризмі та гостинності</vt:lpstr>
      <vt:lpstr>Викладач дисципліни: к.н.ф.в.с., доцент  Чуєва Інна</vt:lpstr>
      <vt:lpstr>Мета вивчення дисципліни</vt:lpstr>
      <vt:lpstr>Завдання вивчення дисципліни</vt:lpstr>
      <vt:lpstr>Зміст навчальної дисципліни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Стратегічний менеджмент і маркетинг в туризмі та гостинності</dc:title>
  <dc:creator>Inna</dc:creator>
  <cp:lastModifiedBy>Inna</cp:lastModifiedBy>
  <cp:revision>2</cp:revision>
  <dcterms:created xsi:type="dcterms:W3CDTF">2023-12-04T17:49:33Z</dcterms:created>
  <dcterms:modified xsi:type="dcterms:W3CDTF">2023-12-04T18:29:26Z</dcterms:modified>
</cp:coreProperties>
</file>