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303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652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1677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175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974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6612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099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3476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098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5544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1471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85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1654A-75AE-4E9F-BA0A-D573C53C10F1}" type="datetimeFigureOut">
              <a:rPr lang="ru-RU" smtClean="0"/>
              <a:t>03.11.2025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CFFC9A-7E4C-4D62-8AAA-07147F0F12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03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Деловые переговоры | услуги Dianа Hotel lux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8"/>
            <a:ext cx="12192000" cy="6858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9481" y="605119"/>
            <a:ext cx="8875059" cy="2259106"/>
          </a:xfrm>
          <a:noFill/>
        </p:spPr>
        <p:txBody>
          <a:bodyPr>
            <a:normAutofit/>
          </a:bodyPr>
          <a:lstStyle/>
          <a:p>
            <a:r>
              <a:rPr lang="uk-UA" sz="3600" b="1" dirty="0" smtClean="0">
                <a:solidFill>
                  <a:srgbClr val="C00000"/>
                </a:solidFill>
              </a:rPr>
              <a:t>ПРОФЕСІЙНО-ОРІЄНТОВАНИЙ ПРАКТИКУМ ІНОЗЕМНОЮ МОВОЮ</a:t>
            </a:r>
            <a:endParaRPr lang="ru-RU" sz="3600" b="1" dirty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uk-UA" sz="2800" b="1" dirty="0" smtClean="0">
                <a:solidFill>
                  <a:srgbClr val="00B0F0"/>
                </a:solidFill>
              </a:rPr>
              <a:t>Викладач</a:t>
            </a:r>
            <a:r>
              <a:rPr lang="uk-UA" sz="2800" b="1" dirty="0">
                <a:solidFill>
                  <a:srgbClr val="00B0F0"/>
                </a:solidFill>
              </a:rPr>
              <a:t>:</a:t>
            </a:r>
            <a:r>
              <a:rPr lang="uk-UA" sz="2800" dirty="0">
                <a:solidFill>
                  <a:srgbClr val="00B0F0"/>
                </a:solidFill>
              </a:rPr>
              <a:t> </a:t>
            </a:r>
            <a:r>
              <a:rPr lang="uk-UA" sz="2800" b="1" dirty="0" smtClean="0">
                <a:solidFill>
                  <a:srgbClr val="00B0F0"/>
                </a:solidFill>
              </a:rPr>
              <a:t>Валерія Володимирівна Волкова, </a:t>
            </a:r>
            <a:r>
              <a:rPr lang="uk-UA" sz="2800" dirty="0" smtClean="0">
                <a:solidFill>
                  <a:srgbClr val="00B0F0"/>
                </a:solidFill>
              </a:rPr>
              <a:t>доцент </a:t>
            </a:r>
            <a:r>
              <a:rPr lang="uk-UA" sz="2800" dirty="0">
                <a:solidFill>
                  <a:srgbClr val="00B0F0"/>
                </a:solidFill>
              </a:rPr>
              <a:t>кафедри ділової комунікації</a:t>
            </a:r>
            <a:r>
              <a:rPr lang="uk-UA" sz="2800" dirty="0" smtClean="0">
                <a:solidFill>
                  <a:srgbClr val="00B0F0"/>
                </a:solidFill>
              </a:rPr>
              <a:t>,</a:t>
            </a:r>
            <a:endParaRPr lang="ru-RU" sz="28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690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Как вести деловые переговоры в разных странах: viatcheslav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21545" y="0"/>
            <a:ext cx="12845418" cy="66697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sz="3600" dirty="0" smtClean="0">
                <a:solidFill>
                  <a:srgbClr val="FFFF00"/>
                </a:solidFill>
              </a:rPr>
              <a:t>Курс розроблено таким чином, щоб надати учасникам необхідні знання, обов’язкові для того, щоб успішно оволодіти іноземною мовою як засобом спілкування у суспільно політичному, культурному середовищі, так і в науково-академічній та обраній науково-галузевій сфері в усній (аудіювання та говоріння) і письмовій (читання та письмо) формах.</a:t>
            </a:r>
          </a:p>
          <a:p>
            <a:endParaRPr lang="ru-RU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7064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Деловые переговоры - курс от команды Мегафон Образование | BizzApp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27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FFFF00"/>
                </a:solidFill>
              </a:rPr>
              <a:t>У разі успішного завершення курсу студент </a:t>
            </a:r>
            <a:r>
              <a:rPr lang="uk-UA" b="1" u="sng" dirty="0" smtClean="0">
                <a:solidFill>
                  <a:srgbClr val="FFFF00"/>
                </a:solidFill>
              </a:rPr>
              <a:t>зможе</a:t>
            </a:r>
            <a:r>
              <a:rPr lang="uk-UA" b="1" dirty="0" smtClean="0">
                <a:solidFill>
                  <a:srgbClr val="FFFF00"/>
                </a:solidFill>
              </a:rPr>
              <a:t>:</a:t>
            </a:r>
            <a:r>
              <a:rPr lang="uk-UA" dirty="0" smtClean="0">
                <a:solidFill>
                  <a:srgbClr val="FFFF00"/>
                </a:solidFill>
              </a:rPr>
              <a:t/>
            </a:r>
            <a:br>
              <a:rPr lang="uk-UA" dirty="0" smtClean="0">
                <a:solidFill>
                  <a:srgbClr val="FFFF00"/>
                </a:solidFill>
              </a:rPr>
            </a:b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624" y="1309781"/>
            <a:ext cx="10515600" cy="4351338"/>
          </a:xfrm>
        </p:spPr>
        <p:txBody>
          <a:bodyPr>
            <a:noAutofit/>
          </a:bodyPr>
          <a:lstStyle/>
          <a:p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аналізувати робочі ситуації англійською мовою та обмінюватися досвідом за професійним спрямуванням, обговорювати проблеми загальнонаукового та </a:t>
            </a:r>
            <a:r>
              <a:rPr lang="uk-UA" sz="2400" dirty="0" err="1" smtClean="0">
                <a:solidFill>
                  <a:schemeClr val="bg2">
                    <a:lumMod val="10000"/>
                  </a:schemeClr>
                </a:solidFill>
              </a:rPr>
              <a:t>професійно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-орієнтованого характеру, що має на меті досягнення порозуміння;</a:t>
            </a:r>
          </a:p>
          <a:p>
            <a:endParaRPr lang="ru-RU" sz="2400" dirty="0" smtClean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-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реферувати наукові англомовні тексти у </a:t>
            </a:r>
            <a:r>
              <a:rPr lang="uk-UA" sz="2400" smtClean="0">
                <a:solidFill>
                  <a:schemeClr val="bg2">
                    <a:lumMod val="10000"/>
                  </a:schemeClr>
                </a:solidFill>
              </a:rPr>
              <a:t>галузі менеджменту,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писати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анотації до тез доповідей і наукових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статей, тези; 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- вести ділове листування, використовуючи фонові культурологічні та країнознавчі знання, складати у письмовій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формі резюме, </a:t>
            </a:r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звіти, контракти, листи та інші ділові папери; сприймати та перекладати повідомлення іноземною мовою.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uk-UA" sz="2400" dirty="0">
                <a:solidFill>
                  <a:schemeClr val="bg2">
                    <a:lumMod val="10000"/>
                  </a:schemeClr>
                </a:solidFill>
              </a:rPr>
              <a:t>-  перекладати з англійської та на англійську мову переговори, наради, ділові зустрічі та виступи з використанням функціональної лексики за фахом; перекладати тексти у письмовій формі, використовуючи термінологічні двомовні словники, електронні </a:t>
            </a:r>
            <a:r>
              <a:rPr lang="uk-UA" sz="2400" dirty="0" smtClean="0">
                <a:solidFill>
                  <a:schemeClr val="bg2">
                    <a:lumMod val="10000"/>
                  </a:schemeClr>
                </a:solidFill>
              </a:rPr>
              <a:t>словники.</a:t>
            </a:r>
            <a:endParaRPr lang="ru-RU" sz="24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0102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197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ПРОФЕСІЙНО-ОРІЄНТОВАНИЙ ПРАКТИКУМ ІНОЗЕМНОЮ МОВОЮ</vt:lpstr>
      <vt:lpstr>Презентация PowerPoint</vt:lpstr>
      <vt:lpstr>У разі успішного завершення курсу студент зможе: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ПРОФЕСІЙНО-ОРІЄНТОВАНИЙ ПРАКТИКУМ ІНОЗЕМНОЮ МОВОЮ</dc:title>
  <dc:creator>User</dc:creator>
  <cp:lastModifiedBy>Valeria Volkova</cp:lastModifiedBy>
  <cp:revision>5</cp:revision>
  <dcterms:created xsi:type="dcterms:W3CDTF">2020-08-23T15:26:16Z</dcterms:created>
  <dcterms:modified xsi:type="dcterms:W3CDTF">2025-11-03T06:27:56Z</dcterms:modified>
</cp:coreProperties>
</file>