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57" r:id="rId8"/>
    <p:sldId id="294" r:id="rId9"/>
    <p:sldId id="296" r:id="rId10"/>
    <p:sldId id="295" r:id="rId11"/>
    <p:sldId id="298" r:id="rId12"/>
    <p:sldId id="299" r:id="rId13"/>
    <p:sldId id="261" r:id="rId14"/>
    <p:sldId id="260" r:id="rId15"/>
    <p:sldId id="262" r:id="rId16"/>
    <p:sldId id="265" r:id="rId17"/>
    <p:sldId id="311" r:id="rId18"/>
    <p:sldId id="264" r:id="rId19"/>
    <p:sldId id="309" r:id="rId20"/>
    <p:sldId id="303" r:id="rId21"/>
    <p:sldId id="312" r:id="rId22"/>
    <p:sldId id="314" r:id="rId23"/>
    <p:sldId id="302" r:id="rId24"/>
    <p:sldId id="315" r:id="rId25"/>
    <p:sldId id="387" r:id="rId26"/>
    <p:sldId id="258" r:id="rId27"/>
    <p:sldId id="388" r:id="rId28"/>
    <p:sldId id="389" r:id="rId29"/>
    <p:sldId id="390" r:id="rId30"/>
    <p:sldId id="313" r:id="rId31"/>
    <p:sldId id="391" r:id="rId32"/>
    <p:sldId id="392" r:id="rId33"/>
    <p:sldId id="316" r:id="rId34"/>
    <p:sldId id="259" r:id="rId35"/>
    <p:sldId id="320" r:id="rId36"/>
    <p:sldId id="319" r:id="rId37"/>
    <p:sldId id="323" r:id="rId38"/>
    <p:sldId id="321" r:id="rId39"/>
    <p:sldId id="325" r:id="rId40"/>
    <p:sldId id="324" r:id="rId41"/>
    <p:sldId id="328" r:id="rId42"/>
    <p:sldId id="336" r:id="rId43"/>
    <p:sldId id="327" r:id="rId44"/>
    <p:sldId id="330" r:id="rId45"/>
    <p:sldId id="329" r:id="rId46"/>
    <p:sldId id="332" r:id="rId47"/>
    <p:sldId id="335" r:id="rId48"/>
    <p:sldId id="331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7E09A-FDD9-4414-9220-7252EB61F81E}" type="doc">
      <dgm:prSet loTypeId="urn:microsoft.com/office/officeart/2005/8/layout/list1" loCatId="list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1DF3B1D9-B5B5-4139-AC30-9FA0D152112E}">
      <dgm:prSet custT="1"/>
      <dgm:spPr/>
      <dgm:t>
        <a:bodyPr/>
        <a:lstStyle/>
        <a:p>
          <a:r>
            <a:rPr lang="uk-UA" sz="2400" dirty="0"/>
            <a:t>ХІХ</a:t>
          </a:r>
          <a:r>
            <a:rPr lang="uk-UA" sz="2400" baseline="0" dirty="0"/>
            <a:t> – перша половина ХХ ст.  - механічні методи (ручний збір комах; сачки, марлеві волоки, ловильні канавки)</a:t>
          </a:r>
          <a:endParaRPr lang="ru-RU" sz="2400" dirty="0"/>
        </a:p>
      </dgm:t>
    </dgm:pt>
    <dgm:pt modelId="{8AF5496E-DA8C-4B67-860E-B7C772118E02}" type="parTrans" cxnId="{3872205A-045E-4ED4-AAA8-AFD79087BFEA}">
      <dgm:prSet/>
      <dgm:spPr/>
      <dgm:t>
        <a:bodyPr/>
        <a:lstStyle/>
        <a:p>
          <a:endParaRPr lang="ru-RU"/>
        </a:p>
      </dgm:t>
    </dgm:pt>
    <dgm:pt modelId="{CA21088F-438C-4CE5-8CBD-C137C17D5F19}" type="sibTrans" cxnId="{3872205A-045E-4ED4-AAA8-AFD79087BFEA}">
      <dgm:prSet/>
      <dgm:spPr/>
      <dgm:t>
        <a:bodyPr/>
        <a:lstStyle/>
        <a:p>
          <a:endParaRPr lang="ru-RU"/>
        </a:p>
      </dgm:t>
    </dgm:pt>
    <dgm:pt modelId="{046751F9-96FB-45E2-87D7-7668E666E793}">
      <dgm:prSet custT="1"/>
      <dgm:spPr/>
      <dgm:t>
        <a:bodyPr/>
        <a:lstStyle/>
        <a:p>
          <a:r>
            <a:rPr lang="uk-UA" sz="2400" dirty="0"/>
            <a:t>1867 р. США </a:t>
          </a:r>
          <a:r>
            <a:rPr lang="uk-UA" sz="3100" dirty="0"/>
            <a:t>– </a:t>
          </a:r>
          <a:r>
            <a:rPr lang="uk-UA" sz="2400" dirty="0"/>
            <a:t>застосування перших інсектицидів (паризької зелені); пізніше - миш'якові препарати, хлористий барій, сполуки фтору; </a:t>
          </a:r>
          <a:endParaRPr lang="ru-RU" sz="2400" dirty="0"/>
        </a:p>
      </dgm:t>
    </dgm:pt>
    <dgm:pt modelId="{69696730-C741-4708-B68E-8288A90814D6}" type="parTrans" cxnId="{E68B1ED6-4849-4C15-BDC1-2D4DD7CE5683}">
      <dgm:prSet/>
      <dgm:spPr/>
      <dgm:t>
        <a:bodyPr/>
        <a:lstStyle/>
        <a:p>
          <a:endParaRPr lang="ru-RU"/>
        </a:p>
      </dgm:t>
    </dgm:pt>
    <dgm:pt modelId="{E57B6A86-779E-44F9-9694-4895DD300EFF}" type="sibTrans" cxnId="{E68B1ED6-4849-4C15-BDC1-2D4DD7CE5683}">
      <dgm:prSet/>
      <dgm:spPr/>
      <dgm:t>
        <a:bodyPr/>
        <a:lstStyle/>
        <a:p>
          <a:endParaRPr lang="ru-RU"/>
        </a:p>
      </dgm:t>
    </dgm:pt>
    <dgm:pt modelId="{7DAB4E2D-2BDA-483A-B53A-FC1E9D3F8CF3}">
      <dgm:prSet/>
      <dgm:spPr/>
      <dgm:t>
        <a:bodyPr/>
        <a:lstStyle/>
        <a:p>
          <a:r>
            <a:rPr lang="uk-UA" dirty="0"/>
            <a:t>Пізніше – рослинні препарати проти попелиці і клопів; емульсії мінеральних </a:t>
          </a:r>
          <a:r>
            <a:rPr lang="uk-UA" dirty="0" err="1"/>
            <a:t>масел</a:t>
          </a:r>
          <a:r>
            <a:rPr lang="uk-UA" dirty="0"/>
            <a:t> проти щитівки</a:t>
          </a:r>
          <a:endParaRPr lang="ru-RU" dirty="0"/>
        </a:p>
      </dgm:t>
    </dgm:pt>
    <dgm:pt modelId="{A0A35BE7-AC14-4602-88E0-F4DFCBA39754}" type="parTrans" cxnId="{38927801-E060-4083-A295-67AFFDFA3AEA}">
      <dgm:prSet/>
      <dgm:spPr/>
      <dgm:t>
        <a:bodyPr/>
        <a:lstStyle/>
        <a:p>
          <a:endParaRPr lang="ru-RU"/>
        </a:p>
      </dgm:t>
    </dgm:pt>
    <dgm:pt modelId="{5CBBCF1C-5C1A-4DAC-BE2B-7962FEA2244E}" type="sibTrans" cxnId="{38927801-E060-4083-A295-67AFFDFA3AEA}">
      <dgm:prSet/>
      <dgm:spPr/>
      <dgm:t>
        <a:bodyPr/>
        <a:lstStyle/>
        <a:p>
          <a:endParaRPr lang="ru-RU"/>
        </a:p>
      </dgm:t>
    </dgm:pt>
    <dgm:pt modelId="{9C58E8CD-FF62-4211-9FFA-98F13C1BDA5F}" type="pres">
      <dgm:prSet presAssocID="{C167E09A-FDD9-4414-9220-7252EB61F81E}" presName="linear" presStyleCnt="0">
        <dgm:presLayoutVars>
          <dgm:dir/>
          <dgm:animLvl val="lvl"/>
          <dgm:resizeHandles val="exact"/>
        </dgm:presLayoutVars>
      </dgm:prSet>
      <dgm:spPr/>
    </dgm:pt>
    <dgm:pt modelId="{8E1C81F1-4FA0-4EE4-8AF3-1FEFF085C6B2}" type="pres">
      <dgm:prSet presAssocID="{1DF3B1D9-B5B5-4139-AC30-9FA0D152112E}" presName="parentLin" presStyleCnt="0"/>
      <dgm:spPr/>
    </dgm:pt>
    <dgm:pt modelId="{573C3CF3-346C-4BF2-8D4D-B20B62A3218A}" type="pres">
      <dgm:prSet presAssocID="{1DF3B1D9-B5B5-4139-AC30-9FA0D152112E}" presName="parentLeftMargin" presStyleLbl="node1" presStyleIdx="0" presStyleCnt="3"/>
      <dgm:spPr/>
    </dgm:pt>
    <dgm:pt modelId="{058B858F-08F1-45A4-8F5D-5A618CC01BFA}" type="pres">
      <dgm:prSet presAssocID="{1DF3B1D9-B5B5-4139-AC30-9FA0D152112E}" presName="parentText" presStyleLbl="node1" presStyleIdx="0" presStyleCnt="3" custScaleX="135668">
        <dgm:presLayoutVars>
          <dgm:chMax val="0"/>
          <dgm:bulletEnabled val="1"/>
        </dgm:presLayoutVars>
      </dgm:prSet>
      <dgm:spPr/>
    </dgm:pt>
    <dgm:pt modelId="{14FE4147-2848-4D8F-BDFB-140267FF5CD4}" type="pres">
      <dgm:prSet presAssocID="{1DF3B1D9-B5B5-4139-AC30-9FA0D152112E}" presName="negativeSpace" presStyleCnt="0"/>
      <dgm:spPr/>
    </dgm:pt>
    <dgm:pt modelId="{6B50F612-62B0-46B6-87BD-3E6CBEE283C3}" type="pres">
      <dgm:prSet presAssocID="{1DF3B1D9-B5B5-4139-AC30-9FA0D152112E}" presName="childText" presStyleLbl="conFgAcc1" presStyleIdx="0" presStyleCnt="3">
        <dgm:presLayoutVars>
          <dgm:bulletEnabled val="1"/>
        </dgm:presLayoutVars>
      </dgm:prSet>
      <dgm:spPr/>
    </dgm:pt>
    <dgm:pt modelId="{990B2B15-7898-4FB4-B393-ACBF35BFF3F7}" type="pres">
      <dgm:prSet presAssocID="{CA21088F-438C-4CE5-8CBD-C137C17D5F19}" presName="spaceBetweenRectangles" presStyleCnt="0"/>
      <dgm:spPr/>
    </dgm:pt>
    <dgm:pt modelId="{287EDC2F-2725-4D53-B315-C9303D585041}" type="pres">
      <dgm:prSet presAssocID="{046751F9-96FB-45E2-87D7-7668E666E793}" presName="parentLin" presStyleCnt="0"/>
      <dgm:spPr/>
    </dgm:pt>
    <dgm:pt modelId="{F8767FDA-13B9-404F-A149-CA124CD2177C}" type="pres">
      <dgm:prSet presAssocID="{046751F9-96FB-45E2-87D7-7668E666E793}" presName="parentLeftMargin" presStyleLbl="node1" presStyleIdx="0" presStyleCnt="3"/>
      <dgm:spPr/>
    </dgm:pt>
    <dgm:pt modelId="{90402D9A-172D-4409-A024-05345937DE68}" type="pres">
      <dgm:prSet presAssocID="{046751F9-96FB-45E2-87D7-7668E666E793}" presName="parentText" presStyleLbl="node1" presStyleIdx="1" presStyleCnt="3" custScaleX="142221" custScaleY="192046">
        <dgm:presLayoutVars>
          <dgm:chMax val="0"/>
          <dgm:bulletEnabled val="1"/>
        </dgm:presLayoutVars>
      </dgm:prSet>
      <dgm:spPr/>
    </dgm:pt>
    <dgm:pt modelId="{A83D4DCD-FCB7-424C-80D3-6AC83A4D27EF}" type="pres">
      <dgm:prSet presAssocID="{046751F9-96FB-45E2-87D7-7668E666E793}" presName="negativeSpace" presStyleCnt="0"/>
      <dgm:spPr/>
    </dgm:pt>
    <dgm:pt modelId="{5E01989E-E389-49DB-BF44-0D987FEC82B3}" type="pres">
      <dgm:prSet presAssocID="{046751F9-96FB-45E2-87D7-7668E666E793}" presName="childText" presStyleLbl="conFgAcc1" presStyleIdx="1" presStyleCnt="3">
        <dgm:presLayoutVars>
          <dgm:bulletEnabled val="1"/>
        </dgm:presLayoutVars>
      </dgm:prSet>
      <dgm:spPr/>
    </dgm:pt>
    <dgm:pt modelId="{FB36ABF8-BA50-477C-B00B-DF3695AD9AD2}" type="pres">
      <dgm:prSet presAssocID="{E57B6A86-779E-44F9-9694-4895DD300EFF}" presName="spaceBetweenRectangles" presStyleCnt="0"/>
      <dgm:spPr/>
    </dgm:pt>
    <dgm:pt modelId="{58A361B1-77C5-4441-A12D-511F8C2F20BD}" type="pres">
      <dgm:prSet presAssocID="{7DAB4E2D-2BDA-483A-B53A-FC1E9D3F8CF3}" presName="parentLin" presStyleCnt="0"/>
      <dgm:spPr/>
    </dgm:pt>
    <dgm:pt modelId="{33B78EC5-04F1-406F-8798-6B28F1A95DA4}" type="pres">
      <dgm:prSet presAssocID="{7DAB4E2D-2BDA-483A-B53A-FC1E9D3F8CF3}" presName="parentLeftMargin" presStyleLbl="node1" presStyleIdx="1" presStyleCnt="3"/>
      <dgm:spPr/>
    </dgm:pt>
    <dgm:pt modelId="{39EABB51-EFEC-442E-80F4-A8F7DF8F0439}" type="pres">
      <dgm:prSet presAssocID="{7DAB4E2D-2BDA-483A-B53A-FC1E9D3F8CF3}" presName="parentText" presStyleLbl="node1" presStyleIdx="2" presStyleCnt="3" custScaleX="135449" custScaleY="137911">
        <dgm:presLayoutVars>
          <dgm:chMax val="0"/>
          <dgm:bulletEnabled val="1"/>
        </dgm:presLayoutVars>
      </dgm:prSet>
      <dgm:spPr/>
    </dgm:pt>
    <dgm:pt modelId="{7EF2C1B8-C457-4FD8-93A9-E7B3D06ABDDB}" type="pres">
      <dgm:prSet presAssocID="{7DAB4E2D-2BDA-483A-B53A-FC1E9D3F8CF3}" presName="negativeSpace" presStyleCnt="0"/>
      <dgm:spPr/>
    </dgm:pt>
    <dgm:pt modelId="{176CB84B-BBEC-46A2-B265-F9964E29DB87}" type="pres">
      <dgm:prSet presAssocID="{7DAB4E2D-2BDA-483A-B53A-FC1E9D3F8C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927801-E060-4083-A295-67AFFDFA3AEA}" srcId="{C167E09A-FDD9-4414-9220-7252EB61F81E}" destId="{7DAB4E2D-2BDA-483A-B53A-FC1E9D3F8CF3}" srcOrd="2" destOrd="0" parTransId="{A0A35BE7-AC14-4602-88E0-F4DFCBA39754}" sibTransId="{5CBBCF1C-5C1A-4DAC-BE2B-7962FEA2244E}"/>
    <dgm:cxn modelId="{8C067D34-C09F-48CB-9F7F-27E7F16AA43A}" type="presOf" srcId="{046751F9-96FB-45E2-87D7-7668E666E793}" destId="{F8767FDA-13B9-404F-A149-CA124CD2177C}" srcOrd="0" destOrd="0" presId="urn:microsoft.com/office/officeart/2005/8/layout/list1"/>
    <dgm:cxn modelId="{E798C26B-55B5-4AF9-9E7C-DC08A1FF784C}" type="presOf" srcId="{1DF3B1D9-B5B5-4139-AC30-9FA0D152112E}" destId="{058B858F-08F1-45A4-8F5D-5A618CC01BFA}" srcOrd="1" destOrd="0" presId="urn:microsoft.com/office/officeart/2005/8/layout/list1"/>
    <dgm:cxn modelId="{4F5A2959-3576-4761-9597-D2A41AF413D5}" type="presOf" srcId="{7DAB4E2D-2BDA-483A-B53A-FC1E9D3F8CF3}" destId="{33B78EC5-04F1-406F-8798-6B28F1A95DA4}" srcOrd="0" destOrd="0" presId="urn:microsoft.com/office/officeart/2005/8/layout/list1"/>
    <dgm:cxn modelId="{3872205A-045E-4ED4-AAA8-AFD79087BFEA}" srcId="{C167E09A-FDD9-4414-9220-7252EB61F81E}" destId="{1DF3B1D9-B5B5-4139-AC30-9FA0D152112E}" srcOrd="0" destOrd="0" parTransId="{8AF5496E-DA8C-4B67-860E-B7C772118E02}" sibTransId="{CA21088F-438C-4CE5-8CBD-C137C17D5F19}"/>
    <dgm:cxn modelId="{47011FAA-4740-4B53-9348-292014B7295C}" type="presOf" srcId="{7DAB4E2D-2BDA-483A-B53A-FC1E9D3F8CF3}" destId="{39EABB51-EFEC-442E-80F4-A8F7DF8F0439}" srcOrd="1" destOrd="0" presId="urn:microsoft.com/office/officeart/2005/8/layout/list1"/>
    <dgm:cxn modelId="{F1A5F1B8-3C4D-42C5-9791-E61FDE431E03}" type="presOf" srcId="{1DF3B1D9-B5B5-4139-AC30-9FA0D152112E}" destId="{573C3CF3-346C-4BF2-8D4D-B20B62A3218A}" srcOrd="0" destOrd="0" presId="urn:microsoft.com/office/officeart/2005/8/layout/list1"/>
    <dgm:cxn modelId="{A915B6BA-2900-49F2-ABC7-82AC81E20A36}" type="presOf" srcId="{046751F9-96FB-45E2-87D7-7668E666E793}" destId="{90402D9A-172D-4409-A024-05345937DE68}" srcOrd="1" destOrd="0" presId="urn:microsoft.com/office/officeart/2005/8/layout/list1"/>
    <dgm:cxn modelId="{E68B1ED6-4849-4C15-BDC1-2D4DD7CE5683}" srcId="{C167E09A-FDD9-4414-9220-7252EB61F81E}" destId="{046751F9-96FB-45E2-87D7-7668E666E793}" srcOrd="1" destOrd="0" parTransId="{69696730-C741-4708-B68E-8288A90814D6}" sibTransId="{E57B6A86-779E-44F9-9694-4895DD300EFF}"/>
    <dgm:cxn modelId="{DA065FFB-0EE1-46D3-B7A1-84CE3387315E}" type="presOf" srcId="{C167E09A-FDD9-4414-9220-7252EB61F81E}" destId="{9C58E8CD-FF62-4211-9FFA-98F13C1BDA5F}" srcOrd="0" destOrd="0" presId="urn:microsoft.com/office/officeart/2005/8/layout/list1"/>
    <dgm:cxn modelId="{7FE00EDD-278E-4F76-BCDB-5C9AD0BC6364}" type="presParOf" srcId="{9C58E8CD-FF62-4211-9FFA-98F13C1BDA5F}" destId="{8E1C81F1-4FA0-4EE4-8AF3-1FEFF085C6B2}" srcOrd="0" destOrd="0" presId="urn:microsoft.com/office/officeart/2005/8/layout/list1"/>
    <dgm:cxn modelId="{37028DAD-7E83-4F63-B957-AA02648FF5B7}" type="presParOf" srcId="{8E1C81F1-4FA0-4EE4-8AF3-1FEFF085C6B2}" destId="{573C3CF3-346C-4BF2-8D4D-B20B62A3218A}" srcOrd="0" destOrd="0" presId="urn:microsoft.com/office/officeart/2005/8/layout/list1"/>
    <dgm:cxn modelId="{16AC7F2F-2920-448D-A40F-9A0143729F81}" type="presParOf" srcId="{8E1C81F1-4FA0-4EE4-8AF3-1FEFF085C6B2}" destId="{058B858F-08F1-45A4-8F5D-5A618CC01BFA}" srcOrd="1" destOrd="0" presId="urn:microsoft.com/office/officeart/2005/8/layout/list1"/>
    <dgm:cxn modelId="{93039760-2FBD-4B44-B4EB-76D70EE90113}" type="presParOf" srcId="{9C58E8CD-FF62-4211-9FFA-98F13C1BDA5F}" destId="{14FE4147-2848-4D8F-BDFB-140267FF5CD4}" srcOrd="1" destOrd="0" presId="urn:microsoft.com/office/officeart/2005/8/layout/list1"/>
    <dgm:cxn modelId="{53229B53-E629-4545-B270-C57C651ECC1F}" type="presParOf" srcId="{9C58E8CD-FF62-4211-9FFA-98F13C1BDA5F}" destId="{6B50F612-62B0-46B6-87BD-3E6CBEE283C3}" srcOrd="2" destOrd="0" presId="urn:microsoft.com/office/officeart/2005/8/layout/list1"/>
    <dgm:cxn modelId="{EE131D14-7081-4E0D-8218-E211F1BF2D87}" type="presParOf" srcId="{9C58E8CD-FF62-4211-9FFA-98F13C1BDA5F}" destId="{990B2B15-7898-4FB4-B393-ACBF35BFF3F7}" srcOrd="3" destOrd="0" presId="urn:microsoft.com/office/officeart/2005/8/layout/list1"/>
    <dgm:cxn modelId="{D429967F-305F-4614-B8B8-DAD92B7580EB}" type="presParOf" srcId="{9C58E8CD-FF62-4211-9FFA-98F13C1BDA5F}" destId="{287EDC2F-2725-4D53-B315-C9303D585041}" srcOrd="4" destOrd="0" presId="urn:microsoft.com/office/officeart/2005/8/layout/list1"/>
    <dgm:cxn modelId="{138E589A-BD7D-470F-B23F-C8BBC3E69B92}" type="presParOf" srcId="{287EDC2F-2725-4D53-B315-C9303D585041}" destId="{F8767FDA-13B9-404F-A149-CA124CD2177C}" srcOrd="0" destOrd="0" presId="urn:microsoft.com/office/officeart/2005/8/layout/list1"/>
    <dgm:cxn modelId="{1603E4AF-950D-4F45-B2D9-C62A2CF748F1}" type="presParOf" srcId="{287EDC2F-2725-4D53-B315-C9303D585041}" destId="{90402D9A-172D-4409-A024-05345937DE68}" srcOrd="1" destOrd="0" presId="urn:microsoft.com/office/officeart/2005/8/layout/list1"/>
    <dgm:cxn modelId="{1F2548DA-D6B7-48BC-A61F-99FC7E91934C}" type="presParOf" srcId="{9C58E8CD-FF62-4211-9FFA-98F13C1BDA5F}" destId="{A83D4DCD-FCB7-424C-80D3-6AC83A4D27EF}" srcOrd="5" destOrd="0" presId="urn:microsoft.com/office/officeart/2005/8/layout/list1"/>
    <dgm:cxn modelId="{74E6D059-A25F-4021-A5C2-06923B6EF89C}" type="presParOf" srcId="{9C58E8CD-FF62-4211-9FFA-98F13C1BDA5F}" destId="{5E01989E-E389-49DB-BF44-0D987FEC82B3}" srcOrd="6" destOrd="0" presId="urn:microsoft.com/office/officeart/2005/8/layout/list1"/>
    <dgm:cxn modelId="{729C6B74-F13B-4415-A0CB-8C696487885E}" type="presParOf" srcId="{9C58E8CD-FF62-4211-9FFA-98F13C1BDA5F}" destId="{FB36ABF8-BA50-477C-B00B-DF3695AD9AD2}" srcOrd="7" destOrd="0" presId="urn:microsoft.com/office/officeart/2005/8/layout/list1"/>
    <dgm:cxn modelId="{2699181F-52AB-4B78-8F29-3C66584420AE}" type="presParOf" srcId="{9C58E8CD-FF62-4211-9FFA-98F13C1BDA5F}" destId="{58A361B1-77C5-4441-A12D-511F8C2F20BD}" srcOrd="8" destOrd="0" presId="urn:microsoft.com/office/officeart/2005/8/layout/list1"/>
    <dgm:cxn modelId="{23F8FD9F-573D-4631-836C-041C7C3EF11D}" type="presParOf" srcId="{58A361B1-77C5-4441-A12D-511F8C2F20BD}" destId="{33B78EC5-04F1-406F-8798-6B28F1A95DA4}" srcOrd="0" destOrd="0" presId="urn:microsoft.com/office/officeart/2005/8/layout/list1"/>
    <dgm:cxn modelId="{0FAE66A2-1199-428D-89F2-61C7D7E901B2}" type="presParOf" srcId="{58A361B1-77C5-4441-A12D-511F8C2F20BD}" destId="{39EABB51-EFEC-442E-80F4-A8F7DF8F0439}" srcOrd="1" destOrd="0" presId="urn:microsoft.com/office/officeart/2005/8/layout/list1"/>
    <dgm:cxn modelId="{73B88E31-9353-410A-BDBE-303C4B43560A}" type="presParOf" srcId="{9C58E8CD-FF62-4211-9FFA-98F13C1BDA5F}" destId="{7EF2C1B8-C457-4FD8-93A9-E7B3D06ABDDB}" srcOrd="9" destOrd="0" presId="urn:microsoft.com/office/officeart/2005/8/layout/list1"/>
    <dgm:cxn modelId="{110D2530-2289-47B6-A215-CECFB71AA71E}" type="presParOf" srcId="{9C58E8CD-FF62-4211-9FFA-98F13C1BDA5F}" destId="{176CB84B-BBEC-46A2-B265-F9964E29DB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7E09A-FDD9-4414-9220-7252EB61F81E}" type="doc">
      <dgm:prSet loTypeId="urn:microsoft.com/office/officeart/2005/8/layout/list1" loCatId="list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1DF3B1D9-B5B5-4139-AC30-9FA0D152112E}">
      <dgm:prSet custT="1"/>
      <dgm:spPr/>
      <dgm:t>
        <a:bodyPr/>
        <a:lstStyle/>
        <a:p>
          <a:r>
            <a:rPr lang="uk-UA" sz="2400" dirty="0"/>
            <a:t>1884 р. – (США, Канада) застосування біологічних методів – інтродукція іноземних видів ентомофагів</a:t>
          </a:r>
          <a:endParaRPr lang="ru-RU" sz="2400" dirty="0"/>
        </a:p>
      </dgm:t>
    </dgm:pt>
    <dgm:pt modelId="{8AF5496E-DA8C-4B67-860E-B7C772118E02}" type="parTrans" cxnId="{3872205A-045E-4ED4-AAA8-AFD79087BFEA}">
      <dgm:prSet/>
      <dgm:spPr/>
      <dgm:t>
        <a:bodyPr/>
        <a:lstStyle/>
        <a:p>
          <a:endParaRPr lang="ru-RU"/>
        </a:p>
      </dgm:t>
    </dgm:pt>
    <dgm:pt modelId="{CA21088F-438C-4CE5-8CBD-C137C17D5F19}" type="sibTrans" cxnId="{3872205A-045E-4ED4-AAA8-AFD79087BFEA}">
      <dgm:prSet/>
      <dgm:spPr/>
      <dgm:t>
        <a:bodyPr/>
        <a:lstStyle/>
        <a:p>
          <a:endParaRPr lang="ru-RU"/>
        </a:p>
      </dgm:t>
    </dgm:pt>
    <dgm:pt modelId="{046751F9-96FB-45E2-87D7-7668E666E793}">
      <dgm:prSet custT="1"/>
      <dgm:spPr/>
      <dgm:t>
        <a:bodyPr/>
        <a:lstStyle/>
        <a:p>
          <a:r>
            <a:rPr lang="uk-UA" sz="2400" dirty="0"/>
            <a:t>1925 р. ( </a:t>
          </a:r>
          <a:r>
            <a:rPr lang="uk-UA" sz="2400" dirty="0" err="1"/>
            <a:t>Фландерс</a:t>
          </a:r>
          <a:r>
            <a:rPr lang="uk-UA" sz="2400" dirty="0"/>
            <a:t>, США) – технологія масового розведення трихограми.</a:t>
          </a:r>
        </a:p>
        <a:p>
          <a:r>
            <a:rPr lang="uk-UA" sz="2400" dirty="0"/>
            <a:t>1930 р. – механізована фабрика з вирощування трихограми.</a:t>
          </a:r>
        </a:p>
      </dgm:t>
    </dgm:pt>
    <dgm:pt modelId="{69696730-C741-4708-B68E-8288A90814D6}" type="parTrans" cxnId="{E68B1ED6-4849-4C15-BDC1-2D4DD7CE5683}">
      <dgm:prSet/>
      <dgm:spPr/>
      <dgm:t>
        <a:bodyPr/>
        <a:lstStyle/>
        <a:p>
          <a:endParaRPr lang="ru-RU"/>
        </a:p>
      </dgm:t>
    </dgm:pt>
    <dgm:pt modelId="{E57B6A86-779E-44F9-9694-4895DD300EFF}" type="sibTrans" cxnId="{E68B1ED6-4849-4C15-BDC1-2D4DD7CE5683}">
      <dgm:prSet/>
      <dgm:spPr/>
      <dgm:t>
        <a:bodyPr/>
        <a:lstStyle/>
        <a:p>
          <a:endParaRPr lang="ru-RU"/>
        </a:p>
      </dgm:t>
    </dgm:pt>
    <dgm:pt modelId="{7DAB4E2D-2BDA-483A-B53A-FC1E9D3F8CF3}">
      <dgm:prSet/>
      <dgm:spPr/>
      <dgm:t>
        <a:bodyPr/>
        <a:lstStyle/>
        <a:p>
          <a:r>
            <a:rPr lang="uk-UA" dirty="0"/>
            <a:t>У СРСР застосування трихограми з 1932 р.</a:t>
          </a:r>
          <a:endParaRPr lang="ru-RU" dirty="0"/>
        </a:p>
      </dgm:t>
    </dgm:pt>
    <dgm:pt modelId="{A0A35BE7-AC14-4602-88E0-F4DFCBA39754}" type="parTrans" cxnId="{38927801-E060-4083-A295-67AFFDFA3AEA}">
      <dgm:prSet/>
      <dgm:spPr/>
      <dgm:t>
        <a:bodyPr/>
        <a:lstStyle/>
        <a:p>
          <a:endParaRPr lang="ru-RU"/>
        </a:p>
      </dgm:t>
    </dgm:pt>
    <dgm:pt modelId="{5CBBCF1C-5C1A-4DAC-BE2B-7962FEA2244E}" type="sibTrans" cxnId="{38927801-E060-4083-A295-67AFFDFA3AEA}">
      <dgm:prSet/>
      <dgm:spPr/>
      <dgm:t>
        <a:bodyPr/>
        <a:lstStyle/>
        <a:p>
          <a:endParaRPr lang="ru-RU"/>
        </a:p>
      </dgm:t>
    </dgm:pt>
    <dgm:pt modelId="{9C58E8CD-FF62-4211-9FFA-98F13C1BDA5F}" type="pres">
      <dgm:prSet presAssocID="{C167E09A-FDD9-4414-9220-7252EB61F81E}" presName="linear" presStyleCnt="0">
        <dgm:presLayoutVars>
          <dgm:dir/>
          <dgm:animLvl val="lvl"/>
          <dgm:resizeHandles val="exact"/>
        </dgm:presLayoutVars>
      </dgm:prSet>
      <dgm:spPr/>
    </dgm:pt>
    <dgm:pt modelId="{8E1C81F1-4FA0-4EE4-8AF3-1FEFF085C6B2}" type="pres">
      <dgm:prSet presAssocID="{1DF3B1D9-B5B5-4139-AC30-9FA0D152112E}" presName="parentLin" presStyleCnt="0"/>
      <dgm:spPr/>
    </dgm:pt>
    <dgm:pt modelId="{573C3CF3-346C-4BF2-8D4D-B20B62A3218A}" type="pres">
      <dgm:prSet presAssocID="{1DF3B1D9-B5B5-4139-AC30-9FA0D152112E}" presName="parentLeftMargin" presStyleLbl="node1" presStyleIdx="0" presStyleCnt="3"/>
      <dgm:spPr/>
    </dgm:pt>
    <dgm:pt modelId="{058B858F-08F1-45A4-8F5D-5A618CC01BFA}" type="pres">
      <dgm:prSet presAssocID="{1DF3B1D9-B5B5-4139-AC30-9FA0D152112E}" presName="parentText" presStyleLbl="node1" presStyleIdx="0" presStyleCnt="3" custScaleX="135668">
        <dgm:presLayoutVars>
          <dgm:chMax val="0"/>
          <dgm:bulletEnabled val="1"/>
        </dgm:presLayoutVars>
      </dgm:prSet>
      <dgm:spPr/>
    </dgm:pt>
    <dgm:pt modelId="{14FE4147-2848-4D8F-BDFB-140267FF5CD4}" type="pres">
      <dgm:prSet presAssocID="{1DF3B1D9-B5B5-4139-AC30-9FA0D152112E}" presName="negativeSpace" presStyleCnt="0"/>
      <dgm:spPr/>
    </dgm:pt>
    <dgm:pt modelId="{6B50F612-62B0-46B6-87BD-3E6CBEE283C3}" type="pres">
      <dgm:prSet presAssocID="{1DF3B1D9-B5B5-4139-AC30-9FA0D152112E}" presName="childText" presStyleLbl="conFgAcc1" presStyleIdx="0" presStyleCnt="3">
        <dgm:presLayoutVars>
          <dgm:bulletEnabled val="1"/>
        </dgm:presLayoutVars>
      </dgm:prSet>
      <dgm:spPr/>
    </dgm:pt>
    <dgm:pt modelId="{990B2B15-7898-4FB4-B393-ACBF35BFF3F7}" type="pres">
      <dgm:prSet presAssocID="{CA21088F-438C-4CE5-8CBD-C137C17D5F19}" presName="spaceBetweenRectangles" presStyleCnt="0"/>
      <dgm:spPr/>
    </dgm:pt>
    <dgm:pt modelId="{287EDC2F-2725-4D53-B315-C9303D585041}" type="pres">
      <dgm:prSet presAssocID="{046751F9-96FB-45E2-87D7-7668E666E793}" presName="parentLin" presStyleCnt="0"/>
      <dgm:spPr/>
    </dgm:pt>
    <dgm:pt modelId="{F8767FDA-13B9-404F-A149-CA124CD2177C}" type="pres">
      <dgm:prSet presAssocID="{046751F9-96FB-45E2-87D7-7668E666E793}" presName="parentLeftMargin" presStyleLbl="node1" presStyleIdx="0" presStyleCnt="3"/>
      <dgm:spPr/>
    </dgm:pt>
    <dgm:pt modelId="{90402D9A-172D-4409-A024-05345937DE68}" type="pres">
      <dgm:prSet presAssocID="{046751F9-96FB-45E2-87D7-7668E666E793}" presName="parentText" presStyleLbl="node1" presStyleIdx="1" presStyleCnt="3" custScaleX="142221" custScaleY="190084">
        <dgm:presLayoutVars>
          <dgm:chMax val="0"/>
          <dgm:bulletEnabled val="1"/>
        </dgm:presLayoutVars>
      </dgm:prSet>
      <dgm:spPr/>
    </dgm:pt>
    <dgm:pt modelId="{A83D4DCD-FCB7-424C-80D3-6AC83A4D27EF}" type="pres">
      <dgm:prSet presAssocID="{046751F9-96FB-45E2-87D7-7668E666E793}" presName="negativeSpace" presStyleCnt="0"/>
      <dgm:spPr/>
    </dgm:pt>
    <dgm:pt modelId="{5E01989E-E389-49DB-BF44-0D987FEC82B3}" type="pres">
      <dgm:prSet presAssocID="{046751F9-96FB-45E2-87D7-7668E666E793}" presName="childText" presStyleLbl="conFgAcc1" presStyleIdx="1" presStyleCnt="3">
        <dgm:presLayoutVars>
          <dgm:bulletEnabled val="1"/>
        </dgm:presLayoutVars>
      </dgm:prSet>
      <dgm:spPr/>
    </dgm:pt>
    <dgm:pt modelId="{FB36ABF8-BA50-477C-B00B-DF3695AD9AD2}" type="pres">
      <dgm:prSet presAssocID="{E57B6A86-779E-44F9-9694-4895DD300EFF}" presName="spaceBetweenRectangles" presStyleCnt="0"/>
      <dgm:spPr/>
    </dgm:pt>
    <dgm:pt modelId="{58A361B1-77C5-4441-A12D-511F8C2F20BD}" type="pres">
      <dgm:prSet presAssocID="{7DAB4E2D-2BDA-483A-B53A-FC1E9D3F8CF3}" presName="parentLin" presStyleCnt="0"/>
      <dgm:spPr/>
    </dgm:pt>
    <dgm:pt modelId="{33B78EC5-04F1-406F-8798-6B28F1A95DA4}" type="pres">
      <dgm:prSet presAssocID="{7DAB4E2D-2BDA-483A-B53A-FC1E9D3F8CF3}" presName="parentLeftMargin" presStyleLbl="node1" presStyleIdx="1" presStyleCnt="3"/>
      <dgm:spPr/>
    </dgm:pt>
    <dgm:pt modelId="{39EABB51-EFEC-442E-80F4-A8F7DF8F0439}" type="pres">
      <dgm:prSet presAssocID="{7DAB4E2D-2BDA-483A-B53A-FC1E9D3F8CF3}" presName="parentText" presStyleLbl="node1" presStyleIdx="2" presStyleCnt="3" custScaleX="135449">
        <dgm:presLayoutVars>
          <dgm:chMax val="0"/>
          <dgm:bulletEnabled val="1"/>
        </dgm:presLayoutVars>
      </dgm:prSet>
      <dgm:spPr/>
    </dgm:pt>
    <dgm:pt modelId="{7EF2C1B8-C457-4FD8-93A9-E7B3D06ABDDB}" type="pres">
      <dgm:prSet presAssocID="{7DAB4E2D-2BDA-483A-B53A-FC1E9D3F8CF3}" presName="negativeSpace" presStyleCnt="0"/>
      <dgm:spPr/>
    </dgm:pt>
    <dgm:pt modelId="{176CB84B-BBEC-46A2-B265-F9964E29DB87}" type="pres">
      <dgm:prSet presAssocID="{7DAB4E2D-2BDA-483A-B53A-FC1E9D3F8C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927801-E060-4083-A295-67AFFDFA3AEA}" srcId="{C167E09A-FDD9-4414-9220-7252EB61F81E}" destId="{7DAB4E2D-2BDA-483A-B53A-FC1E9D3F8CF3}" srcOrd="2" destOrd="0" parTransId="{A0A35BE7-AC14-4602-88E0-F4DFCBA39754}" sibTransId="{5CBBCF1C-5C1A-4DAC-BE2B-7962FEA2244E}"/>
    <dgm:cxn modelId="{8C067D34-C09F-48CB-9F7F-27E7F16AA43A}" type="presOf" srcId="{046751F9-96FB-45E2-87D7-7668E666E793}" destId="{F8767FDA-13B9-404F-A149-CA124CD2177C}" srcOrd="0" destOrd="0" presId="urn:microsoft.com/office/officeart/2005/8/layout/list1"/>
    <dgm:cxn modelId="{E798C26B-55B5-4AF9-9E7C-DC08A1FF784C}" type="presOf" srcId="{1DF3B1D9-B5B5-4139-AC30-9FA0D152112E}" destId="{058B858F-08F1-45A4-8F5D-5A618CC01BFA}" srcOrd="1" destOrd="0" presId="urn:microsoft.com/office/officeart/2005/8/layout/list1"/>
    <dgm:cxn modelId="{4F5A2959-3576-4761-9597-D2A41AF413D5}" type="presOf" srcId="{7DAB4E2D-2BDA-483A-B53A-FC1E9D3F8CF3}" destId="{33B78EC5-04F1-406F-8798-6B28F1A95DA4}" srcOrd="0" destOrd="0" presId="urn:microsoft.com/office/officeart/2005/8/layout/list1"/>
    <dgm:cxn modelId="{3872205A-045E-4ED4-AAA8-AFD79087BFEA}" srcId="{C167E09A-FDD9-4414-9220-7252EB61F81E}" destId="{1DF3B1D9-B5B5-4139-AC30-9FA0D152112E}" srcOrd="0" destOrd="0" parTransId="{8AF5496E-DA8C-4B67-860E-B7C772118E02}" sibTransId="{CA21088F-438C-4CE5-8CBD-C137C17D5F19}"/>
    <dgm:cxn modelId="{47011FAA-4740-4B53-9348-292014B7295C}" type="presOf" srcId="{7DAB4E2D-2BDA-483A-B53A-FC1E9D3F8CF3}" destId="{39EABB51-EFEC-442E-80F4-A8F7DF8F0439}" srcOrd="1" destOrd="0" presId="urn:microsoft.com/office/officeart/2005/8/layout/list1"/>
    <dgm:cxn modelId="{F1A5F1B8-3C4D-42C5-9791-E61FDE431E03}" type="presOf" srcId="{1DF3B1D9-B5B5-4139-AC30-9FA0D152112E}" destId="{573C3CF3-346C-4BF2-8D4D-B20B62A3218A}" srcOrd="0" destOrd="0" presId="urn:microsoft.com/office/officeart/2005/8/layout/list1"/>
    <dgm:cxn modelId="{A915B6BA-2900-49F2-ABC7-82AC81E20A36}" type="presOf" srcId="{046751F9-96FB-45E2-87D7-7668E666E793}" destId="{90402D9A-172D-4409-A024-05345937DE68}" srcOrd="1" destOrd="0" presId="urn:microsoft.com/office/officeart/2005/8/layout/list1"/>
    <dgm:cxn modelId="{E68B1ED6-4849-4C15-BDC1-2D4DD7CE5683}" srcId="{C167E09A-FDD9-4414-9220-7252EB61F81E}" destId="{046751F9-96FB-45E2-87D7-7668E666E793}" srcOrd="1" destOrd="0" parTransId="{69696730-C741-4708-B68E-8288A90814D6}" sibTransId="{E57B6A86-779E-44F9-9694-4895DD300EFF}"/>
    <dgm:cxn modelId="{DA065FFB-0EE1-46D3-B7A1-84CE3387315E}" type="presOf" srcId="{C167E09A-FDD9-4414-9220-7252EB61F81E}" destId="{9C58E8CD-FF62-4211-9FFA-98F13C1BDA5F}" srcOrd="0" destOrd="0" presId="urn:microsoft.com/office/officeart/2005/8/layout/list1"/>
    <dgm:cxn modelId="{7FE00EDD-278E-4F76-BCDB-5C9AD0BC6364}" type="presParOf" srcId="{9C58E8CD-FF62-4211-9FFA-98F13C1BDA5F}" destId="{8E1C81F1-4FA0-4EE4-8AF3-1FEFF085C6B2}" srcOrd="0" destOrd="0" presId="urn:microsoft.com/office/officeart/2005/8/layout/list1"/>
    <dgm:cxn modelId="{37028DAD-7E83-4F63-B957-AA02648FF5B7}" type="presParOf" srcId="{8E1C81F1-4FA0-4EE4-8AF3-1FEFF085C6B2}" destId="{573C3CF3-346C-4BF2-8D4D-B20B62A3218A}" srcOrd="0" destOrd="0" presId="urn:microsoft.com/office/officeart/2005/8/layout/list1"/>
    <dgm:cxn modelId="{16AC7F2F-2920-448D-A40F-9A0143729F81}" type="presParOf" srcId="{8E1C81F1-4FA0-4EE4-8AF3-1FEFF085C6B2}" destId="{058B858F-08F1-45A4-8F5D-5A618CC01BFA}" srcOrd="1" destOrd="0" presId="urn:microsoft.com/office/officeart/2005/8/layout/list1"/>
    <dgm:cxn modelId="{93039760-2FBD-4B44-B4EB-76D70EE90113}" type="presParOf" srcId="{9C58E8CD-FF62-4211-9FFA-98F13C1BDA5F}" destId="{14FE4147-2848-4D8F-BDFB-140267FF5CD4}" srcOrd="1" destOrd="0" presId="urn:microsoft.com/office/officeart/2005/8/layout/list1"/>
    <dgm:cxn modelId="{53229B53-E629-4545-B270-C57C651ECC1F}" type="presParOf" srcId="{9C58E8CD-FF62-4211-9FFA-98F13C1BDA5F}" destId="{6B50F612-62B0-46B6-87BD-3E6CBEE283C3}" srcOrd="2" destOrd="0" presId="urn:microsoft.com/office/officeart/2005/8/layout/list1"/>
    <dgm:cxn modelId="{EE131D14-7081-4E0D-8218-E211F1BF2D87}" type="presParOf" srcId="{9C58E8CD-FF62-4211-9FFA-98F13C1BDA5F}" destId="{990B2B15-7898-4FB4-B393-ACBF35BFF3F7}" srcOrd="3" destOrd="0" presId="urn:microsoft.com/office/officeart/2005/8/layout/list1"/>
    <dgm:cxn modelId="{D429967F-305F-4614-B8B8-DAD92B7580EB}" type="presParOf" srcId="{9C58E8CD-FF62-4211-9FFA-98F13C1BDA5F}" destId="{287EDC2F-2725-4D53-B315-C9303D585041}" srcOrd="4" destOrd="0" presId="urn:microsoft.com/office/officeart/2005/8/layout/list1"/>
    <dgm:cxn modelId="{138E589A-BD7D-470F-B23F-C8BBC3E69B92}" type="presParOf" srcId="{287EDC2F-2725-4D53-B315-C9303D585041}" destId="{F8767FDA-13B9-404F-A149-CA124CD2177C}" srcOrd="0" destOrd="0" presId="urn:microsoft.com/office/officeart/2005/8/layout/list1"/>
    <dgm:cxn modelId="{1603E4AF-950D-4F45-B2D9-C62A2CF748F1}" type="presParOf" srcId="{287EDC2F-2725-4D53-B315-C9303D585041}" destId="{90402D9A-172D-4409-A024-05345937DE68}" srcOrd="1" destOrd="0" presId="urn:microsoft.com/office/officeart/2005/8/layout/list1"/>
    <dgm:cxn modelId="{1F2548DA-D6B7-48BC-A61F-99FC7E91934C}" type="presParOf" srcId="{9C58E8CD-FF62-4211-9FFA-98F13C1BDA5F}" destId="{A83D4DCD-FCB7-424C-80D3-6AC83A4D27EF}" srcOrd="5" destOrd="0" presId="urn:microsoft.com/office/officeart/2005/8/layout/list1"/>
    <dgm:cxn modelId="{74E6D059-A25F-4021-A5C2-06923B6EF89C}" type="presParOf" srcId="{9C58E8CD-FF62-4211-9FFA-98F13C1BDA5F}" destId="{5E01989E-E389-49DB-BF44-0D987FEC82B3}" srcOrd="6" destOrd="0" presId="urn:microsoft.com/office/officeart/2005/8/layout/list1"/>
    <dgm:cxn modelId="{729C6B74-F13B-4415-A0CB-8C696487885E}" type="presParOf" srcId="{9C58E8CD-FF62-4211-9FFA-98F13C1BDA5F}" destId="{FB36ABF8-BA50-477C-B00B-DF3695AD9AD2}" srcOrd="7" destOrd="0" presId="urn:microsoft.com/office/officeart/2005/8/layout/list1"/>
    <dgm:cxn modelId="{2699181F-52AB-4B78-8F29-3C66584420AE}" type="presParOf" srcId="{9C58E8CD-FF62-4211-9FFA-98F13C1BDA5F}" destId="{58A361B1-77C5-4441-A12D-511F8C2F20BD}" srcOrd="8" destOrd="0" presId="urn:microsoft.com/office/officeart/2005/8/layout/list1"/>
    <dgm:cxn modelId="{23F8FD9F-573D-4631-836C-041C7C3EF11D}" type="presParOf" srcId="{58A361B1-77C5-4441-A12D-511F8C2F20BD}" destId="{33B78EC5-04F1-406F-8798-6B28F1A95DA4}" srcOrd="0" destOrd="0" presId="urn:microsoft.com/office/officeart/2005/8/layout/list1"/>
    <dgm:cxn modelId="{0FAE66A2-1199-428D-89F2-61C7D7E901B2}" type="presParOf" srcId="{58A361B1-77C5-4441-A12D-511F8C2F20BD}" destId="{39EABB51-EFEC-442E-80F4-A8F7DF8F0439}" srcOrd="1" destOrd="0" presId="urn:microsoft.com/office/officeart/2005/8/layout/list1"/>
    <dgm:cxn modelId="{73B88E31-9353-410A-BDBE-303C4B43560A}" type="presParOf" srcId="{9C58E8CD-FF62-4211-9FFA-98F13C1BDA5F}" destId="{7EF2C1B8-C457-4FD8-93A9-E7B3D06ABDDB}" srcOrd="9" destOrd="0" presId="urn:microsoft.com/office/officeart/2005/8/layout/list1"/>
    <dgm:cxn modelId="{110D2530-2289-47B6-A215-CECFB71AA71E}" type="presParOf" srcId="{9C58E8CD-FF62-4211-9FFA-98F13C1BDA5F}" destId="{176CB84B-BBEC-46A2-B265-F9964E29DB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7E09A-FDD9-4414-9220-7252EB61F81E}" type="doc">
      <dgm:prSet loTypeId="urn:microsoft.com/office/officeart/2005/8/layout/list1" loCatId="list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1DF3B1D9-B5B5-4139-AC30-9FA0D152112E}">
      <dgm:prSet custT="1"/>
      <dgm:spPr/>
      <dgm:t>
        <a:bodyPr/>
        <a:lstStyle/>
        <a:p>
          <a:r>
            <a:rPr lang="uk-UA" sz="2400" dirty="0"/>
            <a:t>1900 р. – агротехнічні методи (Й.К. </a:t>
          </a:r>
          <a:r>
            <a:rPr lang="uk-UA" sz="2400" dirty="0" err="1"/>
            <a:t>Пагоський</a:t>
          </a:r>
          <a:r>
            <a:rPr lang="uk-UA" sz="2400" dirty="0"/>
            <a:t>, Херсон)</a:t>
          </a:r>
        </a:p>
        <a:p>
          <a:r>
            <a:rPr lang="uk-UA" sz="2400" dirty="0"/>
            <a:t>1911р.  </a:t>
          </a:r>
          <a:r>
            <a:rPr lang="uk-UA" sz="2400" dirty="0" err="1"/>
            <a:t>Курдюков</a:t>
          </a:r>
          <a:r>
            <a:rPr lang="uk-UA" sz="2400" dirty="0"/>
            <a:t>, </a:t>
          </a:r>
          <a:r>
            <a:rPr lang="uk-UA" sz="2400" dirty="0" err="1"/>
            <a:t>Знаменський</a:t>
          </a:r>
          <a:r>
            <a:rPr lang="uk-UA" sz="2400" dirty="0"/>
            <a:t> (Полтавська с\г станція) </a:t>
          </a:r>
          <a:endParaRPr lang="ru-RU" sz="2400" dirty="0"/>
        </a:p>
      </dgm:t>
    </dgm:pt>
    <dgm:pt modelId="{8AF5496E-DA8C-4B67-860E-B7C772118E02}" type="parTrans" cxnId="{3872205A-045E-4ED4-AAA8-AFD79087BFEA}">
      <dgm:prSet/>
      <dgm:spPr/>
      <dgm:t>
        <a:bodyPr/>
        <a:lstStyle/>
        <a:p>
          <a:endParaRPr lang="ru-RU"/>
        </a:p>
      </dgm:t>
    </dgm:pt>
    <dgm:pt modelId="{CA21088F-438C-4CE5-8CBD-C137C17D5F19}" type="sibTrans" cxnId="{3872205A-045E-4ED4-AAA8-AFD79087BFEA}">
      <dgm:prSet/>
      <dgm:spPr/>
      <dgm:t>
        <a:bodyPr/>
        <a:lstStyle/>
        <a:p>
          <a:endParaRPr lang="ru-RU"/>
        </a:p>
      </dgm:t>
    </dgm:pt>
    <dgm:pt modelId="{046751F9-96FB-45E2-87D7-7668E666E793}">
      <dgm:prSet custT="1"/>
      <dgm:spPr/>
      <dgm:t>
        <a:bodyPr/>
        <a:lstStyle/>
        <a:p>
          <a:r>
            <a:rPr lang="uk-UA" sz="2400" dirty="0"/>
            <a:t>1885 р. </a:t>
          </a:r>
          <a:r>
            <a:rPr lang="uk-UA" sz="2400" dirty="0" err="1"/>
            <a:t>Мілярде</a:t>
          </a:r>
          <a:r>
            <a:rPr lang="uk-UA" sz="2400" dirty="0"/>
            <a:t>  (Франція) – дослідив фунгіцидні дію бордоської рідини.</a:t>
          </a:r>
        </a:p>
        <a:p>
          <a:r>
            <a:rPr lang="uk-UA" sz="2400" dirty="0"/>
            <a:t>1905 р. </a:t>
          </a:r>
          <a:r>
            <a:rPr lang="uk-UA" sz="2400" dirty="0" err="1"/>
            <a:t>Кордлі</a:t>
          </a:r>
          <a:r>
            <a:rPr lang="uk-UA" sz="2400" dirty="0"/>
            <a:t> – </a:t>
          </a:r>
          <a:r>
            <a:rPr lang="uk-UA" sz="2400" dirty="0" err="1"/>
            <a:t>сірчано</a:t>
          </a:r>
          <a:r>
            <a:rPr lang="uk-UA" sz="2400" dirty="0"/>
            <a:t>-вапняний відвар</a:t>
          </a:r>
          <a:endParaRPr lang="ru-RU" sz="2400" dirty="0"/>
        </a:p>
      </dgm:t>
    </dgm:pt>
    <dgm:pt modelId="{69696730-C741-4708-B68E-8288A90814D6}" type="parTrans" cxnId="{E68B1ED6-4849-4C15-BDC1-2D4DD7CE5683}">
      <dgm:prSet/>
      <dgm:spPr/>
      <dgm:t>
        <a:bodyPr/>
        <a:lstStyle/>
        <a:p>
          <a:endParaRPr lang="ru-RU"/>
        </a:p>
      </dgm:t>
    </dgm:pt>
    <dgm:pt modelId="{E57B6A86-779E-44F9-9694-4895DD300EFF}" type="sibTrans" cxnId="{E68B1ED6-4849-4C15-BDC1-2D4DD7CE5683}">
      <dgm:prSet/>
      <dgm:spPr/>
      <dgm:t>
        <a:bodyPr/>
        <a:lstStyle/>
        <a:p>
          <a:endParaRPr lang="ru-RU"/>
        </a:p>
      </dgm:t>
    </dgm:pt>
    <dgm:pt modelId="{7DAB4E2D-2BDA-483A-B53A-FC1E9D3F8CF3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Знезаражування насіння препаратами міді, ртуті, миш'яку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35BE7-AC14-4602-88E0-F4DFCBA39754}" type="parTrans" cxnId="{38927801-E060-4083-A295-67AFFDFA3AEA}">
      <dgm:prSet/>
      <dgm:spPr/>
      <dgm:t>
        <a:bodyPr/>
        <a:lstStyle/>
        <a:p>
          <a:endParaRPr lang="ru-RU"/>
        </a:p>
      </dgm:t>
    </dgm:pt>
    <dgm:pt modelId="{5CBBCF1C-5C1A-4DAC-BE2B-7962FEA2244E}" type="sibTrans" cxnId="{38927801-E060-4083-A295-67AFFDFA3AEA}">
      <dgm:prSet/>
      <dgm:spPr/>
      <dgm:t>
        <a:bodyPr/>
        <a:lstStyle/>
        <a:p>
          <a:endParaRPr lang="ru-RU"/>
        </a:p>
      </dgm:t>
    </dgm:pt>
    <dgm:pt modelId="{9C58E8CD-FF62-4211-9FFA-98F13C1BDA5F}" type="pres">
      <dgm:prSet presAssocID="{C167E09A-FDD9-4414-9220-7252EB61F81E}" presName="linear" presStyleCnt="0">
        <dgm:presLayoutVars>
          <dgm:dir/>
          <dgm:animLvl val="lvl"/>
          <dgm:resizeHandles val="exact"/>
        </dgm:presLayoutVars>
      </dgm:prSet>
      <dgm:spPr/>
    </dgm:pt>
    <dgm:pt modelId="{8E1C81F1-4FA0-4EE4-8AF3-1FEFF085C6B2}" type="pres">
      <dgm:prSet presAssocID="{1DF3B1D9-B5B5-4139-AC30-9FA0D152112E}" presName="parentLin" presStyleCnt="0"/>
      <dgm:spPr/>
    </dgm:pt>
    <dgm:pt modelId="{573C3CF3-346C-4BF2-8D4D-B20B62A3218A}" type="pres">
      <dgm:prSet presAssocID="{1DF3B1D9-B5B5-4139-AC30-9FA0D152112E}" presName="parentLeftMargin" presStyleLbl="node1" presStyleIdx="0" presStyleCnt="3"/>
      <dgm:spPr/>
    </dgm:pt>
    <dgm:pt modelId="{058B858F-08F1-45A4-8F5D-5A618CC01BFA}" type="pres">
      <dgm:prSet presAssocID="{1DF3B1D9-B5B5-4139-AC30-9FA0D152112E}" presName="parentText" presStyleLbl="node1" presStyleIdx="0" presStyleCnt="3" custScaleX="135668" custLinFactNeighborX="23704" custLinFactNeighborY="6782">
        <dgm:presLayoutVars>
          <dgm:chMax val="0"/>
          <dgm:bulletEnabled val="1"/>
        </dgm:presLayoutVars>
      </dgm:prSet>
      <dgm:spPr/>
    </dgm:pt>
    <dgm:pt modelId="{14FE4147-2848-4D8F-BDFB-140267FF5CD4}" type="pres">
      <dgm:prSet presAssocID="{1DF3B1D9-B5B5-4139-AC30-9FA0D152112E}" presName="negativeSpace" presStyleCnt="0"/>
      <dgm:spPr/>
    </dgm:pt>
    <dgm:pt modelId="{6B50F612-62B0-46B6-87BD-3E6CBEE283C3}" type="pres">
      <dgm:prSet presAssocID="{1DF3B1D9-B5B5-4139-AC30-9FA0D152112E}" presName="childText" presStyleLbl="conFgAcc1" presStyleIdx="0" presStyleCnt="3">
        <dgm:presLayoutVars>
          <dgm:bulletEnabled val="1"/>
        </dgm:presLayoutVars>
      </dgm:prSet>
      <dgm:spPr/>
    </dgm:pt>
    <dgm:pt modelId="{990B2B15-7898-4FB4-B393-ACBF35BFF3F7}" type="pres">
      <dgm:prSet presAssocID="{CA21088F-438C-4CE5-8CBD-C137C17D5F19}" presName="spaceBetweenRectangles" presStyleCnt="0"/>
      <dgm:spPr/>
    </dgm:pt>
    <dgm:pt modelId="{287EDC2F-2725-4D53-B315-C9303D585041}" type="pres">
      <dgm:prSet presAssocID="{046751F9-96FB-45E2-87D7-7668E666E793}" presName="parentLin" presStyleCnt="0"/>
      <dgm:spPr/>
    </dgm:pt>
    <dgm:pt modelId="{F8767FDA-13B9-404F-A149-CA124CD2177C}" type="pres">
      <dgm:prSet presAssocID="{046751F9-96FB-45E2-87D7-7668E666E793}" presName="parentLeftMargin" presStyleLbl="node1" presStyleIdx="0" presStyleCnt="3"/>
      <dgm:spPr/>
    </dgm:pt>
    <dgm:pt modelId="{90402D9A-172D-4409-A024-05345937DE68}" type="pres">
      <dgm:prSet presAssocID="{046751F9-96FB-45E2-87D7-7668E666E793}" presName="parentText" presStyleLbl="node1" presStyleIdx="1" presStyleCnt="3" custScaleX="149424" custScaleY="135160">
        <dgm:presLayoutVars>
          <dgm:chMax val="0"/>
          <dgm:bulletEnabled val="1"/>
        </dgm:presLayoutVars>
      </dgm:prSet>
      <dgm:spPr/>
    </dgm:pt>
    <dgm:pt modelId="{A83D4DCD-FCB7-424C-80D3-6AC83A4D27EF}" type="pres">
      <dgm:prSet presAssocID="{046751F9-96FB-45E2-87D7-7668E666E793}" presName="negativeSpace" presStyleCnt="0"/>
      <dgm:spPr/>
    </dgm:pt>
    <dgm:pt modelId="{5E01989E-E389-49DB-BF44-0D987FEC82B3}" type="pres">
      <dgm:prSet presAssocID="{046751F9-96FB-45E2-87D7-7668E666E793}" presName="childText" presStyleLbl="conFgAcc1" presStyleIdx="1" presStyleCnt="3">
        <dgm:presLayoutVars>
          <dgm:bulletEnabled val="1"/>
        </dgm:presLayoutVars>
      </dgm:prSet>
      <dgm:spPr/>
    </dgm:pt>
    <dgm:pt modelId="{FB36ABF8-BA50-477C-B00B-DF3695AD9AD2}" type="pres">
      <dgm:prSet presAssocID="{E57B6A86-779E-44F9-9694-4895DD300EFF}" presName="spaceBetweenRectangles" presStyleCnt="0"/>
      <dgm:spPr/>
    </dgm:pt>
    <dgm:pt modelId="{58A361B1-77C5-4441-A12D-511F8C2F20BD}" type="pres">
      <dgm:prSet presAssocID="{7DAB4E2D-2BDA-483A-B53A-FC1E9D3F8CF3}" presName="parentLin" presStyleCnt="0"/>
      <dgm:spPr/>
    </dgm:pt>
    <dgm:pt modelId="{33B78EC5-04F1-406F-8798-6B28F1A95DA4}" type="pres">
      <dgm:prSet presAssocID="{7DAB4E2D-2BDA-483A-B53A-FC1E9D3F8CF3}" presName="parentLeftMargin" presStyleLbl="node1" presStyleIdx="1" presStyleCnt="3"/>
      <dgm:spPr/>
    </dgm:pt>
    <dgm:pt modelId="{39EABB51-EFEC-442E-80F4-A8F7DF8F0439}" type="pres">
      <dgm:prSet presAssocID="{7DAB4E2D-2BDA-483A-B53A-FC1E9D3F8CF3}" presName="parentText" presStyleLbl="node1" presStyleIdx="2" presStyleCnt="3" custScaleX="135449" custLinFactNeighborX="-2853" custLinFactNeighborY="1536">
        <dgm:presLayoutVars>
          <dgm:chMax val="0"/>
          <dgm:bulletEnabled val="1"/>
        </dgm:presLayoutVars>
      </dgm:prSet>
      <dgm:spPr/>
    </dgm:pt>
    <dgm:pt modelId="{7EF2C1B8-C457-4FD8-93A9-E7B3D06ABDDB}" type="pres">
      <dgm:prSet presAssocID="{7DAB4E2D-2BDA-483A-B53A-FC1E9D3F8CF3}" presName="negativeSpace" presStyleCnt="0"/>
      <dgm:spPr/>
    </dgm:pt>
    <dgm:pt modelId="{176CB84B-BBEC-46A2-B265-F9964E29DB87}" type="pres">
      <dgm:prSet presAssocID="{7DAB4E2D-2BDA-483A-B53A-FC1E9D3F8C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927801-E060-4083-A295-67AFFDFA3AEA}" srcId="{C167E09A-FDD9-4414-9220-7252EB61F81E}" destId="{7DAB4E2D-2BDA-483A-B53A-FC1E9D3F8CF3}" srcOrd="2" destOrd="0" parTransId="{A0A35BE7-AC14-4602-88E0-F4DFCBA39754}" sibTransId="{5CBBCF1C-5C1A-4DAC-BE2B-7962FEA2244E}"/>
    <dgm:cxn modelId="{8C067D34-C09F-48CB-9F7F-27E7F16AA43A}" type="presOf" srcId="{046751F9-96FB-45E2-87D7-7668E666E793}" destId="{F8767FDA-13B9-404F-A149-CA124CD2177C}" srcOrd="0" destOrd="0" presId="urn:microsoft.com/office/officeart/2005/8/layout/list1"/>
    <dgm:cxn modelId="{E798C26B-55B5-4AF9-9E7C-DC08A1FF784C}" type="presOf" srcId="{1DF3B1D9-B5B5-4139-AC30-9FA0D152112E}" destId="{058B858F-08F1-45A4-8F5D-5A618CC01BFA}" srcOrd="1" destOrd="0" presId="urn:microsoft.com/office/officeart/2005/8/layout/list1"/>
    <dgm:cxn modelId="{4F5A2959-3576-4761-9597-D2A41AF413D5}" type="presOf" srcId="{7DAB4E2D-2BDA-483A-B53A-FC1E9D3F8CF3}" destId="{33B78EC5-04F1-406F-8798-6B28F1A95DA4}" srcOrd="0" destOrd="0" presId="urn:microsoft.com/office/officeart/2005/8/layout/list1"/>
    <dgm:cxn modelId="{3872205A-045E-4ED4-AAA8-AFD79087BFEA}" srcId="{C167E09A-FDD9-4414-9220-7252EB61F81E}" destId="{1DF3B1D9-B5B5-4139-AC30-9FA0D152112E}" srcOrd="0" destOrd="0" parTransId="{8AF5496E-DA8C-4B67-860E-B7C772118E02}" sibTransId="{CA21088F-438C-4CE5-8CBD-C137C17D5F19}"/>
    <dgm:cxn modelId="{47011FAA-4740-4B53-9348-292014B7295C}" type="presOf" srcId="{7DAB4E2D-2BDA-483A-B53A-FC1E9D3F8CF3}" destId="{39EABB51-EFEC-442E-80F4-A8F7DF8F0439}" srcOrd="1" destOrd="0" presId="urn:microsoft.com/office/officeart/2005/8/layout/list1"/>
    <dgm:cxn modelId="{F1A5F1B8-3C4D-42C5-9791-E61FDE431E03}" type="presOf" srcId="{1DF3B1D9-B5B5-4139-AC30-9FA0D152112E}" destId="{573C3CF3-346C-4BF2-8D4D-B20B62A3218A}" srcOrd="0" destOrd="0" presId="urn:microsoft.com/office/officeart/2005/8/layout/list1"/>
    <dgm:cxn modelId="{A915B6BA-2900-49F2-ABC7-82AC81E20A36}" type="presOf" srcId="{046751F9-96FB-45E2-87D7-7668E666E793}" destId="{90402D9A-172D-4409-A024-05345937DE68}" srcOrd="1" destOrd="0" presId="urn:microsoft.com/office/officeart/2005/8/layout/list1"/>
    <dgm:cxn modelId="{E68B1ED6-4849-4C15-BDC1-2D4DD7CE5683}" srcId="{C167E09A-FDD9-4414-9220-7252EB61F81E}" destId="{046751F9-96FB-45E2-87D7-7668E666E793}" srcOrd="1" destOrd="0" parTransId="{69696730-C741-4708-B68E-8288A90814D6}" sibTransId="{E57B6A86-779E-44F9-9694-4895DD300EFF}"/>
    <dgm:cxn modelId="{DA065FFB-0EE1-46D3-B7A1-84CE3387315E}" type="presOf" srcId="{C167E09A-FDD9-4414-9220-7252EB61F81E}" destId="{9C58E8CD-FF62-4211-9FFA-98F13C1BDA5F}" srcOrd="0" destOrd="0" presId="urn:microsoft.com/office/officeart/2005/8/layout/list1"/>
    <dgm:cxn modelId="{7FE00EDD-278E-4F76-BCDB-5C9AD0BC6364}" type="presParOf" srcId="{9C58E8CD-FF62-4211-9FFA-98F13C1BDA5F}" destId="{8E1C81F1-4FA0-4EE4-8AF3-1FEFF085C6B2}" srcOrd="0" destOrd="0" presId="urn:microsoft.com/office/officeart/2005/8/layout/list1"/>
    <dgm:cxn modelId="{37028DAD-7E83-4F63-B957-AA02648FF5B7}" type="presParOf" srcId="{8E1C81F1-4FA0-4EE4-8AF3-1FEFF085C6B2}" destId="{573C3CF3-346C-4BF2-8D4D-B20B62A3218A}" srcOrd="0" destOrd="0" presId="urn:microsoft.com/office/officeart/2005/8/layout/list1"/>
    <dgm:cxn modelId="{16AC7F2F-2920-448D-A40F-9A0143729F81}" type="presParOf" srcId="{8E1C81F1-4FA0-4EE4-8AF3-1FEFF085C6B2}" destId="{058B858F-08F1-45A4-8F5D-5A618CC01BFA}" srcOrd="1" destOrd="0" presId="urn:microsoft.com/office/officeart/2005/8/layout/list1"/>
    <dgm:cxn modelId="{93039760-2FBD-4B44-B4EB-76D70EE90113}" type="presParOf" srcId="{9C58E8CD-FF62-4211-9FFA-98F13C1BDA5F}" destId="{14FE4147-2848-4D8F-BDFB-140267FF5CD4}" srcOrd="1" destOrd="0" presId="urn:microsoft.com/office/officeart/2005/8/layout/list1"/>
    <dgm:cxn modelId="{53229B53-E629-4545-B270-C57C651ECC1F}" type="presParOf" srcId="{9C58E8CD-FF62-4211-9FFA-98F13C1BDA5F}" destId="{6B50F612-62B0-46B6-87BD-3E6CBEE283C3}" srcOrd="2" destOrd="0" presId="urn:microsoft.com/office/officeart/2005/8/layout/list1"/>
    <dgm:cxn modelId="{EE131D14-7081-4E0D-8218-E211F1BF2D87}" type="presParOf" srcId="{9C58E8CD-FF62-4211-9FFA-98F13C1BDA5F}" destId="{990B2B15-7898-4FB4-B393-ACBF35BFF3F7}" srcOrd="3" destOrd="0" presId="urn:microsoft.com/office/officeart/2005/8/layout/list1"/>
    <dgm:cxn modelId="{D429967F-305F-4614-B8B8-DAD92B7580EB}" type="presParOf" srcId="{9C58E8CD-FF62-4211-9FFA-98F13C1BDA5F}" destId="{287EDC2F-2725-4D53-B315-C9303D585041}" srcOrd="4" destOrd="0" presId="urn:microsoft.com/office/officeart/2005/8/layout/list1"/>
    <dgm:cxn modelId="{138E589A-BD7D-470F-B23F-C8BBC3E69B92}" type="presParOf" srcId="{287EDC2F-2725-4D53-B315-C9303D585041}" destId="{F8767FDA-13B9-404F-A149-CA124CD2177C}" srcOrd="0" destOrd="0" presId="urn:microsoft.com/office/officeart/2005/8/layout/list1"/>
    <dgm:cxn modelId="{1603E4AF-950D-4F45-B2D9-C62A2CF748F1}" type="presParOf" srcId="{287EDC2F-2725-4D53-B315-C9303D585041}" destId="{90402D9A-172D-4409-A024-05345937DE68}" srcOrd="1" destOrd="0" presId="urn:microsoft.com/office/officeart/2005/8/layout/list1"/>
    <dgm:cxn modelId="{1F2548DA-D6B7-48BC-A61F-99FC7E91934C}" type="presParOf" srcId="{9C58E8CD-FF62-4211-9FFA-98F13C1BDA5F}" destId="{A83D4DCD-FCB7-424C-80D3-6AC83A4D27EF}" srcOrd="5" destOrd="0" presId="urn:microsoft.com/office/officeart/2005/8/layout/list1"/>
    <dgm:cxn modelId="{74E6D059-A25F-4021-A5C2-06923B6EF89C}" type="presParOf" srcId="{9C58E8CD-FF62-4211-9FFA-98F13C1BDA5F}" destId="{5E01989E-E389-49DB-BF44-0D987FEC82B3}" srcOrd="6" destOrd="0" presId="urn:microsoft.com/office/officeart/2005/8/layout/list1"/>
    <dgm:cxn modelId="{729C6B74-F13B-4415-A0CB-8C696487885E}" type="presParOf" srcId="{9C58E8CD-FF62-4211-9FFA-98F13C1BDA5F}" destId="{FB36ABF8-BA50-477C-B00B-DF3695AD9AD2}" srcOrd="7" destOrd="0" presId="urn:microsoft.com/office/officeart/2005/8/layout/list1"/>
    <dgm:cxn modelId="{2699181F-52AB-4B78-8F29-3C66584420AE}" type="presParOf" srcId="{9C58E8CD-FF62-4211-9FFA-98F13C1BDA5F}" destId="{58A361B1-77C5-4441-A12D-511F8C2F20BD}" srcOrd="8" destOrd="0" presId="urn:microsoft.com/office/officeart/2005/8/layout/list1"/>
    <dgm:cxn modelId="{23F8FD9F-573D-4631-836C-041C7C3EF11D}" type="presParOf" srcId="{58A361B1-77C5-4441-A12D-511F8C2F20BD}" destId="{33B78EC5-04F1-406F-8798-6B28F1A95DA4}" srcOrd="0" destOrd="0" presId="urn:microsoft.com/office/officeart/2005/8/layout/list1"/>
    <dgm:cxn modelId="{0FAE66A2-1199-428D-89F2-61C7D7E901B2}" type="presParOf" srcId="{58A361B1-77C5-4441-A12D-511F8C2F20BD}" destId="{39EABB51-EFEC-442E-80F4-A8F7DF8F0439}" srcOrd="1" destOrd="0" presId="urn:microsoft.com/office/officeart/2005/8/layout/list1"/>
    <dgm:cxn modelId="{73B88E31-9353-410A-BDBE-303C4B43560A}" type="presParOf" srcId="{9C58E8CD-FF62-4211-9FFA-98F13C1BDA5F}" destId="{7EF2C1B8-C457-4FD8-93A9-E7B3D06ABDDB}" srcOrd="9" destOrd="0" presId="urn:microsoft.com/office/officeart/2005/8/layout/list1"/>
    <dgm:cxn modelId="{110D2530-2289-47B6-A215-CECFB71AA71E}" type="presParOf" srcId="{9C58E8CD-FF62-4211-9FFA-98F13C1BDA5F}" destId="{176CB84B-BBEC-46A2-B265-F9964E29DB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67E09A-FDD9-4414-9220-7252EB61F81E}" type="doc">
      <dgm:prSet loTypeId="urn:microsoft.com/office/officeart/2005/8/layout/list1" loCatId="list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1DF3B1D9-B5B5-4139-AC30-9FA0D152112E}">
      <dgm:prSet custT="1"/>
      <dgm:spPr/>
      <dgm:t>
        <a:bodyPr/>
        <a:lstStyle/>
        <a:p>
          <a:r>
            <a:rPr lang="uk-UA" sz="2400" dirty="0"/>
            <a:t>1933 р. (</a:t>
          </a:r>
          <a:r>
            <a:rPr lang="uk-UA" sz="2400" dirty="0" err="1"/>
            <a:t>Щеголев</a:t>
          </a:r>
          <a:r>
            <a:rPr lang="uk-UA" sz="2400" dirty="0"/>
            <a:t> В.М.) – системний підхід до засобів захисту рослин</a:t>
          </a:r>
          <a:endParaRPr lang="ru-RU" sz="2400" dirty="0"/>
        </a:p>
      </dgm:t>
    </dgm:pt>
    <dgm:pt modelId="{8AF5496E-DA8C-4B67-860E-B7C772118E02}" type="parTrans" cxnId="{3872205A-045E-4ED4-AAA8-AFD79087BFEA}">
      <dgm:prSet/>
      <dgm:spPr/>
      <dgm:t>
        <a:bodyPr/>
        <a:lstStyle/>
        <a:p>
          <a:endParaRPr lang="ru-RU"/>
        </a:p>
      </dgm:t>
    </dgm:pt>
    <dgm:pt modelId="{CA21088F-438C-4CE5-8CBD-C137C17D5F19}" type="sibTrans" cxnId="{3872205A-045E-4ED4-AAA8-AFD79087BFEA}">
      <dgm:prSet/>
      <dgm:spPr/>
      <dgm:t>
        <a:bodyPr/>
        <a:lstStyle/>
        <a:p>
          <a:endParaRPr lang="ru-RU"/>
        </a:p>
      </dgm:t>
    </dgm:pt>
    <dgm:pt modelId="{046751F9-96FB-45E2-87D7-7668E666E793}">
      <dgm:prSet custT="1"/>
      <dgm:spPr/>
      <dgm:t>
        <a:bodyPr/>
        <a:lstStyle/>
        <a:p>
          <a:r>
            <a:rPr lang="uk-UA" sz="2400" dirty="0"/>
            <a:t>Середина ХХ ст. – прорив у науці - поява органічних пестицидів. Вдосконалення асортименту і зростання масштабів виробництва</a:t>
          </a:r>
          <a:endParaRPr lang="ru-RU" sz="2400" dirty="0"/>
        </a:p>
      </dgm:t>
    </dgm:pt>
    <dgm:pt modelId="{69696730-C741-4708-B68E-8288A90814D6}" type="parTrans" cxnId="{E68B1ED6-4849-4C15-BDC1-2D4DD7CE5683}">
      <dgm:prSet/>
      <dgm:spPr/>
      <dgm:t>
        <a:bodyPr/>
        <a:lstStyle/>
        <a:p>
          <a:endParaRPr lang="ru-RU"/>
        </a:p>
      </dgm:t>
    </dgm:pt>
    <dgm:pt modelId="{E57B6A86-779E-44F9-9694-4895DD300EFF}" type="sibTrans" cxnId="{E68B1ED6-4849-4C15-BDC1-2D4DD7CE5683}">
      <dgm:prSet/>
      <dgm:spPr/>
      <dgm:t>
        <a:bodyPr/>
        <a:lstStyle/>
        <a:p>
          <a:endParaRPr lang="ru-RU"/>
        </a:p>
      </dgm:t>
    </dgm:pt>
    <dgm:pt modelId="{7DAB4E2D-2BDA-483A-B53A-FC1E9D3F8CF3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 1970 рр. в ентомологічній літературі – заклики щодо збереження природної </a:t>
          </a:r>
          <a:r>
            <a:rPr lang="uk-UA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ентомофауни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в агроценозах</a:t>
          </a:r>
        </a:p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інтродукованих ентомофагів – є </a:t>
          </a:r>
          <a:r>
            <a:rPr lang="uk-UA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безпестпективним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 Біологічний метод, як альтернатива хімічному – себе не виправдав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35BE7-AC14-4602-88E0-F4DFCBA39754}" type="parTrans" cxnId="{38927801-E060-4083-A295-67AFFDFA3AEA}">
      <dgm:prSet/>
      <dgm:spPr/>
      <dgm:t>
        <a:bodyPr/>
        <a:lstStyle/>
        <a:p>
          <a:endParaRPr lang="ru-RU"/>
        </a:p>
      </dgm:t>
    </dgm:pt>
    <dgm:pt modelId="{5CBBCF1C-5C1A-4DAC-BE2B-7962FEA2244E}" type="sibTrans" cxnId="{38927801-E060-4083-A295-67AFFDFA3AEA}">
      <dgm:prSet/>
      <dgm:spPr/>
      <dgm:t>
        <a:bodyPr/>
        <a:lstStyle/>
        <a:p>
          <a:endParaRPr lang="ru-RU"/>
        </a:p>
      </dgm:t>
    </dgm:pt>
    <dgm:pt modelId="{9C58E8CD-FF62-4211-9FFA-98F13C1BDA5F}" type="pres">
      <dgm:prSet presAssocID="{C167E09A-FDD9-4414-9220-7252EB61F81E}" presName="linear" presStyleCnt="0">
        <dgm:presLayoutVars>
          <dgm:dir/>
          <dgm:animLvl val="lvl"/>
          <dgm:resizeHandles val="exact"/>
        </dgm:presLayoutVars>
      </dgm:prSet>
      <dgm:spPr/>
    </dgm:pt>
    <dgm:pt modelId="{8E1C81F1-4FA0-4EE4-8AF3-1FEFF085C6B2}" type="pres">
      <dgm:prSet presAssocID="{1DF3B1D9-B5B5-4139-AC30-9FA0D152112E}" presName="parentLin" presStyleCnt="0"/>
      <dgm:spPr/>
    </dgm:pt>
    <dgm:pt modelId="{573C3CF3-346C-4BF2-8D4D-B20B62A3218A}" type="pres">
      <dgm:prSet presAssocID="{1DF3B1D9-B5B5-4139-AC30-9FA0D152112E}" presName="parentLeftMargin" presStyleLbl="node1" presStyleIdx="0" presStyleCnt="3"/>
      <dgm:spPr/>
    </dgm:pt>
    <dgm:pt modelId="{058B858F-08F1-45A4-8F5D-5A618CC01BFA}" type="pres">
      <dgm:prSet presAssocID="{1DF3B1D9-B5B5-4139-AC30-9FA0D152112E}" presName="parentText" presStyleLbl="node1" presStyleIdx="0" presStyleCnt="3" custScaleX="135668" custScaleY="50005" custLinFactNeighborX="23704" custLinFactNeighborY="6782">
        <dgm:presLayoutVars>
          <dgm:chMax val="0"/>
          <dgm:bulletEnabled val="1"/>
        </dgm:presLayoutVars>
      </dgm:prSet>
      <dgm:spPr/>
    </dgm:pt>
    <dgm:pt modelId="{14FE4147-2848-4D8F-BDFB-140267FF5CD4}" type="pres">
      <dgm:prSet presAssocID="{1DF3B1D9-B5B5-4139-AC30-9FA0D152112E}" presName="negativeSpace" presStyleCnt="0"/>
      <dgm:spPr/>
    </dgm:pt>
    <dgm:pt modelId="{6B50F612-62B0-46B6-87BD-3E6CBEE283C3}" type="pres">
      <dgm:prSet presAssocID="{1DF3B1D9-B5B5-4139-AC30-9FA0D152112E}" presName="childText" presStyleLbl="conFgAcc1" presStyleIdx="0" presStyleCnt="3">
        <dgm:presLayoutVars>
          <dgm:bulletEnabled val="1"/>
        </dgm:presLayoutVars>
      </dgm:prSet>
      <dgm:spPr/>
    </dgm:pt>
    <dgm:pt modelId="{990B2B15-7898-4FB4-B393-ACBF35BFF3F7}" type="pres">
      <dgm:prSet presAssocID="{CA21088F-438C-4CE5-8CBD-C137C17D5F19}" presName="spaceBetweenRectangles" presStyleCnt="0"/>
      <dgm:spPr/>
    </dgm:pt>
    <dgm:pt modelId="{287EDC2F-2725-4D53-B315-C9303D585041}" type="pres">
      <dgm:prSet presAssocID="{046751F9-96FB-45E2-87D7-7668E666E793}" presName="parentLin" presStyleCnt="0"/>
      <dgm:spPr/>
    </dgm:pt>
    <dgm:pt modelId="{F8767FDA-13B9-404F-A149-CA124CD2177C}" type="pres">
      <dgm:prSet presAssocID="{046751F9-96FB-45E2-87D7-7668E666E793}" presName="parentLeftMargin" presStyleLbl="node1" presStyleIdx="0" presStyleCnt="3"/>
      <dgm:spPr/>
    </dgm:pt>
    <dgm:pt modelId="{90402D9A-172D-4409-A024-05345937DE68}" type="pres">
      <dgm:prSet presAssocID="{046751F9-96FB-45E2-87D7-7668E666E793}" presName="parentText" presStyleLbl="node1" presStyleIdx="1" presStyleCnt="3" custScaleX="149424" custScaleY="87426">
        <dgm:presLayoutVars>
          <dgm:chMax val="0"/>
          <dgm:bulletEnabled val="1"/>
        </dgm:presLayoutVars>
      </dgm:prSet>
      <dgm:spPr/>
    </dgm:pt>
    <dgm:pt modelId="{A83D4DCD-FCB7-424C-80D3-6AC83A4D27EF}" type="pres">
      <dgm:prSet presAssocID="{046751F9-96FB-45E2-87D7-7668E666E793}" presName="negativeSpace" presStyleCnt="0"/>
      <dgm:spPr/>
    </dgm:pt>
    <dgm:pt modelId="{5E01989E-E389-49DB-BF44-0D987FEC82B3}" type="pres">
      <dgm:prSet presAssocID="{046751F9-96FB-45E2-87D7-7668E666E793}" presName="childText" presStyleLbl="conFgAcc1" presStyleIdx="1" presStyleCnt="3">
        <dgm:presLayoutVars>
          <dgm:bulletEnabled val="1"/>
        </dgm:presLayoutVars>
      </dgm:prSet>
      <dgm:spPr/>
    </dgm:pt>
    <dgm:pt modelId="{FB36ABF8-BA50-477C-B00B-DF3695AD9AD2}" type="pres">
      <dgm:prSet presAssocID="{E57B6A86-779E-44F9-9694-4895DD300EFF}" presName="spaceBetweenRectangles" presStyleCnt="0"/>
      <dgm:spPr/>
    </dgm:pt>
    <dgm:pt modelId="{58A361B1-77C5-4441-A12D-511F8C2F20BD}" type="pres">
      <dgm:prSet presAssocID="{7DAB4E2D-2BDA-483A-B53A-FC1E9D3F8CF3}" presName="parentLin" presStyleCnt="0"/>
      <dgm:spPr/>
    </dgm:pt>
    <dgm:pt modelId="{33B78EC5-04F1-406F-8798-6B28F1A95DA4}" type="pres">
      <dgm:prSet presAssocID="{7DAB4E2D-2BDA-483A-B53A-FC1E9D3F8CF3}" presName="parentLeftMargin" presStyleLbl="node1" presStyleIdx="1" presStyleCnt="3"/>
      <dgm:spPr/>
    </dgm:pt>
    <dgm:pt modelId="{39EABB51-EFEC-442E-80F4-A8F7DF8F0439}" type="pres">
      <dgm:prSet presAssocID="{7DAB4E2D-2BDA-483A-B53A-FC1E9D3F8CF3}" presName="parentText" presStyleLbl="node1" presStyleIdx="2" presStyleCnt="3" custScaleX="135449" custScaleY="148422" custLinFactNeighborX="-2853" custLinFactNeighborY="1536">
        <dgm:presLayoutVars>
          <dgm:chMax val="0"/>
          <dgm:bulletEnabled val="1"/>
        </dgm:presLayoutVars>
      </dgm:prSet>
      <dgm:spPr/>
    </dgm:pt>
    <dgm:pt modelId="{7EF2C1B8-C457-4FD8-93A9-E7B3D06ABDDB}" type="pres">
      <dgm:prSet presAssocID="{7DAB4E2D-2BDA-483A-B53A-FC1E9D3F8CF3}" presName="negativeSpace" presStyleCnt="0"/>
      <dgm:spPr/>
    </dgm:pt>
    <dgm:pt modelId="{176CB84B-BBEC-46A2-B265-F9964E29DB87}" type="pres">
      <dgm:prSet presAssocID="{7DAB4E2D-2BDA-483A-B53A-FC1E9D3F8C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927801-E060-4083-A295-67AFFDFA3AEA}" srcId="{C167E09A-FDD9-4414-9220-7252EB61F81E}" destId="{7DAB4E2D-2BDA-483A-B53A-FC1E9D3F8CF3}" srcOrd="2" destOrd="0" parTransId="{A0A35BE7-AC14-4602-88E0-F4DFCBA39754}" sibTransId="{5CBBCF1C-5C1A-4DAC-BE2B-7962FEA2244E}"/>
    <dgm:cxn modelId="{8C067D34-C09F-48CB-9F7F-27E7F16AA43A}" type="presOf" srcId="{046751F9-96FB-45E2-87D7-7668E666E793}" destId="{F8767FDA-13B9-404F-A149-CA124CD2177C}" srcOrd="0" destOrd="0" presId="urn:microsoft.com/office/officeart/2005/8/layout/list1"/>
    <dgm:cxn modelId="{E798C26B-55B5-4AF9-9E7C-DC08A1FF784C}" type="presOf" srcId="{1DF3B1D9-B5B5-4139-AC30-9FA0D152112E}" destId="{058B858F-08F1-45A4-8F5D-5A618CC01BFA}" srcOrd="1" destOrd="0" presId="urn:microsoft.com/office/officeart/2005/8/layout/list1"/>
    <dgm:cxn modelId="{4F5A2959-3576-4761-9597-D2A41AF413D5}" type="presOf" srcId="{7DAB4E2D-2BDA-483A-B53A-FC1E9D3F8CF3}" destId="{33B78EC5-04F1-406F-8798-6B28F1A95DA4}" srcOrd="0" destOrd="0" presId="urn:microsoft.com/office/officeart/2005/8/layout/list1"/>
    <dgm:cxn modelId="{3872205A-045E-4ED4-AAA8-AFD79087BFEA}" srcId="{C167E09A-FDD9-4414-9220-7252EB61F81E}" destId="{1DF3B1D9-B5B5-4139-AC30-9FA0D152112E}" srcOrd="0" destOrd="0" parTransId="{8AF5496E-DA8C-4B67-860E-B7C772118E02}" sibTransId="{CA21088F-438C-4CE5-8CBD-C137C17D5F19}"/>
    <dgm:cxn modelId="{47011FAA-4740-4B53-9348-292014B7295C}" type="presOf" srcId="{7DAB4E2D-2BDA-483A-B53A-FC1E9D3F8CF3}" destId="{39EABB51-EFEC-442E-80F4-A8F7DF8F0439}" srcOrd="1" destOrd="0" presId="urn:microsoft.com/office/officeart/2005/8/layout/list1"/>
    <dgm:cxn modelId="{F1A5F1B8-3C4D-42C5-9791-E61FDE431E03}" type="presOf" srcId="{1DF3B1D9-B5B5-4139-AC30-9FA0D152112E}" destId="{573C3CF3-346C-4BF2-8D4D-B20B62A3218A}" srcOrd="0" destOrd="0" presId="urn:microsoft.com/office/officeart/2005/8/layout/list1"/>
    <dgm:cxn modelId="{A915B6BA-2900-49F2-ABC7-82AC81E20A36}" type="presOf" srcId="{046751F9-96FB-45E2-87D7-7668E666E793}" destId="{90402D9A-172D-4409-A024-05345937DE68}" srcOrd="1" destOrd="0" presId="urn:microsoft.com/office/officeart/2005/8/layout/list1"/>
    <dgm:cxn modelId="{E68B1ED6-4849-4C15-BDC1-2D4DD7CE5683}" srcId="{C167E09A-FDD9-4414-9220-7252EB61F81E}" destId="{046751F9-96FB-45E2-87D7-7668E666E793}" srcOrd="1" destOrd="0" parTransId="{69696730-C741-4708-B68E-8288A90814D6}" sibTransId="{E57B6A86-779E-44F9-9694-4895DD300EFF}"/>
    <dgm:cxn modelId="{DA065FFB-0EE1-46D3-B7A1-84CE3387315E}" type="presOf" srcId="{C167E09A-FDD9-4414-9220-7252EB61F81E}" destId="{9C58E8CD-FF62-4211-9FFA-98F13C1BDA5F}" srcOrd="0" destOrd="0" presId="urn:microsoft.com/office/officeart/2005/8/layout/list1"/>
    <dgm:cxn modelId="{7FE00EDD-278E-4F76-BCDB-5C9AD0BC6364}" type="presParOf" srcId="{9C58E8CD-FF62-4211-9FFA-98F13C1BDA5F}" destId="{8E1C81F1-4FA0-4EE4-8AF3-1FEFF085C6B2}" srcOrd="0" destOrd="0" presId="urn:microsoft.com/office/officeart/2005/8/layout/list1"/>
    <dgm:cxn modelId="{37028DAD-7E83-4F63-B957-AA02648FF5B7}" type="presParOf" srcId="{8E1C81F1-4FA0-4EE4-8AF3-1FEFF085C6B2}" destId="{573C3CF3-346C-4BF2-8D4D-B20B62A3218A}" srcOrd="0" destOrd="0" presId="urn:microsoft.com/office/officeart/2005/8/layout/list1"/>
    <dgm:cxn modelId="{16AC7F2F-2920-448D-A40F-9A0143729F81}" type="presParOf" srcId="{8E1C81F1-4FA0-4EE4-8AF3-1FEFF085C6B2}" destId="{058B858F-08F1-45A4-8F5D-5A618CC01BFA}" srcOrd="1" destOrd="0" presId="urn:microsoft.com/office/officeart/2005/8/layout/list1"/>
    <dgm:cxn modelId="{93039760-2FBD-4B44-B4EB-76D70EE90113}" type="presParOf" srcId="{9C58E8CD-FF62-4211-9FFA-98F13C1BDA5F}" destId="{14FE4147-2848-4D8F-BDFB-140267FF5CD4}" srcOrd="1" destOrd="0" presId="urn:microsoft.com/office/officeart/2005/8/layout/list1"/>
    <dgm:cxn modelId="{53229B53-E629-4545-B270-C57C651ECC1F}" type="presParOf" srcId="{9C58E8CD-FF62-4211-9FFA-98F13C1BDA5F}" destId="{6B50F612-62B0-46B6-87BD-3E6CBEE283C3}" srcOrd="2" destOrd="0" presId="urn:microsoft.com/office/officeart/2005/8/layout/list1"/>
    <dgm:cxn modelId="{EE131D14-7081-4E0D-8218-E211F1BF2D87}" type="presParOf" srcId="{9C58E8CD-FF62-4211-9FFA-98F13C1BDA5F}" destId="{990B2B15-7898-4FB4-B393-ACBF35BFF3F7}" srcOrd="3" destOrd="0" presId="urn:microsoft.com/office/officeart/2005/8/layout/list1"/>
    <dgm:cxn modelId="{D429967F-305F-4614-B8B8-DAD92B7580EB}" type="presParOf" srcId="{9C58E8CD-FF62-4211-9FFA-98F13C1BDA5F}" destId="{287EDC2F-2725-4D53-B315-C9303D585041}" srcOrd="4" destOrd="0" presId="urn:microsoft.com/office/officeart/2005/8/layout/list1"/>
    <dgm:cxn modelId="{138E589A-BD7D-470F-B23F-C8BBC3E69B92}" type="presParOf" srcId="{287EDC2F-2725-4D53-B315-C9303D585041}" destId="{F8767FDA-13B9-404F-A149-CA124CD2177C}" srcOrd="0" destOrd="0" presId="urn:microsoft.com/office/officeart/2005/8/layout/list1"/>
    <dgm:cxn modelId="{1603E4AF-950D-4F45-B2D9-C62A2CF748F1}" type="presParOf" srcId="{287EDC2F-2725-4D53-B315-C9303D585041}" destId="{90402D9A-172D-4409-A024-05345937DE68}" srcOrd="1" destOrd="0" presId="urn:microsoft.com/office/officeart/2005/8/layout/list1"/>
    <dgm:cxn modelId="{1F2548DA-D6B7-48BC-A61F-99FC7E91934C}" type="presParOf" srcId="{9C58E8CD-FF62-4211-9FFA-98F13C1BDA5F}" destId="{A83D4DCD-FCB7-424C-80D3-6AC83A4D27EF}" srcOrd="5" destOrd="0" presId="urn:microsoft.com/office/officeart/2005/8/layout/list1"/>
    <dgm:cxn modelId="{74E6D059-A25F-4021-A5C2-06923B6EF89C}" type="presParOf" srcId="{9C58E8CD-FF62-4211-9FFA-98F13C1BDA5F}" destId="{5E01989E-E389-49DB-BF44-0D987FEC82B3}" srcOrd="6" destOrd="0" presId="urn:microsoft.com/office/officeart/2005/8/layout/list1"/>
    <dgm:cxn modelId="{729C6B74-F13B-4415-A0CB-8C696487885E}" type="presParOf" srcId="{9C58E8CD-FF62-4211-9FFA-98F13C1BDA5F}" destId="{FB36ABF8-BA50-477C-B00B-DF3695AD9AD2}" srcOrd="7" destOrd="0" presId="urn:microsoft.com/office/officeart/2005/8/layout/list1"/>
    <dgm:cxn modelId="{2699181F-52AB-4B78-8F29-3C66584420AE}" type="presParOf" srcId="{9C58E8CD-FF62-4211-9FFA-98F13C1BDA5F}" destId="{58A361B1-77C5-4441-A12D-511F8C2F20BD}" srcOrd="8" destOrd="0" presId="urn:microsoft.com/office/officeart/2005/8/layout/list1"/>
    <dgm:cxn modelId="{23F8FD9F-573D-4631-836C-041C7C3EF11D}" type="presParOf" srcId="{58A361B1-77C5-4441-A12D-511F8C2F20BD}" destId="{33B78EC5-04F1-406F-8798-6B28F1A95DA4}" srcOrd="0" destOrd="0" presId="urn:microsoft.com/office/officeart/2005/8/layout/list1"/>
    <dgm:cxn modelId="{0FAE66A2-1199-428D-89F2-61C7D7E901B2}" type="presParOf" srcId="{58A361B1-77C5-4441-A12D-511F8C2F20BD}" destId="{39EABB51-EFEC-442E-80F4-A8F7DF8F0439}" srcOrd="1" destOrd="0" presId="urn:microsoft.com/office/officeart/2005/8/layout/list1"/>
    <dgm:cxn modelId="{73B88E31-9353-410A-BDBE-303C4B43560A}" type="presParOf" srcId="{9C58E8CD-FF62-4211-9FFA-98F13C1BDA5F}" destId="{7EF2C1B8-C457-4FD8-93A9-E7B3D06ABDDB}" srcOrd="9" destOrd="0" presId="urn:microsoft.com/office/officeart/2005/8/layout/list1"/>
    <dgm:cxn modelId="{110D2530-2289-47B6-A215-CECFB71AA71E}" type="presParOf" srcId="{9C58E8CD-FF62-4211-9FFA-98F13C1BDA5F}" destId="{176CB84B-BBEC-46A2-B265-F9964E29DB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0F612-62B0-46B6-87BD-3E6CBEE283C3}">
      <dsp:nvSpPr>
        <dsp:cNvPr id="0" name=""/>
        <dsp:cNvSpPr/>
      </dsp:nvSpPr>
      <dsp:spPr>
        <a:xfrm>
          <a:off x="0" y="825575"/>
          <a:ext cx="979683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B858F-08F1-45A4-8F5D-5A618CC01BFA}">
      <dsp:nvSpPr>
        <dsp:cNvPr id="0" name=""/>
        <dsp:cNvSpPr/>
      </dsp:nvSpPr>
      <dsp:spPr>
        <a:xfrm>
          <a:off x="489841" y="515615"/>
          <a:ext cx="93038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08" tIns="0" rIns="2592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ХІХ</a:t>
          </a:r>
          <a:r>
            <a:rPr lang="uk-UA" sz="2400" kern="1200" baseline="0" dirty="0"/>
            <a:t> – перша половина ХХ ст.  - механічні методи (ручний збір комах; сачки, марлеві волоки, ловильні канавки)</a:t>
          </a:r>
          <a:endParaRPr lang="ru-RU" sz="2400" kern="1200" dirty="0"/>
        </a:p>
      </dsp:txBody>
      <dsp:txXfrm>
        <a:off x="520103" y="545877"/>
        <a:ext cx="9243296" cy="559396"/>
      </dsp:txXfrm>
    </dsp:sp>
    <dsp:sp modelId="{5E01989E-E389-49DB-BF44-0D987FEC82B3}">
      <dsp:nvSpPr>
        <dsp:cNvPr id="0" name=""/>
        <dsp:cNvSpPr/>
      </dsp:nvSpPr>
      <dsp:spPr>
        <a:xfrm>
          <a:off x="0" y="2348746"/>
          <a:ext cx="979683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02D9A-172D-4409-A024-05345937DE68}">
      <dsp:nvSpPr>
        <dsp:cNvPr id="0" name=""/>
        <dsp:cNvSpPr/>
      </dsp:nvSpPr>
      <dsp:spPr>
        <a:xfrm>
          <a:off x="468315" y="1468175"/>
          <a:ext cx="9324603" cy="1190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08" tIns="0" rIns="2592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1867 р. США </a:t>
          </a:r>
          <a:r>
            <a:rPr lang="uk-UA" sz="3100" kern="1200" dirty="0"/>
            <a:t>– </a:t>
          </a:r>
          <a:r>
            <a:rPr lang="uk-UA" sz="2400" kern="1200" dirty="0"/>
            <a:t>застосування перших інсектицидів (паризької зелені); пізніше - миш'якові препарати, хлористий барій, сполуки фтору; </a:t>
          </a:r>
          <a:endParaRPr lang="ru-RU" sz="2400" kern="1200" dirty="0"/>
        </a:p>
      </dsp:txBody>
      <dsp:txXfrm>
        <a:off x="526432" y="1526292"/>
        <a:ext cx="9208369" cy="1074297"/>
      </dsp:txXfrm>
    </dsp:sp>
    <dsp:sp modelId="{176CB84B-BBEC-46A2-B265-F9964E29DB87}">
      <dsp:nvSpPr>
        <dsp:cNvPr id="0" name=""/>
        <dsp:cNvSpPr/>
      </dsp:nvSpPr>
      <dsp:spPr>
        <a:xfrm>
          <a:off x="0" y="3536324"/>
          <a:ext cx="979683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ABB51-EFEC-442E-80F4-A8F7DF8F0439}">
      <dsp:nvSpPr>
        <dsp:cNvPr id="0" name=""/>
        <dsp:cNvSpPr/>
      </dsp:nvSpPr>
      <dsp:spPr>
        <a:xfrm>
          <a:off x="489841" y="2991346"/>
          <a:ext cx="9288802" cy="854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08" tIns="0" rIns="25920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Пізніше – рослинні препарати проти попелиці і клопів; емульсії мінеральних </a:t>
          </a:r>
          <a:r>
            <a:rPr lang="uk-UA" sz="2100" kern="1200" dirty="0" err="1"/>
            <a:t>масел</a:t>
          </a:r>
          <a:r>
            <a:rPr lang="uk-UA" sz="2100" kern="1200" dirty="0"/>
            <a:t> проти щитівки</a:t>
          </a:r>
          <a:endParaRPr lang="ru-RU" sz="2100" kern="1200" dirty="0"/>
        </a:p>
      </dsp:txBody>
      <dsp:txXfrm>
        <a:off x="531576" y="3033081"/>
        <a:ext cx="9205332" cy="771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0F612-62B0-46B6-87BD-3E6CBEE283C3}">
      <dsp:nvSpPr>
        <dsp:cNvPr id="0" name=""/>
        <dsp:cNvSpPr/>
      </dsp:nvSpPr>
      <dsp:spPr>
        <a:xfrm>
          <a:off x="0" y="443389"/>
          <a:ext cx="979683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B858F-08F1-45A4-8F5D-5A618CC01BFA}">
      <dsp:nvSpPr>
        <dsp:cNvPr id="0" name=""/>
        <dsp:cNvSpPr/>
      </dsp:nvSpPr>
      <dsp:spPr>
        <a:xfrm>
          <a:off x="489841" y="30109"/>
          <a:ext cx="930382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08" tIns="0" rIns="2592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1884 р. – (США, Канада) застосування біологічних методів – інтродукція іноземних видів ентомофагів</a:t>
          </a:r>
          <a:endParaRPr lang="ru-RU" sz="2400" kern="1200" dirty="0"/>
        </a:p>
      </dsp:txBody>
      <dsp:txXfrm>
        <a:off x="530190" y="70458"/>
        <a:ext cx="9223122" cy="745862"/>
      </dsp:txXfrm>
    </dsp:sp>
    <dsp:sp modelId="{5E01989E-E389-49DB-BF44-0D987FEC82B3}">
      <dsp:nvSpPr>
        <dsp:cNvPr id="0" name=""/>
        <dsp:cNvSpPr/>
      </dsp:nvSpPr>
      <dsp:spPr>
        <a:xfrm>
          <a:off x="0" y="2458067"/>
          <a:ext cx="979683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02D9A-172D-4409-A024-05345937DE68}">
      <dsp:nvSpPr>
        <dsp:cNvPr id="0" name=""/>
        <dsp:cNvSpPr/>
      </dsp:nvSpPr>
      <dsp:spPr>
        <a:xfrm>
          <a:off x="468315" y="1300189"/>
          <a:ext cx="9324603" cy="1571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08" tIns="0" rIns="2592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1925 р. ( </a:t>
          </a:r>
          <a:r>
            <a:rPr lang="uk-UA" sz="2400" kern="1200" dirty="0" err="1"/>
            <a:t>Фландерс</a:t>
          </a:r>
          <a:r>
            <a:rPr lang="uk-UA" sz="2400" kern="1200" dirty="0"/>
            <a:t>, США) – технологія масового розведення трихограми.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1930 р. – механізована фабрика з вирощування трихограми.</a:t>
          </a:r>
        </a:p>
      </dsp:txBody>
      <dsp:txXfrm>
        <a:off x="545013" y="1376887"/>
        <a:ext cx="9171207" cy="1417762"/>
      </dsp:txXfrm>
    </dsp:sp>
    <dsp:sp modelId="{176CB84B-BBEC-46A2-B265-F9964E29DB87}">
      <dsp:nvSpPr>
        <dsp:cNvPr id="0" name=""/>
        <dsp:cNvSpPr/>
      </dsp:nvSpPr>
      <dsp:spPr>
        <a:xfrm>
          <a:off x="0" y="3728147"/>
          <a:ext cx="979683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ABB51-EFEC-442E-80F4-A8F7DF8F0439}">
      <dsp:nvSpPr>
        <dsp:cNvPr id="0" name=""/>
        <dsp:cNvSpPr/>
      </dsp:nvSpPr>
      <dsp:spPr>
        <a:xfrm>
          <a:off x="489841" y="3314867"/>
          <a:ext cx="928880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08" tIns="0" rIns="2592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У СРСР застосування трихограми з 1932 р.</a:t>
          </a:r>
          <a:endParaRPr lang="ru-RU" sz="2800" kern="1200" dirty="0"/>
        </a:p>
      </dsp:txBody>
      <dsp:txXfrm>
        <a:off x="530190" y="3355216"/>
        <a:ext cx="9208104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0F612-62B0-46B6-87BD-3E6CBEE283C3}">
      <dsp:nvSpPr>
        <dsp:cNvPr id="0" name=""/>
        <dsp:cNvSpPr/>
      </dsp:nvSpPr>
      <dsp:spPr>
        <a:xfrm>
          <a:off x="0" y="498685"/>
          <a:ext cx="1017420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B858F-08F1-45A4-8F5D-5A618CC01BFA}">
      <dsp:nvSpPr>
        <dsp:cNvPr id="0" name=""/>
        <dsp:cNvSpPr/>
      </dsp:nvSpPr>
      <dsp:spPr>
        <a:xfrm>
          <a:off x="512006" y="90430"/>
          <a:ext cx="9662201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93" tIns="0" rIns="2691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1900 р. – агротехнічні методи (Й.К. </a:t>
          </a:r>
          <a:r>
            <a:rPr lang="uk-UA" sz="2400" kern="1200" dirty="0" err="1"/>
            <a:t>Пагоський</a:t>
          </a:r>
          <a:r>
            <a:rPr lang="uk-UA" sz="2400" kern="1200" dirty="0"/>
            <a:t>, Херсон)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1911р.  </a:t>
          </a:r>
          <a:r>
            <a:rPr lang="uk-UA" sz="2400" kern="1200" dirty="0" err="1"/>
            <a:t>Курдюков</a:t>
          </a:r>
          <a:r>
            <a:rPr lang="uk-UA" sz="2400" kern="1200" dirty="0"/>
            <a:t>, </a:t>
          </a:r>
          <a:r>
            <a:rPr lang="uk-UA" sz="2400" kern="1200" dirty="0" err="1"/>
            <a:t>Знаменський</a:t>
          </a:r>
          <a:r>
            <a:rPr lang="uk-UA" sz="2400" kern="1200" dirty="0"/>
            <a:t> (Полтавська с\г станція) </a:t>
          </a:r>
          <a:endParaRPr lang="ru-RU" sz="2400" kern="1200" dirty="0"/>
        </a:p>
      </dsp:txBody>
      <dsp:txXfrm>
        <a:off x="558120" y="136544"/>
        <a:ext cx="9569973" cy="852412"/>
      </dsp:txXfrm>
    </dsp:sp>
    <dsp:sp modelId="{5E01989E-E389-49DB-BF44-0D987FEC82B3}">
      <dsp:nvSpPr>
        <dsp:cNvPr id="0" name=""/>
        <dsp:cNvSpPr/>
      </dsp:nvSpPr>
      <dsp:spPr>
        <a:xfrm>
          <a:off x="0" y="2282340"/>
          <a:ext cx="1017420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02D9A-172D-4409-A024-05345937DE68}">
      <dsp:nvSpPr>
        <dsp:cNvPr id="0" name=""/>
        <dsp:cNvSpPr/>
      </dsp:nvSpPr>
      <dsp:spPr>
        <a:xfrm>
          <a:off x="463999" y="1477885"/>
          <a:ext cx="9706573" cy="1276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93" tIns="0" rIns="2691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1885 р. </a:t>
          </a:r>
          <a:r>
            <a:rPr lang="uk-UA" sz="2400" kern="1200" dirty="0" err="1"/>
            <a:t>Мілярде</a:t>
          </a:r>
          <a:r>
            <a:rPr lang="uk-UA" sz="2400" kern="1200" dirty="0"/>
            <a:t>  (Франція) – дослідив фунгіцидні дію бордоської рідини.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1905 р. </a:t>
          </a:r>
          <a:r>
            <a:rPr lang="uk-UA" sz="2400" kern="1200" dirty="0" err="1"/>
            <a:t>Кордлі</a:t>
          </a:r>
          <a:r>
            <a:rPr lang="uk-UA" sz="2400" kern="1200" dirty="0"/>
            <a:t> – </a:t>
          </a:r>
          <a:r>
            <a:rPr lang="uk-UA" sz="2400" kern="1200" dirty="0" err="1"/>
            <a:t>сірчано</a:t>
          </a:r>
          <a:r>
            <a:rPr lang="uk-UA" sz="2400" kern="1200" dirty="0"/>
            <a:t>-вапняний відвар</a:t>
          </a:r>
          <a:endParaRPr lang="ru-RU" sz="2400" kern="1200" dirty="0"/>
        </a:p>
      </dsp:txBody>
      <dsp:txXfrm>
        <a:off x="526326" y="1540212"/>
        <a:ext cx="9581919" cy="1152121"/>
      </dsp:txXfrm>
    </dsp:sp>
    <dsp:sp modelId="{176CB84B-BBEC-46A2-B265-F9964E29DB87}">
      <dsp:nvSpPr>
        <dsp:cNvPr id="0" name=""/>
        <dsp:cNvSpPr/>
      </dsp:nvSpPr>
      <dsp:spPr>
        <a:xfrm>
          <a:off x="0" y="3733860"/>
          <a:ext cx="1017420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ABB51-EFEC-442E-80F4-A8F7DF8F0439}">
      <dsp:nvSpPr>
        <dsp:cNvPr id="0" name=""/>
        <dsp:cNvSpPr/>
      </dsp:nvSpPr>
      <dsp:spPr>
        <a:xfrm>
          <a:off x="494196" y="3276050"/>
          <a:ext cx="9646604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93" tIns="0" rIns="2691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Знезаражування насіння препаратами міді, ртуті, миш'яку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310" y="3322164"/>
        <a:ext cx="9554376" cy="852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0F612-62B0-46B6-87BD-3E6CBEE283C3}">
      <dsp:nvSpPr>
        <dsp:cNvPr id="0" name=""/>
        <dsp:cNvSpPr/>
      </dsp:nvSpPr>
      <dsp:spPr>
        <a:xfrm>
          <a:off x="0" y="34883"/>
          <a:ext cx="10174207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B858F-08F1-45A4-8F5D-5A618CC01BFA}">
      <dsp:nvSpPr>
        <dsp:cNvPr id="0" name=""/>
        <dsp:cNvSpPr/>
      </dsp:nvSpPr>
      <dsp:spPr>
        <a:xfrm>
          <a:off x="512006" y="110904"/>
          <a:ext cx="9662201" cy="560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93" tIns="0" rIns="2691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1933 р. (</a:t>
          </a:r>
          <a:r>
            <a:rPr lang="uk-UA" sz="2400" kern="1200" dirty="0" err="1"/>
            <a:t>Щеголев</a:t>
          </a:r>
          <a:r>
            <a:rPr lang="uk-UA" sz="2400" kern="1200" dirty="0"/>
            <a:t> В.М.) – системний підхід до засобів захисту рослин</a:t>
          </a:r>
          <a:endParaRPr lang="ru-RU" sz="2400" kern="1200" dirty="0"/>
        </a:p>
      </dsp:txBody>
      <dsp:txXfrm>
        <a:off x="539389" y="138287"/>
        <a:ext cx="9607435" cy="506170"/>
      </dsp:txXfrm>
    </dsp:sp>
    <dsp:sp modelId="{5E01989E-E389-49DB-BF44-0D987FEC82B3}">
      <dsp:nvSpPr>
        <dsp:cNvPr id="0" name=""/>
        <dsp:cNvSpPr/>
      </dsp:nvSpPr>
      <dsp:spPr>
        <a:xfrm>
          <a:off x="0" y="1617513"/>
          <a:ext cx="10174207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02D9A-172D-4409-A024-05345937DE68}">
      <dsp:nvSpPr>
        <dsp:cNvPr id="0" name=""/>
        <dsp:cNvSpPr/>
      </dsp:nvSpPr>
      <dsp:spPr>
        <a:xfrm>
          <a:off x="463999" y="1197683"/>
          <a:ext cx="9706573" cy="980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93" tIns="0" rIns="2691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Середина ХХ ст. – прорив у науці - поява органічних пестицидів. Вдосконалення асортименту і зростання масштабів виробництва</a:t>
          </a:r>
          <a:endParaRPr lang="ru-RU" sz="2400" kern="1200" dirty="0"/>
        </a:p>
      </dsp:txBody>
      <dsp:txXfrm>
        <a:off x="511873" y="1245557"/>
        <a:ext cx="9610825" cy="884961"/>
      </dsp:txXfrm>
    </dsp:sp>
    <dsp:sp modelId="{176CB84B-BBEC-46A2-B265-F9964E29DB87}">
      <dsp:nvSpPr>
        <dsp:cNvPr id="0" name=""/>
        <dsp:cNvSpPr/>
      </dsp:nvSpPr>
      <dsp:spPr>
        <a:xfrm>
          <a:off x="0" y="3884371"/>
          <a:ext cx="10174207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ABB51-EFEC-442E-80F4-A8F7DF8F0439}">
      <dsp:nvSpPr>
        <dsp:cNvPr id="0" name=""/>
        <dsp:cNvSpPr/>
      </dsp:nvSpPr>
      <dsp:spPr>
        <a:xfrm>
          <a:off x="494196" y="2797543"/>
          <a:ext cx="9646604" cy="1664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93" tIns="0" rIns="2691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 1970 рр. в ентомологічній літературі – заклики щодо збереження природної </a:t>
          </a:r>
          <a:r>
            <a:rPr lang="uk-UA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ентомофауни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агроценозах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інтродукованих ентомофагів – є </a:t>
          </a:r>
          <a:r>
            <a:rPr lang="uk-UA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безпестпективним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Біологічний метод, як альтернатива хімічному – себе не виправдав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472" y="2878819"/>
        <a:ext cx="9484052" cy="150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0135C-5FB5-4ADB-8EEC-AF16D897E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917A7E-0DA4-4CBF-9A59-2B668C4E8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9F0AA3-0540-41D7-94B6-1C7E7F99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838A-ECE8-4405-B1F2-152CB2D7CE2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BF7CC-BEDD-4C2C-ACF4-B58E635E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57E4D-DAF7-4AFC-8B88-3CA60ED3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BF9-7013-4852-8A29-AD7056D8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8554D-D62D-49D0-AF25-F2FB9031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2F7073-48DE-459A-8DFE-FD849E6CB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2E1D0B-2B5C-48F9-98BD-43CDA685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838A-ECE8-4405-B1F2-152CB2D7CE2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8E757-7DA8-42C5-9553-C3EF9DEF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3C85A4-A748-4FD7-8FBA-ED59604F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BF9-7013-4852-8A29-AD7056D8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9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4208ED-2E57-430E-B447-660820284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BEC1D2-22F8-4135-B514-85A6550CF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24182F-430B-4057-B3C2-B419F004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838A-ECE8-4405-B1F2-152CB2D7CE2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AA0D7-0AF6-4376-A6A9-6533F3D5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83861-740D-4704-991D-96BA92E0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BF9-7013-4852-8A29-AD7056D8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9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4016038-050C-49FD-846B-0DF6292F4F61}"/>
              </a:ext>
            </a:extLst>
          </p:cNvPr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342DB3C-2394-4144-974F-84123B5B33E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EE039A9-8588-4962-9883-757D801C832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447FC2D-6F12-4E9F-A9AC-21130A05C61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8D35CB5-9510-4B60-AFE2-A516E104801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1316C0F-930E-43C4-B4D0-2D812170F2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09B641F-9A04-486B-8D86-67C19D548A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</p:grp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5BD3A5F8-50B3-4A4F-8B87-AD1419D528E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FEF34DB3-3535-4D5C-A1E5-7D4D86061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432A3AC-2096-4881-80A6-0DDEBE2806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B7DE4-D5A2-44F7-8BC0-7453D76051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37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24B5000-381C-4F52-845D-F3A20D8F0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D2507DC-CDD7-42FA-9979-59F6694D1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845C48D-F126-4DEB-82FE-42F95E4E4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BAB11-D92C-4162-B1E0-8E8F5B04C9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08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2CB2D45-6650-49C3-B1C3-E4F8E1A5A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31E5CA3-45CF-4E1B-9623-8C3C29E3C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7D7B343-55A4-488A-83C4-86227A1B7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BD12D-BB3D-4AE5-9B40-C77ABFBF5F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1062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3739738-8EBE-4DDD-9101-74A170925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AA5A7AC-E7E1-488C-A6DD-187686A36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4968E35-57D4-492D-B5CE-9E2D20714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626F9-2387-4E7F-83B5-3DB1E54D28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323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79223B7-4D15-44C6-9E43-2AB5A0352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057DE50-ADD1-49F5-B084-D576BA290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50627D3-9DCD-4520-9FD8-58EC17A44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1D1B6-C7A6-45BB-B97E-4BB5B9D34F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11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762B1A8-EAC4-41CA-AE16-9C8232092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D70E22D-E437-4FB5-907B-F6349FF84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83AEE78-AABE-4C01-9683-B25A5C761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2BE68-FD69-4C21-90C4-CDD0B050EF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892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3497C5CD-96BF-486B-95AB-B697967BF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218037B-C406-46F7-BB79-AE7A865B9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3B3A359-50CD-47E7-8B27-D7BCC9D81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88458-5217-4E01-A184-F73542BB6E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193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779D581-0C69-4043-9AC8-221C7E3D1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15409CE-30CB-4F7E-B9E7-EFCD867E6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EDFD0F2-A0C0-46FF-A08B-676CEDCFE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72A4E-BECA-4BEA-8AA8-C4F9CC97FC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677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6204-C1D7-4715-9892-9B5194AB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2F09F-9E6D-4F8D-8ABD-F5B13E48B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48CB3-1312-426D-ACE7-564AF7ED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838A-ECE8-4405-B1F2-152CB2D7CE2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5AE4D-3CD3-4C35-9528-8626869C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B11155-6A21-415E-A07C-19FD6292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BF9-7013-4852-8A29-AD7056D8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22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FEA5CAF-B5CB-44FB-972A-720D973D1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E39AA09-2855-421F-A796-9B288C90C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D77B274-27D7-43F9-BFA3-DEE1FCB86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EF7C8-8547-4C99-A1E2-C2AAEC42D6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309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C98D8F1-8228-46AB-85C4-7A9AF4DBB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86C262D-2446-450D-AEE8-3DE802004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63B1366-2824-4A57-99CC-6B536E06F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4F504-3D4D-4D72-B275-A4D05FC12A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679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5DC72C2-6E82-4840-8ABB-1040CFF2C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558BAAE-E998-48F9-8B92-1316A3969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1549265-A2F2-4BD1-81D0-D51A435A5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D760E-CE8E-4C10-AEE6-13E16B531A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422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BFA78-B683-4AAE-86BB-DB31350B9C50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F5B4-3E3B-4D4F-B75D-4C728C3A6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85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A0B8-DAA9-4C13-BAEE-F07B84A3FF81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1095-0F76-4D8C-BC37-8D497A4A3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30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B6DA-1508-482E-A785-A9B8C1EBF993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4615-2A54-4141-82AD-DD8453251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14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74C0-5448-4945-B01B-EA6AB0C4FDF5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2CE1-BEED-4272-8B76-12EF51ED9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88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77CA-06EE-4A5C-ADBA-2A54785B3FF4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29E6-6324-45C6-9A60-157491B49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19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5E69A-4AFA-4239-846A-FCFFD9139F66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5E53-69C5-480E-B91A-3E8FCAF3E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34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28CF-1C9D-43A7-93FE-D03D8D6D987E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F712-D65F-4718-801F-703E3083A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1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E67E6-8040-4A43-88D4-32F80DC1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65B1E-3B47-40BD-8D8A-F181FE5A3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FFB2F-1B68-4313-A6F8-749A346A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838A-ECE8-4405-B1F2-152CB2D7CE2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DF0759-CEA0-4A4D-B6DA-FE67DAF1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CB644-EBFA-4C65-A8A9-BAB56F3D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BF9-7013-4852-8A29-AD7056D8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391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A476-621E-41A7-B661-6F164110C690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44198-3001-4417-B57A-7032B3AC1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69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2650-27D0-477F-8860-E973DDE3316C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613D-6B21-4D84-8905-5AAE22024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1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2EA0-195E-415B-A34E-D091C0FEC2B7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30BC-691A-4DA9-AF52-7BDC847C4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9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6E2A-264B-4086-830C-90D69F226CF1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4E4DB-DFA6-4628-88D4-CDE9CE5D4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4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56108-66E0-445A-9694-2E10CAF8A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2047FE-667C-49EE-9700-E3BB3555A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77185D-5746-4377-AFA0-4C3E207B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FFF5D-D6E0-4EC6-8662-0A51138B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18609F-4DB1-4777-B415-B0B3C3CF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22E4-1ACF-471F-AA12-A2CC25B597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036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509AD-6016-49E3-9E4A-04961BD9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CAC1FC-FAC8-4543-A43F-277074579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4521D-6E65-46BD-9C2D-1B9421014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C83CD-2196-4F76-B558-E9AA1AEB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1D59D0-526F-4084-B15E-8A5E1F38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698FC-5A1F-4068-B333-5FAE05721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425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7B706-7C8D-4323-A467-F0CC4FCE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CF50D1-EA32-4302-855F-F734F471B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13BC90-4A56-442C-89BD-2289CC98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CA5AF2-A40C-498D-AAE8-739CFF6D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1CBB9-E04B-43FC-A898-1E99711B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4A3B3-9C44-48CD-B488-34FE2B16F5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990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71E6A-94C3-4F0D-A145-C008DCE1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4B3057-13C4-4E06-85C1-6929C5BF8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E6795F-0A6C-48A2-8BDA-57A66B3EB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C5FAA6-D837-4C78-9598-C632A3B8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3C0531-9E92-4FF5-8A00-93164040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05D529-76A0-490E-B08A-9634DBEF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EFEF8-897E-4A84-A55A-53866A89F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879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100F6-F619-4602-8837-9F4B5090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51843D-B884-47C9-A274-4E66305D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9C2145-1134-45E6-8D2C-8750C7132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0908FF-E21A-4555-BDE0-A3A86AE44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03442D-D6AE-4EAF-95DC-80DAB77A4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E09F7A-A765-4596-9585-5B444E7A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910868-C4DA-4B77-924C-5550F536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0604EC-D284-4F77-A25F-405F5E0B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A5E35-FF2D-4E63-8BD7-DC5689FEFE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8712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DB701-A867-4C92-904A-9FAE859C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17277F-87F1-4DFE-A012-71CDD09A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725158-A5DD-4651-BE16-55BA4E9C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B4789-40E1-446F-BAB0-88C7114F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2E63C-653F-413F-A6D7-747611B114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00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72737-BE2B-450D-9F9F-54F17DDD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BD6BE-40FA-4FE9-9431-11B30FBDB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44F961-602C-433E-9FCA-7378F3843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58472-BF65-4FCB-AB5A-28C2DCFF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838A-ECE8-4405-B1F2-152CB2D7CE2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7C6D8D-32D0-447D-ACCF-1AE891C2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300DE-1CC1-419A-A1DA-8607F4E6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BF9-7013-4852-8A29-AD7056D8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73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3C4B16-1D9F-4B2F-B995-1D9C1B5C1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117BA3-0849-41E8-9079-B86E4FAF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9FBAD9-6313-42C4-9EE7-C2B5426B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B758-F04C-4F70-AA92-713738F0B5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631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DF7B3-65F9-476D-8366-C379AB0D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956F6-1673-4093-A763-F2AA0240B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355505-C5F9-4F51-8FE7-078506CED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3BB54-2EC6-4615-B4C0-F8C91CB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5A09C-EDA2-4338-B669-ED48CC23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6ED57-1851-4498-8E8D-477187EA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74968-50D4-4BB0-BF48-3F8AAA5E12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442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74870-B43A-4B48-A716-A328AD22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B82B04-C26D-48B8-B5FE-C0B4A4F0C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80227A-4361-460E-BB47-364734C51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6FD8B-9B86-4997-A566-2868F383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86F7CD-3057-41ED-AC0D-680136CF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F7226-4D1A-43AA-B416-7F7EA7D2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B943B-03CC-4E40-BD7C-DBF664FB63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934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47789-587A-446E-A9B4-6F5C3482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301909-986B-4544-8A99-DA0CC5E32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A0FCB-3174-4ED9-BCBD-7FE48306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EF4E4-D368-4431-BD1B-DEC6C71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D6F4C-F1D2-4904-B145-69C3AF65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C3E1-2F3A-4246-A7ED-647CC8E63A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1799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1BAFEB-D8BC-4696-8386-74181B1B7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E26249-01B3-4964-9F8F-7586C9573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9AC19F-E2BE-4FA9-98B9-F9BCB4BD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E42AA-430C-4B61-864F-2E5D5653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C4BAD-38A0-4FD6-A56C-B6B6F798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CE8F7-06CA-4CAA-B820-30BA5896C4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660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4882E-6AA6-40A9-AD90-93CFAE530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0E643E-04A6-4BCD-BAEF-C5B201863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35C755-3334-47F4-8565-DB39D1AE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1EA-9A60-40FE-9D7E-C9709584DD7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60C14-C2B3-43D9-BC47-435C60BA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2648BC-6F26-4890-B6F0-84F83219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812B-54FA-49A2-98F4-4DFAED216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81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512B8-2329-4B2C-B3B3-0E557EDB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4CF794-B927-4B27-BE68-BD874169D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02D52C-839E-4116-B03D-BD4DFB22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1EA-9A60-40FE-9D7E-C9709584DD7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0B83E-5EC7-4939-B24F-646C7925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EC3CA-C6E1-4252-9A0C-5E3D1464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812B-54FA-49A2-98F4-4DFAED216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49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F6A6A-4BEF-4E96-A3A4-B15CAF64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5B7DC3-7E34-4CE1-B208-3B9CC8793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2574C4-5363-4B79-8F02-06E56F1A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1EA-9A60-40FE-9D7E-C9709584DD7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AB089-6FEE-4F81-A605-739781ED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9B388C-ABC3-4770-B99C-98B1F430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812B-54FA-49A2-98F4-4DFAED216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66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57B9A-0A47-477E-86A8-ABCA079E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6C7D3-15FA-480C-AFA8-3710836FD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49358-4ACE-40DE-B722-CEB7E9C3C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DCF269-FE0C-48AD-857E-E30B0386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1EA-9A60-40FE-9D7E-C9709584DD7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851E8A-6C1D-48C8-BD35-A430FB1B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F0B8D9-80C7-4BC7-B0C4-08FD8E61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812B-54FA-49A2-98F4-4DFAED216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71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076C8-74D5-427D-BFEB-F30980EF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5BE5B7-2887-4546-A80F-199D09FB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903041-AF34-4E98-AFD5-C6619847F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7DA173-0AFC-434B-8957-B86A14C8F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F65510-3372-4D72-9C38-67262B08C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D9BF2A-01BB-4FE2-A5B9-71796165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1EA-9A60-40FE-9D7E-C9709584DD7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0C303E-073D-44A4-8BD0-61FA2B50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1E20F5-6E31-4527-BDBC-B693EFC3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812B-54FA-49A2-98F4-4DFAED216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0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F88DF-FAE0-4EE8-958A-B1435D9B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181C9E-79FD-47F5-9E96-518BE829C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B0BF0F-E6FC-418C-A5CE-FFA9F407F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4E77C3-D005-40E6-995E-C81616588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45A774-3941-4D46-9C74-73A40DA4E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085C6E-EC40-4FF3-BB7E-73F222F2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838A-ECE8-4405-B1F2-152CB2D7CE2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86F66A-936B-4F02-9E98-C97A727A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89914E-9A9C-4428-9E44-4A438A60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BF9-7013-4852-8A29-AD7056D8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01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6FB3E-0733-4498-BE90-793A0B5A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2C8374-8E03-4063-A405-253439AD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1EA-9A60-40FE-9D7E-C9709584DD7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7C7EF6-9840-4B96-B3A8-9F7B1EAA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4227D6-427B-4474-96C7-DD87B634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812B-54FA-49A2-98F4-4DFAED216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69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7F977D-4409-4365-835C-3CD831C1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1EA-9A60-40FE-9D7E-C9709584DD7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359FB7-8302-4AC4-9BD4-87DF9545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610DB4-5B07-4543-81A7-07D88909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812B-54FA-49A2-98F4-4DFAED216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03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A3A0F-CD49-4458-891D-DA9566B2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6AF67-C7A5-4C62-927D-1403A4F46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B32380-78EA-46CA-99DD-67EBE5785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936093-A1DE-484E-9E43-7B48B5BD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1EA-9A60-40FE-9D7E-C9709584DD7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C99D97-C059-4420-8106-CBA68147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CB5C92-E6D7-424B-8911-2FA45C71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812B-54FA-49A2-98F4-4DFAED216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380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4FBC1-DAE0-4A38-AD08-2EBDD68A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CF612D-E2A4-4C8C-B8AE-7C89BB189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4E5805-F989-4016-9DB5-D41CFA58B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58C0B9-B389-4205-A38E-C946179A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1EA-9A60-40FE-9D7E-C9709584DD7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50EE24-1F7D-4D35-A7DF-FAA5D572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4A5DF4-017C-4AB8-98D4-DC9B583A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812B-54FA-49A2-98F4-4DFAED216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36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87FE8-5209-4226-AA20-F0FDF4D7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9C574B-D94D-47F2-A1BB-123A3EF4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FF086-A42C-4481-BD84-EF0D7318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1EA-9A60-40FE-9D7E-C9709584DD7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C8488-4154-478F-B1B1-E275DEDC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7FCCD-60FA-48D7-BF17-97F0D060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812B-54FA-49A2-98F4-4DFAED216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06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3BC34D-4E8B-4B19-9A22-D54C50E6C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012408-05E8-42C9-BC23-D2C101167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4EA877-7491-44F8-B5AA-F166A4D3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1EA-9A60-40FE-9D7E-C9709584DD7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EA3AE-2E71-47F2-AD69-86D62AF1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A10D5E-D1A6-4851-B43A-A6E6F92D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812B-54FA-49A2-98F4-4DFAED216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240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D5A3A620-5D6B-477C-A680-DB2D5304F7D9}"/>
              </a:ext>
            </a:extLst>
          </p:cNvPr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53702DE7-9F99-4C9F-B64F-688BDA02DC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D8594AFC-8330-425A-99B2-9CF234ACF71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D29ECE1F-6736-434F-BF3E-F9F3DA9514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8438" name="Freeform 6">
              <a:extLst>
                <a:ext uri="{FF2B5EF4-FFF2-40B4-BE49-F238E27FC236}">
                  <a16:creationId xmlns:a16="http://schemas.microsoft.com/office/drawing/2014/main" id="{9A65D3F0-9678-4270-B44A-D550086E6B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E9759A78-981E-496C-9A40-FBF123C2A7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8440" name="Freeform 8">
              <a:extLst>
                <a:ext uri="{FF2B5EF4-FFF2-40B4-BE49-F238E27FC236}">
                  <a16:creationId xmlns:a16="http://schemas.microsoft.com/office/drawing/2014/main" id="{0B4250F3-67E7-4D8D-ADCD-5D6724674D2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8441" name="Rectangle 9">
            <a:extLst>
              <a:ext uri="{FF2B5EF4-FFF2-40B4-BE49-F238E27FC236}">
                <a16:creationId xmlns:a16="http://schemas.microsoft.com/office/drawing/2014/main" id="{F22D250A-F911-4950-94DA-845D5F86586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9CB7CF4D-0E96-4611-8A46-FC48776C7B1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54F32213-74CB-44A5-92BC-3CD13C2600F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2C523045-2FAB-49D4-9BD7-4A704F312B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8445" name="Rectangle 13">
            <a:extLst>
              <a:ext uri="{FF2B5EF4-FFF2-40B4-BE49-F238E27FC236}">
                <a16:creationId xmlns:a16="http://schemas.microsoft.com/office/drawing/2014/main" id="{2085C61D-65E7-4963-B176-6A9A28F50B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7EC15B-79A6-40BD-A065-211E87936C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2876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74F9C-7CA0-478F-BBC8-165D67FB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05A76-8B50-4262-A55C-75A72B674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0DC30D-0E47-4FC5-8928-313EE4AC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383616-19C5-4F73-B34E-9144CDF6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26C4-A631-444C-AD1E-CFB6ABC7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4F986-CFD1-4E27-BC7F-D8C8636400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007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DB90C-EA48-46F2-82E1-C4A0070A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E0E734-870D-4BC4-8FC3-0633E84A5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38FC1-015B-4F03-95D4-1C0D1F80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932C36-3F71-482C-B698-769B8506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C0B25-68E4-4DE5-920E-99D9F91D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9C8EB-405E-4ED7-91BF-4EDBBDE940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969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11937-7CE1-4702-9B1D-8A9DD3C0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E4E86-85B4-4C67-8636-9BD5380D3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855B86-A50C-4F4A-9F15-66E4A5EA2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54B2F1-A613-4A8E-9A5C-51B5B23F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CFABEC-E298-483E-A7D8-39A3191C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7CD5D-BDB7-4316-A47D-4D38D9FB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EF36F-A66B-4217-A3C2-A962742BB6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11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C1F38-AAA8-4798-AEE9-96204690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2B6D50-B624-4C0A-82A6-20ECF072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838A-ECE8-4405-B1F2-152CB2D7CE2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0B2126-0321-492C-B588-08DD13E5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0AF778-5664-4EE1-9E30-699EF0FC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BF9-7013-4852-8A29-AD7056D8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30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33291-F363-4ED6-85A9-D6BDD2B5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8B3A24-8B02-4B63-83C3-5099B3C0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AC1E78-D080-431A-BB6F-840C69719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E55854-E4C2-462C-AF65-4C78D0A90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2C0712-8C15-4D7D-84D6-C27194076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1A9434-C74A-4203-9E48-7888C699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F30A9F-D191-4034-9A4E-B9EDFD53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182102-CD36-4BFC-978B-447863D1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4B3C4-97A5-4B32-9AEF-14F994BA15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481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A9928-D5B6-487F-BFD2-FC356A9B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7B2D7B-2ACC-4D84-BFE3-7DD633E0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A88B08-EC74-437E-8AFC-46DD0564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A52B7A-48C5-42BC-BE71-301E8EA4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B988E-78A9-4E69-9770-A858BC20FC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76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A86BD-AA79-4130-BEAD-4654890D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1E3CB8-ADF6-4920-84FF-CC1AD999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96383B-6A54-4A41-8FA1-0ABE424B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F77E-3C4E-4E9B-8338-465248AF37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891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855C3-3EEA-45A5-BF7F-8F4072B3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3C67E-6EE8-4C72-AF03-86F16F90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26B29-5EBF-44BA-9693-E31AD9463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62949-A6CC-4A7D-A2F6-00255D8E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E9E5E0-0C3A-4EA2-984A-EE82E9F1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E0C591-061C-4F44-8D63-77DD6AAD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6E44D-EFA4-4512-859D-84F10A0B93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76248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9EF10-6DA1-4C39-ACCC-9D001D0A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7D3CDE-FE64-40F7-8E8F-1E6310F1C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D73F06-148B-4B9A-B049-3E8201D16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520236-AB22-417F-936D-B453BAFF4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DAB7B6-DFCA-4470-BDD3-0F03B015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48D11-59CD-4308-B23F-FA7B3740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E75F9-23C0-4F52-B667-FFAB446ED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072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5BCB2-2D72-4F81-856D-1F850FD6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6FCD9A-006E-44F4-A9A1-63DDC9F09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3A7C3-AE46-498C-8FD4-E08EEA7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4D148-9D8C-453B-8D24-F62A9F76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72468-56B2-46AA-B948-5AF09E75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C8226-6109-42EF-868D-BA80F68F00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501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A0D29D-32F8-4F38-A2AD-72F5DB23F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3AF1F-AE10-4076-A66D-E65089BDB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3905D7-860F-4BCB-AB5D-1AA785BA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3620D-CAD7-43F4-8361-5EACC150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6A29BA-CE0C-4E9A-9BA9-CE062E4F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C7459-403A-479F-B723-1D5C28E711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5110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A47AA-FF5E-4A8D-BB29-608A5BA1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E2311D-ACC0-4B78-B37F-EE0FD6CCE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C3C39A-923E-441D-A0A9-9D0FE299D35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CC0CBD0-38FF-49D1-9241-1F03A2C39A9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384EC2D8-03FA-45FC-A062-AB6B9FE2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0F04592-79C0-46A2-A8DC-19267F5A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58754AB-E728-4544-9B99-D46B1C1A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CB94668F-AF52-4634-95D6-8A9D139FC2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8337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03C9B-502C-456B-91E6-B1D76D21A5C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9ACF1-D5EC-42C9-9DE0-F1A166E5C9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17601" y="1905000"/>
            <a:ext cx="5236633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6026B6-20DF-47C1-80C9-2E87ABAC4E2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95252AA-45B6-4F98-987C-25841A93382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117601" y="4076700"/>
            <a:ext cx="5236633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EBB538-EC77-4825-8A49-F844DB628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6BED1F-B651-4DDD-AE34-D2EA398C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8DF9FD-A3CC-47E9-ADFA-9A80B8EF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D0B414-B904-4123-A296-6A8D6612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AC01A6A2-BC4C-479C-BDED-743EB41E41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15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E20086-DC1E-4F05-949D-66B2F51D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838A-ECE8-4405-B1F2-152CB2D7CE2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AF29-CD05-4964-A0B3-E7C226BE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73F666-3593-4A37-8353-924F71FA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BF9-7013-4852-8A29-AD7056D8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1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39597-7215-4443-BFB1-9D14D75A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3FBD3-1773-4D9F-B765-2352DD26D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25423A-8C1D-477B-9009-721F472D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626445-0E61-4F55-A0FD-2A51742C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838A-ECE8-4405-B1F2-152CB2D7CE2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A373C8-D7F6-46B3-AA2E-A45F00EB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3FA47-BDE6-4F3C-9EFE-0CA05C4C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BF9-7013-4852-8A29-AD7056D8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9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AF96E-BA37-4726-92E8-B1287074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741C22-103C-41F7-9F13-77A0F0988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9E9B3D-9549-4D00-8099-3032BA6C5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21911F-92B7-4CC5-8B93-D18FAC68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838A-ECE8-4405-B1F2-152CB2D7CE2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961368-D032-4F42-845F-5CECD10C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6652B9-5DFB-478B-9231-F7045321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BF9-7013-4852-8A29-AD7056D8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3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60DB0-DC1A-4C6D-8D4F-A76DE2C1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E812E3-209A-47E5-B072-8A08156D6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1DF47E-2A6E-4061-9972-30DB9548D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8838A-ECE8-4405-B1F2-152CB2D7CE2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3D704-512B-42DB-B47F-A71C508EE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75E133-6B36-452F-A8C2-CCCD595E1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55BF9-7013-4852-8A29-AD7056D8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0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DD65B7B-86D4-4C27-8A7A-8166DD3F3CC1}"/>
              </a:ext>
            </a:extLst>
          </p:cNvPr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8BBDD7BD-942D-43BC-8C40-32EA0E346E0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101AA95F-04E7-4DB9-ABCF-B8AC15AF652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4664F802-9F0D-469D-B56C-3A55E90DFED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9462" name="Freeform 6">
              <a:extLst>
                <a:ext uri="{FF2B5EF4-FFF2-40B4-BE49-F238E27FC236}">
                  <a16:creationId xmlns:a16="http://schemas.microsoft.com/office/drawing/2014/main" id="{7688A731-BDF6-46CD-BAAA-F0D34172779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9463" name="Freeform 7">
              <a:extLst>
                <a:ext uri="{FF2B5EF4-FFF2-40B4-BE49-F238E27FC236}">
                  <a16:creationId xmlns:a16="http://schemas.microsoft.com/office/drawing/2014/main" id="{DD8767D4-D272-43BB-84D5-965DD7E5893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9464" name="Freeform 8">
              <a:extLst>
                <a:ext uri="{FF2B5EF4-FFF2-40B4-BE49-F238E27FC236}">
                  <a16:creationId xmlns:a16="http://schemas.microsoft.com/office/drawing/2014/main" id="{902991EF-8ABB-4D15-9154-CBACD08351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9465" name="Freeform 9">
              <a:extLst>
                <a:ext uri="{FF2B5EF4-FFF2-40B4-BE49-F238E27FC236}">
                  <a16:creationId xmlns:a16="http://schemas.microsoft.com/office/drawing/2014/main" id="{30838C8C-E5F4-42BF-AA47-CC4C842D87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9466" name="Freeform 10">
              <a:extLst>
                <a:ext uri="{FF2B5EF4-FFF2-40B4-BE49-F238E27FC236}">
                  <a16:creationId xmlns:a16="http://schemas.microsoft.com/office/drawing/2014/main" id="{AEA2E482-B13B-41F6-BE57-C870396C85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</p:grp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DC45DE4C-1B79-4E5B-987D-086AFD4202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1E0370B3-4E78-4461-BABE-8E38FE6DA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C6A5C5CB-6D26-4FDA-9C8D-46BF279AAC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D7C25E4-A8BD-4724-995D-A1291C4CA55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8AADCB11-B48F-4A15-8073-666C5E4FA54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159F0145-DD6F-4D89-873B-67F5F30307C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05596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BBD1AA-2DDB-4F67-961B-A88077C2FF42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2063A7-2AA8-4B14-9EB3-D018248F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65D15D-B62C-4BD5-A14F-A36BFDDBB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68A351-9B11-4A0C-B3FA-1B9EE2FE6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EB4EE0-669C-41E4-883A-819E90D813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4889A6-6101-48DA-ABBA-3CCB2A88AA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6F5DEB-54C1-47CA-A277-1379A7B5E8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3F0928-4743-4B2A-BB8A-B61056AABB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34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FB764-8AC3-4F2E-8314-94297E91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23D72-F813-4DD4-B372-A70A9B805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877802-30C1-447C-BA56-39DB1EA0A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11EA-9A60-40FE-9D7E-C9709584DD7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58CB4-2CBD-4F22-AFA0-7DF96C034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77CF0-C95A-4413-85A9-242BE025C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812B-54FA-49A2-98F4-4DFAED216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49893BFB-F5FE-4A12-89FB-CC9014FFCB4A}"/>
              </a:ext>
            </a:extLst>
          </p:cNvPr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7411" name="Freeform 3">
              <a:extLst>
                <a:ext uri="{FF2B5EF4-FFF2-40B4-BE49-F238E27FC236}">
                  <a16:creationId xmlns:a16="http://schemas.microsoft.com/office/drawing/2014/main" id="{51C84375-773E-4229-85BD-D93543EAE17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2" name="Freeform 4">
              <a:extLst>
                <a:ext uri="{FF2B5EF4-FFF2-40B4-BE49-F238E27FC236}">
                  <a16:creationId xmlns:a16="http://schemas.microsoft.com/office/drawing/2014/main" id="{2DF9B160-E5E2-45B5-91A3-C01C73EB794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3" name="Freeform 5">
              <a:extLst>
                <a:ext uri="{FF2B5EF4-FFF2-40B4-BE49-F238E27FC236}">
                  <a16:creationId xmlns:a16="http://schemas.microsoft.com/office/drawing/2014/main" id="{917E4447-45B4-48D0-8DB3-214563B346A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4" name="Freeform 6">
              <a:extLst>
                <a:ext uri="{FF2B5EF4-FFF2-40B4-BE49-F238E27FC236}">
                  <a16:creationId xmlns:a16="http://schemas.microsoft.com/office/drawing/2014/main" id="{65C85FA5-D15E-4E6E-A3CB-C0522CB155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5" name="Freeform 7">
              <a:extLst>
                <a:ext uri="{FF2B5EF4-FFF2-40B4-BE49-F238E27FC236}">
                  <a16:creationId xmlns:a16="http://schemas.microsoft.com/office/drawing/2014/main" id="{0A2C75A8-5B66-4986-B73F-6B9412A4B7B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6" name="Freeform 8">
              <a:extLst>
                <a:ext uri="{FF2B5EF4-FFF2-40B4-BE49-F238E27FC236}">
                  <a16:creationId xmlns:a16="http://schemas.microsoft.com/office/drawing/2014/main" id="{BA37A240-CFBD-43BE-962B-DB5D81D869E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7" name="Freeform 9">
              <a:extLst>
                <a:ext uri="{FF2B5EF4-FFF2-40B4-BE49-F238E27FC236}">
                  <a16:creationId xmlns:a16="http://schemas.microsoft.com/office/drawing/2014/main" id="{D436815C-FF9D-41EC-9F9C-041367DFEB8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8" name="Freeform 10">
              <a:extLst>
                <a:ext uri="{FF2B5EF4-FFF2-40B4-BE49-F238E27FC236}">
                  <a16:creationId xmlns:a16="http://schemas.microsoft.com/office/drawing/2014/main" id="{D3590103-4EC5-4072-8A6E-67D4AC9998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0ECA0863-6F51-4B50-9D48-D364901446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08DEE920-1F2F-4942-AD81-FB71A53725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0A3380B7-4FF3-4FE4-8569-6F2B477C8E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77A2624-FAF3-4C76-9B8B-F2EC54A67A8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7CA29402-5C4D-4045-978F-2A73FB32AB4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AA17773D-B74D-4DDB-984D-7CF7B403AA2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62359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94BD-1F3B-4AD4-8AA0-82BDC646D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98093"/>
          </a:xfrm>
        </p:spPr>
        <p:txBody>
          <a:bodyPr>
            <a:normAutofit/>
          </a:bodyPr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10</a:t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ІНТЕГРОВАНОГО ЗАХИСТУ РОСЛИН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8F981B-5A40-4739-9360-458E49844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0456"/>
            <a:ext cx="9144000" cy="123734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75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94F8DA-4F36-477B-9B7C-B738F22798AB}"/>
              </a:ext>
            </a:extLst>
          </p:cNvPr>
          <p:cNvSpPr/>
          <p:nvPr/>
        </p:nvSpPr>
        <p:spPr>
          <a:xfrm>
            <a:off x="2438400" y="304800"/>
            <a:ext cx="7056438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Природний біогеоценоз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09CC3C1-A277-4D51-B6BB-E8BF086DDEE2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23549F6-AF80-40A6-AE58-D791D44D5A87}"/>
              </a:ext>
            </a:extLst>
          </p:cNvPr>
          <p:cNvCxnSpPr/>
          <p:nvPr/>
        </p:nvCxnSpPr>
        <p:spPr>
          <a:xfrm>
            <a:off x="3265227" y="1116126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D28BC15-8DEE-4C96-BB2E-7AD66110CFA8}"/>
              </a:ext>
            </a:extLst>
          </p:cNvPr>
          <p:cNvCxnSpPr/>
          <p:nvPr/>
        </p:nvCxnSpPr>
        <p:spPr>
          <a:xfrm>
            <a:off x="7315201" y="972457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4A6573C-E1D2-45F5-9175-EB2425C98E06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B43ADD9A-EBCA-409B-B235-06D5149D5A1B}"/>
              </a:ext>
            </a:extLst>
          </p:cNvPr>
          <p:cNvSpPr/>
          <p:nvPr/>
        </p:nvSpPr>
        <p:spPr>
          <a:xfrm>
            <a:off x="1979753" y="2100943"/>
            <a:ext cx="2394857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Продуценти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uk-UA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рослини</a:t>
            </a:r>
            <a:r>
              <a:rPr kumimoji="0" lang="uk-UA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)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CA959E42-9B3B-4B67-BDC2-3D2F35B39749}"/>
              </a:ext>
            </a:extLst>
          </p:cNvPr>
          <p:cNvSpPr/>
          <p:nvPr/>
        </p:nvSpPr>
        <p:spPr>
          <a:xfrm>
            <a:off x="6268487" y="2914854"/>
            <a:ext cx="1712686" cy="941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Консументи</a:t>
            </a: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І порядку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5F8BE6A-B25B-4DD1-B0D8-B3C0B42F15E8}"/>
              </a:ext>
            </a:extLst>
          </p:cNvPr>
          <p:cNvSpPr/>
          <p:nvPr/>
        </p:nvSpPr>
        <p:spPr>
          <a:xfrm>
            <a:off x="7187265" y="1758745"/>
            <a:ext cx="3200400" cy="9445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Консументи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83F61F85-C6F6-4E14-AC84-5E86098E5EFE}"/>
              </a:ext>
            </a:extLst>
          </p:cNvPr>
          <p:cNvSpPr/>
          <p:nvPr/>
        </p:nvSpPr>
        <p:spPr>
          <a:xfrm>
            <a:off x="8981017" y="2932827"/>
            <a:ext cx="1712686" cy="10207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Консументи</a:t>
            </a: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ІІ порядку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976FE42-34FC-414D-9EA4-89FB85E70260}"/>
              </a:ext>
            </a:extLst>
          </p:cNvPr>
          <p:cNvSpPr/>
          <p:nvPr/>
        </p:nvSpPr>
        <p:spPr>
          <a:xfrm>
            <a:off x="6051767" y="4047503"/>
            <a:ext cx="1832799" cy="10387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Тварини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мікроорганізми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01DD8B0-A5CB-46D8-9B41-7DF5314E8A10}"/>
              </a:ext>
            </a:extLst>
          </p:cNvPr>
          <p:cNvSpPr/>
          <p:nvPr/>
        </p:nvSpPr>
        <p:spPr>
          <a:xfrm>
            <a:off x="3772977" y="5791967"/>
            <a:ext cx="4253911" cy="6971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Основа </a:t>
            </a:r>
            <a:r>
              <a:rPr kumimoji="0" lang="ru-RU" altLang="ru-RU" sz="18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існування</a:t>
            </a:r>
            <a:endParaRPr kumimoji="0" lang="ru-RU" altLang="ru-RU" sz="18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саморегуляція</a:t>
            </a:r>
            <a:r>
              <a:rPr kumimoji="0" lang="ru-RU" altLang="ru-RU" sz="18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і </a:t>
            </a:r>
            <a:r>
              <a:rPr kumimoji="0" lang="ru-RU" altLang="ru-RU" sz="18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самовідновлення</a:t>
            </a:r>
            <a:r>
              <a:rPr kumimoji="0" lang="ru-RU" altLang="ru-RU" sz="18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B93269A-DA8B-467F-B533-B32043156C74}"/>
              </a:ext>
            </a:extLst>
          </p:cNvPr>
          <p:cNvSpPr/>
          <p:nvPr/>
        </p:nvSpPr>
        <p:spPr>
          <a:xfrm>
            <a:off x="9121250" y="4124737"/>
            <a:ext cx="1712686" cy="10207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Хижаки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паразити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5AF86D96-F441-40CC-B9E5-6469B2E0291C}"/>
              </a:ext>
            </a:extLst>
          </p:cNvPr>
          <p:cNvSpPr/>
          <p:nvPr/>
        </p:nvSpPr>
        <p:spPr>
          <a:xfrm rot="16200000">
            <a:off x="5777127" y="1524751"/>
            <a:ext cx="360363" cy="183279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Прямоугольник 24">
            <a:extLst>
              <a:ext uri="{FF2B5EF4-FFF2-40B4-BE49-F238E27FC236}">
                <a16:creationId xmlns:a16="http://schemas.microsoft.com/office/drawing/2014/main" id="{57CFBF2F-0E12-4EA8-A61E-D1E50F7CAC0F}"/>
              </a:ext>
            </a:extLst>
          </p:cNvPr>
          <p:cNvSpPr/>
          <p:nvPr/>
        </p:nvSpPr>
        <p:spPr>
          <a:xfrm>
            <a:off x="2210343" y="3676415"/>
            <a:ext cx="2579903" cy="1489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Мортмаса</a:t>
            </a:r>
            <a:endParaRPr kumimoji="0" lang="uk-UA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Деструктори </a:t>
            </a:r>
            <a:r>
              <a:rPr kumimoji="0" lang="uk-UA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редуценти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(мікроорганізми </a:t>
            </a:r>
            <a:r>
              <a:rPr kumimoji="0" lang="uk-UA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сапротрофи</a:t>
            </a:r>
            <a:r>
              <a:rPr kumimoji="0" lang="uk-UA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5">
            <a:extLst>
              <a:ext uri="{FF2B5EF4-FFF2-40B4-BE49-F238E27FC236}">
                <a16:creationId xmlns:a16="http://schemas.microsoft.com/office/drawing/2014/main" id="{F5EE2EF8-A59A-4443-8E2F-BE5BAB40AB45}"/>
              </a:ext>
            </a:extLst>
          </p:cNvPr>
          <p:cNvCxnSpPr>
            <a:cxnSpLocks/>
          </p:cNvCxnSpPr>
          <p:nvPr/>
        </p:nvCxnSpPr>
        <p:spPr>
          <a:xfrm>
            <a:off x="9493984" y="2522594"/>
            <a:ext cx="147880" cy="534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121FD2-0E92-4428-B9E2-422E49935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78069">
            <a:off x="8161270" y="2776816"/>
            <a:ext cx="825089" cy="992905"/>
          </a:xfrm>
          <a:prstGeom prst="rect">
            <a:avLst/>
          </a:prstGeom>
        </p:spPr>
      </p:pic>
      <p:cxnSp>
        <p:nvCxnSpPr>
          <p:cNvPr id="22" name="Прямая со стрелкой 5">
            <a:extLst>
              <a:ext uri="{FF2B5EF4-FFF2-40B4-BE49-F238E27FC236}">
                <a16:creationId xmlns:a16="http://schemas.microsoft.com/office/drawing/2014/main" id="{BDDEC95E-2AB6-4FB6-9067-247CE2F64273}"/>
              </a:ext>
            </a:extLst>
          </p:cNvPr>
          <p:cNvCxnSpPr>
            <a:cxnSpLocks/>
          </p:cNvCxnSpPr>
          <p:nvPr/>
        </p:nvCxnSpPr>
        <p:spPr>
          <a:xfrm flipH="1">
            <a:off x="3406738" y="1740526"/>
            <a:ext cx="187112" cy="475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D684AC0-2C76-4BA7-A1E3-66BE85A51258}"/>
              </a:ext>
            </a:extLst>
          </p:cNvPr>
          <p:cNvCxnSpPr/>
          <p:nvPr/>
        </p:nvCxnSpPr>
        <p:spPr>
          <a:xfrm>
            <a:off x="2520093" y="5664692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Стрелка вниз 30">
            <a:extLst>
              <a:ext uri="{FF2B5EF4-FFF2-40B4-BE49-F238E27FC236}">
                <a16:creationId xmlns:a16="http://schemas.microsoft.com/office/drawing/2014/main" id="{633C5132-4788-4431-A95B-E0F13CEE7E3B}"/>
              </a:ext>
            </a:extLst>
          </p:cNvPr>
          <p:cNvSpPr/>
          <p:nvPr/>
        </p:nvSpPr>
        <p:spPr>
          <a:xfrm rot="296818">
            <a:off x="2670634" y="2635026"/>
            <a:ext cx="360363" cy="990595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9201273-5F8E-4333-8AEB-AF396B549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48026">
            <a:off x="3486000" y="3010825"/>
            <a:ext cx="573955" cy="690692"/>
          </a:xfrm>
          <a:prstGeom prst="rect">
            <a:avLst/>
          </a:prstGeom>
        </p:spPr>
      </p:pic>
      <p:cxnSp>
        <p:nvCxnSpPr>
          <p:cNvPr id="34" name="Прямая со стрелкой 5">
            <a:extLst>
              <a:ext uri="{FF2B5EF4-FFF2-40B4-BE49-F238E27FC236}">
                <a16:creationId xmlns:a16="http://schemas.microsoft.com/office/drawing/2014/main" id="{8394B83B-1FA0-4AFA-979B-5F858965BFEC}"/>
              </a:ext>
            </a:extLst>
          </p:cNvPr>
          <p:cNvCxnSpPr>
            <a:cxnSpLocks/>
          </p:cNvCxnSpPr>
          <p:nvPr/>
        </p:nvCxnSpPr>
        <p:spPr>
          <a:xfrm>
            <a:off x="10252665" y="5044617"/>
            <a:ext cx="0" cy="587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5">
            <a:extLst>
              <a:ext uri="{FF2B5EF4-FFF2-40B4-BE49-F238E27FC236}">
                <a16:creationId xmlns:a16="http://schemas.microsoft.com/office/drawing/2014/main" id="{B2BB6160-7CF7-486E-9E6E-E3533CC3E9A4}"/>
              </a:ext>
            </a:extLst>
          </p:cNvPr>
          <p:cNvCxnSpPr>
            <a:cxnSpLocks/>
          </p:cNvCxnSpPr>
          <p:nvPr/>
        </p:nvCxnSpPr>
        <p:spPr>
          <a:xfrm flipH="1">
            <a:off x="7000960" y="5185589"/>
            <a:ext cx="8830" cy="475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0E38B77-92C7-4CF7-984E-438C97F7E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48026">
            <a:off x="3171442" y="5027357"/>
            <a:ext cx="506697" cy="609755"/>
          </a:xfrm>
          <a:prstGeom prst="rect">
            <a:avLst/>
          </a:prstGeom>
        </p:spPr>
      </p:pic>
      <p:cxnSp>
        <p:nvCxnSpPr>
          <p:cNvPr id="37" name="Прямая со стрелкой 5">
            <a:extLst>
              <a:ext uri="{FF2B5EF4-FFF2-40B4-BE49-F238E27FC236}">
                <a16:creationId xmlns:a16="http://schemas.microsoft.com/office/drawing/2014/main" id="{EC4CDB80-EE95-45B5-869A-4AB3FC2C2408}"/>
              </a:ext>
            </a:extLst>
          </p:cNvPr>
          <p:cNvCxnSpPr>
            <a:cxnSpLocks/>
          </p:cNvCxnSpPr>
          <p:nvPr/>
        </p:nvCxnSpPr>
        <p:spPr>
          <a:xfrm flipH="1">
            <a:off x="7489372" y="2401488"/>
            <a:ext cx="187112" cy="475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Скругленный прямоугольник 17">
            <a:extLst>
              <a:ext uri="{FF2B5EF4-FFF2-40B4-BE49-F238E27FC236}">
                <a16:creationId xmlns:a16="http://schemas.microsoft.com/office/drawing/2014/main" id="{5C718B1E-50FE-4389-B441-9E65B67C2479}"/>
              </a:ext>
            </a:extLst>
          </p:cNvPr>
          <p:cNvSpPr/>
          <p:nvPr/>
        </p:nvSpPr>
        <p:spPr>
          <a:xfrm>
            <a:off x="1365255" y="1139878"/>
            <a:ext cx="3511543" cy="752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Фототрофний</a:t>
            </a:r>
            <a:r>
              <a:rPr kumimoji="0" lang="uk-UA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блок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19">
            <a:extLst>
              <a:ext uri="{FF2B5EF4-FFF2-40B4-BE49-F238E27FC236}">
                <a16:creationId xmlns:a16="http://schemas.microsoft.com/office/drawing/2014/main" id="{A7EDBB59-AFAB-4355-A12E-139D182F3E72}"/>
              </a:ext>
            </a:extLst>
          </p:cNvPr>
          <p:cNvSpPr/>
          <p:nvPr/>
        </p:nvSpPr>
        <p:spPr>
          <a:xfrm>
            <a:off x="6539441" y="1085722"/>
            <a:ext cx="4068747" cy="5510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Гетеротрофний блок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78AE5F2-D997-441D-BB0D-89367D78E61F}"/>
              </a:ext>
            </a:extLst>
          </p:cNvPr>
          <p:cNvSpPr/>
          <p:nvPr/>
        </p:nvSpPr>
        <p:spPr>
          <a:xfrm>
            <a:off x="5014054" y="1697936"/>
            <a:ext cx="1352119" cy="512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dirty="0">
                <a:solidFill>
                  <a:srgbClr val="000000"/>
                </a:solidFill>
              </a:rPr>
              <a:t>10 %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2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B326BD-6CB2-4845-B3A9-CE655C94C175}"/>
              </a:ext>
            </a:extLst>
          </p:cNvPr>
          <p:cNvSpPr/>
          <p:nvPr/>
        </p:nvSpPr>
        <p:spPr>
          <a:xfrm>
            <a:off x="2855914" y="333375"/>
            <a:ext cx="7056437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Агроценоз </a:t>
            </a: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21D21B7-FB69-4ED1-B7E9-B888B578BCB5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C932A6E-3114-4C05-86E2-644ACECC7EF7}"/>
              </a:ext>
            </a:extLst>
          </p:cNvPr>
          <p:cNvCxnSpPr>
            <a:cxnSpLocks/>
          </p:cNvCxnSpPr>
          <p:nvPr/>
        </p:nvCxnSpPr>
        <p:spPr>
          <a:xfrm>
            <a:off x="3124200" y="981075"/>
            <a:ext cx="0" cy="422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FC39ADE-0867-4053-946D-662D2BD3106F}"/>
              </a:ext>
            </a:extLst>
          </p:cNvPr>
          <p:cNvCxnSpPr>
            <a:cxnSpLocks/>
          </p:cNvCxnSpPr>
          <p:nvPr/>
        </p:nvCxnSpPr>
        <p:spPr>
          <a:xfrm>
            <a:off x="6167438" y="1150932"/>
            <a:ext cx="0" cy="333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E89914E-5E18-4CB3-8FFE-0B7683FC35A1}"/>
              </a:ext>
            </a:extLst>
          </p:cNvPr>
          <p:cNvCxnSpPr/>
          <p:nvPr/>
        </p:nvCxnSpPr>
        <p:spPr>
          <a:xfrm>
            <a:off x="868838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1AFFC14-1C40-4A52-9512-41F2B81A267A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E6B8978C-B7AD-4107-A8D0-1B3463CC12C1}"/>
              </a:ext>
            </a:extLst>
          </p:cNvPr>
          <p:cNvSpPr/>
          <p:nvPr/>
        </p:nvSpPr>
        <p:spPr>
          <a:xfrm>
            <a:off x="949890" y="1554714"/>
            <a:ext cx="2747793" cy="1263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Споживання додаткової енергії</a:t>
            </a:r>
            <a:endParaRPr lang="ru-RU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D507059D-BB6A-4B5F-AE50-D19985DD5745}"/>
              </a:ext>
            </a:extLst>
          </p:cNvPr>
          <p:cNvSpPr/>
          <p:nvPr/>
        </p:nvSpPr>
        <p:spPr>
          <a:xfrm>
            <a:off x="4507309" y="1480222"/>
            <a:ext cx="2760664" cy="1523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Зменшення видового різноманіття компонентів </a:t>
            </a:r>
            <a:r>
              <a:rPr lang="uk-UA" altLang="ru-RU" sz="2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агроекосистем</a:t>
            </a:r>
            <a:endParaRPr lang="ru-RU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5E9409F4-1EC2-4343-B73D-C1B439F45B4A}"/>
              </a:ext>
            </a:extLst>
          </p:cNvPr>
          <p:cNvSpPr/>
          <p:nvPr/>
        </p:nvSpPr>
        <p:spPr>
          <a:xfrm>
            <a:off x="7786691" y="1295399"/>
            <a:ext cx="3101701" cy="15262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Культури в агроценозі – результат штучного добор</a:t>
            </a:r>
            <a:r>
              <a:rPr lang="uk-UA" altLang="ru-RU" b="1" i="1" dirty="0">
                <a:solidFill>
                  <a:srgbClr val="000000"/>
                </a:solidFill>
                <a:latin typeface="Cambria" panose="02040503050406030204" pitchFamily="18" charset="0"/>
              </a:rPr>
              <a:t>у</a:t>
            </a:r>
            <a:endParaRPr lang="ru-RU" altLang="ru-RU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D251187-FA57-4F66-B88A-78B15F11CE44}"/>
              </a:ext>
            </a:extLst>
          </p:cNvPr>
          <p:cNvSpPr/>
          <p:nvPr/>
        </p:nvSpPr>
        <p:spPr>
          <a:xfrm>
            <a:off x="832765" y="3385212"/>
            <a:ext cx="2747793" cy="30661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srgbClr val="000000"/>
                </a:solidFill>
              </a:rPr>
              <a:t> </a:t>
            </a:r>
            <a:r>
              <a:rPr lang="uk-UA" altLang="ru-RU" i="1" dirty="0">
                <a:solidFill>
                  <a:srgbClr val="000000"/>
                </a:solidFill>
              </a:rPr>
              <a:t>паливо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srgbClr val="000000"/>
                </a:solidFill>
              </a:rPr>
              <a:t>тяглова сила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srgbClr val="000000"/>
                </a:solidFill>
              </a:rPr>
              <a:t> праця людини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srgbClr val="000000"/>
                </a:solidFill>
              </a:rPr>
              <a:t>добрива, пестициди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srgbClr val="000000"/>
                </a:solidFill>
              </a:rPr>
              <a:t>агротехнічні заходи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srgbClr val="000000"/>
                </a:solidFill>
              </a:rPr>
              <a:t>культивація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solidFill>
                  <a:srgbClr val="000000"/>
                </a:solidFill>
              </a:rPr>
              <a:t>Теплиці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altLang="ru-RU" dirty="0">
                <a:solidFill>
                  <a:srgbClr val="000000"/>
                </a:solidFill>
              </a:rPr>
              <a:t>освітлення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altLang="ru-RU" dirty="0">
                <a:solidFill>
                  <a:srgbClr val="000000"/>
                </a:solidFill>
              </a:rPr>
              <a:t>Зрошування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altLang="ru-RU" dirty="0">
                <a:solidFill>
                  <a:srgbClr val="000000"/>
                </a:solidFill>
              </a:rPr>
              <a:t> опалювання</a:t>
            </a:r>
            <a:endParaRPr lang="uk-UA" altLang="ru-RU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FEFE90-926E-4E79-951D-10EC2F20CEE7}"/>
              </a:ext>
            </a:extLst>
          </p:cNvPr>
          <p:cNvSpPr/>
          <p:nvPr/>
        </p:nvSpPr>
        <p:spPr>
          <a:xfrm>
            <a:off x="3994376" y="5707067"/>
            <a:ext cx="4203247" cy="94525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srgbClr val="002060"/>
                </a:solidFill>
              </a:rPr>
              <a:t>Зовнішнє керування, підпорядковане зовнішнім цілям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C547F95-5C88-4EBA-95F2-87AA36A7FFD8}"/>
              </a:ext>
            </a:extLst>
          </p:cNvPr>
          <p:cNvSpPr/>
          <p:nvPr/>
        </p:nvSpPr>
        <p:spPr>
          <a:xfrm>
            <a:off x="8327131" y="3236704"/>
            <a:ext cx="2249488" cy="11253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srgbClr val="002060"/>
                </a:solidFill>
              </a:rPr>
              <a:t>Мета: </a:t>
            </a:r>
            <a:r>
              <a:rPr lang="uk-UA" altLang="ru-RU" i="1" dirty="0">
                <a:solidFill>
                  <a:srgbClr val="002060"/>
                </a:solidFill>
              </a:rPr>
              <a:t>висока продуктивність</a:t>
            </a:r>
            <a:endParaRPr lang="ru-RU" altLang="ru-RU" i="1" dirty="0">
              <a:solidFill>
                <a:srgbClr val="002060"/>
              </a:solidFill>
            </a:endParaRPr>
          </a:p>
        </p:txBody>
      </p:sp>
      <p:sp>
        <p:nvSpPr>
          <p:cNvPr id="29" name="Стрелка вниз 28">
            <a:extLst>
              <a:ext uri="{FF2B5EF4-FFF2-40B4-BE49-F238E27FC236}">
                <a16:creationId xmlns:a16="http://schemas.microsoft.com/office/drawing/2014/main" id="{CF3F7FFD-5F6D-4ADB-AEE2-0967EE89CBE4}"/>
              </a:ext>
            </a:extLst>
          </p:cNvPr>
          <p:cNvSpPr/>
          <p:nvPr/>
        </p:nvSpPr>
        <p:spPr>
          <a:xfrm>
            <a:off x="2151114" y="2728319"/>
            <a:ext cx="355600" cy="609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EB103270-7A67-4336-8216-08FB6674A7CD}"/>
              </a:ext>
            </a:extLst>
          </p:cNvPr>
          <p:cNvSpPr/>
          <p:nvPr/>
        </p:nvSpPr>
        <p:spPr>
          <a:xfrm>
            <a:off x="9187951" y="2627356"/>
            <a:ext cx="360363" cy="6858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D93197-3E69-44DB-934C-BF8E05540EB6}"/>
              </a:ext>
            </a:extLst>
          </p:cNvPr>
          <p:cNvSpPr/>
          <p:nvPr/>
        </p:nvSpPr>
        <p:spPr>
          <a:xfrm>
            <a:off x="8399744" y="4955312"/>
            <a:ext cx="2249488" cy="1125308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srgbClr val="002060"/>
                </a:solidFill>
              </a:rPr>
              <a:t>Менша стійкість порівняно з природним біогеоценозом</a:t>
            </a:r>
            <a:endParaRPr lang="ru-RU" altLang="ru-RU" i="1" dirty="0">
              <a:solidFill>
                <a:srgbClr val="002060"/>
              </a:solidFill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BEF4EF4-FBC5-4350-B9B0-9268D48850B7}"/>
              </a:ext>
            </a:extLst>
          </p:cNvPr>
          <p:cNvCxnSpPr>
            <a:cxnSpLocks/>
          </p:cNvCxnSpPr>
          <p:nvPr/>
        </p:nvCxnSpPr>
        <p:spPr>
          <a:xfrm>
            <a:off x="6167438" y="1040712"/>
            <a:ext cx="0" cy="333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17358B1F-04C7-44AB-BE5D-3BE0275C3416}"/>
              </a:ext>
            </a:extLst>
          </p:cNvPr>
          <p:cNvCxnSpPr>
            <a:cxnSpLocks/>
          </p:cNvCxnSpPr>
          <p:nvPr/>
        </p:nvCxnSpPr>
        <p:spPr>
          <a:xfrm>
            <a:off x="9393569" y="4502689"/>
            <a:ext cx="0" cy="333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3C80837-FC44-435C-AE6C-018809444AD6}"/>
              </a:ext>
            </a:extLst>
          </p:cNvPr>
          <p:cNvSpPr/>
          <p:nvPr/>
        </p:nvSpPr>
        <p:spPr>
          <a:xfrm>
            <a:off x="4614203" y="3253470"/>
            <a:ext cx="2927212" cy="4426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srgbClr val="000000"/>
                </a:solidFill>
              </a:rPr>
              <a:t> </a:t>
            </a:r>
            <a:r>
              <a:rPr lang="uk-UA" altLang="ru-RU" i="1" dirty="0">
                <a:solidFill>
                  <a:srgbClr val="000000"/>
                </a:solidFill>
              </a:rPr>
              <a:t>необхідні заходи</a:t>
            </a:r>
            <a:endParaRPr lang="ru-RU" altLang="ru-RU" i="1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A4F5F25-5DB2-441D-8FF3-469CFAA81E05}"/>
              </a:ext>
            </a:extLst>
          </p:cNvPr>
          <p:cNvSpPr/>
          <p:nvPr/>
        </p:nvSpPr>
        <p:spPr>
          <a:xfrm>
            <a:off x="4789518" y="3901792"/>
            <a:ext cx="2576581" cy="15403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srgbClr val="000000"/>
                </a:solidFill>
              </a:rPr>
              <a:t>-  </a:t>
            </a:r>
            <a:r>
              <a:rPr lang="uk-UA" altLang="ru-RU" i="1" dirty="0">
                <a:solidFill>
                  <a:srgbClr val="000000"/>
                </a:solidFill>
              </a:rPr>
              <a:t>збирання врожаю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srgbClr val="000000"/>
                </a:solidFill>
              </a:rPr>
              <a:t>- компостування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srgbClr val="000000"/>
                </a:solidFill>
              </a:rPr>
              <a:t>- зберігання врожаю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srgbClr val="000000"/>
                </a:solidFill>
              </a:rPr>
              <a:t>- оранка, лущіння, культивування</a:t>
            </a:r>
            <a:endParaRPr lang="ru-RU" alt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sz="2800" dirty="0"/>
              <a:t>: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03388" y="2174876"/>
            <a:ext cx="4464050" cy="1038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1600" dirty="0"/>
          </a:p>
        </p:txBody>
      </p:sp>
      <p:sp>
        <p:nvSpPr>
          <p:cNvPr id="25605" name="Объект 5"/>
          <p:cNvSpPr>
            <a:spLocks noGrp="1"/>
          </p:cNvSpPr>
          <p:nvPr>
            <p:ph sz="quarter" idx="4"/>
          </p:nvPr>
        </p:nvSpPr>
        <p:spPr>
          <a:xfrm>
            <a:off x="6169025" y="2174876"/>
            <a:ext cx="4103688" cy="893763"/>
          </a:xfrm>
        </p:spPr>
        <p:txBody>
          <a:bodyPr/>
          <a:lstStyle/>
          <a:p>
            <a:pPr marL="0" indent="0" eaLnBrk="1" hangingPunct="1">
              <a:buNone/>
            </a:pPr>
            <a:endParaRPr lang="ru-RU" sz="1600" dirty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174876"/>
            <a:ext cx="5504698" cy="37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987" y="514072"/>
            <a:ext cx="5466899" cy="37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888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31726" y="498028"/>
            <a:ext cx="4880091" cy="2833848"/>
          </a:xfrm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C9A7DB31-2572-47E6-9E46-9CDEEF798E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8287" y="3663155"/>
            <a:ext cx="4880091" cy="297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9FA9B3FA-A9F5-499D-B30A-74B4C85EBB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3700" y="3501352"/>
            <a:ext cx="4560776" cy="297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64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77D70-C676-414E-BB7F-A34576F8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 природного біогеоценозу і агроценозу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9F4081-3120-4073-A941-945355251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04657" cy="4351338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 біоценоз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 стабільний біогеоценоз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саморегульований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5B38EC-0143-45F3-973E-D925C2985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70" y="1436914"/>
            <a:ext cx="5083629" cy="4740049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Агроценоз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Сівозміна і зміна складу фауни щороку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 комплекс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багатоїдних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шкідників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 комплекс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трофічно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спеціалізованих шкідників, що мігрують з резервацій або з інших полів сівозміни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Мікроорганізми – переважно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облігатні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паразити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Бур'яни поширюються з резервацій на неораних землях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5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43EB97-A53E-42D7-97E3-421A55B9C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5588"/>
            <a:ext cx="10515600" cy="5431375"/>
          </a:xfrm>
        </p:spPr>
        <p:txBody>
          <a:bodyPr/>
          <a:lstStyle/>
          <a:p>
            <a:r>
              <a:rPr lang="ru-RU" b="1" i="1" dirty="0"/>
              <a:t>У </a:t>
            </a:r>
            <a:r>
              <a:rPr lang="ru-RU" b="1" i="1" dirty="0" err="1"/>
              <a:t>рільництві</a:t>
            </a:r>
            <a:r>
              <a:rPr lang="ru-RU" b="1" i="1" dirty="0"/>
              <a:t> та </a:t>
            </a:r>
            <a:r>
              <a:rPr lang="ru-RU" b="1" i="1" dirty="0" err="1"/>
              <a:t>овочівництві</a:t>
            </a:r>
            <a:r>
              <a:rPr lang="ru-RU" b="1" i="1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агротехнічні</a:t>
            </a:r>
            <a:r>
              <a:rPr lang="ru-RU" dirty="0"/>
              <a:t> заходи,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добір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кращого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шкідливими</a:t>
            </a:r>
            <a:r>
              <a:rPr lang="ru-RU" dirty="0"/>
              <a:t> </a:t>
            </a:r>
            <a:r>
              <a:rPr lang="ru-RU" dirty="0" err="1"/>
              <a:t>мікроорганізмами</a:t>
            </a:r>
            <a:r>
              <a:rPr lang="ru-RU" dirty="0"/>
              <a:t> і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комахами</a:t>
            </a:r>
            <a:r>
              <a:rPr lang="ru-RU" dirty="0"/>
              <a:t>. </a:t>
            </a:r>
          </a:p>
          <a:p>
            <a:r>
              <a:rPr lang="ru-RU" dirty="0" err="1"/>
              <a:t>Ці</a:t>
            </a:r>
            <a:r>
              <a:rPr lang="ru-RU" dirty="0"/>
              <a:t> заходи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профілактичне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і є </a:t>
            </a:r>
            <a:r>
              <a:rPr lang="ru-RU" dirty="0" err="1"/>
              <a:t>першочерговими</a:t>
            </a:r>
            <a:r>
              <a:rPr lang="ru-RU" dirty="0"/>
              <a:t>, </a:t>
            </a:r>
            <a:r>
              <a:rPr lang="ru-RU" dirty="0" err="1"/>
              <a:t>обов'язковими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, яка проводиться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прогнозованого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, хвороб та </a:t>
            </a:r>
            <a:r>
              <a:rPr lang="ru-RU" dirty="0" err="1"/>
              <a:t>бур'янів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0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BD1AE5-08BB-4624-9864-A86990625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130"/>
            <a:ext cx="10515600" cy="5318834"/>
          </a:xfrm>
        </p:spPr>
        <p:txBody>
          <a:bodyPr/>
          <a:lstStyle/>
          <a:p>
            <a:r>
              <a:rPr lang="ru-RU" b="1" i="1" dirty="0"/>
              <a:t>У </a:t>
            </a:r>
            <a:r>
              <a:rPr lang="ru-RU" b="1" i="1" dirty="0" err="1"/>
              <a:t>багаторічних</a:t>
            </a:r>
            <a:r>
              <a:rPr lang="ru-RU" b="1" i="1" dirty="0"/>
              <a:t> </a:t>
            </a:r>
            <a:r>
              <a:rPr lang="ru-RU" b="1" i="1" dirty="0" err="1"/>
              <a:t>насадженнях</a:t>
            </a:r>
            <a:r>
              <a:rPr lang="ru-RU" b="1" i="1" dirty="0"/>
              <a:t> </a:t>
            </a:r>
            <a:r>
              <a:rPr lang="ru-RU" dirty="0"/>
              <a:t>– садах, виноградниках та </a:t>
            </a:r>
            <a:r>
              <a:rPr lang="ru-RU" dirty="0" err="1"/>
              <a:t>хмільниках</a:t>
            </a:r>
            <a:r>
              <a:rPr lang="ru-RU" dirty="0"/>
              <a:t> – </a:t>
            </a:r>
            <a:r>
              <a:rPr lang="ru-RU" dirty="0" err="1"/>
              <a:t>відпадають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агротехнічного</a:t>
            </a:r>
            <a:r>
              <a:rPr lang="ru-RU" dirty="0"/>
              <a:t> методу: </a:t>
            </a:r>
            <a:r>
              <a:rPr lang="ru-RU" dirty="0" err="1"/>
              <a:t>сівозміна</a:t>
            </a:r>
            <a:r>
              <a:rPr lang="ru-RU" dirty="0"/>
              <a:t>, строки </a:t>
            </a:r>
            <a:r>
              <a:rPr lang="ru-RU" dirty="0" err="1"/>
              <a:t>сівби</a:t>
            </a:r>
            <a:r>
              <a:rPr lang="ru-RU" dirty="0"/>
              <a:t>, </a:t>
            </a:r>
            <a:r>
              <a:rPr lang="ru-RU" dirty="0" err="1"/>
              <a:t>оновлення</a:t>
            </a:r>
            <a:r>
              <a:rPr lang="ru-RU" dirty="0"/>
              <a:t> сортового складу, </a:t>
            </a:r>
            <a:r>
              <a:rPr lang="ru-RU" dirty="0" err="1"/>
              <a:t>насінництво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Обробіток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не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 та </a:t>
            </a:r>
            <a:r>
              <a:rPr lang="ru-RU" dirty="0" err="1"/>
              <a:t>розвиток</a:t>
            </a:r>
            <a:r>
              <a:rPr lang="ru-RU" dirty="0"/>
              <a:t> хвороб. </a:t>
            </a:r>
          </a:p>
          <a:p>
            <a:r>
              <a:rPr lang="ru-RU" dirty="0" err="1"/>
              <a:t>Певну</a:t>
            </a:r>
            <a:r>
              <a:rPr lang="ru-RU" dirty="0"/>
              <a:t> роль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заходи, як </a:t>
            </a:r>
            <a:r>
              <a:rPr lang="ru-RU" dirty="0" err="1"/>
              <a:t>очищення</a:t>
            </a:r>
            <a:r>
              <a:rPr lang="ru-RU" dirty="0"/>
              <a:t> кори,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відстала</a:t>
            </a:r>
            <a:r>
              <a:rPr lang="ru-RU" dirty="0"/>
              <a:t>, </a:t>
            </a:r>
            <a:r>
              <a:rPr lang="ru-RU" dirty="0" err="1"/>
              <a:t>лікування</a:t>
            </a:r>
            <a:r>
              <a:rPr lang="ru-RU" dirty="0"/>
              <a:t> ран на штамбах дерев, </a:t>
            </a:r>
            <a:r>
              <a:rPr lang="ru-RU" dirty="0" err="1"/>
              <a:t>обрізування</a:t>
            </a:r>
            <a:r>
              <a:rPr lang="ru-RU" dirty="0"/>
              <a:t>,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відрізків</a:t>
            </a:r>
            <a:r>
              <a:rPr lang="ru-RU" dirty="0"/>
              <a:t> </a:t>
            </a:r>
            <a:r>
              <a:rPr lang="ru-RU" dirty="0" err="1"/>
              <a:t>гілок</a:t>
            </a:r>
            <a:r>
              <a:rPr lang="ru-RU" dirty="0"/>
              <a:t> та </a:t>
            </a:r>
            <a:r>
              <a:rPr lang="ru-RU" dirty="0" err="1"/>
              <a:t>рукавів</a:t>
            </a:r>
            <a:r>
              <a:rPr lang="ru-RU" dirty="0"/>
              <a:t> </a:t>
            </a:r>
            <a:r>
              <a:rPr lang="ru-RU" dirty="0" err="1"/>
              <a:t>виноградної</a:t>
            </a:r>
            <a:r>
              <a:rPr lang="ru-RU" dirty="0"/>
              <a:t> </a:t>
            </a:r>
            <a:r>
              <a:rPr lang="ru-RU" dirty="0" err="1"/>
              <a:t>лози</a:t>
            </a:r>
            <a:r>
              <a:rPr lang="ru-RU" dirty="0"/>
              <a:t>, </a:t>
            </a:r>
            <a:r>
              <a:rPr lang="ru-RU" dirty="0" err="1"/>
              <a:t>пагонів</a:t>
            </a:r>
            <a:r>
              <a:rPr lang="ru-RU" dirty="0"/>
              <a:t> хмелю,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розміщуються</a:t>
            </a:r>
            <a:r>
              <a:rPr lang="ru-RU" dirty="0"/>
              <a:t> </a:t>
            </a:r>
            <a:r>
              <a:rPr lang="ru-RU" dirty="0" err="1"/>
              <a:t>зимові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 і </a:t>
            </a:r>
            <a:r>
              <a:rPr lang="ru-RU" dirty="0" err="1"/>
              <a:t>збудників</a:t>
            </a:r>
            <a:r>
              <a:rPr lang="ru-RU" dirty="0"/>
              <a:t> хвороб</a:t>
            </a:r>
          </a:p>
        </p:txBody>
      </p:sp>
    </p:spTree>
    <p:extLst>
      <p:ext uri="{BB962C8B-B14F-4D97-AF65-F5344CB8AC3E}">
        <p14:creationId xmlns:p14="http://schemas.microsoft.com/office/powerpoint/2010/main" val="393253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04B1B-4908-4C63-A30D-693DBE1B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932"/>
          </a:xfrm>
        </p:spPr>
        <p:txBody>
          <a:bodyPr>
            <a:normAutofit/>
          </a:bodyPr>
          <a:lstStyle/>
          <a:p>
            <a:r>
              <a:rPr lang="uk-UA" sz="4000" b="1" dirty="0"/>
              <a:t>Особливості інтегрованого захисту рослин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26B09-D755-46BF-84B1-799C99684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833257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Інтегрований</a:t>
            </a: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рослин</a:t>
            </a:r>
            <a:r>
              <a:rPr lang="ru-RU" b="1" dirty="0"/>
              <a:t> 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для </a:t>
            </a:r>
            <a:r>
              <a:rPr lang="ru-RU" dirty="0" err="1">
                <a:solidFill>
                  <a:srgbClr val="FF0000"/>
                </a:solidFill>
              </a:rPr>
              <a:t>довгострокового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регулювання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до </a:t>
            </a:r>
            <a:r>
              <a:rPr lang="ru-RU" dirty="0" err="1"/>
              <a:t>невідчутного</a:t>
            </a:r>
            <a:r>
              <a:rPr lang="ru-RU" dirty="0"/>
              <a:t>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ru-RU" dirty="0" err="1">
                <a:solidFill>
                  <a:srgbClr val="FF0000"/>
                </a:solidFill>
              </a:rPr>
              <a:t>основі</a:t>
            </a:r>
            <a:r>
              <a:rPr lang="ru-RU" dirty="0">
                <a:solidFill>
                  <a:srgbClr val="FF0000"/>
                </a:solidFill>
              </a:rPr>
              <a:t> прогнозу </a:t>
            </a:r>
            <a:r>
              <a:rPr lang="ru-RU" dirty="0" err="1">
                <a:solidFill>
                  <a:srgbClr val="FF0000"/>
                </a:solidFill>
              </a:rPr>
              <a:t>економічних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порогів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шкодочинності</a:t>
            </a:r>
            <a:r>
              <a:rPr lang="ru-RU" dirty="0"/>
              <a:t>,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енергоошадних</a:t>
            </a:r>
            <a:r>
              <a:rPr lang="ru-RU" dirty="0"/>
              <a:t> та </a:t>
            </a:r>
            <a:r>
              <a:rPr lang="ru-RU" dirty="0" err="1"/>
              <a:t>природоохоронних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надійний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err="1"/>
              <a:t>рівновагу</a:t>
            </a:r>
            <a:r>
              <a:rPr lang="ru-RU" dirty="0"/>
              <a:t> в </a:t>
            </a:r>
            <a:r>
              <a:rPr lang="ru-RU" dirty="0" err="1"/>
              <a:t>довкіллі</a:t>
            </a:r>
            <a:r>
              <a:rPr lang="ru-RU" dirty="0"/>
              <a:t>.</a:t>
            </a:r>
          </a:p>
          <a:p>
            <a:r>
              <a:rPr lang="ru-RU" b="1" dirty="0" err="1"/>
              <a:t>Інтегрований</a:t>
            </a: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dirty="0" err="1">
                <a:solidFill>
                  <a:srgbClr val="FF0000"/>
                </a:solidFill>
              </a:rPr>
              <a:t>принципово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відрізняється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загальноприйнятих</a:t>
            </a:r>
            <a:r>
              <a:rPr lang="ru-RU" dirty="0"/>
              <a:t> систем </a:t>
            </a:r>
            <a:r>
              <a:rPr lang="ru-RU" dirty="0" err="1"/>
              <a:t>захисту</a:t>
            </a:r>
            <a:r>
              <a:rPr lang="ru-RU" dirty="0"/>
              <a:t>, основу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календарні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орієнтовані</a:t>
            </a:r>
            <a:r>
              <a:rPr lang="ru-RU" dirty="0"/>
              <a:t> на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наявними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основного </a:t>
            </a:r>
            <a:r>
              <a:rPr lang="ru-RU" dirty="0" err="1"/>
              <a:t>напряму</a:t>
            </a:r>
            <a:r>
              <a:rPr lang="ru-RU" dirty="0"/>
              <a:t> в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ґрунтується</a:t>
            </a:r>
            <a:r>
              <a:rPr lang="ru-RU" dirty="0">
                <a:solidFill>
                  <a:srgbClr val="FF0000"/>
                </a:solidFill>
              </a:rPr>
              <a:t> на точному </a:t>
            </a:r>
            <a:r>
              <a:rPr lang="ru-RU" dirty="0" err="1">
                <a:solidFill>
                  <a:srgbClr val="FF0000"/>
                </a:solidFill>
              </a:rPr>
              <a:t>прогнозі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і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керувати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фітосанітарним</a:t>
            </a:r>
            <a:r>
              <a:rPr lang="ru-RU" dirty="0">
                <a:solidFill>
                  <a:srgbClr val="FF0000"/>
                </a:solidFill>
              </a:rPr>
              <a:t> станом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813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B3C189C-589C-477B-94DB-CC1043530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462" y="244619"/>
            <a:ext cx="10199076" cy="63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24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A858F-EE7B-487D-9382-E1DEDD244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8629"/>
            <a:ext cx="9144000" cy="2307771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11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8E3355-5432-4B14-B6A0-F0639962C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27085"/>
            <a:ext cx="9144000" cy="3338285"/>
          </a:xfrm>
        </p:spPr>
        <p:txBody>
          <a:bodyPr/>
          <a:lstStyle/>
          <a:p>
            <a:r>
              <a:rPr lang="uk-UA" sz="3600" dirty="0"/>
              <a:t>план</a:t>
            </a:r>
            <a:endParaRPr lang="ru-RU" sz="3600" dirty="0"/>
          </a:p>
          <a:p>
            <a:pPr algn="l"/>
            <a:r>
              <a:rPr lang="ru-RU" dirty="0"/>
              <a:t>1. Мета і </a:t>
            </a:r>
            <a:r>
              <a:rPr lang="ru-RU" dirty="0" err="1"/>
              <a:t>завдання</a:t>
            </a:r>
            <a:r>
              <a:rPr lang="ru-RU" dirty="0"/>
              <a:t> прогнозу в </a:t>
            </a:r>
            <a:r>
              <a:rPr lang="ru-RU" dirty="0" err="1"/>
              <a:t>інтегрованих</a:t>
            </a:r>
            <a:r>
              <a:rPr lang="ru-RU" dirty="0"/>
              <a:t> системах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2.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3.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4.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5.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71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DF8DD-1997-4050-BF24-3444D4D1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974725"/>
            <a:ext cx="10515600" cy="11443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F9C1F9-E772-46F6-A20A-38298C3C0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актуальні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інтегрованого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</a:t>
            </a:r>
          </a:p>
          <a:p>
            <a:r>
              <a:rPr lang="ru-RU" dirty="0"/>
              <a:t>2. Структура </a:t>
            </a:r>
            <a:r>
              <a:rPr lang="ru-RU" dirty="0" err="1"/>
              <a:t>агроценозу</a:t>
            </a:r>
            <a:r>
              <a:rPr lang="ru-RU" dirty="0"/>
              <a:t> та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.</a:t>
            </a:r>
          </a:p>
          <a:p>
            <a:r>
              <a:rPr lang="ru-RU" dirty="0"/>
              <a:t>3. Модель </a:t>
            </a:r>
            <a:r>
              <a:rPr lang="ru-RU" dirty="0" err="1"/>
              <a:t>інтегрованої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48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322E3D-37AE-4180-9557-6A568CA2CCC5}"/>
              </a:ext>
            </a:extLst>
          </p:cNvPr>
          <p:cNvSpPr/>
          <p:nvPr/>
        </p:nvSpPr>
        <p:spPr>
          <a:xfrm>
            <a:off x="2743200" y="381000"/>
            <a:ext cx="7056438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Мета і завдання прогнозу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9D15AF5-52BD-4A4E-A161-00719348A865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C09EB7F-80EF-4A4E-9068-506EB46FD5E2}"/>
              </a:ext>
            </a:extLst>
          </p:cNvPr>
          <p:cNvCxnSpPr>
            <a:cxnSpLocks/>
          </p:cNvCxnSpPr>
          <p:nvPr/>
        </p:nvCxnSpPr>
        <p:spPr>
          <a:xfrm flipH="1">
            <a:off x="2389379" y="985224"/>
            <a:ext cx="464457" cy="631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4B92AB7-6146-4BCB-8FBD-4BF0963E0BDF}"/>
              </a:ext>
            </a:extLst>
          </p:cNvPr>
          <p:cNvCxnSpPr>
            <a:cxnSpLocks/>
          </p:cNvCxnSpPr>
          <p:nvPr/>
        </p:nvCxnSpPr>
        <p:spPr>
          <a:xfrm>
            <a:off x="5105100" y="1083996"/>
            <a:ext cx="0" cy="765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947AB49-FD42-4D6D-9952-0E079E0F97FA}"/>
              </a:ext>
            </a:extLst>
          </p:cNvPr>
          <p:cNvCxnSpPr>
            <a:cxnSpLocks/>
          </p:cNvCxnSpPr>
          <p:nvPr/>
        </p:nvCxnSpPr>
        <p:spPr>
          <a:xfrm>
            <a:off x="9622003" y="981075"/>
            <a:ext cx="0" cy="70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A83FBC3-803B-4C5E-81E6-EB6C66E66020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14C92D62-BE75-4AD9-A75B-8F4F44B5D46A}"/>
              </a:ext>
            </a:extLst>
          </p:cNvPr>
          <p:cNvSpPr/>
          <p:nvPr/>
        </p:nvSpPr>
        <p:spPr>
          <a:xfrm>
            <a:off x="483094" y="1456443"/>
            <a:ext cx="2549396" cy="17489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Можливість  підготуватись і завчасно застосувати комплекс ЗЗР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D47940A9-47DB-430C-BFF0-F0CC78F558BF}"/>
              </a:ext>
            </a:extLst>
          </p:cNvPr>
          <p:cNvSpPr/>
          <p:nvPr/>
        </p:nvSpPr>
        <p:spPr>
          <a:xfrm>
            <a:off x="9237650" y="1456443"/>
            <a:ext cx="2766457" cy="1229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Планування обсягів виробництва і використання пестицидів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DC5142B-0E7C-4BE8-B6B8-D987A46D5469}"/>
              </a:ext>
            </a:extLst>
          </p:cNvPr>
          <p:cNvSpPr/>
          <p:nvPr/>
        </p:nvSpPr>
        <p:spPr>
          <a:xfrm>
            <a:off x="3494546" y="1967620"/>
            <a:ext cx="2327895" cy="11745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Розробка рекомендацій ЗР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9">
            <a:extLst>
              <a:ext uri="{FF2B5EF4-FFF2-40B4-BE49-F238E27FC236}">
                <a16:creationId xmlns:a16="http://schemas.microsoft.com/office/drawing/2014/main" id="{08DC370F-D30E-450F-9D41-959C5FD8232F}"/>
              </a:ext>
            </a:extLst>
          </p:cNvPr>
          <p:cNvSpPr/>
          <p:nvPr/>
        </p:nvSpPr>
        <p:spPr>
          <a:xfrm>
            <a:off x="4591133" y="3206722"/>
            <a:ext cx="3225636" cy="1656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Своєчасне внесення корективів у районування територій щодо використання сортів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9">
            <a:extLst>
              <a:ext uri="{FF2B5EF4-FFF2-40B4-BE49-F238E27FC236}">
                <a16:creationId xmlns:a16="http://schemas.microsoft.com/office/drawing/2014/main" id="{F1F6E29B-E00B-4F63-8D91-858D8D57470A}"/>
              </a:ext>
            </a:extLst>
          </p:cNvPr>
          <p:cNvSpPr/>
          <p:nvPr/>
        </p:nvSpPr>
        <p:spPr>
          <a:xfrm>
            <a:off x="9049897" y="3692056"/>
            <a:ext cx="2556790" cy="10515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Ефективність біологічних методів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9">
            <a:extLst>
              <a:ext uri="{FF2B5EF4-FFF2-40B4-BE49-F238E27FC236}">
                <a16:creationId xmlns:a16="http://schemas.microsoft.com/office/drawing/2014/main" id="{86DEE25F-9070-4BD9-83FA-4E3522B571EA}"/>
              </a:ext>
            </a:extLst>
          </p:cNvPr>
          <p:cNvSpPr/>
          <p:nvPr/>
        </p:nvSpPr>
        <p:spPr>
          <a:xfrm>
            <a:off x="1149182" y="3621056"/>
            <a:ext cx="2549396" cy="10641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Підібрати раціональну технологію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0AB3783-95E4-4D75-B83A-1FF85F382FB9}"/>
              </a:ext>
            </a:extLst>
          </p:cNvPr>
          <p:cNvCxnSpPr>
            <a:cxnSpLocks/>
          </p:cNvCxnSpPr>
          <p:nvPr/>
        </p:nvCxnSpPr>
        <p:spPr>
          <a:xfrm flipH="1">
            <a:off x="3080897" y="1173408"/>
            <a:ext cx="363749" cy="2255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232211B-2C2F-4A64-B2D5-50C21D11E4EF}"/>
              </a:ext>
            </a:extLst>
          </p:cNvPr>
          <p:cNvCxnSpPr>
            <a:cxnSpLocks/>
          </p:cNvCxnSpPr>
          <p:nvPr/>
        </p:nvCxnSpPr>
        <p:spPr>
          <a:xfrm flipH="1">
            <a:off x="4708540" y="4541833"/>
            <a:ext cx="390272" cy="700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C1BF5E9-29EF-4EA0-B4F0-AF6F7E092216}"/>
              </a:ext>
            </a:extLst>
          </p:cNvPr>
          <p:cNvCxnSpPr>
            <a:cxnSpLocks/>
          </p:cNvCxnSpPr>
          <p:nvPr/>
        </p:nvCxnSpPr>
        <p:spPr>
          <a:xfrm>
            <a:off x="7093190" y="4602556"/>
            <a:ext cx="275772" cy="620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99F924B-5096-465E-9817-BE2342CB4029}"/>
              </a:ext>
            </a:extLst>
          </p:cNvPr>
          <p:cNvCxnSpPr>
            <a:cxnSpLocks/>
          </p:cNvCxnSpPr>
          <p:nvPr/>
        </p:nvCxnSpPr>
        <p:spPr>
          <a:xfrm>
            <a:off x="8833997" y="1135062"/>
            <a:ext cx="898642" cy="2408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A1BA535-2F5D-4E9C-A8D9-BEE5CB693F07}"/>
              </a:ext>
            </a:extLst>
          </p:cNvPr>
          <p:cNvSpPr/>
          <p:nvPr/>
        </p:nvSpPr>
        <p:spPr>
          <a:xfrm>
            <a:off x="2743200" y="5192169"/>
            <a:ext cx="2761669" cy="1337278"/>
          </a:xfrm>
          <a:prstGeom prst="rect">
            <a:avLst/>
          </a:prstGeom>
          <a:solidFill>
            <a:schemeClr val="tx2">
              <a:lumMod val="50000"/>
            </a:schemeClr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Корекція чергування культур</a:t>
            </a:r>
            <a:endParaRPr kumimoji="0" lang="ru-RU" altLang="ru-RU" sz="1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F4A1547-CF5A-439E-AA71-698A5CB56E69}"/>
              </a:ext>
            </a:extLst>
          </p:cNvPr>
          <p:cNvSpPr/>
          <p:nvPr/>
        </p:nvSpPr>
        <p:spPr>
          <a:xfrm>
            <a:off x="6860334" y="5139722"/>
            <a:ext cx="3225636" cy="1337278"/>
          </a:xfrm>
          <a:prstGeom prst="rect">
            <a:avLst/>
          </a:prstGeom>
          <a:solidFill>
            <a:schemeClr val="tx2">
              <a:lumMod val="50000"/>
            </a:schemeClr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Виключення з сівозміни уразливих сортів в певних регіонах</a:t>
            </a:r>
            <a:endParaRPr kumimoji="0" lang="ru-RU" altLang="ru-RU" sz="1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100340A-B4AB-46F2-8AA8-9B6CAECE9B98}"/>
              </a:ext>
            </a:extLst>
          </p:cNvPr>
          <p:cNvCxnSpPr>
            <a:cxnSpLocks/>
          </p:cNvCxnSpPr>
          <p:nvPr/>
        </p:nvCxnSpPr>
        <p:spPr>
          <a:xfrm flipH="1">
            <a:off x="6122329" y="1266213"/>
            <a:ext cx="31582" cy="1939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Скругленный прямоугольник 19">
            <a:extLst>
              <a:ext uri="{FF2B5EF4-FFF2-40B4-BE49-F238E27FC236}">
                <a16:creationId xmlns:a16="http://schemas.microsoft.com/office/drawing/2014/main" id="{EE27A11E-BE66-414C-8EDB-498903B4E470}"/>
              </a:ext>
            </a:extLst>
          </p:cNvPr>
          <p:cNvSpPr/>
          <p:nvPr/>
        </p:nvSpPr>
        <p:spPr>
          <a:xfrm>
            <a:off x="6453799" y="1962677"/>
            <a:ext cx="2556790" cy="11385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Боротьба з бур'янами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24BF58F-804B-4377-BAC5-47FC9B1F308C}"/>
              </a:ext>
            </a:extLst>
          </p:cNvPr>
          <p:cNvCxnSpPr>
            <a:cxnSpLocks/>
          </p:cNvCxnSpPr>
          <p:nvPr/>
        </p:nvCxnSpPr>
        <p:spPr>
          <a:xfrm>
            <a:off x="7479154" y="1104560"/>
            <a:ext cx="0" cy="765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0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E38A5-AC0D-4656-BDDB-1D8B131E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/>
              <a:t>Види прогнозів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1DA84-0E0B-4B30-AD0C-EDDB8C377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Виділяють</a:t>
            </a:r>
            <a:r>
              <a:rPr lang="ru-RU" dirty="0"/>
              <a:t> три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прогнозів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b="1" i="1" dirty="0" err="1"/>
              <a:t>багаторічний</a:t>
            </a:r>
            <a:r>
              <a:rPr lang="ru-RU" b="1" i="1" dirty="0"/>
              <a:t> (</a:t>
            </a:r>
            <a:r>
              <a:rPr lang="ru-RU" b="1" i="1" dirty="0" err="1"/>
              <a:t>стратегічний</a:t>
            </a:r>
            <a:r>
              <a:rPr lang="ru-RU" b="1" i="1" dirty="0"/>
              <a:t>),  </a:t>
            </a:r>
            <a:r>
              <a:rPr lang="ru-RU" b="1" i="1" dirty="0" err="1"/>
              <a:t>довгостроковий</a:t>
            </a:r>
            <a:r>
              <a:rPr lang="ru-RU" b="1" i="1" dirty="0"/>
              <a:t> (</a:t>
            </a:r>
            <a:r>
              <a:rPr lang="ru-RU" b="1" i="1" dirty="0" err="1"/>
              <a:t>річний</a:t>
            </a:r>
            <a:r>
              <a:rPr lang="ru-RU" b="1" i="1" dirty="0"/>
              <a:t>), </a:t>
            </a:r>
            <a:r>
              <a:rPr lang="ru-RU" b="1" i="1" dirty="0" err="1"/>
              <a:t>короткостроковий</a:t>
            </a:r>
            <a:r>
              <a:rPr lang="ru-RU" b="1" i="1" dirty="0"/>
              <a:t> (</a:t>
            </a:r>
            <a:r>
              <a:rPr lang="ru-RU" b="1" i="1" dirty="0" err="1"/>
              <a:t>фенологічний</a:t>
            </a:r>
            <a:r>
              <a:rPr lang="ru-RU" b="1" i="1" dirty="0"/>
              <a:t>, </a:t>
            </a:r>
            <a:r>
              <a:rPr lang="ru-RU" b="1" i="1" dirty="0" err="1"/>
              <a:t>оперативний</a:t>
            </a:r>
            <a:r>
              <a:rPr lang="ru-RU" b="1" i="1" dirty="0"/>
              <a:t>)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Багаторічний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стратегічний</a:t>
            </a:r>
            <a:r>
              <a:rPr lang="ru-RU" b="1" dirty="0">
                <a:solidFill>
                  <a:srgbClr val="002060"/>
                </a:solidFill>
              </a:rPr>
              <a:t>) прогноз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науково-дослідних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підготовки</a:t>
            </a:r>
            <a:r>
              <a:rPr lang="ru-RU" dirty="0"/>
              <a:t> і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посібників</a:t>
            </a:r>
            <a:r>
              <a:rPr lang="ru-RU" dirty="0"/>
              <a:t>, </a:t>
            </a:r>
            <a:r>
              <a:rPr lang="ru-RU" dirty="0" err="1"/>
              <a:t>матеріально-технічного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тих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домінувати</a:t>
            </a:r>
            <a:r>
              <a:rPr lang="ru-RU" dirty="0"/>
              <a:t> у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endParaRPr lang="ru-RU" dirty="0"/>
          </a:p>
          <a:p>
            <a:r>
              <a:rPr lang="ru-RU" dirty="0" err="1"/>
              <a:t>Цей</a:t>
            </a:r>
            <a:r>
              <a:rPr lang="ru-RU" dirty="0"/>
              <a:t> прогноз </a:t>
            </a:r>
            <a:r>
              <a:rPr lang="ru-RU" dirty="0" err="1"/>
              <a:t>розробляють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установи НААНУ і НАН на 10-20-річний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сонячно-земних</a:t>
            </a:r>
            <a:r>
              <a:rPr lang="ru-RU" dirty="0"/>
              <a:t> </a:t>
            </a:r>
            <a:r>
              <a:rPr lang="ru-RU" dirty="0" err="1"/>
              <a:t>зв'язках</a:t>
            </a:r>
            <a:r>
              <a:rPr lang="ru-RU" dirty="0"/>
              <a:t> і </a:t>
            </a:r>
            <a:r>
              <a:rPr lang="ru-RU" dirty="0" err="1"/>
              <a:t>періодичних</a:t>
            </a:r>
            <a:r>
              <a:rPr lang="ru-RU" dirty="0"/>
              <a:t> </a:t>
            </a:r>
            <a:r>
              <a:rPr lang="ru-RU" dirty="0" err="1"/>
              <a:t>змінах</a:t>
            </a:r>
            <a:r>
              <a:rPr lang="ru-RU" dirty="0"/>
              <a:t> погоди та </a:t>
            </a:r>
            <a:r>
              <a:rPr lang="ru-RU" dirty="0" err="1"/>
              <a:t>клімату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динаміку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, </a:t>
            </a:r>
            <a:r>
              <a:rPr lang="ru-RU" dirty="0" err="1"/>
              <a:t>розмноження</a:t>
            </a:r>
            <a:r>
              <a:rPr lang="ru-RU" dirty="0"/>
              <a:t> і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домінуючих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врожайність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356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EA7B3F-F849-4AF7-9391-23BC48057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099"/>
            <a:ext cx="10515600" cy="5740864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Довгостроковий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річний</a:t>
            </a:r>
            <a:r>
              <a:rPr lang="ru-RU" b="1" dirty="0">
                <a:solidFill>
                  <a:srgbClr val="002060"/>
                </a:solidFill>
              </a:rPr>
              <a:t>) прогноз </a:t>
            </a:r>
          </a:p>
          <a:p>
            <a:r>
              <a:rPr lang="ru-RU" dirty="0"/>
              <a:t>•	</a:t>
            </a:r>
            <a:r>
              <a:rPr lang="ru-RU" dirty="0" err="1"/>
              <a:t>уточнює</a:t>
            </a:r>
            <a:r>
              <a:rPr lang="ru-RU" dirty="0"/>
              <a:t> фазу </a:t>
            </a:r>
            <a:r>
              <a:rPr lang="ru-RU" dirty="0" err="1"/>
              <a:t>динаміки</a:t>
            </a:r>
            <a:r>
              <a:rPr lang="ru-RU" dirty="0"/>
              <a:t> в </a:t>
            </a:r>
            <a:r>
              <a:rPr lang="ru-RU" dirty="0" err="1"/>
              <a:t>багаторічному</a:t>
            </a:r>
            <a:r>
              <a:rPr lang="ru-RU" dirty="0"/>
              <a:t> </a:t>
            </a:r>
            <a:r>
              <a:rPr lang="ru-RU" dirty="0" err="1"/>
              <a:t>циклі</a:t>
            </a:r>
            <a:r>
              <a:rPr lang="ru-RU" dirty="0"/>
              <a:t> </a:t>
            </a:r>
            <a:r>
              <a:rPr lang="ru-RU" dirty="0" err="1"/>
              <a:t>шкідливого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чисельність</a:t>
            </a:r>
            <a:r>
              <a:rPr lang="ru-RU" dirty="0"/>
              <a:t> та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</a:t>
            </a:r>
            <a:r>
              <a:rPr lang="ru-RU" dirty="0" err="1"/>
              <a:t>полівольтинних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і </a:t>
            </a:r>
            <a:r>
              <a:rPr lang="ru-RU" dirty="0" err="1"/>
              <a:t>патогенних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хвороб в </a:t>
            </a:r>
            <a:r>
              <a:rPr lang="ru-RU" dirty="0" err="1"/>
              <a:t>окремих</a:t>
            </a:r>
            <a:r>
              <a:rPr lang="ru-RU" dirty="0"/>
              <a:t> зонах </a:t>
            </a:r>
            <a:r>
              <a:rPr lang="ru-RU" dirty="0" err="1"/>
              <a:t>країни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</a:t>
            </a:r>
            <a:r>
              <a:rPr lang="ru-RU" dirty="0" err="1"/>
              <a:t>заселення</a:t>
            </a:r>
            <a:r>
              <a:rPr lang="ru-RU" dirty="0"/>
              <a:t> </a:t>
            </a:r>
            <a:r>
              <a:rPr lang="ru-RU" dirty="0" err="1"/>
              <a:t>шкідником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збудником</a:t>
            </a:r>
            <a:r>
              <a:rPr lang="ru-RU" dirty="0"/>
              <a:t> хвороб,</a:t>
            </a:r>
          </a:p>
          <a:p>
            <a:r>
              <a:rPr lang="ru-RU" dirty="0"/>
              <a:t>•	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шкідливості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очікувану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</a:t>
            </a:r>
            <a:r>
              <a:rPr lang="ru-RU" dirty="0" err="1"/>
              <a:t>цілеспрямованих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</a:p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прогнози</a:t>
            </a:r>
            <a:r>
              <a:rPr lang="ru-RU" dirty="0"/>
              <a:t> </a:t>
            </a:r>
            <a:r>
              <a:rPr lang="ru-RU" dirty="0" err="1"/>
              <a:t>розробляють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>
                <a:solidFill>
                  <a:srgbClr val="FFC000"/>
                </a:solidFill>
              </a:rPr>
              <a:t>установи НААНУ і НАН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4152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82930E-4AAB-4D5D-B1C4-E958507E2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571"/>
            <a:ext cx="10515600" cy="5088392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Короткострокові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фенологічні</a:t>
            </a:r>
            <a:r>
              <a:rPr lang="ru-RU" b="1" dirty="0">
                <a:solidFill>
                  <a:srgbClr val="002060"/>
                </a:solidFill>
              </a:rPr>
              <a:t>), </a:t>
            </a:r>
            <a:r>
              <a:rPr lang="ru-RU" b="1" dirty="0" err="1">
                <a:solidFill>
                  <a:srgbClr val="002060"/>
                </a:solidFill>
              </a:rPr>
              <a:t>або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оперативні</a:t>
            </a:r>
            <a:r>
              <a:rPr lang="ru-RU" dirty="0"/>
              <a:t>, </a:t>
            </a:r>
            <a:r>
              <a:rPr lang="ru-RU" dirty="0" err="1"/>
              <a:t>прогнози</a:t>
            </a:r>
            <a:r>
              <a:rPr lang="ru-RU" dirty="0"/>
              <a:t> у межах </a:t>
            </a:r>
            <a:r>
              <a:rPr lang="ru-RU" dirty="0" err="1"/>
              <a:t>річних</a:t>
            </a:r>
            <a:r>
              <a:rPr lang="ru-RU" dirty="0"/>
              <a:t> </a:t>
            </a:r>
            <a:r>
              <a:rPr lang="ru-RU" dirty="0" err="1"/>
              <a:t>охоплюють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одного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визначають</a:t>
            </a:r>
            <a:r>
              <a:rPr lang="ru-RU" dirty="0"/>
              <a:t> строки </a:t>
            </a:r>
            <a:r>
              <a:rPr lang="ru-RU" dirty="0" err="1"/>
              <a:t>настання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стадій</a:t>
            </a:r>
            <a:r>
              <a:rPr lang="ru-RU" dirty="0"/>
              <a:t> онтогенезу </a:t>
            </a:r>
            <a:r>
              <a:rPr lang="ru-RU" dirty="0" err="1"/>
              <a:t>фітофагів</a:t>
            </a:r>
            <a:r>
              <a:rPr lang="ru-RU" dirty="0"/>
              <a:t> з </a:t>
            </a:r>
            <a:r>
              <a:rPr lang="ru-RU" dirty="0" err="1"/>
              <a:t>довгостроковим</a:t>
            </a:r>
            <a:r>
              <a:rPr lang="ru-RU" dirty="0"/>
              <a:t> </a:t>
            </a:r>
            <a:r>
              <a:rPr lang="ru-RU" dirty="0" err="1"/>
              <a:t>періодом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генерації</a:t>
            </a:r>
            <a:r>
              <a:rPr lang="ru-RU" dirty="0"/>
              <a:t> і </a:t>
            </a:r>
            <a:r>
              <a:rPr lang="ru-RU" dirty="0" err="1"/>
              <a:t>рослин-живителів</a:t>
            </a:r>
            <a:r>
              <a:rPr lang="ru-RU" dirty="0"/>
              <a:t>, </a:t>
            </a:r>
            <a:r>
              <a:rPr lang="ru-RU" dirty="0" err="1"/>
              <a:t>зоофагів</a:t>
            </a:r>
            <a:r>
              <a:rPr lang="ru-RU" dirty="0"/>
              <a:t>, </a:t>
            </a:r>
            <a:r>
              <a:rPr lang="ru-RU" dirty="0" err="1"/>
              <a:t>патогенів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регуляційних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уточнюють</a:t>
            </a:r>
            <a:r>
              <a:rPr lang="ru-RU" dirty="0"/>
              <a:t> </a:t>
            </a:r>
            <a:r>
              <a:rPr lang="ru-RU" dirty="0" err="1"/>
              <a:t>шкодочинність</a:t>
            </a:r>
            <a:r>
              <a:rPr lang="ru-RU" dirty="0"/>
              <a:t> і </a:t>
            </a:r>
            <a:r>
              <a:rPr lang="ru-RU" dirty="0" err="1"/>
              <a:t>доцільність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,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. </a:t>
            </a:r>
          </a:p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прогнози</a:t>
            </a:r>
            <a:r>
              <a:rPr lang="ru-RU" dirty="0"/>
              <a:t> </a:t>
            </a:r>
            <a:r>
              <a:rPr lang="ru-RU" dirty="0" err="1"/>
              <a:t>покладаються</a:t>
            </a:r>
            <a:r>
              <a:rPr lang="ru-RU" dirty="0"/>
              <a:t> на </a:t>
            </a:r>
            <a:r>
              <a:rPr lang="ru-RU" dirty="0" err="1">
                <a:solidFill>
                  <a:srgbClr val="FFC000"/>
                </a:solidFill>
              </a:rPr>
              <a:t>державну</a:t>
            </a:r>
            <a:r>
              <a:rPr lang="ru-RU" dirty="0">
                <a:solidFill>
                  <a:srgbClr val="FFC000"/>
                </a:solidFill>
              </a:rPr>
              <a:t> службу </a:t>
            </a:r>
            <a:r>
              <a:rPr lang="ru-RU" dirty="0" err="1">
                <a:solidFill>
                  <a:srgbClr val="FFC000"/>
                </a:solidFill>
              </a:rPr>
              <a:t>захисту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рослин</a:t>
            </a:r>
            <a:r>
              <a:rPr lang="ru-RU" dirty="0"/>
              <a:t> (</a:t>
            </a:r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ru-RU" dirty="0" err="1"/>
              <a:t>сигналізації</a:t>
            </a:r>
            <a:r>
              <a:rPr lang="ru-RU" dirty="0"/>
              <a:t> і </a:t>
            </a:r>
            <a:r>
              <a:rPr lang="ru-RU" dirty="0" err="1"/>
              <a:t>прогнозів</a:t>
            </a:r>
            <a:r>
              <a:rPr lang="ru-RU" dirty="0"/>
              <a:t>, </a:t>
            </a:r>
            <a:r>
              <a:rPr lang="ru-RU" dirty="0" err="1"/>
              <a:t>обласні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прогнозів</a:t>
            </a:r>
            <a:r>
              <a:rPr lang="ru-RU" dirty="0"/>
              <a:t> та </a:t>
            </a:r>
            <a:r>
              <a:rPr lang="ru-RU" dirty="0" err="1"/>
              <a:t>республіканську</a:t>
            </a:r>
            <a:r>
              <a:rPr lang="ru-RU" dirty="0"/>
              <a:t> </a:t>
            </a:r>
            <a:r>
              <a:rPr lang="ru-RU" dirty="0" err="1"/>
              <a:t>лабораторію</a:t>
            </a:r>
            <a:r>
              <a:rPr lang="ru-RU" dirty="0"/>
              <a:t> </a:t>
            </a:r>
            <a:r>
              <a:rPr lang="ru-RU" dirty="0" err="1"/>
              <a:t>прогнозів</a:t>
            </a:r>
            <a:r>
              <a:rPr lang="ru-RU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63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4C9F-0489-44B9-A5B7-92F73756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Планування заходів захисту рослин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F25C0-101F-4529-BB42-1A30A7707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6" y="1480457"/>
            <a:ext cx="10381343" cy="469650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Першим </a:t>
            </a:r>
            <a:r>
              <a:rPr lang="ru-RU" dirty="0" err="1">
                <a:solidFill>
                  <a:srgbClr val="002060"/>
                </a:solidFill>
              </a:rPr>
              <a:t>етапом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планування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є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технологічної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 і календаря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, хвороб та </a:t>
            </a:r>
            <a:r>
              <a:rPr lang="ru-RU" dirty="0" err="1"/>
              <a:t>бур'янів</a:t>
            </a:r>
            <a:r>
              <a:rPr lang="ru-RU" dirty="0"/>
              <a:t> по культурах.</a:t>
            </a:r>
          </a:p>
          <a:p>
            <a:r>
              <a:rPr lang="ru-RU" dirty="0" err="1">
                <a:solidFill>
                  <a:srgbClr val="002060"/>
                </a:solidFill>
              </a:rPr>
              <a:t>Наступний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етап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планування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треба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протруювання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до </a:t>
            </a:r>
            <a:r>
              <a:rPr lang="ru-RU" dirty="0" err="1"/>
              <a:t>післяжнивних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запланованого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обробок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потребу в пестицидах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рекомендованими</a:t>
            </a:r>
            <a:r>
              <a:rPr lang="ru-RU" dirty="0"/>
              <a:t> </a:t>
            </a:r>
            <a:r>
              <a:rPr lang="ru-RU" dirty="0" err="1"/>
              <a:t>середніми</a:t>
            </a:r>
            <a:r>
              <a:rPr lang="ru-RU" dirty="0"/>
              <a:t> нормами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. </a:t>
            </a:r>
          </a:p>
          <a:p>
            <a:r>
              <a:rPr lang="ru-RU" dirty="0"/>
              <a:t>У планах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несподіваної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та </a:t>
            </a:r>
            <a:r>
              <a:rPr lang="ru-RU" dirty="0" err="1"/>
              <a:t>передбачати</a:t>
            </a:r>
            <a:r>
              <a:rPr lang="ru-RU" dirty="0"/>
              <a:t> </a:t>
            </a:r>
            <a:r>
              <a:rPr lang="ru-RU" dirty="0" err="1"/>
              <a:t>страховий</a:t>
            </a:r>
            <a:r>
              <a:rPr lang="ru-RU" dirty="0"/>
              <a:t> запас </a:t>
            </a:r>
            <a:r>
              <a:rPr lang="ru-RU" dirty="0" err="1"/>
              <a:t>пестицидів</a:t>
            </a:r>
            <a:r>
              <a:rPr lang="ru-RU" dirty="0"/>
              <a:t> у </a:t>
            </a:r>
            <a:r>
              <a:rPr lang="ru-RU" dirty="0" err="1"/>
              <a:t>розмірі</a:t>
            </a:r>
            <a:r>
              <a:rPr lang="ru-RU" dirty="0"/>
              <a:t> 10-15% </a:t>
            </a:r>
            <a:r>
              <a:rPr lang="ru-RU" dirty="0" err="1"/>
              <a:t>запланованої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270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322E3D-37AE-4180-9557-6A568CA2CCC5}"/>
              </a:ext>
            </a:extLst>
          </p:cNvPr>
          <p:cNvSpPr/>
          <p:nvPr/>
        </p:nvSpPr>
        <p:spPr>
          <a:xfrm>
            <a:off x="2743200" y="381000"/>
            <a:ext cx="7056438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Методи обліку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9D15AF5-52BD-4A4E-A161-00719348A865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C09EB7F-80EF-4A4E-9068-506EB46FD5E2}"/>
              </a:ext>
            </a:extLst>
          </p:cNvPr>
          <p:cNvCxnSpPr/>
          <p:nvPr/>
        </p:nvCxnSpPr>
        <p:spPr>
          <a:xfrm>
            <a:off x="4368801" y="104866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4B92AB7-6146-4BCB-8FBD-4BF0963E0BDF}"/>
              </a:ext>
            </a:extLst>
          </p:cNvPr>
          <p:cNvCxnSpPr/>
          <p:nvPr/>
        </p:nvCxnSpPr>
        <p:spPr>
          <a:xfrm>
            <a:off x="4368801" y="2715005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947AB49-FD42-4D6D-9952-0E079E0F97FA}"/>
              </a:ext>
            </a:extLst>
          </p:cNvPr>
          <p:cNvCxnSpPr/>
          <p:nvPr/>
        </p:nvCxnSpPr>
        <p:spPr>
          <a:xfrm>
            <a:off x="8915400" y="990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A83FBC3-803B-4C5E-81E6-EB6C66E66020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14C92D62-BE75-4AD9-A75B-8F4F44B5D46A}"/>
              </a:ext>
            </a:extLst>
          </p:cNvPr>
          <p:cNvSpPr/>
          <p:nvPr/>
        </p:nvSpPr>
        <p:spPr>
          <a:xfrm>
            <a:off x="3187701" y="1625180"/>
            <a:ext cx="2362200" cy="122282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Приладні методи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DC5142B-0E7C-4BE8-B6B8-D987A46D5469}"/>
              </a:ext>
            </a:extLst>
          </p:cNvPr>
          <p:cNvSpPr/>
          <p:nvPr/>
        </p:nvSpPr>
        <p:spPr>
          <a:xfrm>
            <a:off x="7848599" y="1592947"/>
            <a:ext cx="2362200" cy="1222829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Візуальні методи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554D66-8E14-4C03-8C58-CE96BB2512D1}"/>
              </a:ext>
            </a:extLst>
          </p:cNvPr>
          <p:cNvSpPr/>
          <p:nvPr/>
        </p:nvSpPr>
        <p:spPr>
          <a:xfrm>
            <a:off x="2882904" y="3378192"/>
            <a:ext cx="2971793" cy="2857641"/>
          </a:xfrm>
          <a:prstGeom prst="rect">
            <a:avLst/>
          </a:prstGeom>
          <a:solidFill>
            <a:schemeClr val="tx2">
              <a:lumMod val="50000"/>
            </a:schemeClr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вологі камери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серологічна та біологічна діагностика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мікропрепарати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культивування на щільних середовища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принади і пастки</a:t>
            </a:r>
            <a:endParaRPr kumimoji="0" lang="ru-RU" altLang="ru-RU" sz="1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6B5454-9A38-426C-B89D-E1299194270C}"/>
              </a:ext>
            </a:extLst>
          </p:cNvPr>
          <p:cNvSpPr/>
          <p:nvPr/>
        </p:nvSpPr>
        <p:spPr>
          <a:xfrm>
            <a:off x="7648864" y="3432625"/>
            <a:ext cx="2761669" cy="15022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uk-UA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гляд</a:t>
            </a:r>
            <a:r>
              <a:rPr kumimoji="0" lang="uk-UA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рослин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підраховування кількості шкідників</a:t>
            </a:r>
            <a:endParaRPr kumimoji="0" lang="ru-RU" altLang="ru-RU" sz="1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BFBBF0D-8992-490F-8F8E-6983DB831677}"/>
              </a:ext>
            </a:extLst>
          </p:cNvPr>
          <p:cNvCxnSpPr/>
          <p:nvPr/>
        </p:nvCxnSpPr>
        <p:spPr>
          <a:xfrm>
            <a:off x="9029699" y="2815776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DF9B0-D77E-4AA6-8289-94BA7926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6304"/>
          </a:xfrm>
        </p:spPr>
        <p:txBody>
          <a:bodyPr>
            <a:normAutofit/>
          </a:bodyPr>
          <a:lstStyle/>
          <a:p>
            <a:r>
              <a:rPr lang="ru-RU" sz="2400" b="1" dirty="0"/>
              <a:t>1)	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зимують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8BE17-E6F8-466B-9910-C1FA40AB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430"/>
            <a:ext cx="10515600" cy="472553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Визначають</a:t>
            </a:r>
            <a:r>
              <a:rPr lang="ru-RU" dirty="0">
                <a:solidFill>
                  <a:srgbClr val="002060"/>
                </a:solidFill>
              </a:rPr>
              <a:t>:  </a:t>
            </a:r>
            <a:r>
              <a:rPr lang="ru-RU" b="1" u="sng" dirty="0">
                <a:solidFill>
                  <a:srgbClr val="002060"/>
                </a:solidFill>
              </a:rPr>
              <a:t>методом </a:t>
            </a:r>
            <a:r>
              <a:rPr lang="ru-RU" b="1" u="sng" dirty="0" err="1">
                <a:solidFill>
                  <a:srgbClr val="002060"/>
                </a:solidFill>
              </a:rPr>
              <a:t>розкопок</a:t>
            </a:r>
            <a:r>
              <a:rPr lang="ru-RU" b="1" u="sng" dirty="0">
                <a:solidFill>
                  <a:srgbClr val="002060"/>
                </a:solidFill>
              </a:rPr>
              <a:t>, </a:t>
            </a:r>
            <a:r>
              <a:rPr lang="ru-RU" b="1" u="sng" dirty="0" err="1">
                <a:solidFill>
                  <a:srgbClr val="002060"/>
                </a:solidFill>
              </a:rPr>
              <a:t>відбору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ґрунтових</a:t>
            </a:r>
            <a:r>
              <a:rPr lang="ru-RU" b="1" u="sng" dirty="0">
                <a:solidFill>
                  <a:srgbClr val="002060"/>
                </a:solidFill>
              </a:rPr>
              <a:t> проб та </a:t>
            </a:r>
            <a:r>
              <a:rPr lang="ru-RU" b="1" u="sng" dirty="0" err="1">
                <a:solidFill>
                  <a:srgbClr val="002060"/>
                </a:solidFill>
              </a:rPr>
              <a:t>їх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аналізу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r>
              <a:rPr lang="ru-RU" dirty="0"/>
              <a:t>Так </a:t>
            </a:r>
            <a:r>
              <a:rPr lang="ru-RU" dirty="0" err="1"/>
              <a:t>обліковують</a:t>
            </a:r>
            <a:r>
              <a:rPr lang="ru-RU" dirty="0"/>
              <a:t>: </a:t>
            </a:r>
            <a:r>
              <a:rPr lang="ru-RU" i="1" dirty="0" err="1"/>
              <a:t>бурякових</a:t>
            </a:r>
            <a:r>
              <a:rPr lang="ru-RU" i="1" dirty="0"/>
              <a:t> </a:t>
            </a:r>
            <a:r>
              <a:rPr lang="ru-RU" i="1" dirty="0" err="1"/>
              <a:t>довгоносиків</a:t>
            </a:r>
            <a:r>
              <a:rPr lang="ru-RU" i="1" dirty="0"/>
              <a:t>, </a:t>
            </a:r>
            <a:r>
              <a:rPr lang="ru-RU" i="1" dirty="0" err="1"/>
              <a:t>бульбочкових</a:t>
            </a:r>
            <a:r>
              <a:rPr lang="ru-RU" i="1" dirty="0"/>
              <a:t> </a:t>
            </a:r>
            <a:r>
              <a:rPr lang="ru-RU" i="1" dirty="0" err="1"/>
              <a:t>довгоносиків</a:t>
            </a:r>
            <a:r>
              <a:rPr lang="ru-RU" i="1" dirty="0"/>
              <a:t>, </a:t>
            </a:r>
            <a:r>
              <a:rPr lang="ru-RU" i="1" dirty="0" err="1"/>
              <a:t>колорадського</a:t>
            </a:r>
            <a:r>
              <a:rPr lang="ru-RU" i="1" dirty="0"/>
              <a:t> жука, </a:t>
            </a:r>
            <a:r>
              <a:rPr lang="ru-RU" i="1" dirty="0" err="1"/>
              <a:t>бурякову</a:t>
            </a:r>
            <a:r>
              <a:rPr lang="ru-RU" i="1" dirty="0"/>
              <a:t> </a:t>
            </a:r>
            <a:r>
              <a:rPr lang="ru-RU" i="1" dirty="0" err="1"/>
              <a:t>крихітку</a:t>
            </a:r>
            <a:r>
              <a:rPr lang="ru-RU" i="1" dirty="0"/>
              <a:t>, личинок </a:t>
            </a:r>
            <a:r>
              <a:rPr lang="ru-RU" i="1" dirty="0" err="1"/>
              <a:t>хрущів</a:t>
            </a:r>
            <a:r>
              <a:rPr lang="ru-RU" i="1" dirty="0"/>
              <a:t>,  </a:t>
            </a:r>
            <a:r>
              <a:rPr lang="ru-RU" i="1" dirty="0" err="1"/>
              <a:t>дротяників</a:t>
            </a:r>
            <a:r>
              <a:rPr lang="ru-RU" i="1" dirty="0"/>
              <a:t>, </a:t>
            </a:r>
            <a:r>
              <a:rPr lang="ru-RU" i="1" dirty="0" err="1"/>
              <a:t>гусениць</a:t>
            </a:r>
            <a:r>
              <a:rPr lang="ru-RU" i="1" dirty="0"/>
              <a:t> </a:t>
            </a:r>
            <a:r>
              <a:rPr lang="ru-RU" i="1" dirty="0" err="1"/>
              <a:t>озимої</a:t>
            </a:r>
            <a:r>
              <a:rPr lang="ru-RU" i="1" dirty="0"/>
              <a:t> та </a:t>
            </a:r>
            <a:r>
              <a:rPr lang="ru-RU" i="1" dirty="0" err="1"/>
              <a:t>підгризаючої</a:t>
            </a:r>
            <a:r>
              <a:rPr lang="ru-RU" i="1" dirty="0"/>
              <a:t> совок.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Восени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розкопки</a:t>
            </a:r>
            <a:r>
              <a:rPr lang="ru-RU" dirty="0"/>
              <a:t> на полях, </a:t>
            </a:r>
            <a:r>
              <a:rPr lang="ru-RU" dirty="0" err="1"/>
              <a:t>призначених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посіви</a:t>
            </a:r>
            <a:r>
              <a:rPr lang="ru-RU" dirty="0"/>
              <a:t> </a:t>
            </a:r>
            <a:r>
              <a:rPr lang="ru-RU" dirty="0" err="1"/>
              <a:t>озимини</a:t>
            </a:r>
            <a:r>
              <a:rPr lang="ru-RU" dirty="0"/>
              <a:t>, а </a:t>
            </a:r>
            <a:r>
              <a:rPr lang="ru-RU" b="1" dirty="0" err="1">
                <a:solidFill>
                  <a:srgbClr val="002060"/>
                </a:solidFill>
              </a:rPr>
              <a:t>навесні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після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підсихання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ґрунту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/>
              <a:t>– на полях, </a:t>
            </a:r>
            <a:r>
              <a:rPr lang="ru-RU" dirty="0" err="1"/>
              <a:t>відведених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посіви</a:t>
            </a:r>
            <a:r>
              <a:rPr lang="ru-RU" dirty="0"/>
              <a:t> </a:t>
            </a:r>
            <a:r>
              <a:rPr lang="ru-RU" dirty="0" err="1"/>
              <a:t>кукурудзи</a:t>
            </a:r>
            <a:r>
              <a:rPr lang="ru-RU" dirty="0"/>
              <a:t>, </a:t>
            </a:r>
            <a:r>
              <a:rPr lang="ru-RU" dirty="0" err="1"/>
              <a:t>соняшнику</a:t>
            </a:r>
            <a:r>
              <a:rPr lang="ru-RU" dirty="0"/>
              <a:t>, </a:t>
            </a:r>
            <a:r>
              <a:rPr lang="ru-RU" dirty="0" err="1"/>
              <a:t>цукрового</a:t>
            </a:r>
            <a:r>
              <a:rPr lang="ru-RU" dirty="0"/>
              <a:t> </a:t>
            </a:r>
            <a:r>
              <a:rPr lang="ru-RU" dirty="0" err="1"/>
              <a:t>буряку</a:t>
            </a:r>
            <a:r>
              <a:rPr lang="ru-RU" dirty="0"/>
              <a:t>, </a:t>
            </a:r>
            <a:r>
              <a:rPr lang="ru-RU" dirty="0" err="1"/>
              <a:t>овочевих</a:t>
            </a:r>
            <a:r>
              <a:rPr lang="ru-RU" dirty="0"/>
              <a:t> культур.</a:t>
            </a:r>
          </a:p>
          <a:p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Облікові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ями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err="1"/>
              <a:t>розміщують</a:t>
            </a:r>
            <a:r>
              <a:rPr lang="ru-RU" dirty="0"/>
              <a:t> по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діагоналях</a:t>
            </a:r>
            <a:r>
              <a:rPr lang="ru-RU" dirty="0"/>
              <a:t> поля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шаховому</a:t>
            </a:r>
            <a:r>
              <a:rPr lang="ru-RU" dirty="0"/>
              <a:t> порядку. </a:t>
            </a:r>
          </a:p>
          <a:p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ями</a:t>
            </a:r>
            <a:r>
              <a:rPr lang="ru-RU" dirty="0"/>
              <a:t> 50 х 50 см, </a:t>
            </a:r>
            <a:r>
              <a:rPr lang="ru-RU" dirty="0" err="1"/>
              <a:t>глибина</a:t>
            </a:r>
            <a:r>
              <a:rPr lang="ru-RU" dirty="0"/>
              <a:t> до 50 см. На </a:t>
            </a:r>
            <a:r>
              <a:rPr lang="ru-RU" dirty="0" err="1"/>
              <a:t>площі</a:t>
            </a:r>
            <a:r>
              <a:rPr lang="ru-RU" dirty="0"/>
              <a:t> до 50 га </a:t>
            </a:r>
            <a:r>
              <a:rPr lang="ru-RU" dirty="0" err="1"/>
              <a:t>викопують</a:t>
            </a:r>
            <a:r>
              <a:rPr lang="ru-RU" dirty="0"/>
              <a:t> 12 ям, 51-100 га – 16 ям,  </a:t>
            </a:r>
            <a:r>
              <a:rPr lang="ru-RU" dirty="0" err="1"/>
              <a:t>понад</a:t>
            </a:r>
            <a:r>
              <a:rPr lang="ru-RU" dirty="0"/>
              <a:t> 100 га – на </a:t>
            </a:r>
            <a:r>
              <a:rPr lang="ru-RU" dirty="0" err="1"/>
              <a:t>кожні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50 га – </a:t>
            </a:r>
            <a:r>
              <a:rPr lang="ru-RU" dirty="0" err="1"/>
              <a:t>додатково</a:t>
            </a:r>
            <a:r>
              <a:rPr lang="ru-RU" dirty="0"/>
              <a:t> 4 </a:t>
            </a:r>
            <a:r>
              <a:rPr lang="ru-RU" dirty="0" err="1"/>
              <a:t>ями</a:t>
            </a:r>
            <a:r>
              <a:rPr lang="ru-RU" dirty="0"/>
              <a:t>. </a:t>
            </a:r>
          </a:p>
          <a:p>
            <a:r>
              <a:rPr lang="ru-RU" dirty="0" err="1">
                <a:solidFill>
                  <a:srgbClr val="002060"/>
                </a:solidFill>
              </a:rPr>
              <a:t>Вибирають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ґрунт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ями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поступово</a:t>
            </a:r>
            <a:r>
              <a:rPr lang="ru-RU" dirty="0"/>
              <a:t>, шарами, </a:t>
            </a:r>
            <a:r>
              <a:rPr lang="ru-RU" dirty="0" err="1"/>
              <a:t>висипаючи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брезент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плівку</a:t>
            </a:r>
            <a:r>
              <a:rPr lang="ru-RU" dirty="0"/>
              <a:t> і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перебираючи</a:t>
            </a:r>
            <a:r>
              <a:rPr lang="ru-RU" dirty="0"/>
              <a:t> руками. </a:t>
            </a:r>
          </a:p>
          <a:p>
            <a:r>
              <a:rPr lang="ru-RU" dirty="0" err="1"/>
              <a:t>Виявлених</a:t>
            </a:r>
            <a:r>
              <a:rPr lang="ru-RU" dirty="0"/>
              <a:t> комах </a:t>
            </a:r>
            <a:r>
              <a:rPr lang="ru-RU" dirty="0" err="1"/>
              <a:t>вибирають</a:t>
            </a:r>
            <a:r>
              <a:rPr lang="ru-RU" dirty="0"/>
              <a:t>, </a:t>
            </a:r>
            <a:r>
              <a:rPr lang="ru-RU" dirty="0" err="1"/>
              <a:t>підраховують</a:t>
            </a:r>
            <a:r>
              <a:rPr lang="ru-RU" dirty="0"/>
              <a:t> і </a:t>
            </a:r>
            <a:r>
              <a:rPr lang="ru-RU" dirty="0" err="1"/>
              <a:t>складають</a:t>
            </a:r>
            <a:r>
              <a:rPr lang="ru-RU" dirty="0"/>
              <a:t> у </a:t>
            </a:r>
            <a:r>
              <a:rPr lang="ru-RU" dirty="0" err="1"/>
              <a:t>скляну</a:t>
            </a:r>
            <a:r>
              <a:rPr lang="ru-RU" dirty="0"/>
              <a:t> посудину, </a:t>
            </a:r>
            <a:r>
              <a:rPr lang="ru-RU" dirty="0" err="1"/>
              <a:t>наповнену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концентрованої</a:t>
            </a:r>
            <a:r>
              <a:rPr lang="ru-RU" dirty="0"/>
              <a:t> </a:t>
            </a:r>
            <a:r>
              <a:rPr lang="ru-RU" dirty="0" err="1"/>
              <a:t>кухонної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. У </a:t>
            </a:r>
            <a:r>
              <a:rPr lang="ru-RU" dirty="0" err="1"/>
              <a:t>приміщенні</a:t>
            </a:r>
            <a:r>
              <a:rPr lang="ru-RU" dirty="0"/>
              <a:t> комах </a:t>
            </a:r>
            <a:r>
              <a:rPr lang="ru-RU" dirty="0" err="1"/>
              <a:t>промивають</a:t>
            </a:r>
            <a:r>
              <a:rPr lang="ru-RU" dirty="0"/>
              <a:t> чистою водою і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за видами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77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250435-38BC-4FD9-9D41-BA9DB45AE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1858"/>
            <a:ext cx="10515600" cy="5375105"/>
          </a:xfrm>
        </p:spPr>
        <p:txBody>
          <a:bodyPr>
            <a:normAutofit/>
          </a:bodyPr>
          <a:lstStyle/>
          <a:p>
            <a:r>
              <a:rPr lang="ru-RU" dirty="0"/>
              <a:t>2)	</a:t>
            </a:r>
            <a:r>
              <a:rPr lang="ru-RU" dirty="0" err="1">
                <a:solidFill>
                  <a:srgbClr val="002060"/>
                </a:solidFill>
              </a:rPr>
              <a:t>Облік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шкідників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поверхні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ґрунту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/>
              <a:t>проводять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на полях у </a:t>
            </a:r>
            <a:r>
              <a:rPr lang="ru-RU" dirty="0" err="1"/>
              <a:t>фазі</a:t>
            </a:r>
            <a:r>
              <a:rPr lang="ru-RU" dirty="0"/>
              <a:t> </a:t>
            </a:r>
            <a:r>
              <a:rPr lang="ru-RU" dirty="0" err="1"/>
              <a:t>сходів</a:t>
            </a:r>
            <a:r>
              <a:rPr lang="ru-RU" dirty="0"/>
              <a:t>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методу </a:t>
            </a:r>
            <a:r>
              <a:rPr lang="ru-RU" dirty="0" err="1"/>
              <a:t>обліковують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личинок </a:t>
            </a:r>
            <a:r>
              <a:rPr lang="ru-RU" i="1" dirty="0" err="1"/>
              <a:t>хлібної</a:t>
            </a:r>
            <a:r>
              <a:rPr lang="ru-RU" i="1" dirty="0"/>
              <a:t> </a:t>
            </a:r>
            <a:r>
              <a:rPr lang="ru-RU" i="1" dirty="0" err="1"/>
              <a:t>жужелиці</a:t>
            </a:r>
            <a:r>
              <a:rPr lang="ru-RU" i="1" dirty="0"/>
              <a:t> на </a:t>
            </a:r>
            <a:r>
              <a:rPr lang="ru-RU" i="1" dirty="0" err="1"/>
              <a:t>посівах</a:t>
            </a:r>
            <a:r>
              <a:rPr lang="ru-RU" i="1" dirty="0"/>
              <a:t> </a:t>
            </a:r>
            <a:r>
              <a:rPr lang="ru-RU" i="1" dirty="0" err="1"/>
              <a:t>озимини</a:t>
            </a:r>
            <a:r>
              <a:rPr lang="ru-RU" i="1" dirty="0"/>
              <a:t>, </a:t>
            </a:r>
            <a:r>
              <a:rPr lang="ru-RU" i="1" dirty="0" err="1"/>
              <a:t>жуків</a:t>
            </a:r>
            <a:r>
              <a:rPr lang="ru-RU" i="1" dirty="0"/>
              <a:t> </a:t>
            </a:r>
            <a:r>
              <a:rPr lang="ru-RU" i="1" dirty="0" err="1"/>
              <a:t>бурякових</a:t>
            </a:r>
            <a:r>
              <a:rPr lang="ru-RU" i="1" dirty="0"/>
              <a:t> </a:t>
            </a:r>
            <a:r>
              <a:rPr lang="ru-RU" i="1" dirty="0" err="1"/>
              <a:t>довгоносиків</a:t>
            </a:r>
            <a:r>
              <a:rPr lang="ru-RU" i="1" dirty="0"/>
              <a:t>, </a:t>
            </a:r>
            <a:r>
              <a:rPr lang="ru-RU" i="1" dirty="0" err="1"/>
              <a:t>жуків</a:t>
            </a:r>
            <a:r>
              <a:rPr lang="ru-RU" i="1" dirty="0"/>
              <a:t> </a:t>
            </a:r>
            <a:r>
              <a:rPr lang="ru-RU" i="1" dirty="0" err="1"/>
              <a:t>бульбочкових</a:t>
            </a:r>
            <a:r>
              <a:rPr lang="ru-RU" i="1" dirty="0"/>
              <a:t> </a:t>
            </a:r>
            <a:r>
              <a:rPr lang="ru-RU" i="1" dirty="0" err="1"/>
              <a:t>довгоносиків</a:t>
            </a:r>
            <a:r>
              <a:rPr lang="ru-RU" i="1" dirty="0"/>
              <a:t>, </a:t>
            </a:r>
            <a:r>
              <a:rPr lang="ru-RU" i="1" dirty="0" err="1"/>
              <a:t>мідляків</a:t>
            </a:r>
            <a:r>
              <a:rPr lang="ru-RU" i="1" dirty="0"/>
              <a:t> і </a:t>
            </a:r>
            <a:r>
              <a:rPr lang="ru-RU" i="1" dirty="0" err="1"/>
              <a:t>чорнишів</a:t>
            </a:r>
            <a:r>
              <a:rPr lang="ru-RU" i="1" dirty="0"/>
              <a:t>, </a:t>
            </a:r>
            <a:r>
              <a:rPr lang="ru-RU" i="1" dirty="0" err="1"/>
              <a:t>щитників</a:t>
            </a:r>
            <a:r>
              <a:rPr lang="ru-RU" i="1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r>
              <a:rPr lang="ru-RU" dirty="0"/>
              <a:t>На кожному </a:t>
            </a:r>
            <a:r>
              <a:rPr lang="ru-RU" dirty="0" err="1"/>
              <a:t>обстежуваному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оглядають</a:t>
            </a:r>
            <a:r>
              <a:rPr lang="ru-RU" dirty="0"/>
              <a:t> </a:t>
            </a:r>
            <a:r>
              <a:rPr lang="ru-RU" dirty="0" err="1"/>
              <a:t>облікові</a:t>
            </a:r>
            <a:r>
              <a:rPr lang="ru-RU" dirty="0"/>
              <a:t> </a:t>
            </a:r>
            <a:r>
              <a:rPr lang="ru-RU" dirty="0" err="1"/>
              <a:t>майданчики</a:t>
            </a:r>
            <a:r>
              <a:rPr lang="ru-RU" dirty="0"/>
              <a:t> 50 х 50 см  </a:t>
            </a:r>
            <a:r>
              <a:rPr lang="ru-RU" dirty="0" err="1"/>
              <a:t>накладанням</a:t>
            </a:r>
            <a:r>
              <a:rPr lang="ru-RU" dirty="0"/>
              <a:t> рамки, </a:t>
            </a:r>
            <a:r>
              <a:rPr lang="ru-RU" dirty="0" err="1"/>
              <a:t>розміщуючи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рівномірно</a:t>
            </a:r>
            <a:r>
              <a:rPr lang="ru-RU" dirty="0"/>
              <a:t> по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діагоналях</a:t>
            </a:r>
            <a:r>
              <a:rPr lang="ru-RU" dirty="0"/>
              <a:t> поля, </a:t>
            </a:r>
            <a:r>
              <a:rPr lang="ru-RU" dirty="0" err="1"/>
              <a:t>підраховують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 і </a:t>
            </a:r>
            <a:r>
              <a:rPr lang="ru-RU" dirty="0" err="1"/>
              <a:t>перераховують</a:t>
            </a:r>
            <a:r>
              <a:rPr lang="ru-RU" dirty="0"/>
              <a:t> на 1м2. </a:t>
            </a:r>
          </a:p>
          <a:p>
            <a:r>
              <a:rPr lang="ru-RU" dirty="0"/>
              <a:t>На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100-200 га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оглянути</a:t>
            </a:r>
            <a:r>
              <a:rPr lang="ru-RU" dirty="0"/>
              <a:t> 20 </a:t>
            </a:r>
            <a:r>
              <a:rPr lang="ru-RU" dirty="0" err="1"/>
              <a:t>ділянок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233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F5A8D3-8769-41F2-A4B1-8B143226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970" y="647114"/>
            <a:ext cx="10366830" cy="58237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3)	Комах,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перебувають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рослинах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живляться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стеблами</a:t>
            </a:r>
            <a:r>
              <a:rPr lang="ru-RU" dirty="0">
                <a:solidFill>
                  <a:srgbClr val="002060"/>
                </a:solidFill>
              </a:rPr>
              <a:t>, листками,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генеративними</a:t>
            </a:r>
            <a:r>
              <a:rPr lang="ru-RU" dirty="0">
                <a:solidFill>
                  <a:srgbClr val="002060"/>
                </a:solidFill>
              </a:rPr>
              <a:t> органами </a:t>
            </a:r>
            <a:r>
              <a:rPr lang="ru-RU" dirty="0"/>
              <a:t>(</a:t>
            </a:r>
            <a:r>
              <a:rPr lang="ru-RU" i="1" dirty="0" err="1"/>
              <a:t>листкові</a:t>
            </a:r>
            <a:r>
              <a:rPr lang="ru-RU" i="1" dirty="0"/>
              <a:t> </a:t>
            </a:r>
            <a:r>
              <a:rPr lang="ru-RU" i="1" dirty="0" err="1"/>
              <a:t>довгоносики</a:t>
            </a:r>
            <a:r>
              <a:rPr lang="ru-RU" i="1" dirty="0"/>
              <a:t>, </a:t>
            </a:r>
            <a:r>
              <a:rPr lang="ru-RU" i="1" dirty="0" err="1"/>
              <a:t>довгоносики-насіннєїди</a:t>
            </a:r>
            <a:r>
              <a:rPr lang="ru-RU" i="1" dirty="0"/>
              <a:t>, </a:t>
            </a:r>
            <a:r>
              <a:rPr lang="ru-RU" i="1" dirty="0" err="1"/>
              <a:t>клопи</a:t>
            </a:r>
            <a:r>
              <a:rPr lang="ru-RU" i="1" dirty="0"/>
              <a:t>, </a:t>
            </a:r>
            <a:r>
              <a:rPr lang="ru-RU" i="1" dirty="0" err="1"/>
              <a:t>клопи-сліпняки</a:t>
            </a:r>
            <a:r>
              <a:rPr lang="ru-RU" i="1" dirty="0"/>
              <a:t>, </a:t>
            </a:r>
            <a:r>
              <a:rPr lang="ru-RU" i="1" dirty="0" err="1"/>
              <a:t>цикадки</a:t>
            </a:r>
            <a:r>
              <a:rPr lang="ru-RU" i="1" dirty="0"/>
              <a:t>, </a:t>
            </a:r>
            <a:r>
              <a:rPr lang="ru-RU" i="1" dirty="0" err="1"/>
              <a:t>трипси</a:t>
            </a:r>
            <a:r>
              <a:rPr lang="ru-RU" i="1" dirty="0"/>
              <a:t>, </a:t>
            </a:r>
            <a:r>
              <a:rPr lang="ru-RU" i="1" dirty="0" err="1"/>
              <a:t>імаго</a:t>
            </a:r>
            <a:r>
              <a:rPr lang="ru-RU" i="1" dirty="0"/>
              <a:t> мух і </a:t>
            </a:r>
            <a:r>
              <a:rPr lang="ru-RU" i="1" dirty="0" err="1"/>
              <a:t>пильщиків</a:t>
            </a:r>
            <a:r>
              <a:rPr lang="ru-RU" i="1" dirty="0"/>
              <a:t>, </a:t>
            </a:r>
            <a:r>
              <a:rPr lang="ru-RU" i="1" dirty="0" err="1"/>
              <a:t>хлібні</a:t>
            </a:r>
            <a:r>
              <a:rPr lang="ru-RU" i="1" dirty="0"/>
              <a:t> жуки, </a:t>
            </a:r>
            <a:r>
              <a:rPr lang="ru-RU" i="1" dirty="0" err="1"/>
              <a:t>п’явиці</a:t>
            </a:r>
            <a:r>
              <a:rPr lang="ru-RU" i="1" dirty="0"/>
              <a:t>, </a:t>
            </a:r>
            <a:r>
              <a:rPr lang="ru-RU" i="1" dirty="0" err="1"/>
              <a:t>колорадський</a:t>
            </a:r>
            <a:r>
              <a:rPr lang="ru-RU" i="1" dirty="0"/>
              <a:t> жук, </a:t>
            </a:r>
            <a:r>
              <a:rPr lang="ru-RU" i="1" dirty="0" err="1"/>
              <a:t>попелиці</a:t>
            </a:r>
            <a:r>
              <a:rPr lang="ru-RU" i="1" dirty="0"/>
              <a:t>, </a:t>
            </a:r>
            <a:r>
              <a:rPr lang="ru-RU" i="1" dirty="0" err="1"/>
              <a:t>гусениці</a:t>
            </a:r>
            <a:r>
              <a:rPr lang="ru-RU" i="1" dirty="0"/>
              <a:t> </a:t>
            </a:r>
            <a:r>
              <a:rPr lang="ru-RU" i="1" dirty="0" err="1"/>
              <a:t>листогризучих</a:t>
            </a:r>
            <a:r>
              <a:rPr lang="ru-RU" i="1" dirty="0"/>
              <a:t> совок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виявляють</a:t>
            </a:r>
            <a:r>
              <a:rPr lang="ru-RU" dirty="0"/>
              <a:t> і </a:t>
            </a:r>
            <a:r>
              <a:rPr lang="ru-RU" dirty="0" err="1"/>
              <a:t>підраховують</a:t>
            </a:r>
            <a:r>
              <a:rPr lang="ru-RU" dirty="0"/>
              <a:t> </a:t>
            </a:r>
            <a:r>
              <a:rPr lang="ru-RU" dirty="0" err="1">
                <a:solidFill>
                  <a:srgbClr val="002060"/>
                </a:solidFill>
              </a:rPr>
              <a:t>косінням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ентомологічним</a:t>
            </a:r>
            <a:r>
              <a:rPr lang="ru-RU" dirty="0">
                <a:solidFill>
                  <a:srgbClr val="002060"/>
                </a:solidFill>
              </a:rPr>
              <a:t> сачком </a:t>
            </a:r>
            <a:r>
              <a:rPr lang="ru-RU" dirty="0"/>
              <a:t>(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рядкові</a:t>
            </a:r>
            <a:r>
              <a:rPr lang="ru-RU" dirty="0"/>
              <a:t> та </a:t>
            </a:r>
            <a:r>
              <a:rPr lang="ru-RU" dirty="0" err="1"/>
              <a:t>вузькорядні</a:t>
            </a:r>
            <a:r>
              <a:rPr lang="ru-RU" dirty="0"/>
              <a:t> </a:t>
            </a:r>
            <a:r>
              <a:rPr lang="ru-RU" dirty="0" err="1"/>
              <a:t>посіви</a:t>
            </a:r>
            <a:r>
              <a:rPr lang="ru-RU" dirty="0"/>
              <a:t>) та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(</a:t>
            </a:r>
            <a:r>
              <a:rPr lang="ru-RU" dirty="0" err="1"/>
              <a:t>просапні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). </a:t>
            </a:r>
          </a:p>
          <a:p>
            <a:r>
              <a:rPr lang="ru-RU" dirty="0"/>
              <a:t>На </a:t>
            </a:r>
            <a:r>
              <a:rPr lang="ru-RU" dirty="0" err="1"/>
              <a:t>просапних</a:t>
            </a:r>
            <a:r>
              <a:rPr lang="ru-RU" dirty="0"/>
              <a:t> культурах </a:t>
            </a:r>
            <a:r>
              <a:rPr lang="ru-RU" dirty="0" err="1"/>
              <a:t>оглядають</a:t>
            </a:r>
            <a:r>
              <a:rPr lang="ru-RU" dirty="0"/>
              <a:t> 100 </a:t>
            </a:r>
            <a:r>
              <a:rPr lang="ru-RU" dirty="0" err="1"/>
              <a:t>рослин</a:t>
            </a:r>
            <a:r>
              <a:rPr lang="ru-RU" dirty="0"/>
              <a:t> – по 5 у 20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рядках у 10 </a:t>
            </a:r>
            <a:r>
              <a:rPr lang="ru-RU" dirty="0" err="1"/>
              <a:t>місцях</a:t>
            </a:r>
            <a:r>
              <a:rPr lang="ru-RU" dirty="0"/>
              <a:t> поля. </a:t>
            </a:r>
          </a:p>
          <a:p>
            <a:r>
              <a:rPr lang="ru-RU" dirty="0"/>
              <a:t>На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рядкових</a:t>
            </a:r>
            <a:r>
              <a:rPr lang="ru-RU" dirty="0"/>
              <a:t> і </a:t>
            </a:r>
            <a:r>
              <a:rPr lang="ru-RU" dirty="0" err="1"/>
              <a:t>вузькорядних</a:t>
            </a:r>
            <a:r>
              <a:rPr lang="ru-RU" dirty="0"/>
              <a:t> </a:t>
            </a:r>
            <a:r>
              <a:rPr lang="ru-RU" dirty="0" err="1"/>
              <a:t>посівах</a:t>
            </a:r>
            <a:r>
              <a:rPr lang="ru-RU" dirty="0"/>
              <a:t> </a:t>
            </a:r>
            <a:r>
              <a:rPr lang="ru-RU" dirty="0" err="1"/>
              <a:t>обстежувач</a:t>
            </a:r>
            <a:r>
              <a:rPr lang="ru-RU" dirty="0"/>
              <a:t>, </a:t>
            </a:r>
            <a:r>
              <a:rPr lang="ru-RU" dirty="0" err="1"/>
              <a:t>рухаючись</a:t>
            </a:r>
            <a:r>
              <a:rPr lang="ru-RU" dirty="0"/>
              <a:t> по полю, </a:t>
            </a:r>
            <a:r>
              <a:rPr lang="ru-RU" dirty="0" err="1"/>
              <a:t>змахує</a:t>
            </a:r>
            <a:r>
              <a:rPr lang="ru-RU" dirty="0"/>
              <a:t> поперед себе сачком, </a:t>
            </a:r>
            <a:r>
              <a:rPr lang="ru-RU" dirty="0" err="1"/>
              <a:t>ударяє</a:t>
            </a:r>
            <a:r>
              <a:rPr lang="ru-RU" dirty="0"/>
              <a:t> ним по </a:t>
            </a:r>
            <a:r>
              <a:rPr lang="ru-RU" dirty="0" err="1"/>
              <a:t>рослинах</a:t>
            </a:r>
            <a:r>
              <a:rPr lang="ru-RU" dirty="0"/>
              <a:t> і </a:t>
            </a:r>
            <a:r>
              <a:rPr lang="ru-RU" dirty="0" err="1"/>
              <a:t>після</a:t>
            </a:r>
            <a:r>
              <a:rPr lang="ru-RU" dirty="0"/>
              <a:t> 10 </a:t>
            </a:r>
            <a:r>
              <a:rPr lang="ru-RU" dirty="0" err="1"/>
              <a:t>змахів</a:t>
            </a:r>
            <a:r>
              <a:rPr lang="ru-RU" dirty="0"/>
              <a:t> </a:t>
            </a:r>
            <a:r>
              <a:rPr lang="ru-RU" dirty="0" err="1"/>
              <a:t>вибирає</a:t>
            </a:r>
            <a:r>
              <a:rPr lang="ru-RU" dirty="0"/>
              <a:t> </a:t>
            </a:r>
            <a:r>
              <a:rPr lang="ru-RU" dirty="0" err="1"/>
              <a:t>вилов</a:t>
            </a:r>
            <a:r>
              <a:rPr lang="ru-RU" dirty="0"/>
              <a:t> у банку, на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вата, </a:t>
            </a:r>
            <a:r>
              <a:rPr lang="ru-RU" dirty="0" err="1"/>
              <a:t>змочена</a:t>
            </a:r>
            <a:r>
              <a:rPr lang="ru-RU" dirty="0"/>
              <a:t> в </a:t>
            </a:r>
            <a:r>
              <a:rPr lang="ru-RU" dirty="0" err="1"/>
              <a:t>ефірі</a:t>
            </a:r>
            <a:r>
              <a:rPr lang="ru-RU" dirty="0"/>
              <a:t>, а </a:t>
            </a:r>
            <a:r>
              <a:rPr lang="ru-RU" dirty="0" err="1"/>
              <a:t>підрахунки</a:t>
            </a:r>
            <a:r>
              <a:rPr lang="ru-RU" dirty="0"/>
              <a:t> проводить у </a:t>
            </a:r>
            <a:r>
              <a:rPr lang="ru-RU" dirty="0" err="1"/>
              <a:t>приміщенні</a:t>
            </a:r>
            <a:r>
              <a:rPr lang="ru-RU" dirty="0"/>
              <a:t>. </a:t>
            </a:r>
          </a:p>
          <a:p>
            <a:r>
              <a:rPr lang="ru-RU" dirty="0"/>
              <a:t>На одному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50-100 </a:t>
            </a:r>
            <a:r>
              <a:rPr lang="ru-RU" dirty="0" err="1"/>
              <a:t>змахів</a:t>
            </a:r>
            <a:r>
              <a:rPr lang="ru-RU" dirty="0"/>
              <a:t> сачком у 5-10 </a:t>
            </a:r>
            <a:r>
              <a:rPr lang="ru-RU" dirty="0" err="1"/>
              <a:t>місцях</a:t>
            </a:r>
            <a:r>
              <a:rPr lang="ru-RU" dirty="0"/>
              <a:t>.</a:t>
            </a:r>
          </a:p>
          <a:p>
            <a:r>
              <a:rPr lang="ru-RU" dirty="0"/>
              <a:t> Для </a:t>
            </a:r>
            <a:r>
              <a:rPr lang="ru-RU" dirty="0" err="1"/>
              <a:t>розрахунків</a:t>
            </a:r>
            <a:r>
              <a:rPr lang="ru-RU" dirty="0"/>
              <a:t> 2 </a:t>
            </a:r>
            <a:r>
              <a:rPr lang="ru-RU" dirty="0" err="1"/>
              <a:t>змахи</a:t>
            </a:r>
            <a:r>
              <a:rPr lang="ru-RU" dirty="0"/>
              <a:t>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прирівнюють</a:t>
            </a:r>
            <a:r>
              <a:rPr lang="ru-RU" dirty="0"/>
              <a:t> до 1 м2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53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66BF54-12E0-4621-86D6-089C4149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9994"/>
            <a:ext cx="10515600" cy="534696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4) </a:t>
            </a:r>
            <a:r>
              <a:rPr lang="ru-RU" dirty="0" err="1">
                <a:solidFill>
                  <a:srgbClr val="002060"/>
                </a:solidFill>
              </a:rPr>
              <a:t>Облік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метеликів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вдень </a:t>
            </a:r>
            <a:r>
              <a:rPr lang="ru-RU" dirty="0" err="1">
                <a:solidFill>
                  <a:srgbClr val="002060"/>
                </a:solidFill>
              </a:rPr>
              <a:t>ховаються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гущині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рослин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(</a:t>
            </a:r>
            <a:r>
              <a:rPr lang="ru-RU" i="1" dirty="0" err="1"/>
              <a:t>лучний</a:t>
            </a:r>
            <a:r>
              <a:rPr lang="ru-RU" i="1" dirty="0"/>
              <a:t> </a:t>
            </a:r>
            <a:r>
              <a:rPr lang="ru-RU" i="1" dirty="0" err="1"/>
              <a:t>метелик</a:t>
            </a:r>
            <a:r>
              <a:rPr lang="ru-RU" i="1" dirty="0"/>
              <a:t>, </a:t>
            </a:r>
            <a:r>
              <a:rPr lang="ru-RU" i="1" dirty="0" err="1"/>
              <a:t>види</a:t>
            </a:r>
            <a:r>
              <a:rPr lang="ru-RU" i="1" dirty="0"/>
              <a:t> совок, </a:t>
            </a:r>
            <a:r>
              <a:rPr lang="ru-RU" i="1" dirty="0" err="1"/>
              <a:t>п’ядуни</a:t>
            </a:r>
            <a:r>
              <a:rPr lang="ru-RU" dirty="0"/>
              <a:t>), </a:t>
            </a:r>
            <a:r>
              <a:rPr lang="ru-RU" dirty="0" err="1"/>
              <a:t>проводять</a:t>
            </a:r>
            <a:r>
              <a:rPr lang="ru-RU" dirty="0"/>
              <a:t>, </a:t>
            </a:r>
            <a:r>
              <a:rPr lang="ru-RU" dirty="0" err="1"/>
              <a:t>підраховуючи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злітаючих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при </a:t>
            </a:r>
            <a:r>
              <a:rPr lang="ru-RU" dirty="0" err="1"/>
              <a:t>переході</a:t>
            </a:r>
            <a:r>
              <a:rPr lang="ru-RU" dirty="0"/>
              <a:t> через поле на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довжину</a:t>
            </a:r>
            <a:r>
              <a:rPr lang="ru-RU" dirty="0"/>
              <a:t> маршруту (10-50-100 </a:t>
            </a:r>
            <a:r>
              <a:rPr lang="ru-RU" dirty="0" err="1"/>
              <a:t>кроків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7469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23A0FA75-3348-49C0-A25A-8EF2C6B1D7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uk-UA" altLang="ru-RU" sz="3200" dirty="0">
                <a:effectLst/>
              </a:rPr>
              <a:t>Етапи розвитку інтегрованого захисту рослин</a:t>
            </a:r>
            <a:endParaRPr lang="ru-RU" altLang="ru-RU" sz="3200" dirty="0">
              <a:effectLst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9BD563F-CF9C-4D78-95A3-3AB7C8221E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2617452"/>
              </p:ext>
            </p:extLst>
          </p:nvPr>
        </p:nvGraphicFramePr>
        <p:xfrm>
          <a:off x="1408191" y="1451430"/>
          <a:ext cx="9796837" cy="4581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0874AC-94E0-4777-963E-82C54E06A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057"/>
            <a:ext cx="10515600" cy="510290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5) </a:t>
            </a:r>
            <a:r>
              <a:rPr lang="ru-RU" dirty="0" err="1">
                <a:solidFill>
                  <a:srgbClr val="002060"/>
                </a:solidFill>
              </a:rPr>
              <a:t>Шкідників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прихованим</a:t>
            </a:r>
            <a:r>
              <a:rPr lang="ru-RU" dirty="0">
                <a:solidFill>
                  <a:srgbClr val="002060"/>
                </a:solidFill>
              </a:rPr>
              <a:t> способом </a:t>
            </a:r>
            <a:r>
              <a:rPr lang="ru-RU" dirty="0" err="1">
                <a:solidFill>
                  <a:srgbClr val="002060"/>
                </a:solidFill>
              </a:rPr>
              <a:t>життя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виявляють</a:t>
            </a:r>
            <a:r>
              <a:rPr lang="ru-RU" dirty="0">
                <a:solidFill>
                  <a:srgbClr val="002060"/>
                </a:solidFill>
              </a:rPr>
              <a:t> за такою методикою: </a:t>
            </a:r>
          </a:p>
          <a:p>
            <a:r>
              <a:rPr lang="ru-RU" dirty="0">
                <a:solidFill>
                  <a:srgbClr val="002060"/>
                </a:solidFill>
              </a:rPr>
              <a:t>•	для </a:t>
            </a:r>
            <a:r>
              <a:rPr lang="ru-RU" dirty="0" err="1">
                <a:solidFill>
                  <a:srgbClr val="002060"/>
                </a:solidFill>
              </a:rPr>
              <a:t>встановлення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чисельності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внутрішньо-стеблових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видів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(</a:t>
            </a:r>
            <a:r>
              <a:rPr lang="ru-RU" i="1" dirty="0"/>
              <a:t>личинки </a:t>
            </a:r>
            <a:r>
              <a:rPr lang="ru-RU" i="1" dirty="0" err="1"/>
              <a:t>стеблових</a:t>
            </a:r>
            <a:r>
              <a:rPr lang="ru-RU" i="1" dirty="0"/>
              <a:t> </a:t>
            </a:r>
            <a:r>
              <a:rPr lang="ru-RU" i="1" dirty="0" err="1"/>
              <a:t>блішок</a:t>
            </a:r>
            <a:r>
              <a:rPr lang="ru-RU" i="1" dirty="0"/>
              <a:t>, </a:t>
            </a:r>
            <a:r>
              <a:rPr lang="ru-RU" i="1" dirty="0" err="1"/>
              <a:t>злакових</a:t>
            </a:r>
            <a:r>
              <a:rPr lang="ru-RU" i="1" dirty="0"/>
              <a:t> мух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.) на </a:t>
            </a:r>
            <a:r>
              <a:rPr lang="ru-RU" dirty="0" err="1"/>
              <a:t>облікових</a:t>
            </a:r>
            <a:r>
              <a:rPr lang="ru-RU" dirty="0"/>
              <a:t> </a:t>
            </a:r>
            <a:r>
              <a:rPr lang="ru-RU" dirty="0" err="1"/>
              <a:t>майданчиках</a:t>
            </a:r>
            <a:r>
              <a:rPr lang="ru-RU" dirty="0"/>
              <a:t> </a:t>
            </a:r>
            <a:r>
              <a:rPr lang="ru-RU" dirty="0" err="1"/>
              <a:t>відбирають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по 10 </a:t>
            </a:r>
            <a:r>
              <a:rPr lang="ru-RU" dirty="0" err="1"/>
              <a:t>рослин</a:t>
            </a:r>
            <a:r>
              <a:rPr lang="ru-RU" dirty="0"/>
              <a:t>. </a:t>
            </a:r>
          </a:p>
          <a:p>
            <a:r>
              <a:rPr lang="ru-RU" dirty="0" err="1"/>
              <a:t>Відгинають</a:t>
            </a:r>
            <a:r>
              <a:rPr lang="ru-RU" dirty="0"/>
              <a:t> </a:t>
            </a:r>
            <a:r>
              <a:rPr lang="ru-RU" dirty="0" err="1"/>
              <a:t>піхви</a:t>
            </a:r>
            <a:r>
              <a:rPr lang="ru-RU" dirty="0"/>
              <a:t> </a:t>
            </a:r>
            <a:r>
              <a:rPr lang="ru-RU" dirty="0" err="1"/>
              <a:t>листків</a:t>
            </a:r>
            <a:r>
              <a:rPr lang="ru-RU" dirty="0"/>
              <a:t> </a:t>
            </a:r>
            <a:r>
              <a:rPr lang="ru-RU" dirty="0" err="1"/>
              <a:t>злаків</a:t>
            </a:r>
            <a:r>
              <a:rPr lang="ru-RU" dirty="0"/>
              <a:t> для </a:t>
            </a:r>
            <a:r>
              <a:rPr lang="ru-RU" dirty="0" err="1"/>
              <a:t>виявлення</a:t>
            </a:r>
            <a:r>
              <a:rPr lang="ru-RU" dirty="0"/>
              <a:t> личинок </a:t>
            </a:r>
            <a:r>
              <a:rPr lang="ru-RU" dirty="0" err="1"/>
              <a:t>гессенської</a:t>
            </a:r>
            <a:r>
              <a:rPr lang="ru-RU" dirty="0"/>
              <a:t> мухи,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розтинають</a:t>
            </a:r>
            <a:r>
              <a:rPr lang="ru-RU" dirty="0"/>
              <a:t> </a:t>
            </a:r>
            <a:r>
              <a:rPr lang="ru-RU" dirty="0" err="1"/>
              <a:t>стебло</a:t>
            </a:r>
            <a:r>
              <a:rPr lang="ru-RU" dirty="0"/>
              <a:t> для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внутрішньо-стеблових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</a:t>
            </a:r>
          </a:p>
          <a:p>
            <a:r>
              <a:rPr lang="ru-RU" dirty="0"/>
              <a:t>•	</a:t>
            </a:r>
            <a:r>
              <a:rPr lang="ru-RU" dirty="0">
                <a:solidFill>
                  <a:srgbClr val="002060"/>
                </a:solidFill>
              </a:rPr>
              <a:t>для </a:t>
            </a:r>
            <a:r>
              <a:rPr lang="ru-RU" dirty="0" err="1">
                <a:solidFill>
                  <a:srgbClr val="002060"/>
                </a:solidFill>
              </a:rPr>
              <a:t>виявлення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капустяної</a:t>
            </a:r>
            <a:r>
              <a:rPr lang="ru-RU" dirty="0">
                <a:solidFill>
                  <a:srgbClr val="002060"/>
                </a:solidFill>
              </a:rPr>
              <a:t> мухи </a:t>
            </a:r>
            <a:r>
              <a:rPr lang="ru-RU" dirty="0" err="1"/>
              <a:t>оглядають</a:t>
            </a:r>
            <a:r>
              <a:rPr lang="ru-RU" dirty="0"/>
              <a:t> </a:t>
            </a:r>
            <a:r>
              <a:rPr lang="ru-RU" dirty="0" err="1"/>
              <a:t>кореневу</a:t>
            </a:r>
            <a:r>
              <a:rPr lang="ru-RU" dirty="0"/>
              <a:t> </a:t>
            </a:r>
            <a:r>
              <a:rPr lang="ru-RU" dirty="0" err="1"/>
              <a:t>шийку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висаджування</a:t>
            </a:r>
            <a:r>
              <a:rPr lang="ru-RU" dirty="0"/>
              <a:t> </a:t>
            </a:r>
            <a:r>
              <a:rPr lang="ru-RU" dirty="0" err="1"/>
              <a:t>розсади</a:t>
            </a:r>
            <a:r>
              <a:rPr lang="ru-RU" dirty="0"/>
              <a:t>. </a:t>
            </a:r>
          </a:p>
          <a:p>
            <a:r>
              <a:rPr lang="ru-RU" dirty="0"/>
              <a:t>•	</a:t>
            </a:r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err="1">
                <a:solidFill>
                  <a:srgbClr val="002060"/>
                </a:solidFill>
              </a:rPr>
              <a:t>обліку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листомінуючих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шкідників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на 10 </a:t>
            </a:r>
            <a:r>
              <a:rPr lang="ru-RU" dirty="0" err="1"/>
              <a:t>облікових</a:t>
            </a:r>
            <a:r>
              <a:rPr lang="ru-RU" dirty="0"/>
              <a:t> </a:t>
            </a:r>
            <a:r>
              <a:rPr lang="ru-RU" dirty="0" err="1"/>
              <a:t>майданчиках</a:t>
            </a:r>
            <a:r>
              <a:rPr lang="ru-RU" dirty="0"/>
              <a:t> </a:t>
            </a:r>
            <a:r>
              <a:rPr lang="ru-RU" dirty="0" err="1"/>
              <a:t>підраховують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з </a:t>
            </a:r>
            <a:r>
              <a:rPr lang="ru-RU" dirty="0" err="1"/>
              <a:t>мінами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, </a:t>
            </a:r>
            <a:r>
              <a:rPr lang="ru-RU" dirty="0" err="1"/>
              <a:t>розриваючи</a:t>
            </a:r>
            <a:r>
              <a:rPr lang="ru-RU" dirty="0"/>
              <a:t> </a:t>
            </a:r>
            <a:r>
              <a:rPr lang="ru-RU" dirty="0" err="1"/>
              <a:t>міни</a:t>
            </a:r>
            <a:r>
              <a:rPr lang="ru-RU" dirty="0"/>
              <a:t>, </a:t>
            </a:r>
            <a:r>
              <a:rPr lang="ru-RU" dirty="0" err="1"/>
              <a:t>підраховують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личинок у них.</a:t>
            </a:r>
          </a:p>
          <a:p>
            <a:r>
              <a:rPr lang="ru-RU" dirty="0"/>
              <a:t>•	</a:t>
            </a:r>
            <a:r>
              <a:rPr lang="ru-RU" dirty="0" err="1">
                <a:solidFill>
                  <a:srgbClr val="002060"/>
                </a:solidFill>
              </a:rPr>
              <a:t>пошкодження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зернобобових</a:t>
            </a:r>
            <a:r>
              <a:rPr lang="ru-RU" dirty="0">
                <a:solidFill>
                  <a:srgbClr val="002060"/>
                </a:solidFill>
              </a:rPr>
              <a:t> культур </a:t>
            </a:r>
            <a:r>
              <a:rPr lang="ru-RU" dirty="0" err="1"/>
              <a:t>комахами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насінням</a:t>
            </a:r>
            <a:r>
              <a:rPr lang="ru-RU" dirty="0"/>
              <a:t> (</a:t>
            </a:r>
            <a:r>
              <a:rPr lang="ru-RU" i="1" dirty="0" err="1"/>
              <a:t>зерноїди</a:t>
            </a:r>
            <a:r>
              <a:rPr lang="ru-RU" i="1" dirty="0"/>
              <a:t>, </a:t>
            </a:r>
            <a:r>
              <a:rPr lang="ru-RU" i="1" dirty="0" err="1"/>
              <a:t>горохова</a:t>
            </a:r>
            <a:r>
              <a:rPr lang="ru-RU" i="1" dirty="0"/>
              <a:t> </a:t>
            </a:r>
            <a:r>
              <a:rPr lang="ru-RU" i="1" dirty="0" err="1"/>
              <a:t>плодожерка</a:t>
            </a:r>
            <a:r>
              <a:rPr lang="ru-RU" i="1" dirty="0"/>
              <a:t>, </a:t>
            </a:r>
            <a:r>
              <a:rPr lang="ru-RU" i="1" dirty="0" err="1"/>
              <a:t>акацієва</a:t>
            </a:r>
            <a:r>
              <a:rPr lang="ru-RU" i="1" dirty="0"/>
              <a:t> </a:t>
            </a:r>
            <a:r>
              <a:rPr lang="ru-RU" i="1" dirty="0" err="1"/>
              <a:t>вогнівка</a:t>
            </a:r>
            <a:r>
              <a:rPr lang="ru-RU" i="1" dirty="0"/>
              <a:t>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беруть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перед </a:t>
            </a:r>
            <a:r>
              <a:rPr lang="ru-RU" dirty="0" err="1"/>
              <a:t>збиранням</a:t>
            </a:r>
            <a:r>
              <a:rPr lang="ru-RU" dirty="0"/>
              <a:t> </a:t>
            </a:r>
            <a:r>
              <a:rPr lang="ru-RU" dirty="0" err="1"/>
              <a:t>врожаю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поля </a:t>
            </a:r>
            <a:r>
              <a:rPr lang="ru-RU" dirty="0" err="1"/>
              <a:t>відбирають</a:t>
            </a:r>
            <a:r>
              <a:rPr lang="ru-RU" dirty="0"/>
              <a:t> 400 </a:t>
            </a:r>
            <a:r>
              <a:rPr lang="ru-RU" dirty="0" err="1"/>
              <a:t>бобів</a:t>
            </a:r>
            <a:r>
              <a:rPr lang="ru-RU" dirty="0"/>
              <a:t> і, </a:t>
            </a:r>
            <a:r>
              <a:rPr lang="ru-RU" dirty="0" err="1"/>
              <a:t>розкривши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підраховують</a:t>
            </a:r>
            <a:r>
              <a:rPr lang="ru-RU" dirty="0"/>
              <a:t> </a:t>
            </a:r>
            <a:r>
              <a:rPr lang="ru-RU" dirty="0" err="1"/>
              <a:t>шкідника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748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C8DC07-5232-4606-926A-1E49A3D9C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077"/>
            <a:ext cx="10515600" cy="512188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6) </a:t>
            </a:r>
            <a:r>
              <a:rPr lang="ru-RU" dirty="0" err="1">
                <a:solidFill>
                  <a:srgbClr val="002060"/>
                </a:solidFill>
              </a:rPr>
              <a:t>Чисельність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гризунів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на </a:t>
            </a:r>
            <a:r>
              <a:rPr lang="ru-RU" dirty="0" err="1"/>
              <a:t>посівах</a:t>
            </a:r>
            <a:r>
              <a:rPr lang="ru-RU" dirty="0"/>
              <a:t> </a:t>
            </a:r>
            <a:r>
              <a:rPr lang="ru-RU" dirty="0" err="1"/>
              <a:t>польових</a:t>
            </a:r>
            <a:r>
              <a:rPr lang="ru-RU" dirty="0"/>
              <a:t> культур </a:t>
            </a:r>
            <a:r>
              <a:rPr lang="ru-RU" dirty="0" err="1"/>
              <a:t>визначають</a:t>
            </a:r>
            <a:r>
              <a:rPr lang="ru-RU" dirty="0"/>
              <a:t> методом маршрутного </a:t>
            </a:r>
            <a:r>
              <a:rPr lang="ru-RU" dirty="0" err="1"/>
              <a:t>огляду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0,5 га на полях до 100 га і 1 га на </a:t>
            </a:r>
            <a:r>
              <a:rPr lang="ru-RU" dirty="0" err="1"/>
              <a:t>більших</a:t>
            </a:r>
            <a:r>
              <a:rPr lang="ru-RU" dirty="0"/>
              <a:t> за </a:t>
            </a:r>
            <a:r>
              <a:rPr lang="ru-RU" dirty="0" err="1"/>
              <a:t>площею</a:t>
            </a:r>
            <a:r>
              <a:rPr lang="ru-RU" dirty="0"/>
              <a:t>. </a:t>
            </a:r>
          </a:p>
          <a:p>
            <a:r>
              <a:rPr lang="ru-RU" dirty="0"/>
              <a:t>Для </a:t>
            </a:r>
            <a:r>
              <a:rPr lang="ru-RU" dirty="0" err="1"/>
              <a:t>цього</a:t>
            </a:r>
            <a:r>
              <a:rPr lang="ru-RU" dirty="0"/>
              <a:t> по </a:t>
            </a:r>
            <a:r>
              <a:rPr lang="ru-RU" dirty="0" err="1"/>
              <a:t>діагоналі</a:t>
            </a:r>
            <a:r>
              <a:rPr lang="ru-RU" dirty="0"/>
              <a:t> поля </a:t>
            </a:r>
            <a:r>
              <a:rPr lang="ru-RU" dirty="0" err="1"/>
              <a:t>впродовж</a:t>
            </a:r>
            <a:r>
              <a:rPr lang="ru-RU" dirty="0"/>
              <a:t> 1 км на </a:t>
            </a:r>
            <a:r>
              <a:rPr lang="ru-RU" dirty="0" err="1"/>
              <a:t>смузі</a:t>
            </a:r>
            <a:r>
              <a:rPr lang="ru-RU" dirty="0"/>
              <a:t> шириною 5 м </a:t>
            </a:r>
            <a:r>
              <a:rPr lang="ru-RU" dirty="0" err="1"/>
              <a:t>підраховують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колоній</a:t>
            </a:r>
            <a:r>
              <a:rPr lang="ru-RU" dirty="0"/>
              <a:t> і </a:t>
            </a:r>
            <a:r>
              <a:rPr lang="ru-RU" dirty="0" err="1"/>
              <a:t>нір</a:t>
            </a:r>
            <a:r>
              <a:rPr lang="ru-RU" dirty="0"/>
              <a:t>. </a:t>
            </a:r>
          </a:p>
          <a:p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заселених</a:t>
            </a:r>
            <a:r>
              <a:rPr lang="ru-RU" dirty="0"/>
              <a:t> </a:t>
            </a:r>
            <a:r>
              <a:rPr lang="ru-RU" dirty="0" err="1"/>
              <a:t>нір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притоптуванням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удень</a:t>
            </a:r>
            <a:r>
              <a:rPr lang="ru-RU" dirty="0"/>
              <a:t> і </a:t>
            </a:r>
            <a:r>
              <a:rPr lang="ru-RU" dirty="0" err="1"/>
              <a:t>перевіркою</a:t>
            </a:r>
            <a:r>
              <a:rPr lang="ru-RU" dirty="0"/>
              <a:t>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ранку.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Обстеження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проводять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навесні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восени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488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58C1B-B308-4A3C-BAFB-C2E91CB6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C6BE0-68BE-4C6F-A66E-497EE3BD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9722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за видами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 проб по 10 </a:t>
            </a:r>
            <a:r>
              <a:rPr lang="ru-RU" dirty="0" err="1"/>
              <a:t>рослин</a:t>
            </a:r>
            <a:r>
              <a:rPr lang="ru-RU" dirty="0"/>
              <a:t> у 20 </a:t>
            </a:r>
            <a:r>
              <a:rPr lang="ru-RU" dirty="0" err="1"/>
              <a:t>місцях</a:t>
            </a:r>
            <a:r>
              <a:rPr lang="ru-RU" dirty="0"/>
              <a:t> по </a:t>
            </a:r>
            <a:r>
              <a:rPr lang="ru-RU" dirty="0" err="1"/>
              <a:t>діагоналі</a:t>
            </a:r>
            <a:r>
              <a:rPr lang="ru-RU" dirty="0"/>
              <a:t> поля (на </a:t>
            </a:r>
            <a:r>
              <a:rPr lang="ru-RU" dirty="0" err="1"/>
              <a:t>площі</a:t>
            </a:r>
            <a:r>
              <a:rPr lang="ru-RU" dirty="0"/>
              <a:t> до 100 га)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облікових</a:t>
            </a:r>
            <a:r>
              <a:rPr lang="ru-RU" dirty="0"/>
              <a:t> </a:t>
            </a:r>
            <a:r>
              <a:rPr lang="ru-RU" dirty="0" err="1"/>
              <a:t>майданчиках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шкали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та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. </a:t>
            </a:r>
          </a:p>
          <a:p>
            <a:r>
              <a:rPr lang="ru-RU" b="1" u="sng" dirty="0" err="1"/>
              <a:t>відповідно</a:t>
            </a:r>
            <a:r>
              <a:rPr lang="ru-RU" b="1" u="sng" dirty="0"/>
              <a:t> до фаз </a:t>
            </a:r>
            <a:r>
              <a:rPr lang="ru-RU" b="1" u="sng" dirty="0" err="1"/>
              <a:t>розвитку</a:t>
            </a:r>
            <a:r>
              <a:rPr lang="ru-RU" b="1" u="sng" dirty="0"/>
              <a:t> </a:t>
            </a:r>
            <a:r>
              <a:rPr lang="ru-RU" b="1" u="sng" dirty="0" err="1"/>
              <a:t>рослин</a:t>
            </a:r>
            <a:r>
              <a:rPr lang="ru-RU" dirty="0"/>
              <a:t>:</a:t>
            </a:r>
          </a:p>
          <a:p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 </a:t>
            </a:r>
            <a:r>
              <a:rPr lang="ru-RU" dirty="0" err="1">
                <a:solidFill>
                  <a:srgbClr val="002060"/>
                </a:solidFill>
              </a:rPr>
              <a:t>посівах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зернових</a:t>
            </a:r>
            <a:r>
              <a:rPr lang="ru-RU" dirty="0">
                <a:solidFill>
                  <a:srgbClr val="002060"/>
                </a:solidFill>
              </a:rPr>
              <a:t> культур </a:t>
            </a:r>
          </a:p>
          <a:p>
            <a:r>
              <a:rPr lang="ru-RU" dirty="0"/>
              <a:t>•	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іржі</a:t>
            </a:r>
            <a:r>
              <a:rPr lang="ru-RU" dirty="0"/>
              <a:t> </a:t>
            </a:r>
            <a:r>
              <a:rPr lang="ru-RU" dirty="0" err="1"/>
              <a:t>обліковують</a:t>
            </a:r>
            <a:r>
              <a:rPr lang="ru-RU" dirty="0"/>
              <a:t> у </a:t>
            </a:r>
            <a:r>
              <a:rPr lang="ru-RU" dirty="0" err="1"/>
              <a:t>фазі</a:t>
            </a:r>
            <a:r>
              <a:rPr lang="ru-RU" dirty="0"/>
              <a:t> </a:t>
            </a:r>
            <a:r>
              <a:rPr lang="ru-RU" dirty="0" err="1"/>
              <a:t>наливання</a:t>
            </a:r>
            <a:r>
              <a:rPr lang="ru-RU" dirty="0"/>
              <a:t> – </a:t>
            </a:r>
            <a:r>
              <a:rPr lang="ru-RU" dirty="0" err="1"/>
              <a:t>молочної</a:t>
            </a:r>
            <a:r>
              <a:rPr lang="ru-RU" dirty="0"/>
              <a:t> </a:t>
            </a:r>
            <a:r>
              <a:rPr lang="ru-RU" dirty="0" err="1"/>
              <a:t>стиглості</a:t>
            </a:r>
            <a:r>
              <a:rPr lang="ru-RU" dirty="0"/>
              <a:t> зерна, </a:t>
            </a:r>
          </a:p>
          <a:p>
            <a:r>
              <a:rPr lang="ru-RU" dirty="0"/>
              <a:t>•	</a:t>
            </a:r>
            <a:r>
              <a:rPr lang="ru-RU" dirty="0" err="1"/>
              <a:t>кореневі</a:t>
            </a:r>
            <a:r>
              <a:rPr lang="ru-RU" dirty="0"/>
              <a:t> </a:t>
            </a:r>
            <a:r>
              <a:rPr lang="ru-RU" dirty="0" err="1"/>
              <a:t>гнилі</a:t>
            </a:r>
            <a:r>
              <a:rPr lang="ru-RU" dirty="0"/>
              <a:t> – у </a:t>
            </a:r>
            <a:r>
              <a:rPr lang="ru-RU" dirty="0" err="1"/>
              <a:t>фазі</a:t>
            </a:r>
            <a:r>
              <a:rPr lang="ru-RU" dirty="0"/>
              <a:t> сходи – </a:t>
            </a:r>
            <a:r>
              <a:rPr lang="ru-RU" dirty="0" err="1"/>
              <a:t>кущіння</a:t>
            </a:r>
            <a:r>
              <a:rPr lang="ru-RU" dirty="0"/>
              <a:t>, </a:t>
            </a:r>
          </a:p>
          <a:p>
            <a:r>
              <a:rPr lang="ru-RU" dirty="0"/>
              <a:t>•	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сажок</a:t>
            </a:r>
            <a:r>
              <a:rPr lang="ru-RU" dirty="0"/>
              <a:t> –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колосіння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борошнисту</a:t>
            </a:r>
            <a:r>
              <a:rPr lang="ru-RU" dirty="0"/>
              <a:t> росу і </a:t>
            </a:r>
            <a:r>
              <a:rPr lang="ru-RU" dirty="0" err="1"/>
              <a:t>плямистості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 – у </a:t>
            </a:r>
            <a:r>
              <a:rPr lang="ru-RU" dirty="0" err="1"/>
              <a:t>фазі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в трубку – початку </a:t>
            </a:r>
            <a:r>
              <a:rPr lang="ru-RU" dirty="0" err="1"/>
              <a:t>колосіння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002060"/>
                </a:solidFill>
              </a:rPr>
              <a:t>Розвиток</a:t>
            </a:r>
            <a:r>
              <a:rPr lang="ru-RU" dirty="0">
                <a:solidFill>
                  <a:srgbClr val="002060"/>
                </a:solidFill>
              </a:rPr>
              <a:t> хвороб </a:t>
            </a:r>
            <a:r>
              <a:rPr lang="ru-RU" dirty="0" err="1">
                <a:solidFill>
                  <a:srgbClr val="002060"/>
                </a:solidFill>
              </a:rPr>
              <a:t>зернобобових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культур </a:t>
            </a:r>
            <a:r>
              <a:rPr lang="ru-RU" dirty="0" err="1"/>
              <a:t>визначають</a:t>
            </a:r>
            <a:r>
              <a:rPr lang="ru-RU" dirty="0"/>
              <a:t> у фазах </a:t>
            </a:r>
            <a:r>
              <a:rPr lang="ru-RU" dirty="0" err="1"/>
              <a:t>сходів</a:t>
            </a:r>
            <a:r>
              <a:rPr lang="ru-RU" dirty="0"/>
              <a:t>, </a:t>
            </a:r>
            <a:r>
              <a:rPr lang="ru-RU" dirty="0" err="1"/>
              <a:t>цвітіння</a:t>
            </a:r>
            <a:r>
              <a:rPr lang="ru-RU" dirty="0"/>
              <a:t>,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бобів</a:t>
            </a:r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err="1">
                <a:solidFill>
                  <a:srgbClr val="002060"/>
                </a:solidFill>
              </a:rPr>
              <a:t>посівах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цукрових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буряків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r>
              <a:rPr lang="ru-RU" dirty="0"/>
              <a:t>•	у </a:t>
            </a:r>
            <a:r>
              <a:rPr lang="ru-RU" dirty="0" err="1"/>
              <a:t>фазі</a:t>
            </a:r>
            <a:r>
              <a:rPr lang="ru-RU" dirty="0"/>
              <a:t> вилочки – </a:t>
            </a:r>
            <a:r>
              <a:rPr lang="ru-RU" dirty="0" err="1"/>
              <a:t>утворення</a:t>
            </a:r>
            <a:r>
              <a:rPr lang="ru-RU" dirty="0"/>
              <a:t> 1-2 </a:t>
            </a:r>
            <a:r>
              <a:rPr lang="ru-RU" dirty="0" err="1"/>
              <a:t>справжніх</a:t>
            </a:r>
            <a:r>
              <a:rPr lang="ru-RU" dirty="0"/>
              <a:t> </a:t>
            </a:r>
            <a:r>
              <a:rPr lang="ru-RU" dirty="0" err="1"/>
              <a:t>листків</a:t>
            </a:r>
            <a:r>
              <a:rPr lang="ru-RU" dirty="0"/>
              <a:t> </a:t>
            </a:r>
            <a:r>
              <a:rPr lang="ru-RU" dirty="0" err="1"/>
              <a:t>обліковують</a:t>
            </a:r>
            <a:r>
              <a:rPr lang="ru-RU" dirty="0"/>
              <a:t> </a:t>
            </a:r>
            <a:r>
              <a:rPr lang="ru-RU" dirty="0" err="1"/>
              <a:t>коренеїд</a:t>
            </a:r>
            <a:r>
              <a:rPr lang="ru-RU" dirty="0"/>
              <a:t>,</a:t>
            </a:r>
          </a:p>
          <a:p>
            <a:r>
              <a:rPr lang="ru-RU" dirty="0"/>
              <a:t>•	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вегетації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– </a:t>
            </a:r>
            <a:r>
              <a:rPr lang="ru-RU" dirty="0" err="1"/>
              <a:t>церкоспороз</a:t>
            </a:r>
            <a:r>
              <a:rPr lang="ru-RU" dirty="0"/>
              <a:t>, </a:t>
            </a:r>
            <a:r>
              <a:rPr lang="ru-RU" dirty="0" err="1"/>
              <a:t>пероноспороз</a:t>
            </a:r>
            <a:r>
              <a:rPr lang="ru-RU" dirty="0"/>
              <a:t>, </a:t>
            </a:r>
            <a:r>
              <a:rPr lang="ru-RU" dirty="0" err="1"/>
              <a:t>борошнисту</a:t>
            </a:r>
            <a:r>
              <a:rPr lang="ru-RU" dirty="0"/>
              <a:t> росу, </a:t>
            </a:r>
            <a:r>
              <a:rPr lang="ru-RU" dirty="0" err="1"/>
              <a:t>вірусні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На посадках </a:t>
            </a:r>
            <a:r>
              <a:rPr lang="ru-RU" dirty="0" err="1">
                <a:solidFill>
                  <a:srgbClr val="002060"/>
                </a:solidFill>
              </a:rPr>
              <a:t>картоплі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у </a:t>
            </a:r>
            <a:r>
              <a:rPr lang="ru-RU" dirty="0" err="1"/>
              <a:t>фазі</a:t>
            </a:r>
            <a:r>
              <a:rPr lang="ru-RU" dirty="0"/>
              <a:t> </a:t>
            </a:r>
            <a:r>
              <a:rPr lang="ru-RU" dirty="0" err="1"/>
              <a:t>бутонізації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обліки</a:t>
            </a:r>
            <a:r>
              <a:rPr lang="ru-RU" dirty="0"/>
              <a:t> </a:t>
            </a:r>
            <a:r>
              <a:rPr lang="ru-RU" dirty="0" err="1"/>
              <a:t>вірусних</a:t>
            </a:r>
            <a:r>
              <a:rPr lang="ru-RU" dirty="0"/>
              <a:t> хвороб і </a:t>
            </a:r>
            <a:r>
              <a:rPr lang="ru-RU" dirty="0" err="1"/>
              <a:t>фітофторозу</a:t>
            </a:r>
            <a:r>
              <a:rPr lang="ru-RU" dirty="0"/>
              <a:t>.</a:t>
            </a:r>
          </a:p>
          <a:p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484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00B42-CA3B-4A93-BE2B-07895296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 забур'яненості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316F1-D6C4-408E-B1F7-0554C4C2B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1)	Перше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забур’яненості</a:t>
            </a:r>
            <a:r>
              <a:rPr lang="ru-RU" dirty="0"/>
              <a:t> </a:t>
            </a:r>
            <a:r>
              <a:rPr lang="ru-RU" dirty="0" err="1"/>
              <a:t>посівів</a:t>
            </a:r>
            <a:r>
              <a:rPr lang="ru-RU" dirty="0"/>
              <a:t> і посадок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навесні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посіву</a:t>
            </a:r>
            <a:r>
              <a:rPr lang="ru-RU" dirty="0"/>
              <a:t>, </a:t>
            </a:r>
          </a:p>
          <a:p>
            <a:r>
              <a:rPr lang="ru-RU" dirty="0"/>
              <a:t>2)	друге –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сходів</a:t>
            </a:r>
            <a:r>
              <a:rPr lang="ru-RU" dirty="0"/>
              <a:t>, </a:t>
            </a:r>
          </a:p>
          <a:p>
            <a:r>
              <a:rPr lang="ru-RU" dirty="0"/>
              <a:t>3)	</a:t>
            </a:r>
            <a:r>
              <a:rPr lang="ru-RU" dirty="0" err="1"/>
              <a:t>третє</a:t>
            </a:r>
            <a:r>
              <a:rPr lang="ru-RU" dirty="0"/>
              <a:t> – перед </a:t>
            </a:r>
            <a:r>
              <a:rPr lang="ru-RU" dirty="0" err="1"/>
              <a:t>збиранням</a:t>
            </a:r>
            <a:r>
              <a:rPr lang="ru-RU" dirty="0"/>
              <a:t> урожаю.</a:t>
            </a:r>
          </a:p>
          <a:p>
            <a:r>
              <a:rPr lang="ru-RU" dirty="0"/>
              <a:t>	Для культур </a:t>
            </a:r>
            <a:r>
              <a:rPr lang="ru-RU" dirty="0" err="1"/>
              <a:t>суцільного</a:t>
            </a:r>
            <a:r>
              <a:rPr lang="ru-RU" dirty="0"/>
              <a:t> </a:t>
            </a:r>
            <a:r>
              <a:rPr lang="ru-RU" dirty="0" err="1"/>
              <a:t>посіву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забур’яненості</a:t>
            </a:r>
            <a:r>
              <a:rPr lang="ru-RU" dirty="0"/>
              <a:t>.</a:t>
            </a:r>
          </a:p>
          <a:p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у 10 </a:t>
            </a:r>
            <a:r>
              <a:rPr lang="ru-RU" dirty="0" err="1"/>
              <a:t>місцях</a:t>
            </a:r>
            <a:r>
              <a:rPr lang="ru-RU" dirty="0"/>
              <a:t> поля на 1 м2 </a:t>
            </a:r>
            <a:r>
              <a:rPr lang="ru-RU" dirty="0" err="1"/>
              <a:t>накладанням</a:t>
            </a:r>
            <a:r>
              <a:rPr lang="ru-RU" dirty="0"/>
              <a:t> </a:t>
            </a:r>
            <a:r>
              <a:rPr lang="ru-RU" dirty="0" err="1"/>
              <a:t>облікової</a:t>
            </a:r>
            <a:r>
              <a:rPr lang="ru-RU" dirty="0"/>
              <a:t> рамки  </a:t>
            </a:r>
            <a:r>
              <a:rPr lang="ru-RU" dirty="0" err="1"/>
              <a:t>підраховують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бур’янів</a:t>
            </a:r>
            <a:r>
              <a:rPr lang="ru-RU" dirty="0"/>
              <a:t> і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переважаючі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бур’янів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074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EA94A-60C8-42D4-8FFD-29CE8547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5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ступеня забур'яненості рядкових посівів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BD13654-C616-4D20-B373-AC215C94D26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46629" y="1378857"/>
          <a:ext cx="9884228" cy="51140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85787">
                  <a:extLst>
                    <a:ext uri="{9D8B030D-6E8A-4147-A177-3AD203B41FA5}">
                      <a16:colId xmlns:a16="http://schemas.microsoft.com/office/drawing/2014/main" val="1328577980"/>
                    </a:ext>
                  </a:extLst>
                </a:gridCol>
                <a:gridCol w="3160144">
                  <a:extLst>
                    <a:ext uri="{9D8B030D-6E8A-4147-A177-3AD203B41FA5}">
                      <a16:colId xmlns:a16="http://schemas.microsoft.com/office/drawing/2014/main" val="4222178765"/>
                    </a:ext>
                  </a:extLst>
                </a:gridCol>
                <a:gridCol w="3638297">
                  <a:extLst>
                    <a:ext uri="{9D8B030D-6E8A-4147-A177-3AD203B41FA5}">
                      <a16:colId xmlns:a16="http://schemas.microsoft.com/office/drawing/2014/main" val="817713865"/>
                    </a:ext>
                  </a:extLst>
                </a:gridCol>
              </a:tblGrid>
              <a:tr h="1530472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Відсоток  бур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’</a:t>
                      </a:r>
                      <a:r>
                        <a:rPr lang="uk-UA" sz="3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янів</a:t>
                      </a: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, %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Бал </a:t>
                      </a:r>
                      <a:r>
                        <a:rPr lang="uk-UA" sz="3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забур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’</a:t>
                      </a:r>
                      <a:r>
                        <a:rPr lang="uk-UA" sz="3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яненості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Ступінь </a:t>
                      </a:r>
                      <a:r>
                        <a:rPr lang="uk-UA" sz="3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забур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’</a:t>
                      </a:r>
                      <a:r>
                        <a:rPr lang="uk-UA" sz="3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яненості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647688"/>
                  </a:ext>
                </a:extLst>
              </a:tr>
              <a:tr h="71670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до 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дуже слабкий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694718"/>
                  </a:ext>
                </a:extLst>
              </a:tr>
              <a:tr h="71670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5-10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слабкий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745038"/>
                  </a:ext>
                </a:extLst>
              </a:tr>
              <a:tr h="71670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11-25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середній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974997"/>
                  </a:ext>
                </a:extLst>
              </a:tr>
              <a:tr h="71670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25-50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високий 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14496"/>
                  </a:ext>
                </a:extLst>
              </a:tr>
              <a:tr h="71670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понад 50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дуже високий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27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267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3854A-41C1-4274-BE12-4C1C0E82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4925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ступеня забур'яненості просапних культур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6BC2625-5641-43F0-BBD9-EECE8A26101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88571" y="1480457"/>
          <a:ext cx="10265229" cy="46590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04734">
                  <a:extLst>
                    <a:ext uri="{9D8B030D-6E8A-4147-A177-3AD203B41FA5}">
                      <a16:colId xmlns:a16="http://schemas.microsoft.com/office/drawing/2014/main" val="2241727904"/>
                    </a:ext>
                  </a:extLst>
                </a:gridCol>
                <a:gridCol w="3281956">
                  <a:extLst>
                    <a:ext uri="{9D8B030D-6E8A-4147-A177-3AD203B41FA5}">
                      <a16:colId xmlns:a16="http://schemas.microsoft.com/office/drawing/2014/main" val="835810203"/>
                    </a:ext>
                  </a:extLst>
                </a:gridCol>
                <a:gridCol w="3778539">
                  <a:extLst>
                    <a:ext uri="{9D8B030D-6E8A-4147-A177-3AD203B41FA5}">
                      <a16:colId xmlns:a16="http://schemas.microsoft.com/office/drawing/2014/main" val="4127651522"/>
                    </a:ext>
                  </a:extLst>
                </a:gridCol>
              </a:tblGrid>
              <a:tr h="1394325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Кількість  бур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’</a:t>
                      </a: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янів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,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шт./м</a:t>
                      </a:r>
                      <a:r>
                        <a:rPr lang="uk-UA" sz="2400" baseline="30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Бал </a:t>
                      </a: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забур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’</a:t>
                      </a: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яненості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Ступінь </a:t>
                      </a: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забур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’</a:t>
                      </a: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яненості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861569"/>
                  </a:ext>
                </a:extLst>
              </a:tr>
              <a:tr h="65295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1-5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дуже слабкий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732012"/>
                  </a:ext>
                </a:extLst>
              </a:tr>
              <a:tr h="65295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6-15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слабкий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606109"/>
                  </a:ext>
                </a:extLst>
              </a:tr>
              <a:tr h="65295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16-50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середній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997993"/>
                  </a:ext>
                </a:extLst>
              </a:tr>
              <a:tr h="65295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51-100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високий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217997"/>
                  </a:ext>
                </a:extLst>
              </a:tr>
              <a:tr h="65295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понад 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дуже високий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525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952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322E3D-37AE-4180-9557-6A568CA2CCC5}"/>
              </a:ext>
            </a:extLst>
          </p:cNvPr>
          <p:cNvSpPr/>
          <p:nvPr/>
        </p:nvSpPr>
        <p:spPr>
          <a:xfrm>
            <a:off x="2743200" y="381000"/>
            <a:ext cx="7056438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Хвороби плодових культур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9D15AF5-52BD-4A4E-A161-00719348A865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C09EB7F-80EF-4A4E-9068-506EB46FD5E2}"/>
              </a:ext>
            </a:extLst>
          </p:cNvPr>
          <p:cNvCxnSpPr/>
          <p:nvPr/>
        </p:nvCxnSpPr>
        <p:spPr>
          <a:xfrm>
            <a:off x="4441373" y="191588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4B92AB7-6146-4BCB-8FBD-4BF0963E0BDF}"/>
              </a:ext>
            </a:extLst>
          </p:cNvPr>
          <p:cNvCxnSpPr/>
          <p:nvPr/>
        </p:nvCxnSpPr>
        <p:spPr>
          <a:xfrm>
            <a:off x="3621080" y="3020474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947AB49-FD42-4D6D-9952-0E079E0F97FA}"/>
              </a:ext>
            </a:extLst>
          </p:cNvPr>
          <p:cNvCxnSpPr/>
          <p:nvPr/>
        </p:nvCxnSpPr>
        <p:spPr>
          <a:xfrm>
            <a:off x="7745186" y="1950468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A83FBC3-803B-4C5E-81E6-EB6C66E66020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14C92D62-BE75-4AD9-A75B-8F4F44B5D46A}"/>
              </a:ext>
            </a:extLst>
          </p:cNvPr>
          <p:cNvSpPr/>
          <p:nvPr/>
        </p:nvSpPr>
        <p:spPr>
          <a:xfrm>
            <a:off x="2135189" y="2376292"/>
            <a:ext cx="2971783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Сезонні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DC5142B-0E7C-4BE8-B6B8-D987A46D5469}"/>
              </a:ext>
            </a:extLst>
          </p:cNvPr>
          <p:cNvSpPr/>
          <p:nvPr/>
        </p:nvSpPr>
        <p:spPr>
          <a:xfrm>
            <a:off x="7334269" y="2391230"/>
            <a:ext cx="2971783" cy="656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Хронічні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554D66-8E14-4C03-8C58-CE96BB2512D1}"/>
              </a:ext>
            </a:extLst>
          </p:cNvPr>
          <p:cNvSpPr/>
          <p:nvPr/>
        </p:nvSpPr>
        <p:spPr>
          <a:xfrm>
            <a:off x="2135179" y="3371521"/>
            <a:ext cx="2971793" cy="1098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проявляються</a:t>
            </a:r>
            <a:r>
              <a:rPr kumimoji="0" lang="ru-RU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 </a:t>
            </a: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вигляді</a:t>
            </a:r>
            <a:r>
              <a:rPr kumimoji="0" lang="ru-RU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різних</a:t>
            </a:r>
            <a:r>
              <a:rPr kumimoji="0" lang="ru-RU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плямистостей</a:t>
            </a:r>
            <a:r>
              <a:rPr kumimoji="0" lang="ru-RU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нальотів</a:t>
            </a:r>
            <a:r>
              <a:rPr kumimoji="0" lang="ru-RU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гнилей</a:t>
            </a:r>
            <a:endParaRPr kumimoji="0" lang="ru-RU" altLang="ru-RU" sz="1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6B5454-9A38-426C-B89D-E1299194270C}"/>
              </a:ext>
            </a:extLst>
          </p:cNvPr>
          <p:cNvSpPr/>
          <p:nvPr/>
        </p:nvSpPr>
        <p:spPr>
          <a:xfrm>
            <a:off x="7178291" y="3398682"/>
            <a:ext cx="3283737" cy="10981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розвиваються</a:t>
            </a:r>
            <a:r>
              <a:rPr kumimoji="0" lang="ru-RU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</a:t>
            </a: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багаторічних</a:t>
            </a:r>
            <a:r>
              <a:rPr kumimoji="0" lang="ru-RU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органах </a:t>
            </a: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рослин</a:t>
            </a:r>
            <a:r>
              <a:rPr kumimoji="0" lang="ru-RU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скелетні</a:t>
            </a:r>
            <a:r>
              <a:rPr kumimoji="0" lang="ru-RU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гілки</a:t>
            </a:r>
            <a:r>
              <a:rPr kumimoji="0" lang="ru-RU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штамби</a:t>
            </a:r>
            <a:r>
              <a:rPr kumimoji="0" lang="ru-RU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alt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корені</a:t>
            </a:r>
            <a:r>
              <a:rPr kumimoji="0" lang="ru-RU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BFBBF0D-8992-490F-8F8E-6983DB831677}"/>
              </a:ext>
            </a:extLst>
          </p:cNvPr>
          <p:cNvCxnSpPr/>
          <p:nvPr/>
        </p:nvCxnSpPr>
        <p:spPr>
          <a:xfrm>
            <a:off x="9027885" y="3093882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FF353A0-4A78-4909-8DA7-06EED3D52864}"/>
              </a:ext>
            </a:extLst>
          </p:cNvPr>
          <p:cNvSpPr/>
          <p:nvPr/>
        </p:nvSpPr>
        <p:spPr>
          <a:xfrm>
            <a:off x="3917952" y="1230881"/>
            <a:ext cx="4571998" cy="7195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характером ураження</a:t>
            </a:r>
            <a:endParaRPr kumimoji="0" lang="ru-RU" altLang="ru-RU" sz="20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E81A6F-C7B0-41D4-A289-910F73A98B60}"/>
              </a:ext>
            </a:extLst>
          </p:cNvPr>
          <p:cNvSpPr/>
          <p:nvPr/>
        </p:nvSpPr>
        <p:spPr>
          <a:xfrm>
            <a:off x="1204686" y="4763532"/>
            <a:ext cx="4417784" cy="16082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Тричи за сезон на 10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модельних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деревах у кожному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кварталі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або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площі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 50 га  на 10, до100 га  на 20 і до 200 га  на 30 деревах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B3AC5DB-3CB8-42FA-B49B-B0F49CF863E8}"/>
              </a:ext>
            </a:extLst>
          </p:cNvPr>
          <p:cNvSpPr/>
          <p:nvPr/>
        </p:nvSpPr>
        <p:spPr>
          <a:xfrm>
            <a:off x="6691086" y="4763532"/>
            <a:ext cx="4775200" cy="1821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Обліковують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хронічні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хвороби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 за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вегетацію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переважно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другій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половині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літа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Оглядають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менше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ніж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 дерев кожного сорту і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визначають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відсоток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їх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ураження</a:t>
            </a:r>
            <a:r>
              <a:rPr kumimoji="0" lang="ru-RU" alt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32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F67EDB-DB76-47BF-B3FE-F1AD5DA69EEF}"/>
              </a:ext>
            </a:extLst>
          </p:cNvPr>
          <p:cNvSpPr/>
          <p:nvPr/>
        </p:nvSpPr>
        <p:spPr>
          <a:xfrm>
            <a:off x="1320799" y="551544"/>
            <a:ext cx="103777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Наявність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шкідників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що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пошкоджують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плоди,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встановлюють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підставі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аналізу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плодів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Аналіз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роблять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тричі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через два-три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тижні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після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цвітіння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кінці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червня та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середині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липня.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Перший </a:t>
            </a:r>
            <a:r>
              <a:rPr kumimoji="0" lang="ru-RU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аналіз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має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виявлення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плодових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трачів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а </a:t>
            </a:r>
            <a:r>
              <a:rPr kumimoji="0" lang="ru-RU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другий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і </a:t>
            </a:r>
            <a:r>
              <a:rPr kumimoji="0" lang="ru-RU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третій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яблуневої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сливової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грушевої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плодожерок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обліку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беруть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п'ять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дерев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яблуні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груші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й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сливи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п'ять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днів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до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обліку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з-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дерев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збирають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всю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падалицю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час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обліку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аналізують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плоди,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що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обсипалися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з дерев за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п'ять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днів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та по 200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плодів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на кожному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дереві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плоди,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що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обсипалися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з дерев,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розрізають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щоб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точно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визначити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пошкодження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Аналіз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плодів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на </a:t>
            </a:r>
            <a:r>
              <a:rPr kumimoji="0" lang="ru-RU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дереві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роблять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ак: з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чотирьох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боків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крони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оглядають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по 50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плодів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причому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здорові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й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уражені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паршею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залишають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дереві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пошкоджені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трачами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або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плодожеркою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зривають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і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розрізають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648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5C67D-A845-4DBA-AD10-1F4A3570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для прийняття рішень для застосування інсектицидів - ЕПШ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3BA664-A2A1-4C06-9316-83FA1FE945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algn="ctr"/>
            <a:r>
              <a:rPr lang="ru-RU" dirty="0"/>
              <a:t>ЕПШ = ( З ∙ Н ∙ Р ) / ( Ц ∙ В ∙ К ) , </a:t>
            </a:r>
          </a:p>
          <a:p>
            <a:r>
              <a:rPr lang="ru-RU" dirty="0"/>
              <a:t>де     З – </a:t>
            </a:r>
            <a:r>
              <a:rPr lang="ru-RU" dirty="0" err="1"/>
              <a:t>затрати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шкідника</a:t>
            </a:r>
            <a:r>
              <a:rPr lang="ru-RU" dirty="0"/>
              <a:t>;</a:t>
            </a:r>
          </a:p>
          <a:p>
            <a:r>
              <a:rPr lang="ru-RU" dirty="0"/>
              <a:t>Н –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накладних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;</a:t>
            </a:r>
          </a:p>
          <a:p>
            <a:r>
              <a:rPr lang="ru-RU" dirty="0"/>
              <a:t>Р –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рентабельності</a:t>
            </a:r>
            <a:r>
              <a:rPr lang="ru-RU" dirty="0"/>
              <a:t>;</a:t>
            </a:r>
          </a:p>
          <a:p>
            <a:r>
              <a:rPr lang="ru-RU" dirty="0"/>
              <a:t>Ц –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грн</a:t>
            </a:r>
            <a:r>
              <a:rPr lang="ru-RU" dirty="0"/>
              <a:t>/ц ;</a:t>
            </a:r>
          </a:p>
          <a:p>
            <a:r>
              <a:rPr lang="ru-RU" dirty="0"/>
              <a:t>В –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врожаю</a:t>
            </a:r>
            <a:r>
              <a:rPr lang="ru-RU" dirty="0"/>
              <a:t> на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щільності</a:t>
            </a:r>
            <a:r>
              <a:rPr lang="ru-RU" dirty="0"/>
              <a:t> </a:t>
            </a:r>
            <a:r>
              <a:rPr lang="ru-RU" dirty="0" err="1"/>
              <a:t>шкідника</a:t>
            </a:r>
            <a:r>
              <a:rPr lang="ru-RU" dirty="0"/>
              <a:t>;</a:t>
            </a:r>
          </a:p>
          <a:p>
            <a:r>
              <a:rPr lang="ru-RU" dirty="0"/>
              <a:t>К –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біологічної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інсектицидом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192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CF052-8E3F-44C4-BB92-C0E866C3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8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752AB-C59B-46C3-B764-0580E7714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Основними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критеріями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доцільності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застосування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фунг</a:t>
            </a:r>
            <a:r>
              <a:rPr lang="ru-RU" dirty="0" err="1">
                <a:solidFill>
                  <a:srgbClr val="002060"/>
                </a:solidFill>
              </a:rPr>
              <a:t>іцидів</a:t>
            </a:r>
            <a:r>
              <a:rPr lang="ru-RU" dirty="0"/>
              <a:t> є строки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>
                <a:solidFill>
                  <a:srgbClr val="002060"/>
                </a:solidFill>
              </a:rPr>
              <a:t>дані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короткострокового</a:t>
            </a:r>
            <a:r>
              <a:rPr lang="ru-RU" dirty="0">
                <a:solidFill>
                  <a:srgbClr val="002060"/>
                </a:solidFill>
              </a:rPr>
              <a:t> прогнозу</a:t>
            </a:r>
            <a:r>
              <a:rPr lang="ru-RU" dirty="0"/>
              <a:t>. Строки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пов’язують</a:t>
            </a:r>
            <a:r>
              <a:rPr lang="ru-RU" dirty="0"/>
              <a:t> з </a:t>
            </a:r>
            <a:r>
              <a:rPr lang="ru-RU" dirty="0" err="1"/>
              <a:t>фенологічними</a:t>
            </a:r>
            <a:r>
              <a:rPr lang="ru-RU" dirty="0"/>
              <a:t> фазами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чутливими</a:t>
            </a:r>
            <a:r>
              <a:rPr lang="ru-RU" dirty="0"/>
              <a:t> до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збудниками</a:t>
            </a:r>
            <a:r>
              <a:rPr lang="ru-RU" dirty="0"/>
              <a:t> хвороб. </a:t>
            </a:r>
            <a:r>
              <a:rPr lang="ru-RU" dirty="0" err="1"/>
              <a:t>Протруєння</a:t>
            </a:r>
            <a:r>
              <a:rPr lang="ru-RU" dirty="0"/>
              <a:t> </a:t>
            </a:r>
            <a:r>
              <a:rPr lang="ru-RU" dirty="0" err="1"/>
              <a:t>насіннєвого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– </a:t>
            </a:r>
            <a:r>
              <a:rPr lang="ru-RU" dirty="0" err="1"/>
              <a:t>обов’язковий</a:t>
            </a:r>
            <a:r>
              <a:rPr lang="ru-RU" dirty="0"/>
              <a:t> </a:t>
            </a:r>
            <a:r>
              <a:rPr lang="ru-RU" dirty="0" err="1"/>
              <a:t>профілактичний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в </a:t>
            </a:r>
            <a:r>
              <a:rPr lang="ru-RU" dirty="0" err="1"/>
              <a:t>інтегрованих</a:t>
            </a:r>
            <a:r>
              <a:rPr lang="ru-RU" dirty="0"/>
              <a:t> системах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Критерієм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доцільності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застосування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гербіцидів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/>
              <a:t>є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>
                <a:solidFill>
                  <a:srgbClr val="002060"/>
                </a:solidFill>
              </a:rPr>
              <a:t>забур’яненості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посівів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обліків</a:t>
            </a:r>
            <a:r>
              <a:rPr lang="ru-RU" dirty="0"/>
              <a:t> </a:t>
            </a:r>
            <a:r>
              <a:rPr lang="ru-RU" dirty="0" err="1"/>
              <a:t>окомірно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переважаючі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для правильного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. </a:t>
            </a:r>
          </a:p>
          <a:p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відліку</a:t>
            </a:r>
            <a:r>
              <a:rPr lang="ru-RU" dirty="0"/>
              <a:t> </a:t>
            </a:r>
            <a:r>
              <a:rPr lang="ru-RU" dirty="0" err="1"/>
              <a:t>шкодочинності</a:t>
            </a:r>
            <a:r>
              <a:rPr lang="ru-RU" dirty="0"/>
              <a:t> </a:t>
            </a:r>
            <a:r>
              <a:rPr lang="ru-RU" dirty="0" err="1"/>
              <a:t>бур’янів</a:t>
            </a:r>
            <a:r>
              <a:rPr lang="ru-RU" dirty="0"/>
              <a:t> для </a:t>
            </a:r>
            <a:r>
              <a:rPr lang="ru-RU" dirty="0" err="1"/>
              <a:t>просапних</a:t>
            </a:r>
            <a:r>
              <a:rPr lang="ru-RU" dirty="0"/>
              <a:t> культур є 10шт./м2, для культур </a:t>
            </a:r>
            <a:r>
              <a:rPr lang="ru-RU" dirty="0" err="1"/>
              <a:t>суцільного</a:t>
            </a:r>
            <a:r>
              <a:rPr lang="ru-RU" dirty="0"/>
              <a:t> </a:t>
            </a:r>
            <a:r>
              <a:rPr lang="ru-RU" dirty="0" err="1"/>
              <a:t>посіву</a:t>
            </a:r>
            <a:r>
              <a:rPr lang="ru-RU" dirty="0"/>
              <a:t> – 5%-</a:t>
            </a:r>
            <a:r>
              <a:rPr lang="ru-RU" dirty="0" err="1"/>
              <a:t>ве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бур’янів</a:t>
            </a:r>
            <a:r>
              <a:rPr lang="ru-RU" dirty="0"/>
              <a:t> і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26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23A0FA75-3348-49C0-A25A-8EF2C6B1D7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uk-UA" altLang="ru-RU" sz="3200" dirty="0">
                <a:effectLst/>
              </a:rPr>
              <a:t>Етапи розвитку інтегрованого захисту рослин</a:t>
            </a:r>
            <a:endParaRPr lang="ru-RU" altLang="ru-RU" sz="3200" dirty="0">
              <a:effectLst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9BD563F-CF9C-4D78-95A3-3AB7C8221E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0541727"/>
              </p:ext>
            </p:extLst>
          </p:nvPr>
        </p:nvGraphicFramePr>
        <p:xfrm>
          <a:off x="1408191" y="1878886"/>
          <a:ext cx="9796837" cy="446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839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0B054-26FE-44C3-A9D9-E19EB8FA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90988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пестициду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49221B-FC74-4A02-B4D1-A6496D622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5771"/>
            <a:ext cx="10515600" cy="3361192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Ефективність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інсектицидів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визначають</a:t>
            </a:r>
            <a:r>
              <a:rPr lang="ru-RU" b="1" dirty="0">
                <a:solidFill>
                  <a:srgbClr val="002060"/>
                </a:solidFill>
              </a:rPr>
              <a:t> за формулою</a:t>
            </a:r>
          </a:p>
          <a:p>
            <a:pPr algn="ctr"/>
            <a:r>
              <a:rPr lang="ru-RU" dirty="0" err="1"/>
              <a:t>Ед</a:t>
            </a:r>
            <a:r>
              <a:rPr lang="ru-RU" dirty="0"/>
              <a:t> = [ ( А – В ) / А ] ∙ 100 , </a:t>
            </a:r>
          </a:p>
          <a:p>
            <a:r>
              <a:rPr lang="ru-RU" dirty="0"/>
              <a:t>де     </a:t>
            </a:r>
            <a:r>
              <a:rPr lang="ru-RU" dirty="0" err="1"/>
              <a:t>Ед</a:t>
            </a:r>
            <a:r>
              <a:rPr lang="ru-RU" dirty="0"/>
              <a:t> –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шкідника</a:t>
            </a:r>
            <a:r>
              <a:rPr lang="ru-RU" dirty="0"/>
              <a:t>, %;</a:t>
            </a:r>
          </a:p>
          <a:p>
            <a:r>
              <a:rPr lang="ru-RU" dirty="0"/>
              <a:t>А –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шкідника</a:t>
            </a:r>
            <a:r>
              <a:rPr lang="ru-RU" dirty="0"/>
              <a:t> до </a:t>
            </a:r>
            <a:r>
              <a:rPr lang="ru-RU" dirty="0" err="1"/>
              <a:t>обробки</a:t>
            </a:r>
            <a:r>
              <a:rPr lang="ru-RU" dirty="0"/>
              <a:t>, </a:t>
            </a:r>
            <a:r>
              <a:rPr lang="ru-RU" dirty="0" err="1"/>
              <a:t>екз</a:t>
            </a:r>
            <a:r>
              <a:rPr lang="ru-RU" dirty="0"/>
              <a:t>./м2, </a:t>
            </a:r>
            <a:r>
              <a:rPr lang="ru-RU" dirty="0" err="1"/>
              <a:t>екз</a:t>
            </a:r>
            <a:r>
              <a:rPr lang="ru-RU" dirty="0"/>
              <a:t>/</a:t>
            </a:r>
            <a:r>
              <a:rPr lang="ru-RU" dirty="0" err="1"/>
              <a:t>рослину</a:t>
            </a:r>
            <a:r>
              <a:rPr lang="ru-RU" dirty="0"/>
              <a:t>;</a:t>
            </a:r>
          </a:p>
          <a:p>
            <a:r>
              <a:rPr lang="ru-RU" dirty="0"/>
              <a:t>В –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шкідника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, </a:t>
            </a:r>
            <a:r>
              <a:rPr lang="ru-RU" dirty="0" err="1"/>
              <a:t>екз</a:t>
            </a:r>
            <a:r>
              <a:rPr lang="ru-RU" dirty="0"/>
              <a:t>./м2, </a:t>
            </a:r>
            <a:r>
              <a:rPr lang="ru-RU" dirty="0" err="1"/>
              <a:t>екз</a:t>
            </a:r>
            <a:r>
              <a:rPr lang="ru-RU" dirty="0"/>
              <a:t>/</a:t>
            </a:r>
            <a:r>
              <a:rPr lang="ru-RU" dirty="0" err="1"/>
              <a:t>рослину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753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61CA7-9CCE-4D72-90B6-2A84E60C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97AF64-24A3-4BCE-B8BB-06A425D7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8292"/>
            <a:ext cx="10515600" cy="4877707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b="1" dirty="0" err="1">
                <a:solidFill>
                  <a:srgbClr val="002060"/>
                </a:solidFill>
              </a:rPr>
              <a:t>Ефективність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фунгіцидів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визначають</a:t>
            </a:r>
            <a:r>
              <a:rPr lang="ru-RU" b="1" dirty="0">
                <a:solidFill>
                  <a:srgbClr val="002060"/>
                </a:solidFill>
              </a:rPr>
              <a:t> за формулою</a:t>
            </a:r>
          </a:p>
          <a:p>
            <a:pPr algn="ctr"/>
            <a:r>
              <a:rPr lang="ru-RU" dirty="0" err="1"/>
              <a:t>Ед</a:t>
            </a:r>
            <a:r>
              <a:rPr lang="ru-RU" dirty="0"/>
              <a:t> =  [ ( </a:t>
            </a:r>
            <a:r>
              <a:rPr lang="ru-RU" dirty="0" err="1"/>
              <a:t>Рк</a:t>
            </a:r>
            <a:r>
              <a:rPr lang="ru-RU" dirty="0"/>
              <a:t> – </a:t>
            </a:r>
            <a:r>
              <a:rPr lang="ru-RU" dirty="0" err="1"/>
              <a:t>Рд</a:t>
            </a:r>
            <a:r>
              <a:rPr lang="ru-RU" dirty="0"/>
              <a:t> ) / </a:t>
            </a:r>
            <a:r>
              <a:rPr lang="ru-RU" dirty="0" err="1"/>
              <a:t>Рк</a:t>
            </a:r>
            <a:r>
              <a:rPr lang="ru-RU" dirty="0"/>
              <a:t> ] ∙ 100 , </a:t>
            </a:r>
          </a:p>
          <a:p>
            <a:r>
              <a:rPr lang="ru-RU" dirty="0"/>
              <a:t>де     </a:t>
            </a:r>
            <a:r>
              <a:rPr lang="ru-RU" dirty="0" err="1"/>
              <a:t>Рк</a:t>
            </a:r>
            <a:r>
              <a:rPr lang="ru-RU" dirty="0"/>
              <a:t> –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на </a:t>
            </a:r>
            <a:r>
              <a:rPr lang="ru-RU" dirty="0" err="1"/>
              <a:t>контролі</a:t>
            </a:r>
            <a:r>
              <a:rPr lang="ru-RU" dirty="0"/>
              <a:t>, %;</a:t>
            </a:r>
          </a:p>
          <a:p>
            <a:r>
              <a:rPr lang="ru-RU" dirty="0" err="1"/>
              <a:t>Рд</a:t>
            </a:r>
            <a:r>
              <a:rPr lang="ru-RU" dirty="0"/>
              <a:t> –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в </a:t>
            </a:r>
            <a:r>
              <a:rPr lang="ru-RU" dirty="0" err="1"/>
              <a:t>дослідному</a:t>
            </a:r>
            <a:r>
              <a:rPr lang="ru-RU" dirty="0"/>
              <a:t> </a:t>
            </a:r>
            <a:r>
              <a:rPr lang="ru-RU" dirty="0" err="1"/>
              <a:t>варіанті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 err="1">
                <a:solidFill>
                  <a:srgbClr val="002060"/>
                </a:solidFill>
              </a:rPr>
              <a:t>Ефективність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гербіцидів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визначають</a:t>
            </a:r>
            <a:r>
              <a:rPr lang="ru-RU" b="1" dirty="0">
                <a:solidFill>
                  <a:srgbClr val="002060"/>
                </a:solidFill>
              </a:rPr>
              <a:t> за формулою</a:t>
            </a:r>
          </a:p>
          <a:p>
            <a:pPr algn="ctr"/>
            <a:r>
              <a:rPr lang="ru-RU" dirty="0" err="1"/>
              <a:t>Ед</a:t>
            </a:r>
            <a:r>
              <a:rPr lang="ru-RU" dirty="0"/>
              <a:t> = [ ( А – В ) / А ] ∙ 100 , </a:t>
            </a:r>
          </a:p>
          <a:p>
            <a:r>
              <a:rPr lang="ru-RU" dirty="0"/>
              <a:t>де     А –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бур’янів</a:t>
            </a:r>
            <a:r>
              <a:rPr lang="ru-RU" dirty="0"/>
              <a:t> на </a:t>
            </a:r>
            <a:r>
              <a:rPr lang="ru-RU" dirty="0" err="1"/>
              <a:t>контролі</a:t>
            </a:r>
            <a:r>
              <a:rPr lang="ru-RU" dirty="0"/>
              <a:t>, шт./ м2 ;</a:t>
            </a:r>
          </a:p>
          <a:p>
            <a:r>
              <a:rPr lang="ru-RU" dirty="0"/>
              <a:t>В –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бур’янів</a:t>
            </a:r>
            <a:r>
              <a:rPr lang="ru-RU" dirty="0"/>
              <a:t> у </a:t>
            </a:r>
            <a:r>
              <a:rPr lang="ru-RU" dirty="0" err="1"/>
              <a:t>дослідному</a:t>
            </a:r>
            <a:r>
              <a:rPr lang="ru-RU" dirty="0"/>
              <a:t> </a:t>
            </a:r>
            <a:r>
              <a:rPr lang="ru-RU" dirty="0" err="1"/>
              <a:t>варіанті</a:t>
            </a:r>
            <a:r>
              <a:rPr lang="ru-RU" dirty="0"/>
              <a:t>, шт./м2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337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322E3D-37AE-4180-9557-6A568CA2CCC5}"/>
              </a:ext>
            </a:extLst>
          </p:cNvPr>
          <p:cNvSpPr/>
          <p:nvPr/>
        </p:nvSpPr>
        <p:spPr>
          <a:xfrm>
            <a:off x="2743200" y="381000"/>
            <a:ext cx="7056438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Оцінка ефективності заходів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9D15AF5-52BD-4A4E-A161-00719348A865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C09EB7F-80EF-4A4E-9068-506EB46FD5E2}"/>
              </a:ext>
            </a:extLst>
          </p:cNvPr>
          <p:cNvCxnSpPr/>
          <p:nvPr/>
        </p:nvCxnSpPr>
        <p:spPr>
          <a:xfrm>
            <a:off x="3048000" y="1066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4B92AB7-6146-4BCB-8FBD-4BF0963E0BDF}"/>
              </a:ext>
            </a:extLst>
          </p:cNvPr>
          <p:cNvCxnSpPr/>
          <p:nvPr/>
        </p:nvCxnSpPr>
        <p:spPr>
          <a:xfrm>
            <a:off x="6019800" y="990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947AB49-FD42-4D6D-9952-0E079E0F97FA}"/>
              </a:ext>
            </a:extLst>
          </p:cNvPr>
          <p:cNvCxnSpPr/>
          <p:nvPr/>
        </p:nvCxnSpPr>
        <p:spPr>
          <a:xfrm>
            <a:off x="8915400" y="990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A83FBC3-803B-4C5E-81E6-EB6C66E66020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14C92D62-BE75-4AD9-A75B-8F4F44B5D46A}"/>
              </a:ext>
            </a:extLst>
          </p:cNvPr>
          <p:cNvSpPr/>
          <p:nvPr/>
        </p:nvSpPr>
        <p:spPr>
          <a:xfrm>
            <a:off x="1222493" y="1677309"/>
            <a:ext cx="3030189" cy="1980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Біологічна ефективність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D47940A9-47DB-430C-BFF0-F0CC78F558BF}"/>
              </a:ext>
            </a:extLst>
          </p:cNvPr>
          <p:cNvSpPr/>
          <p:nvPr/>
        </p:nvSpPr>
        <p:spPr>
          <a:xfrm>
            <a:off x="4763980" y="1705429"/>
            <a:ext cx="3030188" cy="20936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Господарська ефективність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DC5142B-0E7C-4BE8-B6B8-D987A46D5469}"/>
              </a:ext>
            </a:extLst>
          </p:cNvPr>
          <p:cNvSpPr/>
          <p:nvPr/>
        </p:nvSpPr>
        <p:spPr>
          <a:xfrm>
            <a:off x="8305466" y="1705429"/>
            <a:ext cx="2849443" cy="20936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Економічна ефективність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94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81C44-B97D-435B-9F01-4C7F5574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Господарська і економічна ефективність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6DE3B-B8F3-4A67-8FBD-AD0378B8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Господарська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ефективність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збереженого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пестициду </a:t>
            </a:r>
            <a:r>
              <a:rPr lang="ru-RU" dirty="0" err="1"/>
              <a:t>врожаю</a:t>
            </a:r>
            <a:r>
              <a:rPr lang="ru-RU" dirty="0"/>
              <a:t> ( + до контролю ц/га, грн./га).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Економічна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ефективність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співвідношенням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збереженого</a:t>
            </a:r>
            <a:r>
              <a:rPr lang="ru-RU" dirty="0"/>
              <a:t> </a:t>
            </a:r>
            <a:r>
              <a:rPr lang="ru-RU" dirty="0" err="1"/>
              <a:t>врожаю</a:t>
            </a:r>
            <a:r>
              <a:rPr lang="ru-RU" dirty="0"/>
              <a:t> і затрат на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. </a:t>
            </a:r>
          </a:p>
          <a:p>
            <a:r>
              <a:rPr lang="ru-RU" dirty="0" err="1">
                <a:solidFill>
                  <a:srgbClr val="002060"/>
                </a:solidFill>
              </a:rPr>
              <a:t>Економічна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ефективність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такими </a:t>
            </a:r>
            <a:r>
              <a:rPr lang="ru-RU" dirty="0" err="1"/>
              <a:t>показниками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урожайність</a:t>
            </a:r>
            <a:r>
              <a:rPr lang="ru-RU" dirty="0"/>
              <a:t>, т/га;</a:t>
            </a:r>
          </a:p>
          <a:p>
            <a:r>
              <a:rPr lang="ru-RU" dirty="0"/>
              <a:t>-	</a:t>
            </a:r>
            <a:r>
              <a:rPr lang="ru-RU" dirty="0" err="1"/>
              <a:t>збережений</a:t>
            </a:r>
            <a:r>
              <a:rPr lang="ru-RU" dirty="0"/>
              <a:t> урожай, т/га, грн./га;</a:t>
            </a:r>
          </a:p>
          <a:p>
            <a:r>
              <a:rPr lang="ru-RU" dirty="0"/>
              <a:t>-	</a:t>
            </a:r>
            <a:r>
              <a:rPr lang="ru-RU" dirty="0" err="1"/>
              <a:t>затрати</a:t>
            </a:r>
            <a:r>
              <a:rPr lang="ru-RU" dirty="0"/>
              <a:t> на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, грн./га;</a:t>
            </a:r>
          </a:p>
          <a:p>
            <a:r>
              <a:rPr lang="ru-RU" dirty="0"/>
              <a:t>-	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грн./т;</a:t>
            </a:r>
          </a:p>
          <a:p>
            <a:r>
              <a:rPr lang="ru-RU" dirty="0"/>
              <a:t>-	</a:t>
            </a: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, грн./т;</a:t>
            </a:r>
          </a:p>
          <a:p>
            <a:r>
              <a:rPr lang="ru-RU" dirty="0"/>
              <a:t>-	</a:t>
            </a:r>
            <a:r>
              <a:rPr lang="ru-RU" dirty="0" err="1"/>
              <a:t>рентабельність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9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23A0FA75-3348-49C0-A25A-8EF2C6B1D7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uk-UA" altLang="ru-RU" sz="3200" dirty="0">
                <a:effectLst/>
              </a:rPr>
              <a:t>Етапи розвитку інтегрованого захисту рослин</a:t>
            </a:r>
            <a:endParaRPr lang="ru-RU" altLang="ru-RU" sz="3200" dirty="0">
              <a:effectLst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9BD563F-CF9C-4D78-95A3-3AB7C8221E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9845473"/>
              </p:ext>
            </p:extLst>
          </p:nvPr>
        </p:nvGraphicFramePr>
        <p:xfrm>
          <a:off x="1408191" y="1465944"/>
          <a:ext cx="10174208" cy="456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66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23A0FA75-3348-49C0-A25A-8EF2C6B1D7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uk-UA" altLang="ru-RU" sz="3200" dirty="0">
                <a:effectLst/>
              </a:rPr>
              <a:t>Етапи розвитку інтегрованого захисту рослин</a:t>
            </a:r>
            <a:endParaRPr lang="ru-RU" altLang="ru-RU" sz="3200" dirty="0">
              <a:effectLst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9BD563F-CF9C-4D78-95A3-3AB7C8221E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7961257"/>
              </p:ext>
            </p:extLst>
          </p:nvPr>
        </p:nvGraphicFramePr>
        <p:xfrm>
          <a:off x="1408191" y="1465943"/>
          <a:ext cx="10174208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47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CA6CF6-8BFE-4CB0-A1BC-79AE860B0AAC}"/>
              </a:ext>
            </a:extLst>
          </p:cNvPr>
          <p:cNvSpPr/>
          <p:nvPr/>
        </p:nvSpPr>
        <p:spPr>
          <a:xfrm>
            <a:off x="1045029" y="889843"/>
            <a:ext cx="97390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агротехнічними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широкомасштабних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60-х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з'явилося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комплексу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(Рей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сформульоване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ФАО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1967 р.: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стримує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40702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D2F9-77C0-4250-BA8F-2E7C06E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046"/>
          </a:xfrm>
        </p:spPr>
        <p:txBody>
          <a:bodyPr>
            <a:normAutofit/>
          </a:bodyPr>
          <a:lstStyle/>
          <a:p>
            <a:r>
              <a:rPr lang="uk-UA" sz="3600" b="1" dirty="0"/>
              <a:t>Інтегрований захист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F1D7A-4326-47D0-994A-5F26CD8C0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2"/>
            <a:ext cx="10515600" cy="4949371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/>
              <a:t>Інтегрований</a:t>
            </a:r>
            <a:r>
              <a:rPr lang="ru-RU" b="1" i="1" dirty="0"/>
              <a:t> </a:t>
            </a:r>
            <a:r>
              <a:rPr lang="ru-RU" b="1" i="1" dirty="0" err="1"/>
              <a:t>захист</a:t>
            </a:r>
            <a:r>
              <a:rPr lang="ru-RU" b="1" i="1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глибоких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у системах </a:t>
            </a:r>
            <a:r>
              <a:rPr lang="ru-RU" dirty="0" err="1"/>
              <a:t>рослина</a:t>
            </a:r>
            <a:r>
              <a:rPr lang="ru-RU" dirty="0"/>
              <a:t>-</a:t>
            </a:r>
            <a:r>
              <a:rPr lang="ru-RU" dirty="0" err="1"/>
              <a:t>живитель</a:t>
            </a:r>
            <a:r>
              <a:rPr lang="ru-RU" dirty="0"/>
              <a:t>-паразит, </a:t>
            </a:r>
            <a:r>
              <a:rPr lang="ru-RU" dirty="0" err="1"/>
              <a:t>кормова</a:t>
            </a:r>
            <a:r>
              <a:rPr lang="ru-RU" dirty="0"/>
              <a:t> </a:t>
            </a:r>
            <a:r>
              <a:rPr lang="ru-RU" dirty="0" err="1"/>
              <a:t>рослина-шкідник-навколишнє</a:t>
            </a:r>
            <a:r>
              <a:rPr lang="ru-RU" dirty="0"/>
              <a:t>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на </a:t>
            </a:r>
            <a:r>
              <a:rPr lang="ru-RU" dirty="0" err="1"/>
              <a:t>популяційному</a:t>
            </a:r>
            <a:r>
              <a:rPr lang="ru-RU" dirty="0"/>
              <a:t> і </a:t>
            </a:r>
            <a:r>
              <a:rPr lang="ru-RU" dirty="0" err="1"/>
              <a:t>біологічному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вивчаються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дисциплінами</a:t>
            </a:r>
            <a:r>
              <a:rPr lang="ru-RU" dirty="0"/>
              <a:t>.</a:t>
            </a:r>
          </a:p>
          <a:p>
            <a:r>
              <a:rPr lang="ru-RU" b="1" i="1" dirty="0" err="1"/>
              <a:t>Інтегрований</a:t>
            </a:r>
            <a:r>
              <a:rPr lang="ru-RU" b="1" i="1" dirty="0"/>
              <a:t> </a:t>
            </a:r>
            <a:r>
              <a:rPr lang="ru-RU" b="1" i="1" dirty="0" err="1"/>
              <a:t>захист</a:t>
            </a:r>
            <a:r>
              <a:rPr lang="ru-RU" b="1" i="1" dirty="0"/>
              <a:t> </a:t>
            </a:r>
            <a:r>
              <a:rPr lang="ru-RU" b="1" i="1" dirty="0" err="1"/>
              <a:t>передбачає</a:t>
            </a:r>
            <a:r>
              <a:rPr lang="ru-RU" b="1" i="1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доступних</a:t>
            </a:r>
            <a:r>
              <a:rPr lang="ru-RU" dirty="0"/>
              <a:t> </a:t>
            </a:r>
            <a:r>
              <a:rPr lang="ru-RU" dirty="0" err="1"/>
              <a:t>нехімічних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і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, </a:t>
            </a:r>
            <a:r>
              <a:rPr lang="ru-RU" dirty="0" err="1"/>
              <a:t>збудників</a:t>
            </a:r>
            <a:r>
              <a:rPr lang="ru-RU" dirty="0"/>
              <a:t> хвороб і </a:t>
            </a:r>
            <a:r>
              <a:rPr lang="ru-RU" dirty="0" err="1"/>
              <a:t>бур'янів</a:t>
            </a:r>
            <a:r>
              <a:rPr lang="ru-RU" dirty="0"/>
              <a:t>.</a:t>
            </a:r>
          </a:p>
          <a:p>
            <a:r>
              <a:rPr lang="ru-RU" dirty="0" err="1"/>
              <a:t>Він</a:t>
            </a:r>
            <a:r>
              <a:rPr lang="ru-RU" dirty="0"/>
              <a:t>, таким чином, є основою </a:t>
            </a:r>
            <a:r>
              <a:rPr lang="ru-RU" b="1" i="1" dirty="0" err="1"/>
              <a:t>управління</a:t>
            </a:r>
            <a:r>
              <a:rPr lang="ru-RU" b="1" i="1" dirty="0"/>
              <a:t> </a:t>
            </a:r>
            <a:r>
              <a:rPr lang="ru-RU" b="1" i="1" dirty="0" err="1"/>
              <a:t>фітосанітарним</a:t>
            </a:r>
            <a:r>
              <a:rPr lang="ru-RU" b="1" i="1" dirty="0"/>
              <a:t> станом </a:t>
            </a:r>
            <a:r>
              <a:rPr lang="ru-RU" dirty="0" err="1"/>
              <a:t>посівів</a:t>
            </a:r>
            <a:r>
              <a:rPr lang="ru-RU" dirty="0"/>
              <a:t> і </a:t>
            </a:r>
            <a:r>
              <a:rPr lang="ru-RU" dirty="0" err="1"/>
              <a:t>насаджень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культур,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комплексу </a:t>
            </a:r>
            <a:r>
              <a:rPr lang="ru-RU" dirty="0" err="1"/>
              <a:t>за¬ходів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та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b="1" i="1" dirty="0" err="1"/>
              <a:t>Інтегрований</a:t>
            </a:r>
            <a:r>
              <a:rPr lang="ru-RU" b="1" i="1" dirty="0"/>
              <a:t> </a:t>
            </a:r>
            <a:r>
              <a:rPr lang="ru-RU" b="1" i="1" dirty="0" err="1"/>
              <a:t>захист</a:t>
            </a:r>
            <a:r>
              <a:rPr lang="ru-RU" b="1" i="1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b="1" i="1" dirty="0" err="1"/>
              <a:t>профілактичних</a:t>
            </a:r>
            <a:r>
              <a:rPr lang="ru-RU" b="1" i="1" dirty="0"/>
              <a:t> </a:t>
            </a:r>
            <a:r>
              <a:rPr lang="ru-RU" b="1" i="1" dirty="0" err="1"/>
              <a:t>заходів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зменшенню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і </a:t>
            </a:r>
            <a:r>
              <a:rPr lang="ru-RU" dirty="0" err="1"/>
              <a:t>пестицидного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. </a:t>
            </a:r>
          </a:p>
          <a:p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в той </a:t>
            </a:r>
            <a:r>
              <a:rPr lang="ru-RU" dirty="0" err="1"/>
              <a:t>період</a:t>
            </a:r>
            <a:r>
              <a:rPr lang="ru-RU" dirty="0"/>
              <a:t>, коли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чутливій</a:t>
            </a:r>
            <a:r>
              <a:rPr lang="ru-RU" dirty="0"/>
              <a:t> до них </a:t>
            </a:r>
            <a:r>
              <a:rPr lang="ru-RU" dirty="0" err="1"/>
              <a:t>фазі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144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BE151-DF95-4FCF-95EF-316B33D4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5561"/>
          </a:xfrm>
        </p:spPr>
        <p:txBody>
          <a:bodyPr>
            <a:noAutofit/>
          </a:bodyPr>
          <a:lstStyle/>
          <a:p>
            <a:pPr algn="ctr"/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агроценозу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br>
              <a:rPr lang="ru-RU" sz="4000" dirty="0"/>
            </a:b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61009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2326</Words>
  <Application>Microsoft Office PowerPoint</Application>
  <PresentationFormat>Широкоэкранный</PresentationFormat>
  <Paragraphs>290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43</vt:i4>
      </vt:variant>
    </vt:vector>
  </HeadingPairs>
  <TitlesOfParts>
    <vt:vector size="57" baseType="lpstr">
      <vt:lpstr>MS Mincho</vt:lpstr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Тема Office</vt:lpstr>
      <vt:lpstr>Трава</vt:lpstr>
      <vt:lpstr>2_Тема Office</vt:lpstr>
      <vt:lpstr>Оформление по умолчанию</vt:lpstr>
      <vt:lpstr>1_Тема Office</vt:lpstr>
      <vt:lpstr>1_Трава</vt:lpstr>
      <vt:lpstr>Лекція 10  МОДЕЛЬ ІНТЕГРОВАНОГО ЗАХИСТУ РОСЛИН</vt:lpstr>
      <vt:lpstr>План </vt:lpstr>
      <vt:lpstr>Етапи розвитку інтегрованого захисту рослин</vt:lpstr>
      <vt:lpstr>Етапи розвитку інтегрованого захисту рослин</vt:lpstr>
      <vt:lpstr>Етапи розвитку інтегрованого захисту рослин</vt:lpstr>
      <vt:lpstr>Етапи розвитку інтегрованого захисту рослин</vt:lpstr>
      <vt:lpstr>Презентация PowerPoint</vt:lpstr>
      <vt:lpstr>Інтегрований захист</vt:lpstr>
      <vt:lpstr>  2. Структура агроценозу та закономірності його формування  </vt:lpstr>
      <vt:lpstr>Презентация PowerPoint</vt:lpstr>
      <vt:lpstr>Презентация PowerPoint</vt:lpstr>
      <vt:lpstr>:</vt:lpstr>
      <vt:lpstr>Презентация PowerPoint</vt:lpstr>
      <vt:lpstr>Відмінності природного біогеоценозу і агроценозу</vt:lpstr>
      <vt:lpstr>Презентация PowerPoint</vt:lpstr>
      <vt:lpstr>Презентация PowerPoint</vt:lpstr>
      <vt:lpstr>Особливості інтегрованого захисту рослин</vt:lpstr>
      <vt:lpstr>Презентация PowerPoint</vt:lpstr>
      <vt:lpstr>ЛЕКЦІЯ 11 Оцінка ефективності заходів із захисту рослин </vt:lpstr>
      <vt:lpstr>Презентация PowerPoint</vt:lpstr>
      <vt:lpstr>Види прогнозів</vt:lpstr>
      <vt:lpstr>Презентация PowerPoint</vt:lpstr>
      <vt:lpstr>Презентация PowerPoint</vt:lpstr>
      <vt:lpstr>2. Планування заходів захисту рослин</vt:lpstr>
      <vt:lpstr>Презентация PowerPoint</vt:lpstr>
      <vt:lpstr>1) Чисельність шкідників, які зимують чи перебувають у ґрунті в певний період свого життєвого циклу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Облік хвороб</vt:lpstr>
      <vt:lpstr>Обстеження забур'яненості</vt:lpstr>
      <vt:lpstr>Визначення ступеня забур'яненості рядкових посівів</vt:lpstr>
      <vt:lpstr>Визначення ступеня забур'яненості просапних культур</vt:lpstr>
      <vt:lpstr>Презентация PowerPoint</vt:lpstr>
      <vt:lpstr>Презентация PowerPoint</vt:lpstr>
      <vt:lpstr>Критерій для прийняття рішень для застосування інсектицидів - ЕПШ</vt:lpstr>
      <vt:lpstr>Презентация PowerPoint</vt:lpstr>
      <vt:lpstr>Біологічна ефективність, або ефективність дії пестициду,  виражається показниками загибелі шкідливих організмів,  обмеженням інтенсивності їх розвитку,  зниженням ступеня пошкодження чи ураження рослин</vt:lpstr>
      <vt:lpstr>Презентация PowerPoint</vt:lpstr>
      <vt:lpstr>Презентация PowerPoint</vt:lpstr>
      <vt:lpstr>Господарська і економічна ефективність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10  МОДЕЛЬ ІНТЕГРОВАНОГО ЗАХИСТУ РОСЛИН</dc:title>
  <dc:creator>Natalia</dc:creator>
  <cp:lastModifiedBy>Natalia</cp:lastModifiedBy>
  <cp:revision>28</cp:revision>
  <dcterms:created xsi:type="dcterms:W3CDTF">2021-04-08T18:22:26Z</dcterms:created>
  <dcterms:modified xsi:type="dcterms:W3CDTF">2023-04-17T09:46:47Z</dcterms:modified>
</cp:coreProperties>
</file>