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Формування теоретико-методологічних засад дослідження галузевих ринків.</a:t>
            </a:r>
            <a:br>
              <a:rPr lang="uk-UA" sz="3200" dirty="0" smtClean="0"/>
            </a:br>
            <a:r>
              <a:rPr lang="uk-UA" sz="3200" dirty="0" smtClean="0"/>
              <a:t>2. Еволюція методологічних підходів до аналізу економіки галузевих ринкових відносин.</a:t>
            </a:r>
            <a:br>
              <a:rPr lang="uk-UA" sz="3200" dirty="0" smtClean="0"/>
            </a:br>
            <a:r>
              <a:rPr lang="uk-UA" sz="3200" dirty="0" smtClean="0"/>
              <a:t>3. Предмет дослідження та завдання аналізу галузевих ринків.</a:t>
            </a:r>
            <a:endParaRPr lang="uk-UA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1. </a:t>
            </a:r>
            <a:r>
              <a:rPr lang="uk-UA" b="1" dirty="0"/>
              <a:t>Методологія дослідження галузевих структур 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48680"/>
            <a:ext cx="6400800" cy="5090120"/>
          </a:xfrm>
        </p:spPr>
        <p:txBody>
          <a:bodyPr>
            <a:normAutofit fontScale="77500" lnSpcReduction="20000"/>
          </a:bodyPr>
          <a:lstStyle/>
          <a:p>
            <a:r>
              <a:rPr lang="uk-UA" sz="4500" b="1" dirty="0">
                <a:solidFill>
                  <a:schemeClr val="tx1"/>
                </a:solidFill>
              </a:rPr>
              <a:t>Теорія галузевих ринків досліджує відносини на мезорівні економічної системи, охоплює сферу недосконалої конкуренції – </a:t>
            </a:r>
            <a:r>
              <a:rPr lang="uk-UA" sz="4500" dirty="0">
                <a:solidFill>
                  <a:schemeClr val="tx1"/>
                </a:solidFill>
              </a:rPr>
              <a:t>поведінку учасників конкурентних відносин і можливий результат їхньої взаємодії, вплив конкуренції на суспільний добробут та державне втручання.</a:t>
            </a:r>
            <a:endParaRPr lang="uk-UA" sz="4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0379331"/>
              </p:ext>
            </p:extLst>
          </p:nvPr>
        </p:nvGraphicFramePr>
        <p:xfrm>
          <a:off x="755576" y="1114963"/>
          <a:ext cx="7920880" cy="4474276"/>
        </p:xfrm>
        <a:graphic>
          <a:graphicData uri="http://schemas.openxmlformats.org/drawingml/2006/table">
            <a:tbl>
              <a:tblPr firstRow="1" firstCol="1" bandRow="1"/>
              <a:tblGrid>
                <a:gridCol w="1917504"/>
                <a:gridCol w="3362842"/>
                <a:gridCol w="2640534"/>
              </a:tblGrid>
              <a:tr h="2130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dirty="0">
                          <a:effectLst/>
                          <a:latin typeface="Times New Roman"/>
                          <a:ea typeface="Times New Roman"/>
                        </a:rPr>
                        <a:t>Етапи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  <a:latin typeface="Times New Roman"/>
                          <a:ea typeface="Times New Roman"/>
                        </a:rPr>
                        <a:t>Характеристика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  <a:latin typeface="Times New Roman"/>
                          <a:ea typeface="Times New Roman"/>
                        </a:rPr>
                        <a:t>Представники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22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/>
                          <a:ea typeface="Times New Roman"/>
                        </a:rPr>
                        <a:t>І. Кінець ХVІІІ – друга половина ХІХ ст.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/>
                          <a:ea typeface="Times New Roman"/>
                        </a:rPr>
                        <a:t>Зародження теорії галузевих ринків на основі аналізу ринкових відносин: конкуренції, попиту, пропозиції, олігополії. Формування науково-методологічних засад дослідження природи фірми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А. Сміт, П. Буагільбер, Л. Вальрас, В. Парето, А. Маршалл, А. Пігу, А. Курно, Ж. Бертран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53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/>
                          <a:ea typeface="Times New Roman"/>
                        </a:rPr>
                        <a:t>ІІ. Кінець ХІХ – початок ХХ ст.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Формування двох напрямів розвитку теорії галузевих ринків: </a:t>
                      </a:r>
                      <a:r>
                        <a:rPr lang="uk-UA" sz="1000" dirty="0" smtClean="0">
                          <a:effectLst/>
                          <a:latin typeface="Times New Roman"/>
                          <a:ea typeface="Times New Roman"/>
                        </a:rPr>
                        <a:t>теоретико - дедуктивного 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та емпіричного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Теоретико-дедуктивний напрям: В. Джевонс, Ф. Най, Ф. Еджуорт, Дж. Кларк.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Емпіричний напрям: А. Берлі, Г. Мінз, П.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Сарджент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Флоренс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, Дж.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Аллен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, Д.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Піхно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, П. Фомін, М.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Туган-Барановський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22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ІІІ. 20–70-ті рр. ХХ ст.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Поєднання двох напрямів дослідження, виникнення теорій монополістичної та недосконалої конкуренції. Виокремлення теорії галузевих ринків, її розвиток у межах інституційного напряму, гарвардської, чиказької шкіл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П.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Сраффа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, Е.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Чемберлін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, Дж.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Робінсон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, А.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Лернер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, Дж.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Бейн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, Е. Мейсон, Г.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Демзец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, Дж.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Стіглер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, Р.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Коуз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, О.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Вільямсон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, А.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Харбергер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, Й.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Шумпетер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, В.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Ойкен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, Дж. Мак-Гі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14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/>
                          <a:ea typeface="Times New Roman"/>
                        </a:rPr>
                        <a:t>ІV. 70-ті рр. ХХ–ХХІ ст.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/>
                          <a:ea typeface="Times New Roman"/>
                        </a:rPr>
                        <a:t>Сучасний розвиток теорії галузевих ринків: дослідження фірми, недосконалої конкуренції, державного регулювання; проблем вертикальних відносин; диференціації продукції; інноваційних чинників розвитку галузей. Аналіз глобалізації галузевих ринків, монополістичної та олігополістичної конкуренції на міжнародних ринках тощо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М.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Спенс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, А.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Діксіт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, У.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Баумоль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,    А.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Волінский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, Р.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Шмалензі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,  П.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Мілгром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, Дж. Робертс,  А.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Алчян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, Г.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Марвел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,      М.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Уотерсон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, Т.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Левітт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, П.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Кругман</a:t>
                      </a: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</a:rPr>
                        <a:t>, М. </a:t>
                      </a:r>
                      <a:r>
                        <a:rPr lang="uk-UA" sz="1000" dirty="0" err="1">
                          <a:effectLst/>
                          <a:latin typeface="Times New Roman"/>
                          <a:ea typeface="Times New Roman"/>
                        </a:rPr>
                        <a:t>Меліц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73878" y="407948"/>
            <a:ext cx="8102578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1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Етапи розвитку теорії галузевих ринків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68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834526"/>
              </p:ext>
            </p:extLst>
          </p:nvPr>
        </p:nvGraphicFramePr>
        <p:xfrm>
          <a:off x="683568" y="1124744"/>
          <a:ext cx="7632848" cy="5040558"/>
        </p:xfrm>
        <a:graphic>
          <a:graphicData uri="http://schemas.openxmlformats.org/drawingml/2006/table">
            <a:tbl>
              <a:tblPr firstRow="1" firstCol="1" bandRow="1"/>
              <a:tblGrid>
                <a:gridCol w="1453910"/>
                <a:gridCol w="1772059"/>
                <a:gridCol w="4406879"/>
              </a:tblGrid>
              <a:tr h="1400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Представники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 dirty="0">
                          <a:effectLst/>
                          <a:latin typeface="Times New Roman"/>
                          <a:ea typeface="Times New Roman"/>
                        </a:rPr>
                        <a:t>Характеристика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015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Напрям/школа економічної теорії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00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Гарвардська школа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Е. Мейсон, Дж. Бейн, Ф. Шерер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Аналіз причинно-наслідкових зв'язків між головними блоками парадигми, кожен з яких фактично є об'єктом дослідження на основі парадигми "базові умови – структура – поведінка – результат"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0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Чиказька школа  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Дж. Стіглер, Г. Демзец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9210"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Мікроекономічний підхід на основі оптимізаційних моделей. Дослідження проблеми вибору щодо закономірностей прийняття оптимальних рішень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00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Неоавстрійська школа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Ф. Махлуп, Ф. Хайєк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Визнання існування  монопольної влади протягом довгого періоду часу, яка є позитивним явищем, оскільки надає можливість виробляти продукцію більш ефективним способом, та створює стимул для інновацій 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00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Інституційний напрям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Р. Коуз, О. Вільямсон, Дж. Фон Нейман, О. Моргенштерн, А. Алчяна, М. Олсон, Г. Беккер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Дослідження меж зростання розмірів фірм на основі трансакційних витрат, наслідків процесів злиття та поглинань, вертикальної інтеграції, олігополістичної поведінки фірм; запровадження теорії гри при аналізі олігополістичної поведінки; теорія державного регулювання галузевих ринків 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015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Теорії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00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Стратегічної поведінки, олігополії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А. Курно, Ж. Бертран, Дж. фон Нейман, О. Моргенштерн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Врахування стратегічних рішень,  що приймають фірми щодо ціни, входження на ринки тощо, оскільки вони впливають на всі інші параметри функціонування ринку з метою усвідомлення організації фірми та галузевого ринку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0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Природи фірм  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Р. Коуз, Ф. Найт, О. Вільямсон, Д. Хей, Д. Морріс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Акцентують увагу на активній і пасивній поведінці фірм; роблять наголос на обмеженнях, що накладаються на економічну поведінку фірми з боку структури витрат, попиту та інших ринкових параметрів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00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П'яти сил конкуренції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М. Портер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Дослідження чинників конкуренції з метою визначення фірмою своєї позиції на галузевому ринку, де вона зможе найкраще захистити себе від впливу конкурентних умов або спробувати вплинути на ці сили у власних інтересах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0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Змагальних ринків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У. Баумоль, Дж. Панзар, Р. Віллінг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Підхід на основі змагальності ринків, що передбачає абсолютно вільний вхід на ринок і абсолютно безкоштовний вихід. Отримання надприбутку пов'язано зі ступенем їх змагальності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00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Нова міжнародна економіка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/>
                          <a:ea typeface="Times New Roman"/>
                        </a:rPr>
                        <a:t>П. Кругман, М. Меліц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 dirty="0">
                          <a:effectLst/>
                          <a:latin typeface="Times New Roman"/>
                          <a:ea typeface="Times New Roman"/>
                        </a:rPr>
                        <a:t>Розробки в галузі зовнішньоторговельної політики, пов'язані з урахуванням факторів монополістичної конкуренції, стратегічної взаємодії між фірмами, зумовлених </a:t>
                      </a:r>
                      <a:r>
                        <a:rPr lang="uk-UA" sz="800" dirty="0" err="1">
                          <a:effectLst/>
                          <a:latin typeface="Times New Roman"/>
                          <a:ea typeface="Times New Roman"/>
                        </a:rPr>
                        <a:t>олігополістичною</a:t>
                      </a:r>
                      <a:r>
                        <a:rPr lang="uk-UA" sz="800" dirty="0">
                          <a:effectLst/>
                          <a:latin typeface="Times New Roman"/>
                          <a:ea typeface="Times New Roman"/>
                        </a:rPr>
                        <a:t> структурою ринків, а також економією від масштабу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7504" y="620274"/>
            <a:ext cx="871296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2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85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Теоретико-методологічні підходи до аналізу галузевих ринків ХІХ–ХХ ст.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 smtClean="0"/>
              <a:t>Галузеві </a:t>
            </a:r>
            <a:r>
              <a:rPr lang="uk-UA" sz="2100" b="1" dirty="0"/>
              <a:t>ринки – </a:t>
            </a:r>
            <a:r>
              <a:rPr lang="uk-UA" sz="2100" dirty="0"/>
              <a:t>це сукупність відносин між продавцями, що займаються однаковим видом діяльності та покупцями, які формують попит на даний продукт, з приводу його купівлі - продажу</a:t>
            </a:r>
            <a:r>
              <a:rPr lang="uk-UA" sz="2100" dirty="0" smtClean="0"/>
              <a:t>.</a:t>
            </a:r>
          </a:p>
          <a:p>
            <a:pPr marL="0" indent="0" algn="ctr">
              <a:buNone/>
            </a:pPr>
            <a:endParaRPr lang="uk-UA" sz="2100" dirty="0"/>
          </a:p>
          <a:p>
            <a:pPr marL="0" indent="0" algn="ctr">
              <a:buNone/>
            </a:pPr>
            <a:r>
              <a:rPr lang="uk-UA" sz="2100" b="1" dirty="0" smtClean="0"/>
              <a:t>Напрями досліджень у теорії </a:t>
            </a:r>
            <a:r>
              <a:rPr lang="uk-UA" sz="2100" b="1" dirty="0"/>
              <a:t>галузевих </a:t>
            </a:r>
            <a:r>
              <a:rPr lang="uk-UA" sz="2100" b="1" dirty="0" smtClean="0"/>
              <a:t>ринків.</a:t>
            </a:r>
          </a:p>
          <a:p>
            <a:pPr marL="0" indent="0" algn="just">
              <a:buNone/>
            </a:pPr>
            <a:r>
              <a:rPr lang="uk-UA" sz="2100" b="1" dirty="0" smtClean="0"/>
              <a:t>Перший напрям </a:t>
            </a:r>
            <a:r>
              <a:rPr lang="uk-UA" sz="2100" dirty="0" smtClean="0"/>
              <a:t>- </a:t>
            </a:r>
            <a:r>
              <a:rPr lang="uk-UA" sz="2100" dirty="0"/>
              <a:t>дослідження поведінки фірми на галузевих </a:t>
            </a:r>
            <a:r>
              <a:rPr lang="uk-UA" sz="2100" dirty="0" smtClean="0"/>
              <a:t>ринках .</a:t>
            </a:r>
          </a:p>
          <a:p>
            <a:pPr marL="0" indent="0" algn="just">
              <a:buNone/>
            </a:pPr>
            <a:r>
              <a:rPr lang="uk-UA" sz="2100" b="1" dirty="0" smtClean="0"/>
              <a:t>Другий напрям </a:t>
            </a:r>
            <a:r>
              <a:rPr lang="uk-UA" sz="2100" dirty="0" smtClean="0"/>
              <a:t>-  </a:t>
            </a:r>
            <a:r>
              <a:rPr lang="uk-UA" sz="2100" dirty="0"/>
              <a:t>аналіз відносин </a:t>
            </a:r>
            <a:r>
              <a:rPr lang="uk-UA" sz="2100" dirty="0" smtClean="0"/>
              <a:t>конкуренції.</a:t>
            </a:r>
          </a:p>
          <a:p>
            <a:pPr marL="0" indent="0" algn="just">
              <a:buNone/>
            </a:pPr>
            <a:r>
              <a:rPr lang="uk-UA" sz="2100" b="1" dirty="0" smtClean="0"/>
              <a:t>Третій напрям </a:t>
            </a:r>
            <a:r>
              <a:rPr lang="uk-UA" sz="2100" dirty="0" smtClean="0"/>
              <a:t>– </a:t>
            </a:r>
            <a:r>
              <a:rPr lang="uk-UA" sz="2100" dirty="0"/>
              <a:t>державне регулювання галузевих </a:t>
            </a:r>
            <a:r>
              <a:rPr lang="uk-UA" sz="2100" dirty="0" smtClean="0"/>
              <a:t>ринків.</a:t>
            </a:r>
          </a:p>
          <a:p>
            <a:pPr marL="0" indent="0" algn="just">
              <a:buNone/>
            </a:pPr>
            <a:endParaRPr lang="uk-UA" sz="2100" dirty="0"/>
          </a:p>
          <a:p>
            <a:pPr marL="0" indent="0" algn="just">
              <a:buNone/>
            </a:pPr>
            <a:endParaRPr lang="uk-UA" sz="2100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2100" b="1" dirty="0" smtClean="0"/>
              <a:t>Предметом </a:t>
            </a:r>
            <a:r>
              <a:rPr lang="uk-UA" sz="2100" b="1" dirty="0"/>
              <a:t>дослідження є </a:t>
            </a:r>
            <a:r>
              <a:rPr lang="uk-UA" sz="2100" dirty="0"/>
              <a:t>закономірності функціонування галузевих ринків та їхній вплив на результативність економіки, відносини і взаємозв'язки між мікроекономічними суб'єктами, що займаються однаковим видом діяльності, формуючи певну структуру ринку, купують і продають споріднений товар на основі галузевої ознаки.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Головні </a:t>
            </a:r>
            <a:r>
              <a:rPr lang="uk-UA" sz="2100" b="1" dirty="0"/>
              <a:t>завдання аналізу галузевих ринків передбачають </a:t>
            </a:r>
            <a:r>
              <a:rPr lang="uk-UA" sz="2100" dirty="0"/>
              <a:t>дослідження структури ринку, поведінки фірм, їхню взаємодію з метою визначення факторів, що впливають на результативність функціонування галузевих ринків. При цьому досліджують різні аспекти поведінки фірми: ціноутворення, диференціацію продукції, інвестиції, інновації.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Об'єктом </a:t>
            </a:r>
            <a:r>
              <a:rPr lang="uk-UA" sz="2100" b="1" dirty="0"/>
              <a:t>аналізу галузевих ринків є: </a:t>
            </a:r>
            <a:r>
              <a:rPr lang="uk-UA" sz="2100" dirty="0"/>
              <a:t>ринкові процеси, що впливають на поведінку фірм, з метою визначення факторів їхнього впливу на ринкову організацію; ринкові відносини між фірмами, що дає змогу проаналізувати чинники впливу на функціонування ринку; способи досягнення найкращого результату функціонування ринку, що визначають необхідність та інструменти здійснення промислової політики.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Суб’єктами </a:t>
            </a:r>
            <a:r>
              <a:rPr lang="uk-UA" sz="2100" b="1" dirty="0"/>
              <a:t>аналізу галузевих ринків є: </a:t>
            </a:r>
            <a:r>
              <a:rPr lang="uk-UA" sz="2100" dirty="0"/>
              <a:t>науковці, державні службовці, власники та керівники підприємств, інвестори, у тому числі іноземні.</a:t>
            </a:r>
          </a:p>
          <a:p>
            <a:pPr marL="0" indent="0" algn="just">
              <a:buNone/>
            </a:pPr>
            <a:endParaRPr lang="uk-UA" sz="2100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6413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1018</Words>
  <Application>Microsoft Office PowerPoint</Application>
  <PresentationFormat>Экран (4:3)</PresentationFormat>
  <Paragraphs>84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1. Формування теоретико-методологічних засад дослідження галузевих ринків. 2. Еволюція методологічних підходів до аналізу економіки галузевих ринкових відносин. 3. Предмет дослідження та завдання аналізу галузевих ринків.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17</cp:revision>
  <dcterms:created xsi:type="dcterms:W3CDTF">2020-08-26T06:53:27Z</dcterms:created>
  <dcterms:modified xsi:type="dcterms:W3CDTF">2022-09-01T10:34:56Z</dcterms:modified>
</cp:coreProperties>
</file>