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17049-DC7F-49D1-9A4D-C2379D1BC0E0}" type="doc">
      <dgm:prSet loTypeId="urn:microsoft.com/office/officeart/2005/8/layout/vList3" loCatId="list" qsTypeId="urn:microsoft.com/office/officeart/2005/8/quickstyle/simple4" qsCatId="simple" csTypeId="urn:microsoft.com/office/officeart/2005/8/colors/accent2_1" csCatId="accent2" phldr="1"/>
      <dgm:spPr/>
    </dgm:pt>
    <dgm:pt modelId="{DAF0B313-10B1-4E1A-ADFA-F8F128F47AF8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Здоров'я і безпека</a:t>
          </a:r>
          <a:endParaRPr lang="uk-UA" baseline="0" dirty="0">
            <a:latin typeface="Georgia" pitchFamily="18" charset="0"/>
          </a:endParaRPr>
        </a:p>
      </dgm:t>
    </dgm:pt>
    <dgm:pt modelId="{412FE09C-9654-4180-A004-BCC201108A52}" type="parTrans" cxnId="{49757179-78BF-441A-B47F-AC8E3C92DCE9}">
      <dgm:prSet/>
      <dgm:spPr/>
      <dgm:t>
        <a:bodyPr/>
        <a:lstStyle/>
        <a:p>
          <a:endParaRPr lang="uk-UA"/>
        </a:p>
      </dgm:t>
    </dgm:pt>
    <dgm:pt modelId="{47A2E9BF-5FDC-49A7-B30F-CC9AF9F9065A}" type="sibTrans" cxnId="{49757179-78BF-441A-B47F-AC8E3C92DCE9}">
      <dgm:prSet/>
      <dgm:spPr/>
      <dgm:t>
        <a:bodyPr/>
        <a:lstStyle/>
        <a:p>
          <a:endParaRPr lang="uk-UA"/>
        </a:p>
      </dgm:t>
    </dgm:pt>
    <dgm:pt modelId="{14EECB32-6E69-4046-99D0-36DD05ED194A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Екологічна безпека та сталий розвиток</a:t>
          </a:r>
          <a:endParaRPr lang="uk-UA" baseline="0" dirty="0">
            <a:latin typeface="Georgia" pitchFamily="18" charset="0"/>
          </a:endParaRPr>
        </a:p>
      </dgm:t>
    </dgm:pt>
    <dgm:pt modelId="{7681E815-945A-493B-B21D-CB06EDA57C8D}" type="parTrans" cxnId="{5CDEFB41-988A-4B19-86B7-6184F4330B3F}">
      <dgm:prSet/>
      <dgm:spPr/>
      <dgm:t>
        <a:bodyPr/>
        <a:lstStyle/>
        <a:p>
          <a:endParaRPr lang="uk-UA"/>
        </a:p>
      </dgm:t>
    </dgm:pt>
    <dgm:pt modelId="{B8209EE1-5775-46B6-9703-7536BCC93EA9}" type="sibTrans" cxnId="{5CDEFB41-988A-4B19-86B7-6184F4330B3F}">
      <dgm:prSet/>
      <dgm:spPr/>
      <dgm:t>
        <a:bodyPr/>
        <a:lstStyle/>
        <a:p>
          <a:endParaRPr lang="uk-UA"/>
        </a:p>
      </dgm:t>
    </dgm:pt>
    <dgm:pt modelId="{589B181C-4BBA-4E29-B3B0-0A8D10A45FE9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Громадянська відповідальність</a:t>
          </a:r>
          <a:endParaRPr lang="uk-UA" baseline="0" dirty="0">
            <a:latin typeface="Georgia" pitchFamily="18" charset="0"/>
          </a:endParaRPr>
        </a:p>
      </dgm:t>
    </dgm:pt>
    <dgm:pt modelId="{C2FA25FA-CFC7-46E8-B09C-A445E3B720D7}" type="parTrans" cxnId="{55584ABB-3431-44ED-A179-F5A5BAAE4F2E}">
      <dgm:prSet/>
      <dgm:spPr/>
      <dgm:t>
        <a:bodyPr/>
        <a:lstStyle/>
        <a:p>
          <a:endParaRPr lang="uk-UA"/>
        </a:p>
      </dgm:t>
    </dgm:pt>
    <dgm:pt modelId="{1781895A-D273-4E0B-9F9F-7C970F931BCE}" type="sibTrans" cxnId="{55584ABB-3431-44ED-A179-F5A5BAAE4F2E}">
      <dgm:prSet/>
      <dgm:spPr/>
      <dgm:t>
        <a:bodyPr/>
        <a:lstStyle/>
        <a:p>
          <a:endParaRPr lang="uk-UA"/>
        </a:p>
      </dgm:t>
    </dgm:pt>
    <dgm:pt modelId="{6C1EADA1-2F3E-40FA-A2FD-CC6772ABB983}" type="pres">
      <dgm:prSet presAssocID="{09017049-DC7F-49D1-9A4D-C2379D1BC0E0}" presName="linearFlow" presStyleCnt="0">
        <dgm:presLayoutVars>
          <dgm:dir/>
          <dgm:resizeHandles val="exact"/>
        </dgm:presLayoutVars>
      </dgm:prSet>
      <dgm:spPr/>
    </dgm:pt>
    <dgm:pt modelId="{F3A8A0BE-87EC-46A1-B7E0-D4D4672B9196}" type="pres">
      <dgm:prSet presAssocID="{DAF0B313-10B1-4E1A-ADFA-F8F128F47AF8}" presName="composite" presStyleCnt="0"/>
      <dgm:spPr/>
    </dgm:pt>
    <dgm:pt modelId="{B57598DC-6292-4446-83EB-9059E00CF522}" type="pres">
      <dgm:prSet presAssocID="{DAF0B313-10B1-4E1A-ADFA-F8F128F47AF8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38EA91-E42C-4892-B8AF-BA1EFBCC4E13}" type="pres">
      <dgm:prSet presAssocID="{DAF0B313-10B1-4E1A-ADFA-F8F128F47AF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D82A36-3547-4865-91BC-ECDEE3F6DD54}" type="pres">
      <dgm:prSet presAssocID="{47A2E9BF-5FDC-49A7-B30F-CC9AF9F9065A}" presName="spacing" presStyleCnt="0"/>
      <dgm:spPr/>
    </dgm:pt>
    <dgm:pt modelId="{B7C964EE-C2DB-4BDB-B9EA-A1A209D83279}" type="pres">
      <dgm:prSet presAssocID="{14EECB32-6E69-4046-99D0-36DD05ED194A}" presName="composite" presStyleCnt="0"/>
      <dgm:spPr/>
    </dgm:pt>
    <dgm:pt modelId="{50E54245-34F9-4434-8AFA-6506F54122F4}" type="pres">
      <dgm:prSet presAssocID="{14EECB32-6E69-4046-99D0-36DD05ED194A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BCD9EA7-6E21-4A72-B71E-6D9655FA74AE}" type="pres">
      <dgm:prSet presAssocID="{14EECB32-6E69-4046-99D0-36DD05ED194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E0BD16-760A-4952-B05F-7C1F60B40807}" type="pres">
      <dgm:prSet presAssocID="{B8209EE1-5775-46B6-9703-7536BCC93EA9}" presName="spacing" presStyleCnt="0"/>
      <dgm:spPr/>
    </dgm:pt>
    <dgm:pt modelId="{5C88C241-5009-4443-9D8B-684F20049D1A}" type="pres">
      <dgm:prSet presAssocID="{589B181C-4BBA-4E29-B3B0-0A8D10A45FE9}" presName="composite" presStyleCnt="0"/>
      <dgm:spPr/>
    </dgm:pt>
    <dgm:pt modelId="{A69FA286-3F2C-4391-A393-D8F8B4351558}" type="pres">
      <dgm:prSet presAssocID="{589B181C-4BBA-4E29-B3B0-0A8D10A45FE9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BE6F658-9B05-48BE-95B9-51FB851F962C}" type="pres">
      <dgm:prSet presAssocID="{589B181C-4BBA-4E29-B3B0-0A8D10A45FE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5584ABB-3431-44ED-A179-F5A5BAAE4F2E}" srcId="{09017049-DC7F-49D1-9A4D-C2379D1BC0E0}" destId="{589B181C-4BBA-4E29-B3B0-0A8D10A45FE9}" srcOrd="2" destOrd="0" parTransId="{C2FA25FA-CFC7-46E8-B09C-A445E3B720D7}" sibTransId="{1781895A-D273-4E0B-9F9F-7C970F931BCE}"/>
    <dgm:cxn modelId="{9644F212-B41E-4ADC-A4C6-970AEE5BEE5D}" type="presOf" srcId="{14EECB32-6E69-4046-99D0-36DD05ED194A}" destId="{ABCD9EA7-6E21-4A72-B71E-6D9655FA74AE}" srcOrd="0" destOrd="0" presId="urn:microsoft.com/office/officeart/2005/8/layout/vList3"/>
    <dgm:cxn modelId="{6635BA51-53E3-4BE7-B85F-38927EBD04FD}" type="presOf" srcId="{589B181C-4BBA-4E29-B3B0-0A8D10A45FE9}" destId="{6BE6F658-9B05-48BE-95B9-51FB851F962C}" srcOrd="0" destOrd="0" presId="urn:microsoft.com/office/officeart/2005/8/layout/vList3"/>
    <dgm:cxn modelId="{8546E390-E030-4D21-BC8C-98E7D150CC1A}" type="presOf" srcId="{DAF0B313-10B1-4E1A-ADFA-F8F128F47AF8}" destId="{2338EA91-E42C-4892-B8AF-BA1EFBCC4E13}" srcOrd="0" destOrd="0" presId="urn:microsoft.com/office/officeart/2005/8/layout/vList3"/>
    <dgm:cxn modelId="{5CDEFB41-988A-4B19-86B7-6184F4330B3F}" srcId="{09017049-DC7F-49D1-9A4D-C2379D1BC0E0}" destId="{14EECB32-6E69-4046-99D0-36DD05ED194A}" srcOrd="1" destOrd="0" parTransId="{7681E815-945A-493B-B21D-CB06EDA57C8D}" sibTransId="{B8209EE1-5775-46B6-9703-7536BCC93EA9}"/>
    <dgm:cxn modelId="{49757179-78BF-441A-B47F-AC8E3C92DCE9}" srcId="{09017049-DC7F-49D1-9A4D-C2379D1BC0E0}" destId="{DAF0B313-10B1-4E1A-ADFA-F8F128F47AF8}" srcOrd="0" destOrd="0" parTransId="{412FE09C-9654-4180-A004-BCC201108A52}" sibTransId="{47A2E9BF-5FDC-49A7-B30F-CC9AF9F9065A}"/>
    <dgm:cxn modelId="{2863123C-7103-42EF-B9F7-AB5210290212}" type="presOf" srcId="{09017049-DC7F-49D1-9A4D-C2379D1BC0E0}" destId="{6C1EADA1-2F3E-40FA-A2FD-CC6772ABB983}" srcOrd="0" destOrd="0" presId="urn:microsoft.com/office/officeart/2005/8/layout/vList3"/>
    <dgm:cxn modelId="{73CD09C7-C939-41FF-A725-F9AA2EECB3AF}" type="presParOf" srcId="{6C1EADA1-2F3E-40FA-A2FD-CC6772ABB983}" destId="{F3A8A0BE-87EC-46A1-B7E0-D4D4672B9196}" srcOrd="0" destOrd="0" presId="urn:microsoft.com/office/officeart/2005/8/layout/vList3"/>
    <dgm:cxn modelId="{75EBC7F8-8377-443D-916A-40A34AC3CF3B}" type="presParOf" srcId="{F3A8A0BE-87EC-46A1-B7E0-D4D4672B9196}" destId="{B57598DC-6292-4446-83EB-9059E00CF522}" srcOrd="0" destOrd="0" presId="urn:microsoft.com/office/officeart/2005/8/layout/vList3"/>
    <dgm:cxn modelId="{C2405A61-161D-419B-AD86-F0140204EFEC}" type="presParOf" srcId="{F3A8A0BE-87EC-46A1-B7E0-D4D4672B9196}" destId="{2338EA91-E42C-4892-B8AF-BA1EFBCC4E13}" srcOrd="1" destOrd="0" presId="urn:microsoft.com/office/officeart/2005/8/layout/vList3"/>
    <dgm:cxn modelId="{D34581E7-3614-440F-9AFF-5B426ECEE223}" type="presParOf" srcId="{6C1EADA1-2F3E-40FA-A2FD-CC6772ABB983}" destId="{56D82A36-3547-4865-91BC-ECDEE3F6DD54}" srcOrd="1" destOrd="0" presId="urn:microsoft.com/office/officeart/2005/8/layout/vList3"/>
    <dgm:cxn modelId="{A57B3F9B-9329-4BEB-9FCD-F8A50A2A7CEC}" type="presParOf" srcId="{6C1EADA1-2F3E-40FA-A2FD-CC6772ABB983}" destId="{B7C964EE-C2DB-4BDB-B9EA-A1A209D83279}" srcOrd="2" destOrd="0" presId="urn:microsoft.com/office/officeart/2005/8/layout/vList3"/>
    <dgm:cxn modelId="{189D7DF5-E14C-428C-A838-80A239B2AE1B}" type="presParOf" srcId="{B7C964EE-C2DB-4BDB-B9EA-A1A209D83279}" destId="{50E54245-34F9-4434-8AFA-6506F54122F4}" srcOrd="0" destOrd="0" presId="urn:microsoft.com/office/officeart/2005/8/layout/vList3"/>
    <dgm:cxn modelId="{BCBF73AA-0526-4EFD-8D68-D3F2DD0A206B}" type="presParOf" srcId="{B7C964EE-C2DB-4BDB-B9EA-A1A209D83279}" destId="{ABCD9EA7-6E21-4A72-B71E-6D9655FA74AE}" srcOrd="1" destOrd="0" presId="urn:microsoft.com/office/officeart/2005/8/layout/vList3"/>
    <dgm:cxn modelId="{2EA524D7-FEE1-44AF-915E-162EBCC3084E}" type="presParOf" srcId="{6C1EADA1-2F3E-40FA-A2FD-CC6772ABB983}" destId="{6AE0BD16-760A-4952-B05F-7C1F60B40807}" srcOrd="3" destOrd="0" presId="urn:microsoft.com/office/officeart/2005/8/layout/vList3"/>
    <dgm:cxn modelId="{9BBC7BC1-84C9-4A33-BCB9-5F2AFDCCE706}" type="presParOf" srcId="{6C1EADA1-2F3E-40FA-A2FD-CC6772ABB983}" destId="{5C88C241-5009-4443-9D8B-684F20049D1A}" srcOrd="4" destOrd="0" presId="urn:microsoft.com/office/officeart/2005/8/layout/vList3"/>
    <dgm:cxn modelId="{CF744F63-9A13-4814-AF8B-8D8A1013954C}" type="presParOf" srcId="{5C88C241-5009-4443-9D8B-684F20049D1A}" destId="{A69FA286-3F2C-4391-A393-D8F8B4351558}" srcOrd="0" destOrd="0" presId="urn:microsoft.com/office/officeart/2005/8/layout/vList3"/>
    <dgm:cxn modelId="{4756FCB6-F3F6-41CA-BFD8-6A943CE7CE79}" type="presParOf" srcId="{5C88C241-5009-4443-9D8B-684F20049D1A}" destId="{6BE6F658-9B05-48BE-95B9-51FB851F962C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7E8F-1B9A-4682-8628-8FE256419029}" type="datetimeFigureOut">
              <a:rPr lang="ru-RU" smtClean="0"/>
              <a:pPr/>
              <a:t>31.03.2019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B0FF-B8BD-4759-81A7-1FCDFEF4CD2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7E8F-1B9A-4682-8628-8FE256419029}" type="datetimeFigureOut">
              <a:rPr lang="ru-RU" smtClean="0"/>
              <a:pPr/>
              <a:t>31.03.2019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B0FF-B8BD-4759-81A7-1FCDFEF4CD2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7E8F-1B9A-4682-8628-8FE256419029}" type="datetimeFigureOut">
              <a:rPr lang="ru-RU" smtClean="0"/>
              <a:pPr/>
              <a:t>31.03.2019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B0FF-B8BD-4759-81A7-1FCDFEF4CD2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7E8F-1B9A-4682-8628-8FE256419029}" type="datetimeFigureOut">
              <a:rPr lang="ru-RU" smtClean="0"/>
              <a:pPr/>
              <a:t>31.03.2019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B0FF-B8BD-4759-81A7-1FCDFEF4CD2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7E8F-1B9A-4682-8628-8FE256419029}" type="datetimeFigureOut">
              <a:rPr lang="ru-RU" smtClean="0"/>
              <a:pPr/>
              <a:t>31.03.2019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B0FF-B8BD-4759-81A7-1FCDFEF4CD2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7E8F-1B9A-4682-8628-8FE256419029}" type="datetimeFigureOut">
              <a:rPr lang="ru-RU" smtClean="0"/>
              <a:pPr/>
              <a:t>31.03.2019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B0FF-B8BD-4759-81A7-1FCDFEF4CD2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7E8F-1B9A-4682-8628-8FE256419029}" type="datetimeFigureOut">
              <a:rPr lang="ru-RU" smtClean="0"/>
              <a:pPr/>
              <a:t>31.03.2019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B0FF-B8BD-4759-81A7-1FCDFEF4CD2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7E8F-1B9A-4682-8628-8FE256419029}" type="datetimeFigureOut">
              <a:rPr lang="ru-RU" smtClean="0"/>
              <a:pPr/>
              <a:t>31.03.2019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B0FF-B8BD-4759-81A7-1FCDFEF4CD2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7E8F-1B9A-4682-8628-8FE256419029}" type="datetimeFigureOut">
              <a:rPr lang="ru-RU" smtClean="0"/>
              <a:pPr/>
              <a:t>31.03.2019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B0FF-B8BD-4759-81A7-1FCDFEF4CD2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7E8F-1B9A-4682-8628-8FE256419029}" type="datetimeFigureOut">
              <a:rPr lang="ru-RU" smtClean="0"/>
              <a:pPr/>
              <a:t>31.03.2019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B0FF-B8BD-4759-81A7-1FCDFEF4CD2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7E8F-1B9A-4682-8628-8FE256419029}" type="datetimeFigureOut">
              <a:rPr lang="ru-RU" smtClean="0"/>
              <a:pPr/>
              <a:t>31.03.2019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B0FF-B8BD-4759-81A7-1FCDFEF4CD2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77E8F-1B9A-4682-8628-8FE256419029}" type="datetimeFigureOut">
              <a:rPr lang="ru-RU" smtClean="0"/>
              <a:pPr/>
              <a:t>31.03.2019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2B0FF-B8BD-4759-81A7-1FCDFEF4CD2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latin typeface="Georgia" pitchFamily="18" charset="0"/>
              </a:rPr>
              <a:t>МЕТОДИКА ВИВЧЕННЯ СИСТЕМОЇ БІОЛОГІЇ </a:t>
            </a:r>
            <a:r>
              <a:rPr lang="en-US" b="1" i="1" dirty="0" smtClean="0">
                <a:latin typeface="Georgia" pitchFamily="18" charset="0"/>
              </a:rPr>
              <a:t/>
            </a:r>
            <a:br>
              <a:rPr lang="en-US" b="1" i="1" dirty="0" smtClean="0">
                <a:latin typeface="Georgia" pitchFamily="18" charset="0"/>
              </a:rPr>
            </a:br>
            <a:r>
              <a:rPr lang="uk-UA" b="1" i="1" dirty="0" smtClean="0">
                <a:latin typeface="Georgia" pitchFamily="18" charset="0"/>
              </a:rPr>
              <a:t>В 9 КЛАСІ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 anchor="ctr">
            <a:normAutofit/>
          </a:bodyPr>
          <a:lstStyle/>
          <a:p>
            <a:r>
              <a:rPr lang="uk-UA" sz="2800" b="1" i="1" dirty="0" smtClean="0">
                <a:latin typeface="Georgia" pitchFamily="18" charset="0"/>
              </a:rPr>
              <a:t>Головні завдання </a:t>
            </a:r>
            <a:r>
              <a:rPr lang="uk-UA" sz="2800" b="1" i="1" dirty="0" smtClean="0">
                <a:latin typeface="Georgia" pitchFamily="18" charset="0"/>
              </a:rPr>
              <a:t>біології </a:t>
            </a:r>
            <a:r>
              <a:rPr lang="uk-UA" sz="2800" b="1" i="1" dirty="0" smtClean="0">
                <a:latin typeface="Georgia" pitchFamily="18" charset="0"/>
              </a:rPr>
              <a:t>в 9 класі:</a:t>
            </a:r>
            <a:endParaRPr lang="uk-UA" sz="2800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4883153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2100" i="1" dirty="0" smtClean="0">
                <a:latin typeface="Georgia" pitchFamily="18" charset="0"/>
              </a:rPr>
              <a:t>розвиток </a:t>
            </a:r>
            <a:r>
              <a:rPr lang="uk-UA" sz="2100" b="1" i="1" dirty="0" err="1" smtClean="0">
                <a:latin typeface="Georgia" pitchFamily="18" charset="0"/>
              </a:rPr>
              <a:t>загальнобіологічних</a:t>
            </a:r>
            <a:r>
              <a:rPr lang="uk-UA" sz="2100" i="1" dirty="0" smtClean="0">
                <a:latin typeface="Georgia" pitchFamily="18" charset="0"/>
              </a:rPr>
              <a:t> </a:t>
            </a:r>
            <a:r>
              <a:rPr lang="uk-UA" sz="2100" b="1" i="1" dirty="0" smtClean="0">
                <a:latin typeface="Georgia" pitchFamily="18" charset="0"/>
              </a:rPr>
              <a:t>понять</a:t>
            </a:r>
            <a:r>
              <a:rPr lang="uk-UA" sz="2100" i="1" dirty="0" smtClean="0">
                <a:latin typeface="Georgia" pitchFamily="18" charset="0"/>
              </a:rPr>
              <a:t>;</a:t>
            </a:r>
            <a:endParaRPr lang="ru-RU" sz="2100" i="1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2100" i="1" dirty="0" smtClean="0">
                <a:latin typeface="Georgia" pitchFamily="18" charset="0"/>
              </a:rPr>
              <a:t>формування </a:t>
            </a:r>
            <a:r>
              <a:rPr lang="uk-UA" sz="2100" b="1" i="1" dirty="0" smtClean="0">
                <a:latin typeface="Georgia" pitchFamily="18" charset="0"/>
              </a:rPr>
              <a:t>наукової картини живої природи</a:t>
            </a:r>
            <a:r>
              <a:rPr lang="uk-UA" sz="2100" i="1" dirty="0" smtClean="0">
                <a:latin typeface="Georgia" pitchFamily="18" charset="0"/>
              </a:rPr>
              <a:t>;</a:t>
            </a:r>
            <a:endParaRPr lang="ru-RU" sz="2100" i="1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2100" i="1" dirty="0" smtClean="0">
                <a:latin typeface="Georgia" pitchFamily="18" charset="0"/>
              </a:rPr>
              <a:t>вивчення </a:t>
            </a:r>
            <a:r>
              <a:rPr lang="uk-UA" sz="2100" b="1" i="1" dirty="0" smtClean="0">
                <a:latin typeface="Georgia" pitchFamily="18" charset="0"/>
              </a:rPr>
              <a:t>рівнів організації жи</a:t>
            </a:r>
            <a:r>
              <a:rPr lang="uk-UA" sz="2100" i="1" dirty="0" smtClean="0">
                <a:latin typeface="Georgia" pitchFamily="18" charset="0"/>
              </a:rPr>
              <a:t>вого;</a:t>
            </a:r>
            <a:endParaRPr lang="ru-RU" sz="2100" i="1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2100" i="1" dirty="0" smtClean="0">
                <a:latin typeface="Georgia" pitchFamily="18" charset="0"/>
              </a:rPr>
              <a:t>узагальнення і доповнення знань про структуру та функціонування </a:t>
            </a:r>
            <a:r>
              <a:rPr lang="uk-UA" sz="2100" b="1" i="1" dirty="0" smtClean="0">
                <a:latin typeface="Georgia" pitchFamily="18" charset="0"/>
              </a:rPr>
              <a:t>клітини як елементарної структурної одиниці живих систем</a:t>
            </a:r>
            <a:r>
              <a:rPr lang="uk-UA" sz="2100" i="1" dirty="0" smtClean="0">
                <a:latin typeface="Georgia" pitchFamily="18" charset="0"/>
              </a:rPr>
              <a:t>;</a:t>
            </a:r>
            <a:endParaRPr lang="ru-RU" sz="2100" i="1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2100" i="1" dirty="0" smtClean="0">
                <a:latin typeface="Georgia" pitchFamily="18" charset="0"/>
              </a:rPr>
              <a:t>усвідомлення визначної </a:t>
            </a:r>
            <a:r>
              <a:rPr lang="uk-UA" sz="2100" b="1" i="1" dirty="0" smtClean="0">
                <a:latin typeface="Georgia" pitchFamily="18" charset="0"/>
              </a:rPr>
              <a:t>ролі</a:t>
            </a:r>
            <a:r>
              <a:rPr lang="uk-UA" sz="2100" i="1" dirty="0" smtClean="0">
                <a:latin typeface="Georgia" pitchFamily="18" charset="0"/>
              </a:rPr>
              <a:t> </a:t>
            </a:r>
            <a:r>
              <a:rPr lang="uk-UA" sz="2100" b="1" i="1" dirty="0" smtClean="0">
                <a:latin typeface="Georgia" pitchFamily="18" charset="0"/>
              </a:rPr>
              <a:t>спадкового апарату клітини</a:t>
            </a:r>
            <a:r>
              <a:rPr lang="uk-UA" sz="2100" i="1" dirty="0" smtClean="0">
                <a:latin typeface="Georgia" pitchFamily="18" charset="0"/>
              </a:rPr>
              <a:t>;</a:t>
            </a:r>
            <a:endParaRPr lang="ru-RU" sz="2100" i="1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2100" i="1" dirty="0" smtClean="0">
                <a:latin typeface="Georgia" pitchFamily="18" charset="0"/>
              </a:rPr>
              <a:t>розгляд </a:t>
            </a:r>
            <a:r>
              <a:rPr lang="uk-UA" sz="2100" b="1" i="1" dirty="0" smtClean="0">
                <a:latin typeface="Georgia" pitchFamily="18" charset="0"/>
              </a:rPr>
              <a:t>закономірностей успадкування ознак</a:t>
            </a:r>
            <a:r>
              <a:rPr lang="uk-UA" sz="2100" i="1" dirty="0" smtClean="0">
                <a:latin typeface="Georgia" pitchFamily="18" charset="0"/>
              </a:rPr>
              <a:t>;</a:t>
            </a:r>
            <a:endParaRPr lang="ru-RU" sz="2100" i="1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2100" i="1" dirty="0" smtClean="0">
                <a:latin typeface="Georgia" pitchFamily="18" charset="0"/>
              </a:rPr>
              <a:t>узагальнення і доповнення знань про </a:t>
            </a:r>
            <a:r>
              <a:rPr lang="uk-UA" sz="2100" b="1" i="1" dirty="0" smtClean="0">
                <a:latin typeface="Georgia" pitchFamily="18" charset="0"/>
              </a:rPr>
              <a:t>функціонування </a:t>
            </a:r>
            <a:r>
              <a:rPr lang="uk-UA" sz="2100" b="1" i="1" dirty="0" err="1" smtClean="0">
                <a:latin typeface="Georgia" pitchFamily="18" charset="0"/>
              </a:rPr>
              <a:t>надорганізмових</a:t>
            </a:r>
            <a:r>
              <a:rPr lang="uk-UA" sz="2100" b="1" i="1" dirty="0" smtClean="0">
                <a:latin typeface="Georgia" pitchFamily="18" charset="0"/>
              </a:rPr>
              <a:t> систем</a:t>
            </a:r>
            <a:r>
              <a:rPr lang="uk-UA" sz="2100" i="1" dirty="0" smtClean="0">
                <a:latin typeface="Georgia" pitchFamily="18" charset="0"/>
              </a:rPr>
              <a:t>;</a:t>
            </a:r>
            <a:endParaRPr lang="ru-RU" sz="2100" i="1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2100" i="1" dirty="0" smtClean="0">
                <a:latin typeface="Georgia" pitchFamily="18" charset="0"/>
              </a:rPr>
              <a:t>формування уявлення про </a:t>
            </a:r>
            <a:r>
              <a:rPr lang="uk-UA" sz="2100" b="1" i="1" dirty="0" smtClean="0">
                <a:latin typeface="Georgia" pitchFamily="18" charset="0"/>
              </a:rPr>
              <a:t>історичний розвиток </a:t>
            </a:r>
            <a:r>
              <a:rPr lang="uk-UA" sz="2100" i="1" dirty="0" smtClean="0">
                <a:latin typeface="Georgia" pitchFamily="18" charset="0"/>
              </a:rPr>
              <a:t>та</a:t>
            </a:r>
            <a:r>
              <a:rPr lang="uk-UA" sz="2100" b="1" i="1" dirty="0" smtClean="0">
                <a:latin typeface="Georgia" pitchFamily="18" charset="0"/>
              </a:rPr>
              <a:t> єдність органічного світу</a:t>
            </a:r>
            <a:r>
              <a:rPr lang="uk-UA" sz="2100" i="1" dirty="0" smtClean="0">
                <a:latin typeface="Georgia" pitchFamily="18" charset="0"/>
              </a:rPr>
              <a:t>;</a:t>
            </a:r>
            <a:endParaRPr lang="ru-RU" sz="2100" i="1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2100" i="1" dirty="0" smtClean="0">
                <a:latin typeface="Georgia" pitchFamily="18" charset="0"/>
              </a:rPr>
              <a:t>вивчення </a:t>
            </a:r>
            <a:r>
              <a:rPr lang="uk-UA" sz="2100" b="1" i="1" dirty="0" smtClean="0">
                <a:latin typeface="Georgia" pitchFamily="18" charset="0"/>
              </a:rPr>
              <a:t>перспектив розвитку сучасної біологічної науки</a:t>
            </a:r>
            <a:r>
              <a:rPr lang="uk-UA" sz="2100" i="1" dirty="0" smtClean="0">
                <a:latin typeface="Georgia" pitchFamily="18" charset="0"/>
              </a:rPr>
              <a:t>.</a:t>
            </a:r>
            <a:endParaRPr lang="ru-RU" sz="2100" i="1" dirty="0" smtClean="0">
              <a:latin typeface="Georg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uk-UA" sz="22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 anchor="ctr"/>
          <a:lstStyle/>
          <a:p>
            <a:pPr algn="ctr"/>
            <a:r>
              <a:rPr lang="uk-UA" sz="3200" i="1" dirty="0" smtClean="0">
                <a:latin typeface="Georgia" pitchFamily="18" charset="0"/>
              </a:rPr>
              <a:t>Вступ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000" i="1" dirty="0" smtClean="0">
                <a:latin typeface="Georgia" pitchFamily="18" charset="0"/>
              </a:rPr>
              <a:t>продовжується </a:t>
            </a:r>
            <a:r>
              <a:rPr lang="uk-UA" sz="2000" b="1" i="1" dirty="0" smtClean="0">
                <a:latin typeface="Georgia" pitchFamily="18" charset="0"/>
              </a:rPr>
              <a:t>поглиблення</a:t>
            </a:r>
            <a:r>
              <a:rPr lang="uk-UA" sz="2000" i="1" dirty="0" smtClean="0">
                <a:latin typeface="Georgia" pitchFamily="18" charset="0"/>
              </a:rPr>
              <a:t> знань про </a:t>
            </a:r>
            <a:r>
              <a:rPr lang="uk-UA" sz="2000" b="1" i="1" dirty="0" smtClean="0">
                <a:latin typeface="Georgia" pitchFamily="18" charset="0"/>
              </a:rPr>
              <a:t>ознаки живого, біологічні системи, рівні їх організації, методи біологічних досліджень </a:t>
            </a:r>
            <a:r>
              <a:rPr lang="uk-UA" sz="2000" i="1" dirty="0" smtClean="0">
                <a:latin typeface="Georgia" pitchFamily="18" charset="0"/>
              </a:rPr>
              <a:t>та практичне значення біологічних знань для благополуччя існування людства</a:t>
            </a:r>
            <a:r>
              <a:rPr lang="uk-UA" sz="2000" i="1" dirty="0" smtClean="0">
                <a:latin typeface="Georgia" pitchFamily="18" charset="0"/>
              </a:rPr>
              <a:t>.</a:t>
            </a:r>
            <a:endParaRPr lang="en-US" sz="2000" i="1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i="1" dirty="0" smtClean="0">
                <a:latin typeface="Georgia" pitchFamily="18" charset="0"/>
              </a:rPr>
              <a:t>Формуються поняття </a:t>
            </a:r>
            <a:r>
              <a:rPr lang="uk-UA" sz="2000" i="1" dirty="0" smtClean="0">
                <a:latin typeface="Georgia" pitchFamily="18" charset="0"/>
              </a:rPr>
              <a:t>про сутність загальнонаукових, конкретно-наукових методів і принципів дослідження в біології, уявлення про планування та організацію наукових експериментів.</a:t>
            </a:r>
            <a:endParaRPr lang="uk-UA" sz="2000" i="1" dirty="0">
              <a:latin typeface="Georgia" pitchFamily="18" charset="0"/>
            </a:endParaRPr>
          </a:p>
        </p:txBody>
      </p:sp>
      <p:pic>
        <p:nvPicPr>
          <p:cNvPr id="9" name="Содержимое 8" descr="images8RIIUUF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1928802"/>
            <a:ext cx="385765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i="1" dirty="0" smtClean="0">
                <a:latin typeface="Georgia" pitchFamily="18" charset="0"/>
              </a:rPr>
              <a:t>Тема 1. </a:t>
            </a:r>
            <a:r>
              <a:rPr lang="uk-UA" sz="3200" i="1" dirty="0" smtClean="0">
                <a:latin typeface="Georgia" pitchFamily="18" charset="0"/>
              </a:rPr>
              <a:t>Хімічний </a:t>
            </a:r>
            <a:r>
              <a:rPr lang="uk-UA" sz="3200" i="1" dirty="0" smtClean="0">
                <a:latin typeface="Georgia" pitchFamily="18" charset="0"/>
              </a:rPr>
              <a:t>склад клітини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7437" y="2285992"/>
            <a:ext cx="338933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3362" cy="4691063"/>
          </a:xfrm>
        </p:spPr>
        <p:txBody>
          <a:bodyPr anchor="ctr">
            <a:noAutofit/>
          </a:bodyPr>
          <a:lstStyle/>
          <a:p>
            <a:r>
              <a:rPr lang="uk-UA" sz="2400" i="1" dirty="0" smtClean="0">
                <a:latin typeface="Georgia" pitchFamily="18" charset="0"/>
              </a:rPr>
              <a:t>відбувається </a:t>
            </a:r>
            <a:r>
              <a:rPr lang="uk-UA" sz="2400" b="1" i="1" dirty="0" smtClean="0">
                <a:latin typeface="Georgia" pitchFamily="18" charset="0"/>
              </a:rPr>
              <a:t>розвиток</a:t>
            </a:r>
            <a:r>
              <a:rPr lang="uk-UA" sz="2400" i="1" dirty="0" smtClean="0">
                <a:latin typeface="Georgia" pitchFamily="18" charset="0"/>
              </a:rPr>
              <a:t> </a:t>
            </a:r>
            <a:r>
              <a:rPr lang="uk-UA" sz="2400" i="1" dirty="0" err="1" smtClean="0">
                <a:latin typeface="Georgia" pitchFamily="18" charset="0"/>
              </a:rPr>
              <a:t>загальнобіологічного</a:t>
            </a:r>
            <a:r>
              <a:rPr lang="uk-UA" sz="2400" i="1" dirty="0" smtClean="0">
                <a:latin typeface="Georgia" pitchFamily="18" charset="0"/>
              </a:rPr>
              <a:t> </a:t>
            </a:r>
            <a:r>
              <a:rPr lang="uk-UA" sz="2400" b="1" i="1" dirty="0" smtClean="0">
                <a:latin typeface="Georgia" pitchFamily="18" charset="0"/>
              </a:rPr>
              <a:t>поняття «клітина</a:t>
            </a:r>
            <a:r>
              <a:rPr lang="uk-UA" sz="2400" b="1" i="1" dirty="0" smtClean="0">
                <a:latin typeface="Georgia" pitchFamily="18" charset="0"/>
              </a:rPr>
              <a:t>» </a:t>
            </a:r>
            <a:r>
              <a:rPr lang="uk-UA" sz="2400" i="1" dirty="0" smtClean="0">
                <a:latin typeface="Georgia" pitchFamily="18" charset="0"/>
              </a:rPr>
              <a:t>через формування </a:t>
            </a:r>
            <a:r>
              <a:rPr lang="uk-UA" sz="2400" i="1" dirty="0" smtClean="0">
                <a:latin typeface="Georgia" pitchFamily="18" charset="0"/>
              </a:rPr>
              <a:t>і розвиток </a:t>
            </a:r>
            <a:r>
              <a:rPr lang="uk-UA" sz="2400" b="1" i="1" dirty="0" smtClean="0">
                <a:latin typeface="Georgia" pitchFamily="18" charset="0"/>
              </a:rPr>
              <a:t>молекулярно-біологічний понять </a:t>
            </a:r>
            <a:r>
              <a:rPr lang="uk-UA" sz="2400" i="1" dirty="0" smtClean="0">
                <a:latin typeface="Georgia" pitchFamily="18" charset="0"/>
              </a:rPr>
              <a:t>про </a:t>
            </a:r>
            <a:r>
              <a:rPr lang="uk-UA" sz="2400" b="1" i="1" dirty="0" smtClean="0">
                <a:latin typeface="Georgia" pitchFamily="18" charset="0"/>
              </a:rPr>
              <a:t>неорганічні</a:t>
            </a:r>
            <a:r>
              <a:rPr lang="uk-UA" sz="2400" i="1" dirty="0" smtClean="0">
                <a:latin typeface="Georgia" pitchFamily="18" charset="0"/>
              </a:rPr>
              <a:t> та </a:t>
            </a:r>
            <a:r>
              <a:rPr lang="uk-UA" sz="2400" b="1" i="1" dirty="0" smtClean="0">
                <a:latin typeface="Georgia" pitchFamily="18" charset="0"/>
              </a:rPr>
              <a:t>органічні речовини</a:t>
            </a:r>
            <a:r>
              <a:rPr lang="uk-UA" sz="2400" i="1" dirty="0" smtClean="0">
                <a:latin typeface="Georgia" pitchFamily="18" charset="0"/>
              </a:rPr>
              <a:t>, що входять до складу </a:t>
            </a:r>
            <a:r>
              <a:rPr lang="uk-UA" sz="2400" i="1" dirty="0" smtClean="0">
                <a:latin typeface="Georgia" pitchFamily="18" charset="0"/>
              </a:rPr>
              <a:t>організмів.</a:t>
            </a:r>
            <a:endParaRPr lang="uk-UA" sz="24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i="1" dirty="0" smtClean="0">
                <a:latin typeface="Georgia" pitchFamily="18" charset="0"/>
              </a:rPr>
              <a:t>Тема 2. </a:t>
            </a:r>
            <a:r>
              <a:rPr lang="uk-UA" sz="3200" i="1" dirty="0" smtClean="0">
                <a:latin typeface="Georgia" pitchFamily="18" charset="0"/>
              </a:rPr>
              <a:t>Структура клітини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2214554"/>
            <a:ext cx="300039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4757742" cy="4840303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uk-UA" sz="2100" i="1" dirty="0" smtClean="0">
                <a:latin typeface="Georgia" pitchFamily="18" charset="0"/>
              </a:rPr>
              <a:t>спрямована на подальший розвиток поняття </a:t>
            </a:r>
            <a:r>
              <a:rPr lang="uk-UA" sz="2100" b="1" i="1" dirty="0" smtClean="0">
                <a:latin typeface="Georgia" pitchFamily="18" charset="0"/>
              </a:rPr>
              <a:t>«клітина» </a:t>
            </a:r>
            <a:r>
              <a:rPr lang="uk-UA" sz="2100" i="1" dirty="0" smtClean="0">
                <a:latin typeface="Georgia" pitchFamily="18" charset="0"/>
              </a:rPr>
              <a:t>і доведення її </a:t>
            </a:r>
            <a:r>
              <a:rPr lang="uk-UA" sz="2100" b="1" i="1" dirty="0" smtClean="0">
                <a:latin typeface="Georgia" pitchFamily="18" charset="0"/>
              </a:rPr>
              <a:t>ролі як елементарної структурної одиниці живих систем</a:t>
            </a:r>
            <a:r>
              <a:rPr lang="uk-UA" sz="2100" i="1" dirty="0" smtClean="0">
                <a:latin typeface="Georgia" pitchFamily="18" charset="0"/>
              </a:rPr>
              <a:t>. </a:t>
            </a:r>
            <a:endParaRPr lang="uk-UA" sz="2100" i="1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100" i="1" dirty="0" smtClean="0">
                <a:latin typeface="Georgia" pitchFamily="18" charset="0"/>
              </a:rPr>
              <a:t>Розкриття </a:t>
            </a:r>
            <a:r>
              <a:rPr lang="uk-UA" sz="2100" b="1" i="1" dirty="0" smtClean="0">
                <a:latin typeface="Georgia" pitchFamily="18" charset="0"/>
              </a:rPr>
              <a:t>будови і функцій органел клітини </a:t>
            </a:r>
            <a:r>
              <a:rPr lang="uk-UA" sz="2100" i="1" dirty="0" smtClean="0">
                <a:latin typeface="Georgia" pitchFamily="18" charset="0"/>
              </a:rPr>
              <a:t>відбувається з незначним ускладненням, у відповідності до принципу доступності й дохідливості викладання</a:t>
            </a:r>
            <a:r>
              <a:rPr lang="uk-UA" sz="2100" i="1" dirty="0" smtClean="0">
                <a:latin typeface="Georgia" pitchFamily="18" charset="0"/>
              </a:rPr>
              <a:t>. Результатом </a:t>
            </a:r>
            <a:r>
              <a:rPr lang="uk-UA" sz="2100" i="1" dirty="0" smtClean="0">
                <a:latin typeface="Georgia" pitchFamily="18" charset="0"/>
              </a:rPr>
              <a:t>засвоєння теми має бути </a:t>
            </a:r>
            <a:r>
              <a:rPr lang="uk-UA" sz="2100" b="1" i="1" dirty="0" smtClean="0">
                <a:latin typeface="Georgia" pitchFamily="18" charset="0"/>
              </a:rPr>
              <a:t>світоглядний висновок про будову клітин як доказ єдності органічного </a:t>
            </a:r>
            <a:r>
              <a:rPr lang="uk-UA" sz="2100" b="1" i="1" dirty="0" smtClean="0">
                <a:latin typeface="Georgia" pitchFamily="18" charset="0"/>
              </a:rPr>
              <a:t>світу.</a:t>
            </a:r>
            <a:endParaRPr lang="uk-UA" sz="2100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i="1" dirty="0" smtClean="0">
                <a:latin typeface="Georgia" pitchFamily="18" charset="0"/>
              </a:rPr>
              <a:t>Тема </a:t>
            </a:r>
            <a:r>
              <a:rPr lang="uk-UA" sz="3200" b="0" i="1" dirty="0" smtClean="0">
                <a:latin typeface="Georgia" pitchFamily="18" charset="0"/>
              </a:rPr>
              <a:t>3. </a:t>
            </a:r>
            <a:r>
              <a:rPr lang="uk-UA" sz="3200" i="1" dirty="0" smtClean="0">
                <a:latin typeface="Georgia" pitchFamily="18" charset="0"/>
              </a:rPr>
              <a:t>Принципи </a:t>
            </a:r>
            <a:r>
              <a:rPr lang="uk-UA" sz="3200" i="1" dirty="0" smtClean="0">
                <a:latin typeface="Georgia" pitchFamily="18" charset="0"/>
              </a:rPr>
              <a:t>функціонування </a:t>
            </a:r>
            <a:r>
              <a:rPr lang="uk-UA" sz="3200" i="1" dirty="0" smtClean="0">
                <a:latin typeface="Georgia" pitchFamily="18" charset="0"/>
              </a:rPr>
              <a:t>клітини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238" cy="4691063"/>
          </a:xfrm>
        </p:spPr>
        <p:txBody>
          <a:bodyPr anchor="ctr">
            <a:normAutofit/>
          </a:bodyPr>
          <a:lstStyle/>
          <a:p>
            <a:r>
              <a:rPr lang="uk-UA" sz="2500" i="1" dirty="0" smtClean="0">
                <a:latin typeface="Georgia" pitchFamily="18" charset="0"/>
              </a:rPr>
              <a:t>У результаті </a:t>
            </a:r>
            <a:r>
              <a:rPr lang="uk-UA" sz="2500" i="1" dirty="0" smtClean="0">
                <a:latin typeface="Georgia" pitchFamily="18" charset="0"/>
              </a:rPr>
              <a:t>вивчення </a:t>
            </a:r>
            <a:r>
              <a:rPr lang="uk-UA" sz="2500" i="1" dirty="0" smtClean="0">
                <a:latin typeface="Georgia" pitchFamily="18" charset="0"/>
              </a:rPr>
              <a:t>теми </a:t>
            </a:r>
            <a:r>
              <a:rPr lang="uk-UA" sz="2500" i="1" dirty="0" smtClean="0">
                <a:latin typeface="Georgia" pitchFamily="18" charset="0"/>
              </a:rPr>
              <a:t>учні мають навчитися характеризувати </a:t>
            </a:r>
            <a:r>
              <a:rPr lang="uk-UA" sz="2500" b="1" i="1" dirty="0" smtClean="0">
                <a:latin typeface="Georgia" pitchFamily="18" charset="0"/>
              </a:rPr>
              <a:t>фотосинтез</a:t>
            </a:r>
            <a:r>
              <a:rPr lang="uk-UA" sz="2500" i="1" dirty="0" smtClean="0">
                <a:latin typeface="Georgia" pitchFamily="18" charset="0"/>
              </a:rPr>
              <a:t>, </a:t>
            </a:r>
            <a:r>
              <a:rPr lang="uk-UA" sz="2500" b="1" i="1" dirty="0" smtClean="0">
                <a:latin typeface="Georgia" pitchFamily="18" charset="0"/>
              </a:rPr>
              <a:t>хемосинтез</a:t>
            </a:r>
            <a:r>
              <a:rPr lang="uk-UA" sz="2500" i="1" dirty="0" smtClean="0">
                <a:latin typeface="Georgia" pitchFamily="18" charset="0"/>
              </a:rPr>
              <a:t> і </a:t>
            </a:r>
            <a:r>
              <a:rPr lang="uk-UA" sz="2500" b="1" i="1" dirty="0" smtClean="0">
                <a:latin typeface="Georgia" pitchFamily="18" charset="0"/>
              </a:rPr>
              <a:t>клітинне дихання </a:t>
            </a:r>
            <a:r>
              <a:rPr lang="uk-UA" sz="2500" i="1" dirty="0" smtClean="0">
                <a:latin typeface="Georgia" pitchFamily="18" charset="0"/>
              </a:rPr>
              <a:t>як </a:t>
            </a:r>
            <a:r>
              <a:rPr lang="uk-UA" sz="2500" b="1" i="1" dirty="0" smtClean="0">
                <a:latin typeface="Georgia" pitchFamily="18" charset="0"/>
              </a:rPr>
              <a:t>джерела енергії </a:t>
            </a:r>
            <a:r>
              <a:rPr lang="uk-UA" sz="2500" i="1" dirty="0" smtClean="0">
                <a:latin typeface="Georgia" pitchFamily="18" charset="0"/>
              </a:rPr>
              <a:t>для клітин, для потреб організму</a:t>
            </a:r>
            <a:endParaRPr lang="uk-UA" sz="2500" i="1" dirty="0">
              <a:latin typeface="Georgia" pitchFamily="18" charset="0"/>
            </a:endParaRPr>
          </a:p>
        </p:txBody>
      </p:sp>
      <p:pic>
        <p:nvPicPr>
          <p:cNvPr id="7" name="Содержимое 6" descr="images150MOJV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2214554"/>
            <a:ext cx="3786214" cy="293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i="1" dirty="0" smtClean="0">
                <a:latin typeface="Georgia" pitchFamily="18" charset="0"/>
              </a:rPr>
              <a:t>Теми </a:t>
            </a:r>
            <a:r>
              <a:rPr lang="uk-UA" sz="3200" b="0" i="1" dirty="0" smtClean="0">
                <a:latin typeface="Georgia" pitchFamily="18" charset="0"/>
              </a:rPr>
              <a:t>4.</a:t>
            </a:r>
            <a:r>
              <a:rPr lang="uk-UA" sz="3200" b="0" dirty="0" smtClean="0">
                <a:latin typeface="Georgia" pitchFamily="18" charset="0"/>
              </a:rPr>
              <a:t> </a:t>
            </a:r>
            <a:r>
              <a:rPr lang="uk-UA" sz="3200" i="1" dirty="0" smtClean="0">
                <a:latin typeface="Georgia" pitchFamily="18" charset="0"/>
              </a:rPr>
              <a:t>Збереження та реалізація спадкової інформації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43428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000" i="1" dirty="0" smtClean="0">
                <a:latin typeface="Georgia" pitchFamily="18" charset="0"/>
              </a:rPr>
              <a:t>формуються наступні спеціальні поняття: </a:t>
            </a:r>
            <a:r>
              <a:rPr lang="uk-UA" sz="2000" b="1" i="1" dirty="0" smtClean="0">
                <a:latin typeface="Georgia" pitchFamily="18" charset="0"/>
              </a:rPr>
              <a:t>ген, геном, генетичний код, транскрипція, трансляція, мітоз, мейоз</a:t>
            </a:r>
            <a:r>
              <a:rPr lang="uk-UA" sz="2000" b="1" i="1" dirty="0" smtClean="0">
                <a:latin typeface="Georgia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uk-UA" sz="2000" i="1" dirty="0" smtClean="0">
                <a:latin typeface="Georgia" pitchFamily="18" charset="0"/>
              </a:rPr>
              <a:t> Доводиться </a:t>
            </a:r>
            <a:r>
              <a:rPr lang="uk-UA" sz="2000" b="1" i="1" dirty="0" smtClean="0">
                <a:latin typeface="Georgia" pitchFamily="18" charset="0"/>
              </a:rPr>
              <a:t>універсальність генетичного коду</a:t>
            </a:r>
            <a:r>
              <a:rPr lang="uk-UA" sz="2000" i="1" dirty="0" smtClean="0">
                <a:latin typeface="Georgia" pitchFamily="18" charset="0"/>
              </a:rPr>
              <a:t>, єдиного для всіх організмів, які існують на </a:t>
            </a:r>
            <a:r>
              <a:rPr lang="uk-UA" sz="2000" i="1" dirty="0" smtClean="0">
                <a:latin typeface="Georgia" pitchFamily="18" charset="0"/>
              </a:rPr>
              <a:t>Землі.</a:t>
            </a:r>
          </a:p>
          <a:p>
            <a:pPr>
              <a:spcBef>
                <a:spcPts val="0"/>
              </a:spcBef>
            </a:pPr>
            <a:r>
              <a:rPr lang="uk-UA" sz="2000" i="1" dirty="0" smtClean="0">
                <a:latin typeface="Georgia" pitchFamily="18" charset="0"/>
              </a:rPr>
              <a:t>Виконання практичних робіт </a:t>
            </a:r>
            <a:r>
              <a:rPr lang="uk-UA" sz="2000" b="1" i="1" dirty="0" smtClean="0">
                <a:latin typeface="Georgia" pitchFamily="18" charset="0"/>
              </a:rPr>
              <a:t>«Розв’язання елементарних вправ зі структури білків та нуклеїнових кислот» </a:t>
            </a:r>
            <a:r>
              <a:rPr lang="uk-UA" sz="2000" i="1" dirty="0" smtClean="0">
                <a:latin typeface="Georgia" pitchFamily="18" charset="0"/>
              </a:rPr>
              <a:t>та </a:t>
            </a:r>
            <a:r>
              <a:rPr lang="uk-UA" sz="2000" b="1" i="1" dirty="0" smtClean="0">
                <a:latin typeface="Georgia" pitchFamily="18" charset="0"/>
              </a:rPr>
              <a:t>«Розв’язання елементарних вправ з реплікації, транскрипції та трансляції» </a:t>
            </a:r>
            <a:endParaRPr lang="uk-UA" sz="2000" b="1" i="1" dirty="0">
              <a:latin typeface="Georgia" pitchFamily="18" charset="0"/>
            </a:endParaRPr>
          </a:p>
        </p:txBody>
      </p:sp>
      <p:pic>
        <p:nvPicPr>
          <p:cNvPr id="7" name="Содержимое 6" descr="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2071678"/>
            <a:ext cx="335758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i="1" dirty="0" smtClean="0">
                <a:latin typeface="Georgia" pitchFamily="18" charset="0"/>
              </a:rPr>
              <a:t>Тема 5. </a:t>
            </a:r>
            <a:r>
              <a:rPr lang="uk-UA" sz="3200" i="1" dirty="0" smtClean="0">
                <a:latin typeface="Georgia" pitchFamily="18" charset="0"/>
              </a:rPr>
              <a:t>Закономірності успадкування ознак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imagesWRH572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2428868"/>
            <a:ext cx="285274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86304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100" i="1" dirty="0" smtClean="0">
                <a:latin typeface="Georgia" pitchFamily="18" charset="0"/>
              </a:rPr>
              <a:t>присвячена вивченню основних </a:t>
            </a:r>
            <a:r>
              <a:rPr lang="uk-UA" sz="2100" b="1" i="1" dirty="0" smtClean="0">
                <a:latin typeface="Georgia" pitchFamily="18" charset="0"/>
              </a:rPr>
              <a:t>закономірностей</a:t>
            </a:r>
            <a:r>
              <a:rPr lang="uk-UA" sz="2100" i="1" dirty="0" smtClean="0">
                <a:latin typeface="Georgia" pitchFamily="18" charset="0"/>
              </a:rPr>
              <a:t> </a:t>
            </a:r>
            <a:r>
              <a:rPr lang="uk-UA" sz="2100" i="1" dirty="0" smtClean="0">
                <a:latin typeface="Georgia" pitchFamily="18" charset="0"/>
              </a:rPr>
              <a:t>і </a:t>
            </a:r>
            <a:r>
              <a:rPr lang="uk-UA" sz="2100" b="1" i="1" dirty="0" smtClean="0">
                <a:latin typeface="Georgia" pitchFamily="18" charset="0"/>
              </a:rPr>
              <a:t>механізмів</a:t>
            </a:r>
            <a:r>
              <a:rPr lang="uk-UA" sz="2100" i="1" dirty="0" smtClean="0">
                <a:latin typeface="Georgia" pitchFamily="18" charset="0"/>
              </a:rPr>
              <a:t> </a:t>
            </a:r>
            <a:r>
              <a:rPr lang="uk-UA" sz="2100" b="1" i="1" dirty="0" smtClean="0">
                <a:latin typeface="Georgia" pitchFamily="18" charset="0"/>
              </a:rPr>
              <a:t>передачі спадкової інформації</a:t>
            </a:r>
            <a:r>
              <a:rPr lang="uk-UA" sz="2100" i="1" dirty="0" smtClean="0">
                <a:latin typeface="Georgia" pitchFamily="18" charset="0"/>
              </a:rPr>
              <a:t>,</a:t>
            </a:r>
            <a:r>
              <a:rPr lang="uk-UA" sz="2100" dirty="0" smtClean="0">
                <a:latin typeface="Georgia" pitchFamily="18" charset="0"/>
              </a:rPr>
              <a:t> </a:t>
            </a:r>
            <a:r>
              <a:rPr lang="uk-UA" sz="2100" b="1" i="1" dirty="0" smtClean="0">
                <a:latin typeface="Georgia" pitchFamily="18" charset="0"/>
              </a:rPr>
              <a:t>закони </a:t>
            </a:r>
            <a:r>
              <a:rPr lang="uk-UA" sz="2100" b="1" i="1" dirty="0" smtClean="0">
                <a:latin typeface="Georgia" pitchFamily="18" charset="0"/>
              </a:rPr>
              <a:t>Менделя</a:t>
            </a:r>
            <a:r>
              <a:rPr lang="uk-UA" sz="2100" dirty="0" smtClean="0">
                <a:latin typeface="Georgia" pitchFamily="18" charset="0"/>
              </a:rPr>
              <a:t>,</a:t>
            </a:r>
            <a:r>
              <a:rPr lang="uk-UA" sz="2100" i="1" dirty="0" smtClean="0">
                <a:latin typeface="Georgia" pitchFamily="18" charset="0"/>
              </a:rPr>
              <a:t> </a:t>
            </a:r>
            <a:r>
              <a:rPr lang="uk-UA" sz="2100" i="1" dirty="0" smtClean="0">
                <a:latin typeface="Georgia" pitchFamily="18" charset="0"/>
              </a:rPr>
              <a:t>виникненню різних </a:t>
            </a:r>
            <a:r>
              <a:rPr lang="uk-UA" sz="2100" b="1" i="1" dirty="0" smtClean="0">
                <a:latin typeface="Georgia" pitchFamily="18" charset="0"/>
              </a:rPr>
              <a:t>форм</a:t>
            </a:r>
            <a:r>
              <a:rPr lang="uk-UA" sz="2100" i="1" dirty="0" smtClean="0">
                <a:latin typeface="Georgia" pitchFamily="18" charset="0"/>
              </a:rPr>
              <a:t> </a:t>
            </a:r>
            <a:r>
              <a:rPr lang="uk-UA" sz="2100" b="1" i="1" dirty="0" smtClean="0">
                <a:latin typeface="Georgia" pitchFamily="18" charset="0"/>
              </a:rPr>
              <a:t>мінливості</a:t>
            </a:r>
            <a:r>
              <a:rPr lang="uk-UA" sz="2100" i="1" dirty="0" smtClean="0">
                <a:latin typeface="Georgia" pitchFamily="18" charset="0"/>
              </a:rPr>
              <a:t>, які забезпечують процес </a:t>
            </a:r>
            <a:r>
              <a:rPr lang="uk-UA" sz="2100" i="1" dirty="0" err="1" smtClean="0">
                <a:latin typeface="Georgia" pitchFamily="18" charset="0"/>
              </a:rPr>
              <a:t>мікроеволюційних</a:t>
            </a:r>
            <a:r>
              <a:rPr lang="uk-UA" sz="2100" i="1" dirty="0" smtClean="0">
                <a:latin typeface="Georgia" pitchFamily="18" charset="0"/>
              </a:rPr>
              <a:t> змін у популяціях</a:t>
            </a:r>
            <a:r>
              <a:rPr lang="uk-UA" sz="2100" i="1" dirty="0" smtClean="0">
                <a:latin typeface="Georgia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uk-UA" sz="2100" i="1" dirty="0" smtClean="0">
                <a:latin typeface="Georgia" pitchFamily="18" charset="0"/>
              </a:rPr>
              <a:t>Значна увага приділяється проблемам </a:t>
            </a:r>
            <a:r>
              <a:rPr lang="uk-UA" sz="2100" b="1" i="1" dirty="0" smtClean="0">
                <a:latin typeface="Georgia" pitchFamily="18" charset="0"/>
              </a:rPr>
              <a:t>генетики онтогенезу</a:t>
            </a:r>
            <a:r>
              <a:rPr lang="uk-UA" sz="2100" i="1" dirty="0" smtClean="0">
                <a:latin typeface="Georgia" pitchFamily="18" charset="0"/>
              </a:rPr>
              <a:t>, </a:t>
            </a:r>
            <a:r>
              <a:rPr lang="uk-UA" sz="2100" b="1" i="1" dirty="0" smtClean="0">
                <a:latin typeface="Georgia" pitchFamily="18" charset="0"/>
              </a:rPr>
              <a:t>медичної генетики. </a:t>
            </a:r>
            <a:endParaRPr lang="uk-UA" sz="2100" b="1" i="1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100" i="1" dirty="0" smtClean="0">
                <a:latin typeface="Georgia" pitchFamily="18" charset="0"/>
              </a:rPr>
              <a:t>Виконання </a:t>
            </a:r>
            <a:r>
              <a:rPr lang="uk-UA" sz="2100" i="1" dirty="0" smtClean="0">
                <a:latin typeface="Georgia" pitchFamily="18" charset="0"/>
              </a:rPr>
              <a:t>практичної </a:t>
            </a:r>
            <a:r>
              <a:rPr lang="uk-UA" sz="2100" i="1" dirty="0" smtClean="0">
                <a:latin typeface="Georgia" pitchFamily="18" charset="0"/>
              </a:rPr>
              <a:t>роботи «</a:t>
            </a:r>
            <a:r>
              <a:rPr lang="uk-UA" sz="2100" b="1" i="1" dirty="0" smtClean="0">
                <a:latin typeface="Georgia" pitchFamily="18" charset="0"/>
              </a:rPr>
              <a:t>Складання схем схрещування</a:t>
            </a:r>
            <a:r>
              <a:rPr lang="uk-UA" sz="2100" i="1" dirty="0" smtClean="0">
                <a:latin typeface="Georgia" pitchFamily="18" charset="0"/>
              </a:rPr>
              <a:t>»</a:t>
            </a:r>
            <a:endParaRPr lang="uk-UA" sz="21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i="1" dirty="0" smtClean="0">
                <a:latin typeface="Georgia" pitchFamily="18" charset="0"/>
              </a:rPr>
              <a:t>Теми </a:t>
            </a:r>
            <a:r>
              <a:rPr lang="uk-UA" sz="3200" b="0" i="1" dirty="0" smtClean="0">
                <a:latin typeface="Georgia" pitchFamily="18" charset="0"/>
              </a:rPr>
              <a:t>6. </a:t>
            </a:r>
            <a:r>
              <a:rPr lang="uk-UA" sz="3200" i="1" dirty="0" smtClean="0">
                <a:latin typeface="Georgia" pitchFamily="18" charset="0"/>
              </a:rPr>
              <a:t>Еволюція органічного світу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43428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000" i="1" dirty="0" smtClean="0">
                <a:latin typeface="Georgia" pitchFamily="18" charset="0"/>
              </a:rPr>
              <a:t>Тема розкриває основні положення </a:t>
            </a:r>
            <a:r>
              <a:rPr lang="uk-UA" sz="2000" b="1" i="1" dirty="0" smtClean="0">
                <a:latin typeface="Georgia" pitchFamily="18" charset="0"/>
              </a:rPr>
              <a:t>сучасної теорії еволюції</a:t>
            </a:r>
            <a:r>
              <a:rPr lang="uk-UA" sz="2000" i="1" dirty="0" smtClean="0">
                <a:latin typeface="Georgia" pitchFamily="18" charset="0"/>
              </a:rPr>
              <a:t>, доводить </a:t>
            </a:r>
            <a:r>
              <a:rPr lang="uk-UA" sz="2000" b="1" i="1" dirty="0" smtClean="0">
                <a:latin typeface="Georgia" pitchFamily="18" charset="0"/>
              </a:rPr>
              <a:t>різноманіття організмів як результат </a:t>
            </a:r>
            <a:r>
              <a:rPr lang="uk-UA" sz="2000" b="1" i="1" dirty="0" smtClean="0">
                <a:latin typeface="Georgia" pitchFamily="18" charset="0"/>
              </a:rPr>
              <a:t>еволюції</a:t>
            </a:r>
            <a:r>
              <a:rPr lang="uk-UA" sz="2000" i="1" dirty="0" smtClean="0">
                <a:latin typeface="Georgia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uk-UA" sz="2000" i="1" dirty="0" smtClean="0">
                <a:latin typeface="Georgia" pitchFamily="18" charset="0"/>
              </a:rPr>
              <a:t>У </a:t>
            </a:r>
            <a:r>
              <a:rPr lang="uk-UA" sz="2000" i="1" dirty="0" smtClean="0">
                <a:latin typeface="Georgia" pitchFamily="18" charset="0"/>
              </a:rPr>
              <a:t>розкриття питань </a:t>
            </a:r>
            <a:r>
              <a:rPr lang="uk-UA" sz="2000" b="1" i="1" dirty="0" smtClean="0">
                <a:latin typeface="Georgia" pitchFamily="18" charset="0"/>
              </a:rPr>
              <a:t>про етапи і механізми еволюції людини </a:t>
            </a:r>
            <a:r>
              <a:rPr lang="uk-UA" sz="2000" i="1" dirty="0" smtClean="0">
                <a:latin typeface="Georgia" pitchFamily="18" charset="0"/>
              </a:rPr>
              <a:t>слід наголосити на співвідношенні </a:t>
            </a:r>
            <a:r>
              <a:rPr lang="uk-UA" sz="2000" b="1" i="1" dirty="0" smtClean="0">
                <a:latin typeface="Georgia" pitchFamily="18" charset="0"/>
              </a:rPr>
              <a:t>біологічних</a:t>
            </a:r>
            <a:r>
              <a:rPr lang="uk-UA" sz="2000" i="1" dirty="0" smtClean="0">
                <a:latin typeface="Georgia" pitchFamily="18" charset="0"/>
              </a:rPr>
              <a:t> і </a:t>
            </a:r>
            <a:r>
              <a:rPr lang="uk-UA" sz="2000" b="1" i="1" dirty="0" smtClean="0">
                <a:latin typeface="Georgia" pitchFamily="18" charset="0"/>
              </a:rPr>
              <a:t>соціокультурних</a:t>
            </a:r>
            <a:r>
              <a:rPr lang="uk-UA" sz="2000" i="1" dirty="0" smtClean="0">
                <a:latin typeface="Georgia" pitchFamily="18" charset="0"/>
              </a:rPr>
              <a:t> </a:t>
            </a:r>
            <a:r>
              <a:rPr lang="uk-UA" sz="2000" b="1" i="1" dirty="0" smtClean="0">
                <a:latin typeface="Georgia" pitchFamily="18" charset="0"/>
              </a:rPr>
              <a:t>чинників</a:t>
            </a:r>
            <a:r>
              <a:rPr lang="uk-UA" sz="2000" i="1" dirty="0" smtClean="0">
                <a:latin typeface="Georgia" pitchFamily="18" charset="0"/>
              </a:rPr>
              <a:t> у розвитку людини.</a:t>
            </a:r>
            <a:endParaRPr lang="ru-RU" sz="2000" i="1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i="1" dirty="0" smtClean="0">
                <a:latin typeface="Georgia" pitchFamily="18" charset="0"/>
              </a:rPr>
              <a:t>Відбувається </a:t>
            </a:r>
            <a:r>
              <a:rPr lang="uk-UA" sz="2000" i="1" dirty="0" smtClean="0">
                <a:latin typeface="Georgia" pitchFamily="18" charset="0"/>
              </a:rPr>
              <a:t>розкриття гіпотез: </a:t>
            </a:r>
            <a:r>
              <a:rPr lang="uk-UA" sz="2000" b="1" i="1" dirty="0" smtClean="0">
                <a:latin typeface="Georgia" pitchFamily="18" charset="0"/>
              </a:rPr>
              <a:t>спонтанного самозародження живих істот, біохімічної еволюції </a:t>
            </a:r>
            <a:r>
              <a:rPr lang="uk-UA" sz="2000" i="1" dirty="0" smtClean="0">
                <a:latin typeface="Georgia" pitchFamily="18" charset="0"/>
              </a:rPr>
              <a:t>(абіогенезу), </a:t>
            </a:r>
            <a:r>
              <a:rPr lang="uk-UA" sz="2000" b="1" i="1" dirty="0" smtClean="0">
                <a:latin typeface="Georgia" pitchFamily="18" charset="0"/>
              </a:rPr>
              <a:t>креаціонізму</a:t>
            </a:r>
            <a:r>
              <a:rPr lang="uk-UA" sz="2000" i="1" dirty="0" smtClean="0">
                <a:latin typeface="Georgia" pitchFamily="18" charset="0"/>
              </a:rPr>
              <a:t>, </a:t>
            </a:r>
            <a:r>
              <a:rPr lang="uk-UA" sz="2000" b="1" i="1" dirty="0" smtClean="0">
                <a:latin typeface="Georgia" pitchFamily="18" charset="0"/>
              </a:rPr>
              <a:t>теорії панспермії</a:t>
            </a:r>
            <a:r>
              <a:rPr lang="uk-UA" sz="2000" i="1" dirty="0" smtClean="0">
                <a:latin typeface="Georgia" pitchFamily="18" charset="0"/>
              </a:rPr>
              <a:t>.</a:t>
            </a:r>
            <a:endParaRPr lang="uk-UA" sz="2000" i="1" dirty="0">
              <a:latin typeface="Georgia" pitchFamily="18" charset="0"/>
            </a:endParaRPr>
          </a:p>
        </p:txBody>
      </p:sp>
      <p:pic>
        <p:nvPicPr>
          <p:cNvPr id="7" name="Содержимое 6" descr="imagesS3XL0HJ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2143116"/>
            <a:ext cx="335758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i="1" dirty="0" smtClean="0">
                <a:latin typeface="Georgia" pitchFamily="18" charset="0"/>
              </a:rPr>
              <a:t>Тема </a:t>
            </a:r>
            <a:r>
              <a:rPr lang="uk-UA" sz="3200" b="0" i="1" dirty="0" smtClean="0">
                <a:latin typeface="Georgia" pitchFamily="18" charset="0"/>
              </a:rPr>
              <a:t>7</a:t>
            </a:r>
            <a:r>
              <a:rPr lang="uk-UA" sz="3200" i="1" dirty="0" smtClean="0">
                <a:latin typeface="Georgia" pitchFamily="18" charset="0"/>
              </a:rPr>
              <a:t>. Біорізноманіття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2143116"/>
            <a:ext cx="392909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238" cy="4691063"/>
          </a:xfrm>
        </p:spPr>
        <p:txBody>
          <a:bodyPr anchor="ctr">
            <a:normAutofit fontScale="92500"/>
          </a:bodyPr>
          <a:lstStyle/>
          <a:p>
            <a:r>
              <a:rPr lang="uk-UA" sz="2000" i="1" dirty="0" smtClean="0">
                <a:latin typeface="Georgia" pitchFamily="18" charset="0"/>
              </a:rPr>
              <a:t>Основною ідеєю теми </a:t>
            </a:r>
            <a:r>
              <a:rPr lang="uk-UA" sz="2000" i="1" dirty="0" smtClean="0">
                <a:latin typeface="Georgia" pitchFamily="18" charset="0"/>
              </a:rPr>
              <a:t>є </a:t>
            </a:r>
            <a:r>
              <a:rPr lang="uk-UA" sz="2000" b="1" i="1" dirty="0" smtClean="0">
                <a:latin typeface="Georgia" pitchFamily="18" charset="0"/>
              </a:rPr>
              <a:t>розуміння єдності органічного світу</a:t>
            </a:r>
            <a:r>
              <a:rPr lang="uk-UA" sz="2000" i="1" dirty="0" smtClean="0">
                <a:latin typeface="Georgia" pitchFamily="18" charset="0"/>
              </a:rPr>
              <a:t>, що проявляється через його </a:t>
            </a:r>
            <a:r>
              <a:rPr lang="uk-UA" sz="2000" b="1" i="1" dirty="0" smtClean="0">
                <a:latin typeface="Georgia" pitchFamily="18" charset="0"/>
              </a:rPr>
              <a:t>розмаїття</a:t>
            </a:r>
            <a:r>
              <a:rPr lang="uk-UA" sz="2000" i="1" dirty="0" smtClean="0">
                <a:latin typeface="Georgia" pitchFamily="18" charset="0"/>
              </a:rPr>
              <a:t>. На основі наявних в учнів знань з попередніх курсів біології відбувається формування понять про </a:t>
            </a:r>
            <a:r>
              <a:rPr lang="uk-UA" sz="2000" i="1" dirty="0" smtClean="0">
                <a:latin typeface="Georgia" pitchFamily="18" charset="0"/>
              </a:rPr>
              <a:t>основні </a:t>
            </a:r>
            <a:r>
              <a:rPr lang="uk-UA" sz="2000" i="1" dirty="0" smtClean="0">
                <a:latin typeface="Georgia" pitchFamily="18" charset="0"/>
              </a:rPr>
              <a:t>принципи </a:t>
            </a:r>
            <a:r>
              <a:rPr lang="uk-UA" sz="2000" b="1" i="1" dirty="0" smtClean="0">
                <a:latin typeface="Georgia" pitchFamily="18" charset="0"/>
              </a:rPr>
              <a:t>еволюційної філогенії </a:t>
            </a:r>
            <a:r>
              <a:rPr lang="uk-UA" sz="2000" i="1" dirty="0" smtClean="0">
                <a:latin typeface="Georgia" pitchFamily="18" charset="0"/>
              </a:rPr>
              <a:t>і </a:t>
            </a:r>
            <a:r>
              <a:rPr lang="uk-UA" sz="2000" b="1" i="1" dirty="0" smtClean="0">
                <a:latin typeface="Georgia" pitchFamily="18" charset="0"/>
              </a:rPr>
              <a:t>біологічної </a:t>
            </a:r>
            <a:r>
              <a:rPr lang="uk-UA" sz="2000" b="1" i="1" dirty="0" smtClean="0">
                <a:latin typeface="Georgia" pitchFamily="18" charset="0"/>
              </a:rPr>
              <a:t>систематики, </a:t>
            </a:r>
            <a:r>
              <a:rPr lang="uk-UA" sz="2000" dirty="0" smtClean="0">
                <a:latin typeface="Georgia" pitchFamily="18" charset="0"/>
              </a:rPr>
              <a:t> </a:t>
            </a:r>
            <a:r>
              <a:rPr lang="uk-UA" sz="2000" i="1" dirty="0" smtClean="0">
                <a:latin typeface="Georgia" pitchFamily="18" charset="0"/>
              </a:rPr>
              <a:t>розкриваються</a:t>
            </a:r>
            <a:r>
              <a:rPr lang="uk-UA" sz="2000" dirty="0" smtClean="0">
                <a:latin typeface="Georgia" pitchFamily="18" charset="0"/>
              </a:rPr>
              <a:t> о</a:t>
            </a:r>
            <a:r>
              <a:rPr lang="uk-UA" sz="2000" i="1" dirty="0" smtClean="0">
                <a:latin typeface="Georgia" pitchFamily="18" charset="0"/>
              </a:rPr>
              <a:t>сновні </a:t>
            </a:r>
            <a:r>
              <a:rPr lang="uk-UA" sz="2000" i="1" dirty="0" smtClean="0">
                <a:latin typeface="Georgia" pitchFamily="18" charset="0"/>
              </a:rPr>
              <a:t>групи організмів: </a:t>
            </a:r>
            <a:r>
              <a:rPr lang="uk-UA" sz="2000" b="1" i="1" dirty="0" smtClean="0">
                <a:latin typeface="Georgia" pitchFamily="18" charset="0"/>
              </a:rPr>
              <a:t>бактерії, археї, </a:t>
            </a:r>
            <a:r>
              <a:rPr lang="uk-UA" sz="2000" b="1" i="1" dirty="0" smtClean="0">
                <a:latin typeface="Georgia" pitchFamily="18" charset="0"/>
              </a:rPr>
              <a:t>еукаріоти</a:t>
            </a:r>
            <a:r>
              <a:rPr lang="uk-UA" sz="2000" i="1" dirty="0" smtClean="0">
                <a:latin typeface="Georgia" pitchFamily="18" charset="0"/>
              </a:rPr>
              <a:t>, неклітинні </a:t>
            </a:r>
            <a:r>
              <a:rPr lang="uk-UA" sz="2000" i="1" dirty="0" smtClean="0">
                <a:latin typeface="Georgia" pitchFamily="18" charset="0"/>
              </a:rPr>
              <a:t>форми життя: </a:t>
            </a:r>
            <a:r>
              <a:rPr lang="uk-UA" sz="2000" b="1" i="1" dirty="0" smtClean="0">
                <a:latin typeface="Georgia" pitchFamily="18" charset="0"/>
              </a:rPr>
              <a:t>віруси</a:t>
            </a:r>
            <a:r>
              <a:rPr lang="uk-UA" sz="2000" i="1" dirty="0" smtClean="0">
                <a:latin typeface="Georgia" pitchFamily="18" charset="0"/>
              </a:rPr>
              <a:t>. Огляд основних </a:t>
            </a:r>
            <a:r>
              <a:rPr lang="uk-UA" sz="2000" b="1" i="1" dirty="0" err="1" smtClean="0">
                <a:latin typeface="Georgia" pitchFamily="18" charset="0"/>
              </a:rPr>
              <a:t>еукаріотичних</a:t>
            </a:r>
            <a:r>
              <a:rPr lang="uk-UA" sz="2000" b="1" i="1" dirty="0" smtClean="0">
                <a:latin typeface="Georgia" pitchFamily="18" charset="0"/>
              </a:rPr>
              <a:t> таксонів</a:t>
            </a:r>
            <a:r>
              <a:rPr lang="uk-UA" sz="2000" i="1" dirty="0" smtClean="0">
                <a:latin typeface="Georgia" pitchFamily="18" charset="0"/>
              </a:rPr>
              <a:t>. </a:t>
            </a:r>
            <a:endParaRPr lang="uk-UA" sz="20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i="1" dirty="0" smtClean="0">
                <a:latin typeface="Georgia" pitchFamily="18" charset="0"/>
              </a:rPr>
              <a:t>Тема 8.</a:t>
            </a:r>
            <a:r>
              <a:rPr lang="uk-UA" sz="3200" i="1" dirty="0" smtClean="0">
                <a:latin typeface="Georgia" pitchFamily="18" charset="0"/>
              </a:rPr>
              <a:t> Надорганізмові біологічні системи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imagesRDDZNLJ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2071678"/>
            <a:ext cx="371477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714488"/>
            <a:ext cx="4614866" cy="4691063"/>
          </a:xfrm>
        </p:spPr>
        <p:txBody>
          <a:bodyPr anchor="ctr">
            <a:noAutofit/>
          </a:bodyPr>
          <a:lstStyle/>
          <a:p>
            <a:r>
              <a:rPr lang="uk-UA" sz="2100" i="1" dirty="0" smtClean="0">
                <a:latin typeface="Georgia" pitchFamily="18" charset="0"/>
              </a:rPr>
              <a:t>узагальнює знання про </a:t>
            </a:r>
            <a:r>
              <a:rPr lang="uk-UA" sz="2100" b="1" i="1" dirty="0" smtClean="0">
                <a:latin typeface="Georgia" pitchFamily="18" charset="0"/>
              </a:rPr>
              <a:t>екосистему</a:t>
            </a:r>
            <a:r>
              <a:rPr lang="uk-UA" sz="2100" i="1" dirty="0" smtClean="0">
                <a:latin typeface="Georgia" pitchFamily="18" charset="0"/>
              </a:rPr>
              <a:t>, </a:t>
            </a:r>
            <a:r>
              <a:rPr lang="uk-UA" sz="2100" b="1" i="1" dirty="0" smtClean="0">
                <a:latin typeface="Georgia" pitchFamily="18" charset="0"/>
              </a:rPr>
              <a:t>різноманітність екосистем, харчові зв’язки, потоки енергії</a:t>
            </a:r>
            <a:r>
              <a:rPr lang="uk-UA" sz="2100" i="1" dirty="0" smtClean="0">
                <a:latin typeface="Georgia" pitchFamily="18" charset="0"/>
              </a:rPr>
              <a:t> та </a:t>
            </a:r>
            <a:r>
              <a:rPr lang="uk-UA" sz="2100" b="1" i="1" dirty="0" err="1" smtClean="0">
                <a:latin typeface="Georgia" pitchFamily="18" charset="0"/>
              </a:rPr>
              <a:t>колообіг</a:t>
            </a:r>
            <a:r>
              <a:rPr lang="uk-UA" sz="2100" i="1" dirty="0" smtClean="0">
                <a:latin typeface="Georgia" pitchFamily="18" charset="0"/>
              </a:rPr>
              <a:t> </a:t>
            </a:r>
            <a:r>
              <a:rPr lang="uk-UA" sz="2100" b="1" i="1" dirty="0" smtClean="0">
                <a:latin typeface="Georgia" pitchFamily="18" charset="0"/>
              </a:rPr>
              <a:t>речовин</a:t>
            </a:r>
            <a:r>
              <a:rPr lang="uk-UA" sz="2100" i="1" dirty="0" smtClean="0">
                <a:latin typeface="Georgia" pitchFamily="18" charset="0"/>
              </a:rPr>
              <a:t> у екосистемах</a:t>
            </a:r>
            <a:r>
              <a:rPr lang="uk-UA" sz="2100" i="1" dirty="0" smtClean="0">
                <a:latin typeface="Georgia" pitchFamily="18" charset="0"/>
              </a:rPr>
              <a:t>.</a:t>
            </a:r>
          </a:p>
          <a:p>
            <a:r>
              <a:rPr lang="uk-UA" sz="2100" i="1" dirty="0" smtClean="0">
                <a:latin typeface="Georgia" pitchFamily="18" charset="0"/>
              </a:rPr>
              <a:t>Важливо довести </a:t>
            </a:r>
            <a:r>
              <a:rPr lang="uk-UA" sz="2100" i="1" dirty="0" smtClean="0">
                <a:latin typeface="Georgia" pitchFamily="18" charset="0"/>
              </a:rPr>
              <a:t>учнів до усвідомлення </a:t>
            </a:r>
            <a:r>
              <a:rPr lang="uk-UA" sz="2100" b="1" i="1" dirty="0" smtClean="0">
                <a:latin typeface="Georgia" pitchFamily="18" charset="0"/>
              </a:rPr>
              <a:t>особливостей функціонування популяцій</a:t>
            </a:r>
            <a:r>
              <a:rPr lang="uk-UA" sz="2100" i="1" dirty="0" smtClean="0">
                <a:latin typeface="Georgia" pitchFamily="18" charset="0"/>
              </a:rPr>
              <a:t>, </a:t>
            </a:r>
            <a:r>
              <a:rPr lang="uk-UA" sz="2100" b="1" i="1" dirty="0" smtClean="0">
                <a:latin typeface="Georgia" pitchFamily="18" charset="0"/>
              </a:rPr>
              <a:t>екосистем</a:t>
            </a:r>
            <a:r>
              <a:rPr lang="uk-UA" sz="2100" i="1" dirty="0" smtClean="0">
                <a:latin typeface="Georgia" pitchFamily="18" charset="0"/>
              </a:rPr>
              <a:t>, </a:t>
            </a:r>
            <a:r>
              <a:rPr lang="uk-UA" sz="2100" b="1" i="1" dirty="0" smtClean="0">
                <a:latin typeface="Georgia" pitchFamily="18" charset="0"/>
              </a:rPr>
              <a:t>біосфери</a:t>
            </a:r>
            <a:r>
              <a:rPr lang="uk-UA" sz="2100" i="1" dirty="0" smtClean="0">
                <a:latin typeface="Georgia" pitchFamily="18" charset="0"/>
              </a:rPr>
              <a:t> для обґрунтування заходів їх охорони, </a:t>
            </a:r>
            <a:r>
              <a:rPr lang="uk-UA" sz="2100" b="1" i="1" dirty="0" smtClean="0">
                <a:latin typeface="Georgia" pitchFamily="18" charset="0"/>
              </a:rPr>
              <a:t>прогнозування наслідків </a:t>
            </a:r>
            <a:r>
              <a:rPr lang="uk-UA" sz="2100" i="1" dirty="0" smtClean="0">
                <a:latin typeface="Georgia" pitchFamily="18" charset="0"/>
              </a:rPr>
              <a:t>впливу людини на екосистеми, </a:t>
            </a:r>
            <a:r>
              <a:rPr lang="uk-UA" sz="2100" b="1" i="1" dirty="0" smtClean="0">
                <a:latin typeface="Georgia" pitchFamily="18" charset="0"/>
              </a:rPr>
              <a:t>визначення правил своєї поведінки</a:t>
            </a:r>
            <a:r>
              <a:rPr lang="uk-UA" sz="2100" i="1" dirty="0" smtClean="0">
                <a:latin typeface="Georgia" pitchFamily="18" charset="0"/>
              </a:rPr>
              <a:t> в сучасних умовах оточуючого середовища</a:t>
            </a:r>
            <a:endParaRPr lang="uk-UA" sz="21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latin typeface="Georgia" pitchFamily="18" charset="0"/>
              </a:rPr>
              <a:t>План</a:t>
            </a:r>
          </a:p>
          <a:p>
            <a:pPr algn="ctr">
              <a:buNone/>
            </a:pPr>
            <a:endParaRPr lang="ru-RU" b="1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i="1" dirty="0">
                <a:latin typeface="Georgia" pitchFamily="18" charset="0"/>
              </a:rPr>
              <a:t>Зміст і завдання курсу системної біології як заключної частини шкільного предмету «Біологія».</a:t>
            </a:r>
            <a:endParaRPr lang="ru-RU" b="1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i="1" dirty="0">
                <a:latin typeface="Georgia" pitchFamily="18" charset="0"/>
              </a:rPr>
              <a:t>Методика навчання біології </a:t>
            </a:r>
            <a:r>
              <a:rPr lang="uk-UA" b="1" i="1" dirty="0" smtClean="0">
                <a:latin typeface="Georgia" pitchFamily="18" charset="0"/>
              </a:rPr>
              <a:t/>
            </a:r>
            <a:br>
              <a:rPr lang="uk-UA" b="1" i="1" dirty="0" smtClean="0">
                <a:latin typeface="Georgia" pitchFamily="18" charset="0"/>
              </a:rPr>
            </a:br>
            <a:r>
              <a:rPr lang="uk-UA" b="1" i="1" dirty="0" smtClean="0">
                <a:latin typeface="Georgia" pitchFamily="18" charset="0"/>
              </a:rPr>
              <a:t>в </a:t>
            </a:r>
            <a:r>
              <a:rPr lang="uk-UA" b="1" i="1" dirty="0">
                <a:latin typeface="Georgia" pitchFamily="18" charset="0"/>
              </a:rPr>
              <a:t>9 класі.</a:t>
            </a:r>
            <a:endParaRPr lang="ru-RU" b="1" dirty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i="1" dirty="0" smtClean="0">
                <a:latin typeface="Georgia" pitchFamily="18" charset="0"/>
              </a:rPr>
              <a:t>Тема </a:t>
            </a:r>
            <a:r>
              <a:rPr lang="uk-UA" sz="3200" b="0" i="1" dirty="0" smtClean="0">
                <a:latin typeface="Georgia" pitchFamily="18" charset="0"/>
              </a:rPr>
              <a:t>9</a:t>
            </a:r>
            <a:r>
              <a:rPr lang="uk-UA" sz="3200" i="1" dirty="0" smtClean="0">
                <a:latin typeface="Georgia" pitchFamily="18" charset="0"/>
              </a:rPr>
              <a:t>. Біологія як основа біотехнології та медицини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images4GASATY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2071678"/>
            <a:ext cx="3429024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1990" cy="469106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uk-UA" sz="2400" i="1" dirty="0" smtClean="0">
                <a:latin typeface="Georgia" pitchFamily="18" charset="0"/>
              </a:rPr>
              <a:t>формуються поняття: </a:t>
            </a:r>
            <a:r>
              <a:rPr lang="uk-UA" sz="2400" b="1" i="1" dirty="0" smtClean="0">
                <a:latin typeface="Georgia" pitchFamily="18" charset="0"/>
              </a:rPr>
              <a:t>селекція</a:t>
            </a:r>
            <a:r>
              <a:rPr lang="uk-UA" sz="2400" i="1" dirty="0" smtClean="0">
                <a:latin typeface="Georgia" pitchFamily="18" charset="0"/>
              </a:rPr>
              <a:t>, </a:t>
            </a:r>
            <a:r>
              <a:rPr lang="uk-UA" sz="2400" b="1" i="1" dirty="0" smtClean="0">
                <a:latin typeface="Georgia" pitchFamily="18" charset="0"/>
              </a:rPr>
              <a:t>сорт, порода, одомашнення, дикий предок, культурні рослини</a:t>
            </a:r>
            <a:r>
              <a:rPr lang="uk-UA" sz="2400" b="1" i="1" dirty="0" smtClean="0">
                <a:latin typeface="Georgia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uk-UA" sz="2400" i="1" dirty="0" smtClean="0">
                <a:latin typeface="Georgia" pitchFamily="18" charset="0"/>
              </a:rPr>
              <a:t>Вивчення </a:t>
            </a:r>
            <a:r>
              <a:rPr lang="uk-UA" sz="2400" b="1" i="1" dirty="0" smtClean="0">
                <a:latin typeface="Georgia" pitchFamily="18" charset="0"/>
              </a:rPr>
              <a:t>основ генетичної та клітинної інженерії</a:t>
            </a:r>
            <a:r>
              <a:rPr lang="uk-UA" sz="2400" i="1" dirty="0" smtClean="0">
                <a:latin typeface="Georgia" pitchFamily="18" charset="0"/>
              </a:rPr>
              <a:t> відбувається у порівнянні з оглядом традиційних біотехнологій.</a:t>
            </a:r>
            <a:endParaRPr lang="uk-UA" sz="24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i="1" dirty="0" smtClean="0">
                <a:latin typeface="Georgia" pitchFamily="18" charset="0"/>
              </a:rPr>
              <a:t>Узагальнення </a:t>
            </a:r>
            <a:endParaRPr lang="uk-UA" sz="3200" i="1" dirty="0">
              <a:latin typeface="Georgia" pitchFamily="18" charset="0"/>
            </a:endParaRPr>
          </a:p>
        </p:txBody>
      </p:sp>
      <p:pic>
        <p:nvPicPr>
          <p:cNvPr id="5" name="Содержимое 4" descr="imagesVZY7EYW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2285992"/>
            <a:ext cx="4429156" cy="32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238" cy="4691063"/>
          </a:xfrm>
        </p:spPr>
        <p:txBody>
          <a:bodyPr anchor="ctr">
            <a:normAutofit/>
          </a:bodyPr>
          <a:lstStyle/>
          <a:p>
            <a:r>
              <a:rPr lang="uk-UA" sz="2400" i="1" dirty="0" err="1" smtClean="0">
                <a:latin typeface="Georgia" pitchFamily="18" charset="0"/>
              </a:rPr>
              <a:t>відбвається</a:t>
            </a:r>
            <a:r>
              <a:rPr lang="uk-UA" sz="2400" i="1" dirty="0" smtClean="0">
                <a:latin typeface="Georgia" pitchFamily="18" charset="0"/>
              </a:rPr>
              <a:t> на </a:t>
            </a:r>
            <a:r>
              <a:rPr lang="uk-UA" sz="2400" i="1" dirty="0" smtClean="0">
                <a:latin typeface="Georgia" pitchFamily="18" charset="0"/>
              </a:rPr>
              <a:t>одному уроці на тему </a:t>
            </a:r>
            <a:r>
              <a:rPr lang="uk-UA" sz="2400" b="1" i="1" dirty="0" smtClean="0">
                <a:latin typeface="Georgia" pitchFamily="18" charset="0"/>
              </a:rPr>
              <a:t>«Основні загальні властивості живих систем»</a:t>
            </a:r>
            <a:r>
              <a:rPr lang="uk-UA" sz="2400" i="1" dirty="0" smtClean="0">
                <a:latin typeface="Georgia" pitchFamily="18" charset="0"/>
              </a:rPr>
              <a:t> результатом якого є розуміння учнями </a:t>
            </a:r>
            <a:r>
              <a:rPr lang="uk-UA" sz="2400" b="1" i="1" dirty="0" smtClean="0">
                <a:latin typeface="Georgia" pitchFamily="18" charset="0"/>
              </a:rPr>
              <a:t>єдності живих систем різних рівнів.</a:t>
            </a:r>
            <a:endParaRPr lang="uk-UA" sz="2400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1142984"/>
            <a:ext cx="67151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uk-UA" sz="2400" i="1" dirty="0" smtClean="0">
                <a:latin typeface="Georgia" pitchFamily="18" charset="0"/>
              </a:rPr>
              <a:t>Шкільний </a:t>
            </a:r>
            <a:r>
              <a:rPr lang="uk-UA" sz="2400" i="1" dirty="0" smtClean="0">
                <a:latin typeface="Georgia" pitchFamily="18" charset="0"/>
              </a:rPr>
              <a:t>курс біології 9 класу відіграє </a:t>
            </a:r>
            <a:r>
              <a:rPr lang="uk-UA" sz="2400" b="1" i="1" dirty="0" smtClean="0">
                <a:latin typeface="Georgia" pitchFamily="18" charset="0"/>
              </a:rPr>
              <a:t>інтегруючу роль</a:t>
            </a:r>
            <a:r>
              <a:rPr lang="uk-UA" sz="2400" i="1" dirty="0" smtClean="0">
                <a:latin typeface="Georgia" pitchFamily="18" charset="0"/>
              </a:rPr>
              <a:t>, адже в ньому під історичним кутом зору </a:t>
            </a:r>
            <a:r>
              <a:rPr lang="uk-UA" sz="2400" b="1" i="1" dirty="0" smtClean="0">
                <a:latin typeface="Georgia" pitchFamily="18" charset="0"/>
              </a:rPr>
              <a:t>систематизуються вивчені раніше факти, що підпорядковуються основним законам природи і закономірностям органічного світу</a:t>
            </a:r>
            <a:r>
              <a:rPr lang="uk-UA" sz="2400" i="1" dirty="0" smtClean="0">
                <a:latin typeface="Georgia" pitchFamily="18" charset="0"/>
              </a:rPr>
              <a:t>. </a:t>
            </a:r>
          </a:p>
          <a:p>
            <a:pPr indent="360363"/>
            <a:r>
              <a:rPr lang="uk-UA" sz="2400" i="1" dirty="0" smtClean="0">
                <a:latin typeface="Georgia" pitchFamily="18" charset="0"/>
              </a:rPr>
              <a:t>На </a:t>
            </a:r>
            <a:r>
              <a:rPr lang="uk-UA" sz="2400" i="1" dirty="0" smtClean="0">
                <a:latin typeface="Georgia" pitchFamily="18" charset="0"/>
              </a:rPr>
              <a:t>основі їх пізнання відбувається </a:t>
            </a:r>
            <a:r>
              <a:rPr lang="uk-UA" sz="2400" b="1" i="1" dirty="0" smtClean="0">
                <a:latin typeface="Georgia" pitchFamily="18" charset="0"/>
              </a:rPr>
              <a:t>усвідомлення учнями необхідності раціонального використання, охорони і відтворення </a:t>
            </a:r>
            <a:r>
              <a:rPr lang="uk-UA" sz="2400" b="1" i="1" dirty="0" smtClean="0">
                <a:latin typeface="Georgia" pitchFamily="18" charset="0"/>
              </a:rPr>
              <a:t>природи</a:t>
            </a:r>
            <a:endParaRPr lang="uk-UA" sz="2400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500306"/>
            <a:ext cx="8229600" cy="1143000"/>
          </a:xfrm>
        </p:spPr>
        <p:txBody>
          <a:bodyPr/>
          <a:lstStyle/>
          <a:p>
            <a:r>
              <a:rPr lang="uk-UA" b="1" i="1" dirty="0" smtClean="0">
                <a:latin typeface="Georgia" pitchFamily="18" charset="0"/>
              </a:rPr>
              <a:t>Дякую за увагу!</a:t>
            </a:r>
            <a:endParaRPr lang="uk-UA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1571612"/>
            <a:ext cx="392909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4572032" cy="4691063"/>
          </a:xfrm>
        </p:spPr>
        <p:txBody>
          <a:bodyPr>
            <a:noAutofit/>
          </a:bodyPr>
          <a:lstStyle/>
          <a:p>
            <a:r>
              <a:rPr lang="uk-UA" sz="2300" i="1" dirty="0">
                <a:latin typeface="Georgia" pitchFamily="18" charset="0"/>
              </a:rPr>
              <a:t>Курс біології </a:t>
            </a:r>
            <a:r>
              <a:rPr lang="uk-UA" sz="2300" b="1" i="1" dirty="0">
                <a:latin typeface="Georgia" pitchFamily="18" charset="0"/>
              </a:rPr>
              <a:t>дев’ятого</a:t>
            </a:r>
            <a:r>
              <a:rPr lang="uk-UA" sz="2300" i="1" dirty="0">
                <a:latin typeface="Georgia" pitchFamily="18" charset="0"/>
              </a:rPr>
              <a:t> </a:t>
            </a:r>
            <a:r>
              <a:rPr lang="uk-UA" sz="2300" b="1" i="1" dirty="0">
                <a:latin typeface="Georgia" pitchFamily="18" charset="0"/>
              </a:rPr>
              <a:t>класу</a:t>
            </a:r>
            <a:r>
              <a:rPr lang="uk-UA" sz="2300" i="1" dirty="0">
                <a:latin typeface="Georgia" pitchFamily="18" charset="0"/>
              </a:rPr>
              <a:t> </a:t>
            </a:r>
            <a:r>
              <a:rPr lang="uk-UA" sz="2300" b="1" i="1" dirty="0">
                <a:latin typeface="Georgia" pitchFamily="18" charset="0"/>
              </a:rPr>
              <a:t>завершує природознавчий цикл </a:t>
            </a:r>
            <a:r>
              <a:rPr lang="uk-UA" sz="2300" i="1" dirty="0">
                <a:latin typeface="Georgia" pitchFamily="18" charset="0"/>
              </a:rPr>
              <a:t>базової загальної середньої освіти і покликаний </a:t>
            </a:r>
            <a:r>
              <a:rPr lang="uk-UA" sz="2300" b="1" i="1" dirty="0">
                <a:latin typeface="Georgia" pitchFamily="18" charset="0"/>
              </a:rPr>
              <a:t>сформувати</a:t>
            </a:r>
            <a:r>
              <a:rPr lang="uk-UA" sz="2300" i="1" dirty="0">
                <a:latin typeface="Georgia" pitchFamily="18" charset="0"/>
              </a:rPr>
              <a:t> у випускників основної школи </a:t>
            </a:r>
            <a:r>
              <a:rPr lang="uk-UA" sz="2300" b="1" i="1" dirty="0">
                <a:latin typeface="Georgia" pitchFamily="18" charset="0"/>
              </a:rPr>
              <a:t>ключеві компетентності</a:t>
            </a:r>
            <a:r>
              <a:rPr lang="uk-UA" sz="2300" i="1" dirty="0">
                <a:latin typeface="Georgia" pitchFamily="18" charset="0"/>
              </a:rPr>
              <a:t>, які забезпечують знання та </a:t>
            </a:r>
            <a:r>
              <a:rPr lang="uk-UA" sz="2300" b="1" i="1" dirty="0">
                <a:latin typeface="Georgia" pitchFamily="18" charset="0"/>
              </a:rPr>
              <a:t>розуміння фундаментальних принципів біології</a:t>
            </a:r>
            <a:r>
              <a:rPr lang="uk-UA" sz="2300" i="1" dirty="0">
                <a:latin typeface="Georgia" pitchFamily="18" charset="0"/>
              </a:rPr>
              <a:t>, осмисленні уміння, сформовані навички, усвідомлене </a:t>
            </a:r>
            <a:r>
              <a:rPr lang="uk-UA" sz="2300" b="1" i="1" dirty="0">
                <a:latin typeface="Georgia" pitchFamily="18" charset="0"/>
              </a:rPr>
              <a:t>ставлення до вибору шляху подальшого навчання </a:t>
            </a:r>
            <a:r>
              <a:rPr lang="uk-UA" sz="2300" i="1" dirty="0">
                <a:latin typeface="Georgia" pitchFamily="18" charset="0"/>
              </a:rPr>
              <a:t>відповідно до своїх інтересів і здібностей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>
                <a:latin typeface="Georgia" pitchFamily="18" charset="0"/>
              </a:rPr>
              <a:t>Зміст курсу «Біології» 9 класу складають наступні </a:t>
            </a:r>
            <a:r>
              <a:rPr lang="uk-UA" sz="3200" b="1" i="1" dirty="0" smtClean="0">
                <a:latin typeface="Georgia" pitchFamily="18" charset="0"/>
              </a:rPr>
              <a:t>теми: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360363">
              <a:spcBef>
                <a:spcPts val="0"/>
              </a:spcBef>
              <a:buNone/>
            </a:pPr>
            <a:r>
              <a:rPr lang="uk-UA" sz="2700" b="1" i="1" dirty="0">
                <a:latin typeface="Georgia" pitchFamily="18" charset="0"/>
              </a:rPr>
              <a:t>Вступ</a:t>
            </a:r>
            <a:r>
              <a:rPr lang="uk-UA" sz="2700" i="1" dirty="0">
                <a:latin typeface="Georgia" pitchFamily="18" charset="0"/>
              </a:rPr>
              <a:t> </a:t>
            </a:r>
            <a:r>
              <a:rPr lang="uk-UA" sz="2700" dirty="0">
                <a:latin typeface="Georgia" pitchFamily="18" charset="0"/>
              </a:rPr>
              <a:t>(орієнтовно 2 </a:t>
            </a:r>
            <a:r>
              <a:rPr lang="uk-UA" sz="2700" dirty="0" err="1">
                <a:latin typeface="Georgia" pitchFamily="18" charset="0"/>
              </a:rPr>
              <a:t>год</a:t>
            </a:r>
            <a:r>
              <a:rPr lang="uk-UA" sz="2700" dirty="0">
                <a:latin typeface="Georgia" pitchFamily="18" charset="0"/>
              </a:rPr>
              <a:t>)</a:t>
            </a:r>
            <a:endParaRPr lang="ru-RU" sz="2700" dirty="0">
              <a:latin typeface="Georgia" pitchFamily="18" charset="0"/>
            </a:endParaRPr>
          </a:p>
          <a:p>
            <a:pPr marL="0" indent="360363">
              <a:spcBef>
                <a:spcPts val="0"/>
              </a:spcBef>
              <a:buNone/>
            </a:pPr>
            <a:r>
              <a:rPr lang="uk-UA" sz="2700" dirty="0">
                <a:latin typeface="Georgia" pitchFamily="18" charset="0"/>
              </a:rPr>
              <a:t>Тема 1. </a:t>
            </a:r>
            <a:r>
              <a:rPr lang="uk-UA" sz="2700" b="1" i="1" dirty="0">
                <a:latin typeface="Georgia" pitchFamily="18" charset="0"/>
              </a:rPr>
              <a:t>Хімічний склад клітини</a:t>
            </a:r>
            <a:r>
              <a:rPr lang="uk-UA" sz="2700" b="1" dirty="0">
                <a:latin typeface="Georgia" pitchFamily="18" charset="0"/>
              </a:rPr>
              <a:t> </a:t>
            </a:r>
            <a:r>
              <a:rPr lang="uk-UA" sz="2700" dirty="0">
                <a:latin typeface="Georgia" pitchFamily="18" charset="0"/>
              </a:rPr>
              <a:t>(орієнтовно 8 </a:t>
            </a:r>
            <a:r>
              <a:rPr lang="uk-UA" sz="2700" dirty="0" err="1">
                <a:latin typeface="Georgia" pitchFamily="18" charset="0"/>
              </a:rPr>
              <a:t>год</a:t>
            </a:r>
            <a:r>
              <a:rPr lang="uk-UA" sz="2700" dirty="0">
                <a:latin typeface="Georgia" pitchFamily="18" charset="0"/>
              </a:rPr>
              <a:t>)</a:t>
            </a:r>
            <a:endParaRPr lang="ru-RU" sz="2700" dirty="0">
              <a:latin typeface="Georgia" pitchFamily="18" charset="0"/>
            </a:endParaRPr>
          </a:p>
          <a:p>
            <a:pPr marL="0" indent="360363">
              <a:spcBef>
                <a:spcPts val="0"/>
              </a:spcBef>
              <a:buNone/>
            </a:pPr>
            <a:r>
              <a:rPr lang="uk-UA" sz="2700" dirty="0">
                <a:latin typeface="Georgia" pitchFamily="18" charset="0"/>
              </a:rPr>
              <a:t>Тема 2. </a:t>
            </a:r>
            <a:r>
              <a:rPr lang="uk-UA" sz="2700" b="1" i="1" dirty="0">
                <a:latin typeface="Georgia" pitchFamily="18" charset="0"/>
              </a:rPr>
              <a:t>Структура клітини</a:t>
            </a:r>
            <a:r>
              <a:rPr lang="uk-UA" sz="2700" b="1" dirty="0">
                <a:latin typeface="Georgia" pitchFamily="18" charset="0"/>
              </a:rPr>
              <a:t> </a:t>
            </a:r>
            <a:r>
              <a:rPr lang="uk-UA" sz="2700" dirty="0">
                <a:latin typeface="Georgia" pitchFamily="18" charset="0"/>
              </a:rPr>
              <a:t>(орієнтовно </a:t>
            </a:r>
            <a:r>
              <a:rPr lang="uk-UA" sz="2700" dirty="0" smtClean="0">
                <a:latin typeface="Georgia" pitchFamily="18" charset="0"/>
              </a:rPr>
              <a:t/>
            </a:r>
            <a:br>
              <a:rPr lang="uk-UA" sz="2700" dirty="0" smtClean="0">
                <a:latin typeface="Georgia" pitchFamily="18" charset="0"/>
              </a:rPr>
            </a:br>
            <a:r>
              <a:rPr lang="uk-UA" sz="2700" dirty="0" smtClean="0">
                <a:latin typeface="Georgia" pitchFamily="18" charset="0"/>
              </a:rPr>
              <a:t>6 </a:t>
            </a:r>
            <a:r>
              <a:rPr lang="uk-UA" sz="2700" dirty="0" err="1">
                <a:latin typeface="Georgia" pitchFamily="18" charset="0"/>
              </a:rPr>
              <a:t>год</a:t>
            </a:r>
            <a:r>
              <a:rPr lang="uk-UA" sz="2700" dirty="0">
                <a:latin typeface="Georgia" pitchFamily="18" charset="0"/>
              </a:rPr>
              <a:t>)</a:t>
            </a:r>
            <a:endParaRPr lang="ru-RU" sz="2700" dirty="0">
              <a:latin typeface="Georgia" pitchFamily="18" charset="0"/>
            </a:endParaRPr>
          </a:p>
          <a:p>
            <a:pPr marL="0" indent="360363">
              <a:spcBef>
                <a:spcPts val="0"/>
              </a:spcBef>
              <a:buNone/>
            </a:pPr>
            <a:r>
              <a:rPr lang="uk-UA" sz="2700" dirty="0">
                <a:latin typeface="Georgia" pitchFamily="18" charset="0"/>
              </a:rPr>
              <a:t>Тема 3. </a:t>
            </a:r>
            <a:r>
              <a:rPr lang="uk-UA" sz="2700" b="1" i="1" dirty="0">
                <a:latin typeface="Georgia" pitchFamily="18" charset="0"/>
              </a:rPr>
              <a:t>Принципи функціонування клітини</a:t>
            </a:r>
            <a:r>
              <a:rPr lang="uk-UA" sz="2700" dirty="0">
                <a:latin typeface="Georgia" pitchFamily="18" charset="0"/>
              </a:rPr>
              <a:t> (орієнтовно 6 </a:t>
            </a:r>
            <a:r>
              <a:rPr lang="uk-UA" sz="2700" dirty="0" err="1">
                <a:latin typeface="Georgia" pitchFamily="18" charset="0"/>
              </a:rPr>
              <a:t>год</a:t>
            </a:r>
            <a:r>
              <a:rPr lang="uk-UA" sz="2700" dirty="0">
                <a:latin typeface="Georgia" pitchFamily="18" charset="0"/>
              </a:rPr>
              <a:t>)</a:t>
            </a:r>
            <a:endParaRPr lang="ru-RU" sz="2700" dirty="0">
              <a:latin typeface="Georgia" pitchFamily="18" charset="0"/>
            </a:endParaRPr>
          </a:p>
          <a:p>
            <a:pPr marL="0" indent="360363">
              <a:spcBef>
                <a:spcPts val="0"/>
              </a:spcBef>
              <a:buNone/>
            </a:pPr>
            <a:r>
              <a:rPr lang="uk-UA" sz="2700" dirty="0">
                <a:latin typeface="Georgia" pitchFamily="18" charset="0"/>
              </a:rPr>
              <a:t>Тема 4. </a:t>
            </a:r>
            <a:r>
              <a:rPr lang="uk-UA" sz="2700" b="1" i="1" dirty="0">
                <a:latin typeface="Georgia" pitchFamily="18" charset="0"/>
              </a:rPr>
              <a:t>Збереження та реалізація спадкової інформації </a:t>
            </a:r>
            <a:r>
              <a:rPr lang="uk-UA" sz="2700" dirty="0">
                <a:latin typeface="Georgia" pitchFamily="18" charset="0"/>
              </a:rPr>
              <a:t>(орієнтовно 11 </a:t>
            </a:r>
            <a:r>
              <a:rPr lang="uk-UA" sz="2700" dirty="0" err="1">
                <a:latin typeface="Georgia" pitchFamily="18" charset="0"/>
              </a:rPr>
              <a:t>год</a:t>
            </a:r>
            <a:r>
              <a:rPr lang="uk-UA" sz="2700" dirty="0" smtClean="0">
                <a:latin typeface="Georgia" pitchFamily="18" charset="0"/>
              </a:rPr>
              <a:t>)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uk-UA" sz="2800" dirty="0" smtClean="0">
                <a:latin typeface="Georgia" pitchFamily="18" charset="0"/>
              </a:rPr>
              <a:t>Тема 5. </a:t>
            </a:r>
            <a:r>
              <a:rPr lang="uk-UA" sz="2800" i="1" dirty="0" smtClean="0">
                <a:latin typeface="Georgia" pitchFamily="18" charset="0"/>
              </a:rPr>
              <a:t>Закономірності успадкування ознак</a:t>
            </a:r>
            <a:r>
              <a:rPr lang="uk-UA" sz="2800" dirty="0" smtClean="0">
                <a:latin typeface="Georgia" pitchFamily="18" charset="0"/>
              </a:rPr>
              <a:t> (орієнтовно 10 </a:t>
            </a:r>
            <a:r>
              <a:rPr lang="uk-UA" sz="2800" dirty="0" err="1" smtClean="0">
                <a:latin typeface="Georgia" pitchFamily="18" charset="0"/>
              </a:rPr>
              <a:t>год</a:t>
            </a:r>
            <a:r>
              <a:rPr lang="uk-UA" sz="2800" dirty="0" smtClean="0">
                <a:latin typeface="Georgia" pitchFamily="18" charset="0"/>
              </a:rPr>
              <a:t>)</a:t>
            </a:r>
            <a:endParaRPr lang="ru-RU" sz="2800" dirty="0" smtClean="0">
              <a:latin typeface="Georgia" pitchFamily="18" charset="0"/>
            </a:endParaRPr>
          </a:p>
          <a:p>
            <a:pPr marL="0" indent="360363">
              <a:spcBef>
                <a:spcPts val="0"/>
              </a:spcBef>
              <a:buNone/>
            </a:pPr>
            <a:endParaRPr lang="ru-RU" sz="2700" dirty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Зміст курсу «Біології» 9 класу складають наступні теми: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360363">
              <a:buNone/>
            </a:pPr>
            <a:r>
              <a:rPr lang="uk-UA" sz="3900" dirty="0" smtClean="0">
                <a:latin typeface="Georgia" pitchFamily="18" charset="0"/>
              </a:rPr>
              <a:t>Тема </a:t>
            </a:r>
            <a:r>
              <a:rPr lang="uk-UA" sz="3900" dirty="0">
                <a:latin typeface="Georgia" pitchFamily="18" charset="0"/>
              </a:rPr>
              <a:t>6. </a:t>
            </a:r>
            <a:r>
              <a:rPr lang="uk-UA" sz="3900" b="1" i="1" dirty="0">
                <a:latin typeface="Georgia" pitchFamily="18" charset="0"/>
              </a:rPr>
              <a:t>Еволюція органічного світу</a:t>
            </a:r>
            <a:r>
              <a:rPr lang="uk-UA" sz="3900" b="1" dirty="0">
                <a:latin typeface="Georgia" pitchFamily="18" charset="0"/>
              </a:rPr>
              <a:t> </a:t>
            </a:r>
            <a:r>
              <a:rPr lang="uk-UA" sz="3900" dirty="0">
                <a:latin typeface="Georgia" pitchFamily="18" charset="0"/>
              </a:rPr>
              <a:t>(орієнтовно 7 </a:t>
            </a:r>
            <a:r>
              <a:rPr lang="uk-UA" sz="3900" dirty="0" err="1">
                <a:latin typeface="Georgia" pitchFamily="18" charset="0"/>
              </a:rPr>
              <a:t>год</a:t>
            </a:r>
            <a:r>
              <a:rPr lang="uk-UA" sz="3900" dirty="0">
                <a:latin typeface="Georgia" pitchFamily="18" charset="0"/>
              </a:rPr>
              <a:t>)</a:t>
            </a:r>
            <a:endParaRPr lang="ru-RU" sz="3900" dirty="0">
              <a:latin typeface="Georgia" pitchFamily="18" charset="0"/>
            </a:endParaRPr>
          </a:p>
          <a:p>
            <a:pPr marL="0" indent="360363">
              <a:buNone/>
            </a:pPr>
            <a:r>
              <a:rPr lang="uk-UA" sz="3900" dirty="0">
                <a:latin typeface="Georgia" pitchFamily="18" charset="0"/>
              </a:rPr>
              <a:t>Тема 7. </a:t>
            </a:r>
            <a:r>
              <a:rPr lang="uk-UA" sz="3900" b="1" i="1" dirty="0">
                <a:latin typeface="Georgia" pitchFamily="18" charset="0"/>
              </a:rPr>
              <a:t>Біорізноманіття</a:t>
            </a:r>
            <a:r>
              <a:rPr lang="uk-UA" sz="3900" dirty="0">
                <a:latin typeface="Georgia" pitchFamily="18" charset="0"/>
              </a:rPr>
              <a:t> (розглядається </a:t>
            </a:r>
            <a:r>
              <a:rPr lang="uk-UA" sz="3900" dirty="0" err="1">
                <a:latin typeface="Georgia" pitchFamily="18" charset="0"/>
              </a:rPr>
              <a:t>опційно</a:t>
            </a:r>
            <a:r>
              <a:rPr lang="uk-UA" sz="3900" dirty="0">
                <a:latin typeface="Georgia" pitchFamily="18" charset="0"/>
              </a:rPr>
              <a:t>, орієнтовно 4 </a:t>
            </a:r>
            <a:r>
              <a:rPr lang="uk-UA" sz="3900" dirty="0" err="1">
                <a:latin typeface="Georgia" pitchFamily="18" charset="0"/>
              </a:rPr>
              <a:t>год</a:t>
            </a:r>
            <a:r>
              <a:rPr lang="uk-UA" sz="3900" dirty="0">
                <a:latin typeface="Georgia" pitchFamily="18" charset="0"/>
              </a:rPr>
              <a:t>)</a:t>
            </a:r>
            <a:endParaRPr lang="ru-RU" sz="3900" dirty="0">
              <a:latin typeface="Georgia" pitchFamily="18" charset="0"/>
            </a:endParaRPr>
          </a:p>
          <a:p>
            <a:pPr marL="0" indent="360363">
              <a:buNone/>
            </a:pPr>
            <a:r>
              <a:rPr lang="uk-UA" sz="3900" dirty="0">
                <a:latin typeface="Georgia" pitchFamily="18" charset="0"/>
              </a:rPr>
              <a:t>Тема 8. </a:t>
            </a:r>
            <a:r>
              <a:rPr lang="uk-UA" sz="3900" b="1" i="1" dirty="0">
                <a:latin typeface="Georgia" pitchFamily="18" charset="0"/>
              </a:rPr>
              <a:t>Надорганізмові біологічні системи</a:t>
            </a:r>
            <a:r>
              <a:rPr lang="uk-UA" sz="3900" b="1" dirty="0">
                <a:latin typeface="Georgia" pitchFamily="18" charset="0"/>
              </a:rPr>
              <a:t> </a:t>
            </a:r>
            <a:r>
              <a:rPr lang="uk-UA" sz="3900" dirty="0">
                <a:latin typeface="Georgia" pitchFamily="18" charset="0"/>
              </a:rPr>
              <a:t>(орієнтовно 7 </a:t>
            </a:r>
            <a:r>
              <a:rPr lang="uk-UA" sz="3900" dirty="0" err="1">
                <a:latin typeface="Georgia" pitchFamily="18" charset="0"/>
              </a:rPr>
              <a:t>год</a:t>
            </a:r>
            <a:r>
              <a:rPr lang="uk-UA" sz="3900" dirty="0">
                <a:latin typeface="Georgia" pitchFamily="18" charset="0"/>
              </a:rPr>
              <a:t>)</a:t>
            </a:r>
            <a:endParaRPr lang="ru-RU" sz="3900" dirty="0">
              <a:latin typeface="Georgia" pitchFamily="18" charset="0"/>
            </a:endParaRPr>
          </a:p>
          <a:p>
            <a:pPr marL="0" indent="360363">
              <a:buNone/>
            </a:pPr>
            <a:r>
              <a:rPr lang="uk-UA" sz="3900" dirty="0">
                <a:latin typeface="Georgia" pitchFamily="18" charset="0"/>
              </a:rPr>
              <a:t>Тема 9. </a:t>
            </a:r>
            <a:r>
              <a:rPr lang="uk-UA" sz="3900" b="1" i="1" dirty="0">
                <a:latin typeface="Georgia" pitchFamily="18" charset="0"/>
              </a:rPr>
              <a:t>Біологія як основа біотехнології та медицини</a:t>
            </a:r>
            <a:r>
              <a:rPr lang="uk-UA" sz="3900" dirty="0">
                <a:latin typeface="Georgia" pitchFamily="18" charset="0"/>
              </a:rPr>
              <a:t> (орієнтовно </a:t>
            </a:r>
            <a:r>
              <a:rPr lang="uk-UA" sz="3900" dirty="0" smtClean="0">
                <a:latin typeface="Georgia" pitchFamily="18" charset="0"/>
              </a:rPr>
              <a:t>6 </a:t>
            </a:r>
            <a:r>
              <a:rPr lang="uk-UA" sz="3900" dirty="0" err="1">
                <a:latin typeface="Georgia" pitchFamily="18" charset="0"/>
              </a:rPr>
              <a:t>год</a:t>
            </a:r>
            <a:r>
              <a:rPr lang="uk-UA" sz="3900" dirty="0">
                <a:latin typeface="Georgia" pitchFamily="18" charset="0"/>
              </a:rPr>
              <a:t>)</a:t>
            </a:r>
            <a:endParaRPr lang="ru-RU" sz="3900" dirty="0">
              <a:latin typeface="Georgia" pitchFamily="18" charset="0"/>
            </a:endParaRPr>
          </a:p>
          <a:p>
            <a:pPr marL="0" indent="360363">
              <a:buNone/>
            </a:pPr>
            <a:r>
              <a:rPr lang="uk-UA" sz="3900" b="1" i="1" dirty="0">
                <a:latin typeface="Georgia" pitchFamily="18" charset="0"/>
              </a:rPr>
              <a:t>Узагальнення</a:t>
            </a:r>
            <a:r>
              <a:rPr lang="uk-UA" sz="3900" i="1" dirty="0">
                <a:latin typeface="Georgia" pitchFamily="18" charset="0"/>
              </a:rPr>
              <a:t> </a:t>
            </a:r>
            <a:r>
              <a:rPr lang="uk-UA" sz="3900" dirty="0">
                <a:latin typeface="Georgia" pitchFamily="18" charset="0"/>
              </a:rPr>
              <a:t>(орієнтовно 1 </a:t>
            </a:r>
            <a:r>
              <a:rPr lang="uk-UA" sz="3900" dirty="0" err="1">
                <a:latin typeface="Georgia" pitchFamily="18" charset="0"/>
              </a:rPr>
              <a:t>год</a:t>
            </a:r>
            <a:r>
              <a:rPr lang="uk-UA" sz="3900" dirty="0">
                <a:latin typeface="Georgia" pitchFamily="18" charset="0"/>
              </a:rPr>
              <a:t>)</a:t>
            </a:r>
            <a:endParaRPr lang="ru-RU" sz="3900" dirty="0">
              <a:latin typeface="Georgia" pitchFamily="18" charset="0"/>
            </a:endParaRPr>
          </a:p>
          <a:p>
            <a:pPr marL="0" indent="360363">
              <a:buNone/>
            </a:pPr>
            <a:r>
              <a:rPr lang="uk-UA" sz="3900" i="1" dirty="0">
                <a:latin typeface="Georgia" pitchFamily="18" charset="0"/>
              </a:rPr>
              <a:t>Всього </a:t>
            </a:r>
            <a:r>
              <a:rPr lang="uk-UA" sz="3900" b="1" i="1" dirty="0">
                <a:latin typeface="Georgia" pitchFamily="18" charset="0"/>
              </a:rPr>
              <a:t>70 </a:t>
            </a:r>
            <a:r>
              <a:rPr lang="uk-UA" sz="3900" b="1" i="1" dirty="0" err="1">
                <a:latin typeface="Georgia" pitchFamily="18" charset="0"/>
              </a:rPr>
              <a:t>год</a:t>
            </a:r>
            <a:r>
              <a:rPr lang="uk-UA" sz="3900" b="1" i="1" dirty="0">
                <a:latin typeface="Georgia" pitchFamily="18" charset="0"/>
              </a:rPr>
              <a:t> </a:t>
            </a:r>
            <a:r>
              <a:rPr lang="uk-UA" sz="3900" i="1" dirty="0">
                <a:latin typeface="Georgia" pitchFamily="18" charset="0"/>
              </a:rPr>
              <a:t>– </a:t>
            </a:r>
            <a:r>
              <a:rPr lang="uk-UA" sz="3900" b="1" i="1" dirty="0">
                <a:latin typeface="Georgia" pitchFamily="18" charset="0"/>
              </a:rPr>
              <a:t>2 </a:t>
            </a:r>
            <a:r>
              <a:rPr lang="uk-UA" sz="3900" b="1" i="1" dirty="0" err="1">
                <a:latin typeface="Georgia" pitchFamily="18" charset="0"/>
              </a:rPr>
              <a:t>год</a:t>
            </a:r>
            <a:r>
              <a:rPr lang="uk-UA" sz="3900" b="1" i="1" dirty="0">
                <a:latin typeface="Georgia" pitchFamily="18" charset="0"/>
              </a:rPr>
              <a:t> на тиждень</a:t>
            </a:r>
            <a:r>
              <a:rPr lang="uk-UA" sz="3900" i="1" dirty="0">
                <a:latin typeface="Georgia" pitchFamily="18" charset="0"/>
              </a:rPr>
              <a:t>, </a:t>
            </a:r>
            <a:r>
              <a:rPr lang="uk-UA" sz="3900" i="1" dirty="0" smtClean="0">
                <a:latin typeface="Georgia" pitchFamily="18" charset="0"/>
              </a:rPr>
              <a:t/>
            </a:r>
            <a:br>
              <a:rPr lang="uk-UA" sz="3900" i="1" dirty="0" smtClean="0">
                <a:latin typeface="Georgia" pitchFamily="18" charset="0"/>
              </a:rPr>
            </a:br>
            <a:r>
              <a:rPr lang="uk-UA" sz="3900" i="1" dirty="0" smtClean="0">
                <a:latin typeface="Georgia" pitchFamily="18" charset="0"/>
              </a:rPr>
              <a:t>з </a:t>
            </a:r>
            <a:r>
              <a:rPr lang="uk-UA" sz="3900" i="1" dirty="0">
                <a:latin typeface="Georgia" pitchFamily="18" charset="0"/>
              </a:rPr>
              <a:t>них 2 </a:t>
            </a:r>
            <a:r>
              <a:rPr lang="uk-UA" sz="3900" i="1" dirty="0" err="1">
                <a:latin typeface="Georgia" pitchFamily="18" charset="0"/>
              </a:rPr>
              <a:t>год</a:t>
            </a:r>
            <a:r>
              <a:rPr lang="uk-UA" sz="3900" i="1" dirty="0">
                <a:latin typeface="Georgia" pitchFamily="18" charset="0"/>
              </a:rPr>
              <a:t> – резервні.</a:t>
            </a:r>
            <a:endParaRPr lang="ru-RU" sz="3900" dirty="0">
              <a:latin typeface="Georgia" pitchFamily="18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ydrange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1683344"/>
            <a:ext cx="4043362" cy="331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42918"/>
            <a:ext cx="4329114" cy="5483245"/>
          </a:xfrm>
        </p:spPr>
        <p:txBody>
          <a:bodyPr>
            <a:noAutofit/>
          </a:bodyPr>
          <a:lstStyle/>
          <a:p>
            <a:pPr indent="360363"/>
            <a:r>
              <a:rPr lang="uk-UA" sz="2300" b="1" i="1" dirty="0">
                <a:latin typeface="Georgia" pitchFamily="18" charset="0"/>
              </a:rPr>
              <a:t>Основна концептуальна ідея </a:t>
            </a:r>
            <a:r>
              <a:rPr lang="uk-UA" sz="2300" i="1" dirty="0">
                <a:latin typeface="Georgia" pitchFamily="18" charset="0"/>
              </a:rPr>
              <a:t>змісту біології в 9 класі </a:t>
            </a:r>
            <a:r>
              <a:rPr lang="uk-UA" sz="2300" i="1" dirty="0" smtClean="0">
                <a:latin typeface="Georgia" pitchFamily="18" charset="0"/>
              </a:rPr>
              <a:t> </a:t>
            </a:r>
            <a:r>
              <a:rPr lang="uk-UA" sz="2300" i="1" dirty="0">
                <a:latin typeface="Georgia" pitchFamily="18" charset="0"/>
              </a:rPr>
              <a:t>базується на реалізації </a:t>
            </a:r>
            <a:r>
              <a:rPr lang="uk-UA" sz="2300" b="1" i="1" dirty="0">
                <a:latin typeface="Georgia" pitchFamily="18" charset="0"/>
              </a:rPr>
              <a:t>функціонального</a:t>
            </a:r>
            <a:r>
              <a:rPr lang="uk-UA" sz="2300" i="1" dirty="0">
                <a:latin typeface="Georgia" pitchFamily="18" charset="0"/>
              </a:rPr>
              <a:t>, </a:t>
            </a:r>
            <a:r>
              <a:rPr lang="uk-UA" sz="2300" b="1" i="1" dirty="0">
                <a:latin typeface="Georgia" pitchFamily="18" charset="0"/>
              </a:rPr>
              <a:t>системно-структурного</a:t>
            </a:r>
            <a:r>
              <a:rPr lang="uk-UA" sz="2300" i="1" dirty="0">
                <a:latin typeface="Georgia" pitchFamily="18" charset="0"/>
              </a:rPr>
              <a:t> та </a:t>
            </a:r>
            <a:r>
              <a:rPr lang="uk-UA" sz="2300" b="1" i="1" dirty="0">
                <a:latin typeface="Georgia" pitchFamily="18" charset="0"/>
              </a:rPr>
              <a:t>екологічного підходів </a:t>
            </a:r>
            <a:r>
              <a:rPr lang="uk-UA" sz="2300" i="1" dirty="0">
                <a:latin typeface="Georgia" pitchFamily="18" charset="0"/>
              </a:rPr>
              <a:t>і передбачає засвоєння знань </a:t>
            </a:r>
            <a:r>
              <a:rPr lang="uk-UA" sz="2300" b="1" i="1" dirty="0">
                <a:latin typeface="Georgia" pitchFamily="18" charset="0"/>
              </a:rPr>
              <a:t>про живу природу як цілісну систему</a:t>
            </a:r>
            <a:r>
              <a:rPr lang="uk-UA" sz="2300" i="1" dirty="0">
                <a:latin typeface="Georgia" pitchFamily="18" charset="0"/>
              </a:rPr>
              <a:t>, що має відповідні </a:t>
            </a:r>
            <a:r>
              <a:rPr lang="uk-UA" sz="2300" b="1" i="1" dirty="0">
                <a:latin typeface="Georgia" pitchFamily="18" charset="0"/>
              </a:rPr>
              <a:t>рівні організації </a:t>
            </a:r>
            <a:r>
              <a:rPr lang="uk-UA" sz="2300" i="1" dirty="0">
                <a:latin typeface="Georgia" pitchFamily="18" charset="0"/>
              </a:rPr>
              <a:t>(молекулярний, клітинний, </a:t>
            </a:r>
            <a:r>
              <a:rPr lang="uk-UA" sz="2300" i="1" dirty="0" err="1">
                <a:latin typeface="Georgia" pitchFamily="18" charset="0"/>
              </a:rPr>
              <a:t>організмовий</a:t>
            </a:r>
            <a:r>
              <a:rPr lang="uk-UA" sz="2300" i="1" dirty="0">
                <a:latin typeface="Georgia" pitchFamily="18" charset="0"/>
              </a:rPr>
              <a:t>, популяційний, </a:t>
            </a:r>
            <a:r>
              <a:rPr lang="uk-UA" sz="2300" i="1" dirty="0" err="1">
                <a:latin typeface="Georgia" pitchFamily="18" charset="0"/>
              </a:rPr>
              <a:t>екосистемний</a:t>
            </a:r>
            <a:r>
              <a:rPr lang="uk-UA" sz="2300" i="1" dirty="0">
                <a:latin typeface="Georgia" pitchFamily="18" charset="0"/>
              </a:rPr>
              <a:t>, біосферний) з </a:t>
            </a:r>
            <a:r>
              <a:rPr lang="uk-UA" sz="2300" b="1" i="1" dirty="0">
                <a:latin typeface="Georgia" pitchFamily="18" charset="0"/>
              </a:rPr>
              <a:t>притаманними їм ознаками життя</a:t>
            </a:r>
            <a:r>
              <a:rPr lang="uk-UA" sz="2300" i="1" dirty="0">
                <a:latin typeface="Georgia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3" y="1785927"/>
            <a:ext cx="378621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85794"/>
            <a:ext cx="3829048" cy="5340369"/>
          </a:xfrm>
        </p:spPr>
        <p:txBody>
          <a:bodyPr anchor="ctr">
            <a:noAutofit/>
          </a:bodyPr>
          <a:lstStyle/>
          <a:p>
            <a:r>
              <a:rPr lang="uk-UA" sz="2300" i="1" dirty="0">
                <a:latin typeface="Georgia" pitchFamily="18" charset="0"/>
              </a:rPr>
              <a:t>Оновлений зміст відображає </a:t>
            </a:r>
            <a:r>
              <a:rPr lang="uk-UA" sz="2300" b="1" i="1" dirty="0">
                <a:latin typeface="Georgia" pitchFamily="18" charset="0"/>
              </a:rPr>
              <a:t>сучасні уявлення біологічної науки про живу природу</a:t>
            </a:r>
            <a:r>
              <a:rPr lang="uk-UA" sz="2300" i="1" dirty="0">
                <a:latin typeface="Georgia" pitchFamily="18" charset="0"/>
              </a:rPr>
              <a:t>, посилена </a:t>
            </a:r>
            <a:r>
              <a:rPr lang="uk-UA" sz="2300" b="1" i="1" dirty="0">
                <a:latin typeface="Georgia" pitchFamily="18" charset="0"/>
              </a:rPr>
              <a:t>прикладна її спрямованість</a:t>
            </a:r>
            <a:r>
              <a:rPr lang="uk-UA" sz="2300" i="1" dirty="0">
                <a:latin typeface="Georgia" pitchFamily="18" charset="0"/>
              </a:rPr>
              <a:t>. Зокрема, включено такі актуальні питання сучасної науки, як </a:t>
            </a:r>
            <a:r>
              <a:rPr lang="uk-UA" sz="2300" b="1" i="1" dirty="0">
                <a:latin typeface="Georgia" pitchFamily="18" charset="0"/>
              </a:rPr>
              <a:t>генетична</a:t>
            </a:r>
            <a:r>
              <a:rPr lang="uk-UA" sz="2300" i="1" dirty="0">
                <a:latin typeface="Georgia" pitchFamily="18" charset="0"/>
              </a:rPr>
              <a:t> та </a:t>
            </a:r>
            <a:r>
              <a:rPr lang="uk-UA" sz="2300" b="1" i="1" dirty="0">
                <a:latin typeface="Georgia" pitchFamily="18" charset="0"/>
              </a:rPr>
              <a:t>клітинна інженерія, генетично модифіковані організми </a:t>
            </a:r>
            <a:r>
              <a:rPr lang="uk-UA" sz="2300" i="1" dirty="0">
                <a:latin typeface="Georgia" pitchFamily="18" charset="0"/>
              </a:rPr>
              <a:t>тощо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CIAD06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1071546"/>
            <a:ext cx="3857652" cy="435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4114800" cy="5626121"/>
          </a:xfrm>
        </p:spPr>
        <p:txBody>
          <a:bodyPr anchor="ctr">
            <a:noAutofit/>
          </a:bodyPr>
          <a:lstStyle/>
          <a:p>
            <a:r>
              <a:rPr lang="uk-UA" sz="2300" i="1" dirty="0">
                <a:latin typeface="Georgia" pitchFamily="18" charset="0"/>
              </a:rPr>
              <a:t>У курсі розкривається </a:t>
            </a:r>
            <a:r>
              <a:rPr lang="uk-UA" sz="2300" b="1" i="1" dirty="0">
                <a:latin typeface="Georgia" pitchFamily="18" charset="0"/>
              </a:rPr>
              <a:t>загальна теорія розвитку органічного світу</a:t>
            </a:r>
            <a:r>
              <a:rPr lang="uk-UA" sz="2300" i="1" dirty="0">
                <a:latin typeface="Georgia" pitchFamily="18" charset="0"/>
              </a:rPr>
              <a:t>, яка є однією з основ наукового світогляду. Через переконливі факти школярі усвідомлюють </a:t>
            </a:r>
            <a:r>
              <a:rPr lang="uk-UA" sz="2300" b="1" i="1" dirty="0">
                <a:latin typeface="Georgia" pitchFamily="18" charset="0"/>
              </a:rPr>
              <a:t>матеріальний характер процесів життя </a:t>
            </a:r>
            <a:r>
              <a:rPr lang="uk-UA" sz="2300" i="1" dirty="0">
                <a:latin typeface="Georgia" pitchFamily="18" charset="0"/>
              </a:rPr>
              <a:t>і всього </a:t>
            </a:r>
            <a:r>
              <a:rPr lang="uk-UA" sz="2300" b="1" i="1" dirty="0">
                <a:latin typeface="Georgia" pitchFamily="18" charset="0"/>
              </a:rPr>
              <a:t>органічного світу</a:t>
            </a:r>
            <a:r>
              <a:rPr lang="uk-UA" sz="2300" i="1" dirty="0">
                <a:latin typeface="Georgia" pitchFamily="18" charset="0"/>
              </a:rPr>
              <a:t>, отримують обґрунтовані </a:t>
            </a:r>
            <a:r>
              <a:rPr lang="uk-UA" sz="2300" b="1" i="1" dirty="0">
                <a:latin typeface="Georgia" pitchFamily="18" charset="0"/>
              </a:rPr>
              <a:t>докази пізнання природи</a:t>
            </a:r>
            <a:r>
              <a:rPr lang="uk-UA" sz="2300" i="1" dirty="0">
                <a:latin typeface="Georgia" pitchFamily="18" charset="0"/>
              </a:rPr>
              <a:t>, незважаючи на все її різноманіття й складність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3600" b="1" i="1" dirty="0" smtClean="0">
                <a:latin typeface="Georgia" pitchFamily="18" charset="0"/>
              </a:rPr>
              <a:t>Наскрізні змістовні лінії</a:t>
            </a:r>
            <a:endParaRPr lang="uk-UA" sz="36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988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МЕТОДИКА ВИВЧЕННЯ СИСТЕМОЇ БІОЛОГІЇ  В 9 КЛАСІ</vt:lpstr>
      <vt:lpstr>Слайд 2</vt:lpstr>
      <vt:lpstr>Слайд 3</vt:lpstr>
      <vt:lpstr>Зміст курсу «Біології» 9 класу складають наступні теми:</vt:lpstr>
      <vt:lpstr>Зміст курсу «Біології» 9 класу складають наступні теми:</vt:lpstr>
      <vt:lpstr>Слайд 6</vt:lpstr>
      <vt:lpstr>Слайд 7</vt:lpstr>
      <vt:lpstr>Слайд 8</vt:lpstr>
      <vt:lpstr>Наскрізні змістовні лінії</vt:lpstr>
      <vt:lpstr>Головні завдання біології в 9 класі:</vt:lpstr>
      <vt:lpstr>Вступ </vt:lpstr>
      <vt:lpstr>Тема 1. Хімічний склад клітини</vt:lpstr>
      <vt:lpstr>Тема 2. Структура клітини </vt:lpstr>
      <vt:lpstr>Тема 3. Принципи функціонування клітини</vt:lpstr>
      <vt:lpstr>Теми 4. Збереження та реалізація спадкової інформації </vt:lpstr>
      <vt:lpstr>Тема 5. Закономірності успадкування ознак </vt:lpstr>
      <vt:lpstr>Теми 6. Еволюція органічного світу</vt:lpstr>
      <vt:lpstr>Тема 7. Біорізноманіття</vt:lpstr>
      <vt:lpstr>Тема 8. Надорганізмові біологічні системи</vt:lpstr>
      <vt:lpstr>Тема 9. Біологія як основа біотехнології та медицини</vt:lpstr>
      <vt:lpstr>Узагальнення </vt:lpstr>
      <vt:lpstr>Слайд 22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ВИВЧЕННЯ СИСТЕМОЇ БІОЛОГІЇ  В 9 КЛАСІ</dc:title>
  <dc:creator>User</dc:creator>
  <cp:lastModifiedBy>User</cp:lastModifiedBy>
  <cp:revision>48</cp:revision>
  <dcterms:created xsi:type="dcterms:W3CDTF">2019-03-31T17:30:09Z</dcterms:created>
  <dcterms:modified xsi:type="dcterms:W3CDTF">2019-03-31T22:14:06Z</dcterms:modified>
</cp:coreProperties>
</file>