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FB60E-44B9-4C64-8C9A-2DECDED9ADF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uk-UA"/>
        </a:p>
      </dgm:t>
    </dgm:pt>
    <dgm:pt modelId="{65B89DB3-1AE4-4426-8D6A-1ED3ACCD0C9F}">
      <dgm:prSet phldrT="[Текст]"/>
      <dgm:spPr/>
      <dgm:t>
        <a:bodyPr/>
        <a:lstStyle/>
        <a:p>
          <a:r>
            <a:rPr lang="ru-RU" b="1" dirty="0" smtClean="0"/>
            <a:t>635 справ</a:t>
          </a:r>
          <a:r>
            <a:rPr lang="ru-RU" dirty="0" smtClean="0"/>
            <a:t> </a:t>
          </a:r>
          <a:r>
            <a:rPr lang="ru-RU" dirty="0" err="1" smtClean="0"/>
            <a:t>проти</a:t>
          </a:r>
          <a:r>
            <a:rPr lang="ru-RU" dirty="0" smtClean="0"/>
            <a:t> </a:t>
          </a:r>
          <a:r>
            <a:rPr lang="ru-RU" dirty="0" err="1" smtClean="0">
              <a:solidFill>
                <a:srgbClr val="FFFF00"/>
              </a:solidFill>
            </a:rPr>
            <a:t>України</a:t>
          </a:r>
          <a:endParaRPr lang="uk-UA" dirty="0">
            <a:solidFill>
              <a:srgbClr val="FFFF00"/>
            </a:solidFill>
          </a:endParaRPr>
        </a:p>
      </dgm:t>
    </dgm:pt>
    <dgm:pt modelId="{58FDC922-1543-49EA-994C-27AFD432CCB0}" type="parTrans" cxnId="{08DBED3B-4FE0-4090-839C-E023E9B1A024}">
      <dgm:prSet/>
      <dgm:spPr/>
      <dgm:t>
        <a:bodyPr/>
        <a:lstStyle/>
        <a:p>
          <a:endParaRPr lang="uk-UA"/>
        </a:p>
      </dgm:t>
    </dgm:pt>
    <dgm:pt modelId="{11B9600F-F417-4766-AA19-DAFFFAF8DBAB}" type="sibTrans" cxnId="{08DBED3B-4FE0-4090-839C-E023E9B1A024}">
      <dgm:prSet/>
      <dgm:spPr/>
      <dgm:t>
        <a:bodyPr/>
        <a:lstStyle/>
        <a:p>
          <a:endParaRPr lang="uk-UA"/>
        </a:p>
      </dgm:t>
    </dgm:pt>
    <dgm:pt modelId="{BB7749BD-6CB7-4531-A71A-A76762067FAC}">
      <dgm:prSet phldrT="[Текст]"/>
      <dgm:spPr/>
      <dgm:t>
        <a:bodyPr/>
        <a:lstStyle/>
        <a:p>
          <a:r>
            <a:rPr lang="ru-RU" b="1" dirty="0" smtClean="0"/>
            <a:t>1923</a:t>
          </a:r>
          <a:r>
            <a:rPr lang="ru-RU" dirty="0" smtClean="0"/>
            <a:t> справ </a:t>
          </a:r>
          <a:r>
            <a:rPr lang="ru-RU" dirty="0" err="1" smtClean="0"/>
            <a:t>проти</a:t>
          </a:r>
          <a:r>
            <a:rPr lang="ru-RU" dirty="0" smtClean="0"/>
            <a:t> </a:t>
          </a:r>
          <a:r>
            <a:rPr lang="ru-RU" dirty="0" smtClean="0">
              <a:solidFill>
                <a:srgbClr val="FFFF00"/>
              </a:solidFill>
            </a:rPr>
            <a:t>РФ</a:t>
          </a:r>
          <a:endParaRPr lang="uk-UA" dirty="0">
            <a:solidFill>
              <a:srgbClr val="FFFF00"/>
            </a:solidFill>
          </a:endParaRPr>
        </a:p>
      </dgm:t>
    </dgm:pt>
    <dgm:pt modelId="{688170A1-0B62-49F5-901F-DFA2974556D1}" type="parTrans" cxnId="{9B6425E0-6A01-4BED-8C9A-E059711C42AA}">
      <dgm:prSet/>
      <dgm:spPr/>
      <dgm:t>
        <a:bodyPr/>
        <a:lstStyle/>
        <a:p>
          <a:endParaRPr lang="uk-UA"/>
        </a:p>
      </dgm:t>
    </dgm:pt>
    <dgm:pt modelId="{F59C6EF4-6798-4357-8935-C001C24B077F}" type="sibTrans" cxnId="{9B6425E0-6A01-4BED-8C9A-E059711C42AA}">
      <dgm:prSet/>
      <dgm:spPr/>
      <dgm:t>
        <a:bodyPr/>
        <a:lstStyle/>
        <a:p>
          <a:endParaRPr lang="uk-UA"/>
        </a:p>
      </dgm:t>
    </dgm:pt>
    <dgm:pt modelId="{7B5F4C04-177A-4E14-9C3E-182523DCAEB9}">
      <dgm:prSet phldrT="[Текст]"/>
      <dgm:spPr/>
      <dgm:t>
        <a:bodyPr/>
        <a:lstStyle/>
        <a:p>
          <a:r>
            <a:rPr lang="ru-RU" dirty="0" err="1" smtClean="0">
              <a:solidFill>
                <a:srgbClr val="FFFF00"/>
              </a:solidFill>
            </a:rPr>
            <a:t>Франція</a:t>
          </a:r>
          <a:r>
            <a:rPr lang="ru-RU" dirty="0" smtClean="0"/>
            <a:t> – </a:t>
          </a:r>
          <a:r>
            <a:rPr lang="ru-RU" b="1" dirty="0" smtClean="0"/>
            <a:t>43</a:t>
          </a:r>
          <a:r>
            <a:rPr lang="ru-RU" dirty="0" smtClean="0"/>
            <a:t> справ</a:t>
          </a:r>
          <a:endParaRPr lang="uk-UA" dirty="0"/>
        </a:p>
      </dgm:t>
    </dgm:pt>
    <dgm:pt modelId="{F36F2CE6-B9EA-4616-8EF1-981BA035B9F0}" type="parTrans" cxnId="{389AAF26-4A11-4072-9372-AB3878F00E9F}">
      <dgm:prSet/>
      <dgm:spPr/>
      <dgm:t>
        <a:bodyPr/>
        <a:lstStyle/>
        <a:p>
          <a:endParaRPr lang="uk-UA"/>
        </a:p>
      </dgm:t>
    </dgm:pt>
    <dgm:pt modelId="{EF0F4DEB-D858-42E8-8598-118851E4F05B}" type="sibTrans" cxnId="{389AAF26-4A11-4072-9372-AB3878F00E9F}">
      <dgm:prSet/>
      <dgm:spPr/>
      <dgm:t>
        <a:bodyPr/>
        <a:lstStyle/>
        <a:p>
          <a:endParaRPr lang="uk-UA"/>
        </a:p>
      </dgm:t>
    </dgm:pt>
    <dgm:pt modelId="{C1DEDB1C-9B22-4BF5-984C-8EDAB53F9C6A}">
      <dgm:prSet phldrT="[Текст]"/>
      <dgm:spPr/>
      <dgm:t>
        <a:bodyPr/>
        <a:lstStyle/>
        <a:p>
          <a:r>
            <a:rPr lang="ru-RU" dirty="0" err="1" smtClean="0">
              <a:solidFill>
                <a:srgbClr val="FFFF00"/>
              </a:solidFill>
            </a:rPr>
            <a:t>Італія</a:t>
          </a:r>
          <a:r>
            <a:rPr lang="ru-RU" dirty="0" smtClean="0"/>
            <a:t> – </a:t>
          </a:r>
          <a:r>
            <a:rPr lang="ru-RU" b="1" dirty="0" smtClean="0"/>
            <a:t>169 </a:t>
          </a:r>
          <a:r>
            <a:rPr lang="ru-RU" dirty="0" smtClean="0"/>
            <a:t>справ.</a:t>
          </a:r>
          <a:endParaRPr lang="uk-UA" dirty="0"/>
        </a:p>
      </dgm:t>
    </dgm:pt>
    <dgm:pt modelId="{DDC593E1-A494-4578-9994-C486B1333E85}" type="sibTrans" cxnId="{F32F6DD4-4B22-4D4E-9D5A-BBB329BAA36B}">
      <dgm:prSet/>
      <dgm:spPr/>
      <dgm:t>
        <a:bodyPr/>
        <a:lstStyle/>
        <a:p>
          <a:endParaRPr lang="uk-UA"/>
        </a:p>
      </dgm:t>
    </dgm:pt>
    <dgm:pt modelId="{BD17DA4D-B2DF-426F-BAFD-807539669EED}" type="parTrans" cxnId="{F32F6DD4-4B22-4D4E-9D5A-BBB329BAA36B}">
      <dgm:prSet/>
      <dgm:spPr/>
      <dgm:t>
        <a:bodyPr/>
        <a:lstStyle/>
        <a:p>
          <a:endParaRPr lang="uk-UA"/>
        </a:p>
      </dgm:t>
    </dgm:pt>
    <dgm:pt modelId="{3D12212C-4EDB-44B0-9CAC-DC23A6992A3B}" type="pres">
      <dgm:prSet presAssocID="{B51FB60E-44B9-4C64-8C9A-2DECDED9ADF2}" presName="diagram" presStyleCnt="0">
        <dgm:presLayoutVars>
          <dgm:dir/>
          <dgm:resizeHandles val="exact"/>
        </dgm:presLayoutVars>
      </dgm:prSet>
      <dgm:spPr/>
      <dgm:t>
        <a:bodyPr/>
        <a:lstStyle/>
        <a:p>
          <a:endParaRPr lang="uk-UA"/>
        </a:p>
      </dgm:t>
    </dgm:pt>
    <dgm:pt modelId="{508B8519-8E97-4CB4-858C-B3CC28618BA3}" type="pres">
      <dgm:prSet presAssocID="{65B89DB3-1AE4-4426-8D6A-1ED3ACCD0C9F}" presName="node" presStyleLbl="node1" presStyleIdx="0" presStyleCnt="4">
        <dgm:presLayoutVars>
          <dgm:bulletEnabled val="1"/>
        </dgm:presLayoutVars>
      </dgm:prSet>
      <dgm:spPr/>
      <dgm:t>
        <a:bodyPr/>
        <a:lstStyle/>
        <a:p>
          <a:endParaRPr lang="uk-UA"/>
        </a:p>
      </dgm:t>
    </dgm:pt>
    <dgm:pt modelId="{B2903A2A-25A1-4E80-8C48-6538F4598BA8}" type="pres">
      <dgm:prSet presAssocID="{11B9600F-F417-4766-AA19-DAFFFAF8DBAB}" presName="sibTrans" presStyleCnt="0"/>
      <dgm:spPr/>
    </dgm:pt>
    <dgm:pt modelId="{824F3CB1-9D8C-4C96-9AC8-0DFE05C37266}" type="pres">
      <dgm:prSet presAssocID="{BB7749BD-6CB7-4531-A71A-A76762067FAC}" presName="node" presStyleLbl="node1" presStyleIdx="1" presStyleCnt="4" custLinFactNeighborX="-310" custLinFactNeighborY="-3922">
        <dgm:presLayoutVars>
          <dgm:bulletEnabled val="1"/>
        </dgm:presLayoutVars>
      </dgm:prSet>
      <dgm:spPr/>
      <dgm:t>
        <a:bodyPr/>
        <a:lstStyle/>
        <a:p>
          <a:endParaRPr lang="uk-UA"/>
        </a:p>
      </dgm:t>
    </dgm:pt>
    <dgm:pt modelId="{66F759BD-E717-495D-8F84-2D613CB8D9FA}" type="pres">
      <dgm:prSet presAssocID="{F59C6EF4-6798-4357-8935-C001C24B077F}" presName="sibTrans" presStyleCnt="0"/>
      <dgm:spPr/>
    </dgm:pt>
    <dgm:pt modelId="{0C12A09C-6319-4866-8F8E-28D29E254635}" type="pres">
      <dgm:prSet presAssocID="{7B5F4C04-177A-4E14-9C3E-182523DCAEB9}" presName="node" presStyleLbl="node1" presStyleIdx="2" presStyleCnt="4">
        <dgm:presLayoutVars>
          <dgm:bulletEnabled val="1"/>
        </dgm:presLayoutVars>
      </dgm:prSet>
      <dgm:spPr/>
      <dgm:t>
        <a:bodyPr/>
        <a:lstStyle/>
        <a:p>
          <a:endParaRPr lang="uk-UA"/>
        </a:p>
      </dgm:t>
    </dgm:pt>
    <dgm:pt modelId="{1B9BB077-6FA0-4881-BC3D-955859FCB948}" type="pres">
      <dgm:prSet presAssocID="{EF0F4DEB-D858-42E8-8598-118851E4F05B}" presName="sibTrans" presStyleCnt="0"/>
      <dgm:spPr/>
    </dgm:pt>
    <dgm:pt modelId="{042FB098-DDEA-4BE3-91CA-EEBED94404DB}" type="pres">
      <dgm:prSet presAssocID="{C1DEDB1C-9B22-4BF5-984C-8EDAB53F9C6A}" presName="node" presStyleLbl="node1" presStyleIdx="3" presStyleCnt="4">
        <dgm:presLayoutVars>
          <dgm:bulletEnabled val="1"/>
        </dgm:presLayoutVars>
      </dgm:prSet>
      <dgm:spPr/>
      <dgm:t>
        <a:bodyPr/>
        <a:lstStyle/>
        <a:p>
          <a:endParaRPr lang="uk-UA"/>
        </a:p>
      </dgm:t>
    </dgm:pt>
  </dgm:ptLst>
  <dgm:cxnLst>
    <dgm:cxn modelId="{F32F6DD4-4B22-4D4E-9D5A-BBB329BAA36B}" srcId="{B51FB60E-44B9-4C64-8C9A-2DECDED9ADF2}" destId="{C1DEDB1C-9B22-4BF5-984C-8EDAB53F9C6A}" srcOrd="3" destOrd="0" parTransId="{BD17DA4D-B2DF-426F-BAFD-807539669EED}" sibTransId="{DDC593E1-A494-4578-9994-C486B1333E85}"/>
    <dgm:cxn modelId="{08DBED3B-4FE0-4090-839C-E023E9B1A024}" srcId="{B51FB60E-44B9-4C64-8C9A-2DECDED9ADF2}" destId="{65B89DB3-1AE4-4426-8D6A-1ED3ACCD0C9F}" srcOrd="0" destOrd="0" parTransId="{58FDC922-1543-49EA-994C-27AFD432CCB0}" sibTransId="{11B9600F-F417-4766-AA19-DAFFFAF8DBAB}"/>
    <dgm:cxn modelId="{389AAF26-4A11-4072-9372-AB3878F00E9F}" srcId="{B51FB60E-44B9-4C64-8C9A-2DECDED9ADF2}" destId="{7B5F4C04-177A-4E14-9C3E-182523DCAEB9}" srcOrd="2" destOrd="0" parTransId="{F36F2CE6-B9EA-4616-8EF1-981BA035B9F0}" sibTransId="{EF0F4DEB-D858-42E8-8598-118851E4F05B}"/>
    <dgm:cxn modelId="{46D4708E-A7DE-419D-8BA3-B9EFA0A33906}" type="presOf" srcId="{B51FB60E-44B9-4C64-8C9A-2DECDED9ADF2}" destId="{3D12212C-4EDB-44B0-9CAC-DC23A6992A3B}" srcOrd="0" destOrd="0" presId="urn:microsoft.com/office/officeart/2005/8/layout/default"/>
    <dgm:cxn modelId="{D2FB1D54-D27C-4D4D-BDC0-7315F83FD32D}" type="presOf" srcId="{7B5F4C04-177A-4E14-9C3E-182523DCAEB9}" destId="{0C12A09C-6319-4866-8F8E-28D29E254635}" srcOrd="0" destOrd="0" presId="urn:microsoft.com/office/officeart/2005/8/layout/default"/>
    <dgm:cxn modelId="{7599C2EA-CC61-4B9E-A4A9-F03B95671250}" type="presOf" srcId="{C1DEDB1C-9B22-4BF5-984C-8EDAB53F9C6A}" destId="{042FB098-DDEA-4BE3-91CA-EEBED94404DB}" srcOrd="0" destOrd="0" presId="urn:microsoft.com/office/officeart/2005/8/layout/default"/>
    <dgm:cxn modelId="{9B6425E0-6A01-4BED-8C9A-E059711C42AA}" srcId="{B51FB60E-44B9-4C64-8C9A-2DECDED9ADF2}" destId="{BB7749BD-6CB7-4531-A71A-A76762067FAC}" srcOrd="1" destOrd="0" parTransId="{688170A1-0B62-49F5-901F-DFA2974556D1}" sibTransId="{F59C6EF4-6798-4357-8935-C001C24B077F}"/>
    <dgm:cxn modelId="{ADB59081-4FC8-41EA-B13B-B3CDB9921459}" type="presOf" srcId="{BB7749BD-6CB7-4531-A71A-A76762067FAC}" destId="{824F3CB1-9D8C-4C96-9AC8-0DFE05C37266}" srcOrd="0" destOrd="0" presId="urn:microsoft.com/office/officeart/2005/8/layout/default"/>
    <dgm:cxn modelId="{0B564386-2B7E-4924-820F-EDEA4C55268E}" type="presOf" srcId="{65B89DB3-1AE4-4426-8D6A-1ED3ACCD0C9F}" destId="{508B8519-8E97-4CB4-858C-B3CC28618BA3}" srcOrd="0" destOrd="0" presId="urn:microsoft.com/office/officeart/2005/8/layout/default"/>
    <dgm:cxn modelId="{5E0624DE-0DAC-4941-8962-F8E09A445F9D}" type="presParOf" srcId="{3D12212C-4EDB-44B0-9CAC-DC23A6992A3B}" destId="{508B8519-8E97-4CB4-858C-B3CC28618BA3}" srcOrd="0" destOrd="0" presId="urn:microsoft.com/office/officeart/2005/8/layout/default"/>
    <dgm:cxn modelId="{C27C83EC-30E7-4107-B076-BF43A9F3FFB3}" type="presParOf" srcId="{3D12212C-4EDB-44B0-9CAC-DC23A6992A3B}" destId="{B2903A2A-25A1-4E80-8C48-6538F4598BA8}" srcOrd="1" destOrd="0" presId="urn:microsoft.com/office/officeart/2005/8/layout/default"/>
    <dgm:cxn modelId="{8A6435F6-520C-49EF-924D-3FC45B482DB4}" type="presParOf" srcId="{3D12212C-4EDB-44B0-9CAC-DC23A6992A3B}" destId="{824F3CB1-9D8C-4C96-9AC8-0DFE05C37266}" srcOrd="2" destOrd="0" presId="urn:microsoft.com/office/officeart/2005/8/layout/default"/>
    <dgm:cxn modelId="{E2905B1D-4E2E-493B-9397-6D17C328D73F}" type="presParOf" srcId="{3D12212C-4EDB-44B0-9CAC-DC23A6992A3B}" destId="{66F759BD-E717-495D-8F84-2D613CB8D9FA}" srcOrd="3" destOrd="0" presId="urn:microsoft.com/office/officeart/2005/8/layout/default"/>
    <dgm:cxn modelId="{A4BBEB12-8C5A-4FA0-8331-5E43B099E657}" type="presParOf" srcId="{3D12212C-4EDB-44B0-9CAC-DC23A6992A3B}" destId="{0C12A09C-6319-4866-8F8E-28D29E254635}" srcOrd="4" destOrd="0" presId="urn:microsoft.com/office/officeart/2005/8/layout/default"/>
    <dgm:cxn modelId="{95062A2F-41CD-464F-9DEB-81494003AB5A}" type="presParOf" srcId="{3D12212C-4EDB-44B0-9CAC-DC23A6992A3B}" destId="{1B9BB077-6FA0-4881-BC3D-955859FCB948}" srcOrd="5" destOrd="0" presId="urn:microsoft.com/office/officeart/2005/8/layout/default"/>
    <dgm:cxn modelId="{75389B24-639B-4236-8191-D5F89A04348E}" type="presParOf" srcId="{3D12212C-4EDB-44B0-9CAC-DC23A6992A3B}" destId="{042FB098-DDEA-4BE3-91CA-EEBED94404D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8B8519-8E97-4CB4-858C-B3CC28618BA3}">
      <dsp:nvSpPr>
        <dsp:cNvPr id="0" name=""/>
        <dsp:cNvSpPr/>
      </dsp:nvSpPr>
      <dsp:spPr>
        <a:xfrm>
          <a:off x="160460" y="238"/>
          <a:ext cx="3070395" cy="18422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ru-RU" sz="3700" b="1" kern="1200" dirty="0" smtClean="0"/>
            <a:t>635 справ</a:t>
          </a:r>
          <a:r>
            <a:rPr lang="ru-RU" sz="3700" kern="1200" dirty="0" smtClean="0"/>
            <a:t> </a:t>
          </a:r>
          <a:r>
            <a:rPr lang="ru-RU" sz="3700" kern="1200" dirty="0" err="1" smtClean="0"/>
            <a:t>проти</a:t>
          </a:r>
          <a:r>
            <a:rPr lang="ru-RU" sz="3700" kern="1200" dirty="0" smtClean="0"/>
            <a:t> </a:t>
          </a:r>
          <a:r>
            <a:rPr lang="ru-RU" sz="3700" kern="1200" dirty="0" err="1" smtClean="0">
              <a:solidFill>
                <a:srgbClr val="FFFF00"/>
              </a:solidFill>
            </a:rPr>
            <a:t>України</a:t>
          </a:r>
          <a:endParaRPr lang="uk-UA" sz="3700" kern="1200" dirty="0">
            <a:solidFill>
              <a:srgbClr val="FFFF00"/>
            </a:solidFill>
          </a:endParaRPr>
        </a:p>
      </dsp:txBody>
      <dsp:txXfrm>
        <a:off x="160460" y="238"/>
        <a:ext cx="3070395" cy="1842237"/>
      </dsp:txXfrm>
    </dsp:sp>
    <dsp:sp modelId="{824F3CB1-9D8C-4C96-9AC8-0DFE05C37266}">
      <dsp:nvSpPr>
        <dsp:cNvPr id="0" name=""/>
        <dsp:cNvSpPr/>
      </dsp:nvSpPr>
      <dsp:spPr>
        <a:xfrm>
          <a:off x="3528377" y="0"/>
          <a:ext cx="3070395" cy="18422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ru-RU" sz="3700" b="1" kern="1200" dirty="0" smtClean="0"/>
            <a:t>1923</a:t>
          </a:r>
          <a:r>
            <a:rPr lang="ru-RU" sz="3700" kern="1200" dirty="0" smtClean="0"/>
            <a:t> справ </a:t>
          </a:r>
          <a:r>
            <a:rPr lang="ru-RU" sz="3700" kern="1200" dirty="0" err="1" smtClean="0"/>
            <a:t>проти</a:t>
          </a:r>
          <a:r>
            <a:rPr lang="ru-RU" sz="3700" kern="1200" dirty="0" smtClean="0"/>
            <a:t> </a:t>
          </a:r>
          <a:r>
            <a:rPr lang="ru-RU" sz="3700" kern="1200" dirty="0" smtClean="0">
              <a:solidFill>
                <a:srgbClr val="FFFF00"/>
              </a:solidFill>
            </a:rPr>
            <a:t>РФ</a:t>
          </a:r>
          <a:endParaRPr lang="uk-UA" sz="3700" kern="1200" dirty="0">
            <a:solidFill>
              <a:srgbClr val="FFFF00"/>
            </a:solidFill>
          </a:endParaRPr>
        </a:p>
      </dsp:txBody>
      <dsp:txXfrm>
        <a:off x="3528377" y="0"/>
        <a:ext cx="3070395" cy="1842237"/>
      </dsp:txXfrm>
    </dsp:sp>
    <dsp:sp modelId="{0C12A09C-6319-4866-8F8E-28D29E254635}">
      <dsp:nvSpPr>
        <dsp:cNvPr id="0" name=""/>
        <dsp:cNvSpPr/>
      </dsp:nvSpPr>
      <dsp:spPr>
        <a:xfrm>
          <a:off x="160460" y="2149515"/>
          <a:ext cx="3070395" cy="18422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ru-RU" sz="3700" kern="1200" dirty="0" err="1" smtClean="0">
              <a:solidFill>
                <a:srgbClr val="FFFF00"/>
              </a:solidFill>
            </a:rPr>
            <a:t>Франція</a:t>
          </a:r>
          <a:r>
            <a:rPr lang="ru-RU" sz="3700" kern="1200" dirty="0" smtClean="0"/>
            <a:t> – </a:t>
          </a:r>
          <a:r>
            <a:rPr lang="ru-RU" sz="3700" b="1" kern="1200" dirty="0" smtClean="0"/>
            <a:t>43</a:t>
          </a:r>
          <a:r>
            <a:rPr lang="ru-RU" sz="3700" kern="1200" dirty="0" smtClean="0"/>
            <a:t> справ</a:t>
          </a:r>
          <a:endParaRPr lang="uk-UA" sz="3700" kern="1200" dirty="0"/>
        </a:p>
      </dsp:txBody>
      <dsp:txXfrm>
        <a:off x="160460" y="2149515"/>
        <a:ext cx="3070395" cy="1842237"/>
      </dsp:txXfrm>
    </dsp:sp>
    <dsp:sp modelId="{042FB098-DDEA-4BE3-91CA-EEBED94404DB}">
      <dsp:nvSpPr>
        <dsp:cNvPr id="0" name=""/>
        <dsp:cNvSpPr/>
      </dsp:nvSpPr>
      <dsp:spPr>
        <a:xfrm>
          <a:off x="3537895" y="2149515"/>
          <a:ext cx="3070395" cy="18422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ru-RU" sz="3700" kern="1200" dirty="0" err="1" smtClean="0">
              <a:solidFill>
                <a:srgbClr val="FFFF00"/>
              </a:solidFill>
            </a:rPr>
            <a:t>Італія</a:t>
          </a:r>
          <a:r>
            <a:rPr lang="ru-RU" sz="3700" kern="1200" dirty="0" smtClean="0"/>
            <a:t> – </a:t>
          </a:r>
          <a:r>
            <a:rPr lang="ru-RU" sz="3700" b="1" kern="1200" dirty="0" smtClean="0"/>
            <a:t>169 </a:t>
          </a:r>
          <a:r>
            <a:rPr lang="ru-RU" sz="3700" kern="1200" dirty="0" smtClean="0"/>
            <a:t>справ.</a:t>
          </a:r>
          <a:endParaRPr lang="uk-UA" sz="3700" kern="1200" dirty="0"/>
        </a:p>
      </dsp:txBody>
      <dsp:txXfrm>
        <a:off x="3537895" y="2149515"/>
        <a:ext cx="3070395" cy="18422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08.02.2022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08.02.2022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08.02.2022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08.02.2022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B4C71EC6-210F-42DE-9C53-41977AD35B3D}" type="datetimeFigureOut">
              <a:rPr lang="ru-RU" smtClean="0"/>
              <a:t>08.02.2022</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C71EC6-210F-42DE-9C53-41977AD35B3D}" type="datetimeFigureOut">
              <a:rPr lang="ru-RU" smtClean="0"/>
              <a:t>08.02.2022</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4705" y="1988840"/>
            <a:ext cx="6629400" cy="2952327"/>
          </a:xfrm>
        </p:spPr>
        <p:txBody>
          <a:bodyPr/>
          <a:lstStyle/>
          <a:p>
            <a:r>
              <a:rPr lang="uk-UA" dirty="0" smtClean="0"/>
              <a:t>Виконання рішень та застосування практики ЄСПЛ</a:t>
            </a:r>
            <a:endParaRPr lang="uk-UA" dirty="0"/>
          </a:p>
        </p:txBody>
      </p:sp>
    </p:spTree>
    <p:extLst>
      <p:ext uri="{BB962C8B-B14F-4D97-AF65-F5344CB8AC3E}">
        <p14:creationId xmlns:p14="http://schemas.microsoft.com/office/powerpoint/2010/main" val="1864699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dirty="0"/>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0" y="116632"/>
            <a:ext cx="9144000" cy="6741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353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87208" cy="1143000"/>
          </a:xfrm>
        </p:spPr>
        <p:txBody>
          <a:bodyPr/>
          <a:lstStyle/>
          <a:p>
            <a:pPr algn="just"/>
            <a:r>
              <a:rPr lang="ru-RU" sz="3200" dirty="0"/>
              <a:t>Станом на листопад 2021 р. на </a:t>
            </a:r>
            <a:r>
              <a:rPr lang="ru-RU" sz="3200" dirty="0" err="1"/>
              <a:t>розгляді</a:t>
            </a:r>
            <a:r>
              <a:rPr lang="ru-RU" sz="3200" dirty="0"/>
              <a:t> </a:t>
            </a:r>
            <a:r>
              <a:rPr lang="ru-RU" sz="3200" dirty="0" err="1"/>
              <a:t>Комітету</a:t>
            </a:r>
            <a:r>
              <a:rPr lang="ru-RU" sz="3200" dirty="0"/>
              <a:t> </a:t>
            </a:r>
            <a:r>
              <a:rPr lang="ru-RU" sz="3200" dirty="0" err="1"/>
              <a:t>міністрів</a:t>
            </a:r>
            <a:r>
              <a:rPr lang="ru-RU" sz="3200" dirty="0"/>
              <a:t> Ради </a:t>
            </a:r>
            <a:r>
              <a:rPr lang="ru-RU" sz="3200" dirty="0" err="1"/>
              <a:t>Європи</a:t>
            </a:r>
            <a:r>
              <a:rPr lang="ru-RU" sz="3200" dirty="0"/>
              <a:t> </a:t>
            </a:r>
            <a:r>
              <a:rPr lang="ru-RU" sz="3200" b="1" dirty="0" err="1"/>
              <a:t>перебуває</a:t>
            </a:r>
            <a:endParaRPr lang="uk-UA" sz="3200" dirty="0"/>
          </a:p>
        </p:txBody>
      </p:sp>
      <p:sp>
        <p:nvSpPr>
          <p:cNvPr id="3" name="Объект 2"/>
          <p:cNvSpPr>
            <a:spLocks noGrp="1"/>
          </p:cNvSpPr>
          <p:nvPr>
            <p:ph idx="1"/>
          </p:nvPr>
        </p:nvSpPr>
        <p:spPr/>
        <p:txBody>
          <a:bodyPr>
            <a:normAutofit/>
          </a:bodyPr>
          <a:lstStyle/>
          <a:p>
            <a:pPr marL="114300" indent="0">
              <a:buNone/>
            </a:pPr>
            <a:endParaRPr lang="ru-RU" dirty="0"/>
          </a:p>
          <a:p>
            <a:pPr marL="114300" indent="0">
              <a:buNone/>
            </a:pPr>
            <a:endParaRPr lang="ru-RU" dirty="0" smtClean="0"/>
          </a:p>
          <a:p>
            <a:pPr marL="114300" indent="0">
              <a:buNone/>
            </a:pPr>
            <a:endParaRPr lang="ru-RU" dirty="0"/>
          </a:p>
          <a:p>
            <a:pPr marL="114300" indent="0">
              <a:buNone/>
            </a:pPr>
            <a:endParaRPr lang="ru-RU" dirty="0" smtClean="0"/>
          </a:p>
          <a:p>
            <a:pPr marL="114300" indent="0">
              <a:buNone/>
            </a:pPr>
            <a:endParaRPr lang="ru-RU" dirty="0"/>
          </a:p>
          <a:p>
            <a:pPr marL="114300" indent="0">
              <a:buNone/>
            </a:pPr>
            <a:endParaRPr lang="ru-RU" dirty="0" smtClean="0"/>
          </a:p>
          <a:p>
            <a:pPr marL="114300" indent="0">
              <a:buNone/>
            </a:pPr>
            <a:endParaRPr lang="ru-RU" dirty="0"/>
          </a:p>
          <a:p>
            <a:pPr marL="114300" indent="0">
              <a:buNone/>
            </a:pPr>
            <a:endParaRPr lang="ru-RU" dirty="0" smtClean="0"/>
          </a:p>
          <a:p>
            <a:pPr marL="114300" indent="0">
              <a:buNone/>
            </a:pPr>
            <a:endParaRPr lang="ru-RU" dirty="0"/>
          </a:p>
        </p:txBody>
      </p:sp>
      <p:graphicFrame>
        <p:nvGraphicFramePr>
          <p:cNvPr id="4" name="Схема 3"/>
          <p:cNvGraphicFramePr/>
          <p:nvPr>
            <p:extLst>
              <p:ext uri="{D42A27DB-BD31-4B8C-83A1-F6EECF244321}">
                <p14:modId xmlns:p14="http://schemas.microsoft.com/office/powerpoint/2010/main" val="3580451270"/>
              </p:ext>
            </p:extLst>
          </p:nvPr>
        </p:nvGraphicFramePr>
        <p:xfrm>
          <a:off x="899592" y="1628800"/>
          <a:ext cx="6768752" cy="3991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2479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352928" cy="1268760"/>
          </a:xfrm>
        </p:spPr>
        <p:txBody>
          <a:bodyPr/>
          <a:lstStyle/>
          <a:p>
            <a:pPr algn="just"/>
            <a:r>
              <a:rPr lang="uk-UA" sz="2400" b="1" dirty="0"/>
              <a:t>Основними структурними питаннями, які наразі стоять на порядку денному Комітету міністрів щодо України, насамперед є ті, що стосуються таких питань:</a:t>
            </a:r>
            <a:endParaRPr lang="uk-UA" dirty="0"/>
          </a:p>
        </p:txBody>
      </p:sp>
      <p:sp>
        <p:nvSpPr>
          <p:cNvPr id="3" name="Объект 2"/>
          <p:cNvSpPr>
            <a:spLocks noGrp="1"/>
          </p:cNvSpPr>
          <p:nvPr>
            <p:ph idx="1"/>
          </p:nvPr>
        </p:nvSpPr>
        <p:spPr>
          <a:xfrm>
            <a:off x="0" y="1196752"/>
            <a:ext cx="8244408" cy="5661248"/>
          </a:xfrm>
        </p:spPr>
        <p:txBody>
          <a:bodyPr>
            <a:normAutofit fontScale="92500" lnSpcReduction="20000"/>
          </a:bodyPr>
          <a:lstStyle/>
          <a:p>
            <a:pPr marL="114300" indent="0">
              <a:buNone/>
            </a:pPr>
            <a:endParaRPr lang="uk-UA" dirty="0"/>
          </a:p>
          <a:p>
            <a:pPr algn="just">
              <a:buFont typeface="Wingdings" pitchFamily="2" charset="2"/>
              <a:buChar char="v"/>
            </a:pPr>
            <a:r>
              <a:rPr lang="uk-UA" dirty="0"/>
              <a:t>Довготривалі недоліки системи правосуддя (групи справ </a:t>
            </a:r>
            <a:r>
              <a:rPr lang="uk-UA" dirty="0" err="1"/>
              <a:t>Жовнер</a:t>
            </a:r>
            <a:r>
              <a:rPr lang="uk-UA" dirty="0"/>
              <a:t>/Іванов/</a:t>
            </a:r>
            <a:r>
              <a:rPr lang="uk-UA" dirty="0" err="1"/>
              <a:t>Бурмич</a:t>
            </a:r>
            <a:r>
              <a:rPr lang="uk-UA" dirty="0"/>
              <a:t>) </a:t>
            </a:r>
            <a:r>
              <a:rPr lang="uk-UA" b="1" i="1" dirty="0"/>
              <a:t>– невиконання або надмірно тривале виконання рішень національних судів,</a:t>
            </a:r>
            <a:r>
              <a:rPr lang="uk-UA" dirty="0"/>
              <a:t> винесених проти державних органів чи підприємств. Для повного виконання справ вказаної категорії Україні потрібно виконати всі національні судові рішення, винесені проти держави. Було кілька спроб порахувати суму боргу держави за такими рішеннями, однак з огляду на відсутність одного джерела інформації, паперовий документообіг та зобов’язальний характер таких рішень, ці спроби виявилися неуспішними.</a:t>
            </a:r>
          </a:p>
          <a:p>
            <a:pPr algn="just">
              <a:buFont typeface="Wingdings" pitchFamily="2" charset="2"/>
              <a:buChar char="v"/>
            </a:pPr>
            <a:r>
              <a:rPr lang="uk-UA" dirty="0"/>
              <a:t>Світлана Науменко/</a:t>
            </a:r>
            <a:r>
              <a:rPr lang="uk-UA" dirty="0" err="1"/>
              <a:t>Меріт</a:t>
            </a:r>
            <a:r>
              <a:rPr lang="uk-UA" dirty="0"/>
              <a:t> – </a:t>
            </a:r>
            <a:r>
              <a:rPr lang="uk-UA" b="1" i="1" dirty="0"/>
              <a:t>надмірна тривалість цивільного та кримінального провадження.</a:t>
            </a:r>
            <a:endParaRPr lang="uk-UA" dirty="0"/>
          </a:p>
          <a:p>
            <a:pPr algn="just">
              <a:buFont typeface="Wingdings" pitchFamily="2" charset="2"/>
              <a:buChar char="v"/>
            </a:pPr>
            <a:r>
              <a:rPr lang="uk-UA" dirty="0"/>
              <a:t>Олександр Волков – </a:t>
            </a:r>
            <a:r>
              <a:rPr lang="uk-UA" b="1" i="1" dirty="0"/>
              <a:t>незалежність судової гілки влади.</a:t>
            </a:r>
            <a:endParaRPr lang="uk-UA" dirty="0"/>
          </a:p>
          <a:p>
            <a:pPr algn="just">
              <a:buFont typeface="Wingdings" pitchFamily="2" charset="2"/>
              <a:buChar char="v"/>
            </a:pPr>
            <a:r>
              <a:rPr lang="uk-UA" dirty="0"/>
              <a:t>Група справ </a:t>
            </a:r>
            <a:r>
              <a:rPr lang="uk-UA" dirty="0" err="1"/>
              <a:t>Невмержицький</a:t>
            </a:r>
            <a:r>
              <a:rPr lang="uk-UA" dirty="0"/>
              <a:t>/</a:t>
            </a:r>
            <a:r>
              <a:rPr lang="uk-UA" dirty="0" err="1"/>
              <a:t>Сукачов</a:t>
            </a:r>
            <a:r>
              <a:rPr lang="uk-UA" dirty="0"/>
              <a:t>, які стосуються </a:t>
            </a:r>
            <a:r>
              <a:rPr lang="uk-UA" b="1" i="1" dirty="0"/>
              <a:t>умов утримання, що становлять жорстоке поводження, а також відсутність внутрішнього засобу правового захисту</a:t>
            </a:r>
            <a:r>
              <a:rPr lang="uk-UA" dirty="0"/>
              <a:t>.</a:t>
            </a:r>
          </a:p>
          <a:p>
            <a:pPr algn="just">
              <a:buFont typeface="Wingdings" pitchFamily="2" charset="2"/>
              <a:buChar char="v"/>
            </a:pPr>
            <a:r>
              <a:rPr lang="uk-UA" b="1" i="1" dirty="0"/>
              <a:t>Жорстоке поводження та відсутність ефективного розслідування</a:t>
            </a:r>
            <a:r>
              <a:rPr lang="uk-UA" b="1" dirty="0"/>
              <a:t> </a:t>
            </a:r>
            <a:r>
              <a:rPr lang="uk-UA" dirty="0"/>
              <a:t>(</a:t>
            </a:r>
            <a:r>
              <a:rPr lang="uk-UA" dirty="0" err="1"/>
              <a:t>Каверзін</a:t>
            </a:r>
            <a:r>
              <a:rPr lang="uk-UA" dirty="0"/>
              <a:t>/Афанасьєв/</a:t>
            </a:r>
            <a:r>
              <a:rPr lang="uk-UA" dirty="0" err="1"/>
              <a:t>Бєлоусов</a:t>
            </a:r>
            <a:r>
              <a:rPr lang="uk-UA" dirty="0"/>
              <a:t>).</a:t>
            </a:r>
          </a:p>
          <a:p>
            <a:pPr algn="just">
              <a:buFont typeface="Wingdings" pitchFamily="2" charset="2"/>
              <a:buChar char="v"/>
            </a:pPr>
            <a:r>
              <a:rPr lang="uk-UA" b="1" i="1" dirty="0"/>
              <a:t>Безпека журналістів</a:t>
            </a:r>
            <a:r>
              <a:rPr lang="uk-UA" dirty="0"/>
              <a:t>, зокрема розслідування злочинів щодо них (Гонгадзе).</a:t>
            </a:r>
          </a:p>
          <a:p>
            <a:endParaRPr lang="uk-UA" dirty="0"/>
          </a:p>
        </p:txBody>
      </p:sp>
    </p:spTree>
    <p:extLst>
      <p:ext uri="{BB962C8B-B14F-4D97-AF65-F5344CB8AC3E}">
        <p14:creationId xmlns:p14="http://schemas.microsoft.com/office/powerpoint/2010/main" val="18856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7825680" cy="1143000"/>
          </a:xfrm>
        </p:spPr>
        <p:txBody>
          <a:bodyPr/>
          <a:lstStyle/>
          <a:p>
            <a:pPr algn="just"/>
            <a:r>
              <a:rPr lang="uk-UA" sz="2800" b="1" dirty="0"/>
              <a:t>Основними структурними питаннями, які наразі стоять на порядку денному Комітету міністрів щодо України, насамперед є ті, що стосуються таких питань:</a:t>
            </a:r>
            <a:endParaRPr lang="uk-UA" sz="2800" dirty="0"/>
          </a:p>
        </p:txBody>
      </p:sp>
      <p:sp>
        <p:nvSpPr>
          <p:cNvPr id="3" name="Объект 2"/>
          <p:cNvSpPr>
            <a:spLocks noGrp="1"/>
          </p:cNvSpPr>
          <p:nvPr>
            <p:ph idx="1"/>
          </p:nvPr>
        </p:nvSpPr>
        <p:spPr>
          <a:xfrm>
            <a:off x="0" y="1988840"/>
            <a:ext cx="8388424" cy="4869160"/>
          </a:xfrm>
        </p:spPr>
        <p:txBody>
          <a:bodyPr>
            <a:normAutofit/>
          </a:bodyPr>
          <a:lstStyle/>
          <a:p>
            <a:pPr algn="just">
              <a:buFont typeface="Wingdings" pitchFamily="2" charset="2"/>
              <a:buChar char="v"/>
            </a:pPr>
            <a:r>
              <a:rPr lang="uk-UA" dirty="0"/>
              <a:t>Р</a:t>
            </a:r>
            <a:r>
              <a:rPr lang="uk-UA" b="1" i="1" dirty="0"/>
              <a:t>озслідування злочинів на ґрунті ненависті</a:t>
            </a:r>
            <a:r>
              <a:rPr lang="uk-UA" b="1" dirty="0"/>
              <a:t> </a:t>
            </a:r>
            <a:r>
              <a:rPr lang="uk-UA" dirty="0"/>
              <a:t>(</a:t>
            </a:r>
            <a:r>
              <a:rPr lang="uk-UA" dirty="0" err="1"/>
              <a:t>Федорченко</a:t>
            </a:r>
            <a:r>
              <a:rPr lang="uk-UA" dirty="0"/>
              <a:t> та </a:t>
            </a:r>
            <a:r>
              <a:rPr lang="uk-UA" dirty="0" err="1"/>
              <a:t>Лозенко</a:t>
            </a:r>
            <a:r>
              <a:rPr lang="uk-UA" dirty="0"/>
              <a:t>).</a:t>
            </a:r>
          </a:p>
          <a:p>
            <a:pPr algn="just">
              <a:buFont typeface="Wingdings" pitchFamily="2" charset="2"/>
              <a:buChar char="v"/>
            </a:pPr>
            <a:r>
              <a:rPr lang="uk-UA" b="1" i="1" dirty="0"/>
              <a:t>Порушення прав людини під час Майдану</a:t>
            </a:r>
            <a:r>
              <a:rPr lang="uk-UA" dirty="0"/>
              <a:t>, події 2013-2014 рр. (</a:t>
            </a:r>
            <a:r>
              <a:rPr lang="uk-UA" dirty="0" err="1"/>
              <a:t>Шморгунов</a:t>
            </a:r>
            <a:r>
              <a:rPr lang="uk-UA" dirty="0"/>
              <a:t> та інші).</a:t>
            </a:r>
          </a:p>
          <a:p>
            <a:pPr algn="just">
              <a:buFont typeface="Wingdings" pitchFamily="2" charset="2"/>
              <a:buChar char="v"/>
            </a:pPr>
            <a:r>
              <a:rPr lang="uk-UA" b="1" i="1" dirty="0"/>
              <a:t>Законність і тривалість попереднього ув'язнення</a:t>
            </a:r>
            <a:r>
              <a:rPr lang="uk-UA" dirty="0"/>
              <a:t> (Ігнатов).</a:t>
            </a:r>
          </a:p>
          <a:p>
            <a:pPr algn="just">
              <a:buFont typeface="Wingdings" pitchFamily="2" charset="2"/>
              <a:buChar char="v"/>
            </a:pPr>
            <a:r>
              <a:rPr lang="uk-UA" b="1" i="1" dirty="0"/>
              <a:t>Лікування в СІЗО</a:t>
            </a:r>
            <a:r>
              <a:rPr lang="uk-UA" dirty="0"/>
              <a:t> (Логвиненко/Ісаєв/</a:t>
            </a:r>
            <a:r>
              <a:rPr lang="uk-UA" dirty="0" err="1"/>
              <a:t>Каць</a:t>
            </a:r>
            <a:r>
              <a:rPr lang="uk-UA" dirty="0"/>
              <a:t> та інші).</a:t>
            </a:r>
          </a:p>
          <a:p>
            <a:pPr algn="just">
              <a:buFont typeface="Wingdings" pitchFamily="2" charset="2"/>
              <a:buChar char="v"/>
            </a:pPr>
            <a:r>
              <a:rPr lang="uk-UA" b="1" i="1" dirty="0"/>
              <a:t>Незалежність прокуратури</a:t>
            </a:r>
            <a:r>
              <a:rPr lang="uk-UA" dirty="0"/>
              <a:t> (Луценко/Тимошенко).</a:t>
            </a:r>
          </a:p>
          <a:p>
            <a:pPr algn="just">
              <a:buFont typeface="Wingdings" pitchFamily="2" charset="2"/>
              <a:buChar char="v"/>
            </a:pPr>
            <a:r>
              <a:rPr lang="uk-UA" b="1" i="1" dirty="0"/>
              <a:t>Свобода зібрань</a:t>
            </a:r>
            <a:r>
              <a:rPr lang="uk-UA" dirty="0"/>
              <a:t> (</a:t>
            </a:r>
            <a:r>
              <a:rPr lang="uk-UA" dirty="0" err="1"/>
              <a:t>Вєренцов</a:t>
            </a:r>
            <a:r>
              <a:rPr lang="uk-UA" dirty="0"/>
              <a:t>).</a:t>
            </a:r>
          </a:p>
          <a:p>
            <a:pPr algn="just">
              <a:buFont typeface="Wingdings" pitchFamily="2" charset="2"/>
              <a:buChar char="v"/>
            </a:pPr>
            <a:r>
              <a:rPr lang="uk-UA" b="1" i="1" dirty="0"/>
              <a:t>Мораторій на відчуження сільськогосподарських земель</a:t>
            </a:r>
            <a:r>
              <a:rPr lang="uk-UA" dirty="0"/>
              <a:t> (Зеленчук і </a:t>
            </a:r>
            <a:r>
              <a:rPr lang="uk-UA" dirty="0" err="1"/>
              <a:t>Цицюра</a:t>
            </a:r>
            <a:r>
              <a:rPr lang="uk-UA" dirty="0"/>
              <a:t>).</a:t>
            </a:r>
          </a:p>
          <a:p>
            <a:pPr algn="just">
              <a:buFont typeface="Wingdings" pitchFamily="2" charset="2"/>
              <a:buChar char="v"/>
            </a:pPr>
            <a:r>
              <a:rPr lang="uk-UA" b="1" i="1" dirty="0"/>
              <a:t>Люстрація</a:t>
            </a:r>
            <a:r>
              <a:rPr lang="uk-UA" dirty="0"/>
              <a:t> (Полях та інші).</a:t>
            </a:r>
          </a:p>
          <a:p>
            <a:endParaRPr lang="uk-UA" dirty="0"/>
          </a:p>
        </p:txBody>
      </p:sp>
    </p:spTree>
    <p:extLst>
      <p:ext uri="{BB962C8B-B14F-4D97-AF65-F5344CB8AC3E}">
        <p14:creationId xmlns:p14="http://schemas.microsoft.com/office/powerpoint/2010/main" val="1551922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208912" cy="1512168"/>
          </a:xfrm>
        </p:spPr>
        <p:txBody>
          <a:bodyPr/>
          <a:lstStyle/>
          <a:p>
            <a:pPr algn="ctr" fontAlgn="base"/>
            <a:r>
              <a:rPr lang="uk-UA" sz="2000" dirty="0"/>
              <a:t>На засіданнях Комітету міністрів Ради Європи (далі – КМРЄ), що відбулись 14-16 вересня 2021 року у Страсбурзі, було вчергове розглянуто питання виконання нашою державою рішень у групах справ </a:t>
            </a:r>
            <a:r>
              <a:rPr lang="uk-UA" sz="2000" b="1" dirty="0"/>
              <a:t>«Юрій Миколайович Іванов проти України» </a:t>
            </a:r>
            <a:r>
              <a:rPr lang="uk-UA" sz="2000" b="1" dirty="0" smtClean="0"/>
              <a:t>,</a:t>
            </a:r>
            <a:r>
              <a:rPr lang="uk-UA" sz="2000" b="1" dirty="0"/>
              <a:t>  «</a:t>
            </a:r>
            <a:r>
              <a:rPr lang="uk-UA" sz="2000" b="1" dirty="0" err="1"/>
              <a:t>Жовнер</a:t>
            </a:r>
            <a:r>
              <a:rPr lang="uk-UA" sz="2000" b="1" dirty="0"/>
              <a:t> проти України» </a:t>
            </a:r>
            <a:r>
              <a:rPr lang="uk-UA" sz="2000" b="1" dirty="0" smtClean="0"/>
              <a:t>та </a:t>
            </a:r>
            <a:r>
              <a:rPr lang="uk-UA" sz="2000" b="1" dirty="0"/>
              <a:t>«</a:t>
            </a:r>
            <a:r>
              <a:rPr lang="uk-UA" sz="2000" b="1" dirty="0" err="1"/>
              <a:t>Бурмич</a:t>
            </a:r>
            <a:r>
              <a:rPr lang="uk-UA" sz="2000" b="1" dirty="0"/>
              <a:t> та інші проти України</a:t>
            </a:r>
            <a:r>
              <a:rPr lang="uk-UA" sz="2000" b="1" dirty="0" smtClean="0"/>
              <a:t>»</a:t>
            </a:r>
            <a:r>
              <a:rPr lang="uk-UA" sz="2000" dirty="0" smtClean="0"/>
              <a:t>.</a:t>
            </a:r>
            <a:r>
              <a:rPr lang="uk-UA" sz="2400" dirty="0"/>
              <a:t/>
            </a:r>
            <a:br>
              <a:rPr lang="uk-UA" sz="2400" dirty="0"/>
            </a:br>
            <a:endParaRPr lang="uk-UA" sz="2400" dirty="0"/>
          </a:p>
        </p:txBody>
      </p:sp>
      <p:sp>
        <p:nvSpPr>
          <p:cNvPr id="3" name="Объект 2"/>
          <p:cNvSpPr>
            <a:spLocks noGrp="1"/>
          </p:cNvSpPr>
          <p:nvPr>
            <p:ph idx="1"/>
          </p:nvPr>
        </p:nvSpPr>
        <p:spPr>
          <a:xfrm>
            <a:off x="34133" y="1988840"/>
            <a:ext cx="8352928" cy="4680520"/>
          </a:xfrm>
        </p:spPr>
        <p:txBody>
          <a:bodyPr>
            <a:normAutofit lnSpcReduction="10000"/>
          </a:bodyPr>
          <a:lstStyle/>
          <a:p>
            <a:pPr algn="just" fontAlgn="base"/>
            <a:r>
              <a:rPr lang="uk-UA" dirty="0"/>
              <a:t>Уряду України нагадали про його обов’язок повністю вирішити багатогранну проблему </a:t>
            </a:r>
            <a:r>
              <a:rPr lang="uk-UA" b="1" dirty="0">
                <a:solidFill>
                  <a:srgbClr val="002060"/>
                </a:solidFill>
              </a:rPr>
              <a:t>невиконання або затримок у виконанні рішень національних судів,</a:t>
            </a:r>
            <a:r>
              <a:rPr lang="uk-UA" dirty="0"/>
              <a:t> а також про обов’язок України виконувати рішення Європейського суду з прав людини відповідно до статті 46 Конвенції про захист прав людини і основоположних свобод. Водночас КМРЄ зауважив, що наразі Уряд далекий від належного виконання зазначеного обов’язку</a:t>
            </a:r>
            <a:r>
              <a:rPr lang="uk-UA" dirty="0" smtClean="0"/>
              <a:t>;</a:t>
            </a:r>
          </a:p>
          <a:p>
            <a:pPr algn="just" fontAlgn="base"/>
            <a:endParaRPr lang="uk-UA" dirty="0"/>
          </a:p>
          <a:p>
            <a:pPr algn="just" fontAlgn="base"/>
            <a:r>
              <a:rPr lang="uk-UA" dirty="0"/>
              <a:t>КМРЄ було зауважено про виконання Україною </a:t>
            </a:r>
            <a:r>
              <a:rPr lang="uk-UA" b="1" dirty="0">
                <a:solidFill>
                  <a:srgbClr val="002060"/>
                </a:solidFill>
              </a:rPr>
              <a:t>індивідуальних заходів</a:t>
            </a:r>
            <a:r>
              <a:rPr lang="uk-UA" dirty="0"/>
              <a:t>  у 18 справах з групи </a:t>
            </a:r>
            <a:r>
              <a:rPr lang="uk-UA" dirty="0" err="1"/>
              <a:t>Жовнер</a:t>
            </a:r>
            <a:r>
              <a:rPr lang="uk-UA" dirty="0"/>
              <a:t>/Іванов, та знято з контролю ці справи відповідною резолюцією; при цьому Уряд України має надати інформацію щодо виконання інших 31 рішень з цієї групи;</a:t>
            </a:r>
          </a:p>
          <a:p>
            <a:r>
              <a:rPr lang="uk-UA" dirty="0"/>
              <a:t/>
            </a:r>
            <a:br>
              <a:rPr lang="uk-UA" dirty="0"/>
            </a:br>
            <a:endParaRPr lang="uk-UA" dirty="0"/>
          </a:p>
        </p:txBody>
      </p:sp>
    </p:spTree>
    <p:extLst>
      <p:ext uri="{BB962C8B-B14F-4D97-AF65-F5344CB8AC3E}">
        <p14:creationId xmlns:p14="http://schemas.microsoft.com/office/powerpoint/2010/main" val="1040103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136904" cy="6840760"/>
          </a:xfrm>
        </p:spPr>
        <p:txBody>
          <a:bodyPr>
            <a:normAutofit lnSpcReduction="10000"/>
          </a:bodyPr>
          <a:lstStyle/>
          <a:p>
            <a:pPr algn="just" fontAlgn="base"/>
            <a:r>
              <a:rPr lang="uk-UA" dirty="0" smtClean="0"/>
              <a:t>КМРЄ висловив занепокоєння </a:t>
            </a:r>
            <a:r>
              <a:rPr lang="uk-UA" b="1" dirty="0" smtClean="0">
                <a:solidFill>
                  <a:srgbClr val="002060"/>
                </a:solidFill>
              </a:rPr>
              <a:t>відсутністю прогресу </a:t>
            </a:r>
            <a:r>
              <a:rPr lang="uk-UA" dirty="0" smtClean="0"/>
              <a:t>у виконанні Національної стратегії розв’язання проблеми невиконання рішень судів, боржниками за якими є державний орган або державне підприємство, установа, організація, на період до 2022 року</a:t>
            </a:r>
            <a:r>
              <a:rPr lang="uk-UA" b="1" dirty="0" smtClean="0"/>
              <a:t> </a:t>
            </a:r>
            <a:r>
              <a:rPr lang="uk-UA" dirty="0" smtClean="0"/>
              <a:t>та Плану дій, які, у свою чергу, не передбачають необхідних для вирішення проблеми бюджетних асигнувань</a:t>
            </a:r>
            <a:r>
              <a:rPr lang="uk-UA" dirty="0" smtClean="0"/>
              <a:t>.</a:t>
            </a:r>
          </a:p>
          <a:p>
            <a:pPr algn="just" fontAlgn="base"/>
            <a:endParaRPr lang="uk-UA" dirty="0" smtClean="0"/>
          </a:p>
          <a:p>
            <a:pPr algn="just" fontAlgn="base"/>
            <a:r>
              <a:rPr lang="uk-UA" dirty="0" smtClean="0"/>
              <a:t>КМРЄ було зазначено, що реформування інституту приватних виконавців </a:t>
            </a:r>
            <a:r>
              <a:rPr lang="uk-UA" b="1" dirty="0" smtClean="0">
                <a:solidFill>
                  <a:srgbClr val="002060"/>
                </a:solidFill>
              </a:rPr>
              <a:t>не вирішує проблем виконання </a:t>
            </a:r>
            <a:r>
              <a:rPr lang="uk-UA" dirty="0" smtClean="0"/>
              <a:t>рішень національних судів</a:t>
            </a:r>
            <a:r>
              <a:rPr lang="uk-UA" dirty="0" smtClean="0"/>
              <a:t>.</a:t>
            </a:r>
          </a:p>
          <a:p>
            <a:pPr algn="just" fontAlgn="base"/>
            <a:endParaRPr lang="uk-UA" dirty="0" smtClean="0"/>
          </a:p>
          <a:p>
            <a:pPr algn="just" fontAlgn="base"/>
            <a:r>
              <a:rPr lang="uk-UA" dirty="0" smtClean="0"/>
              <a:t>КМРЄ </a:t>
            </a:r>
            <a:r>
              <a:rPr lang="uk-UA" b="1" dirty="0" smtClean="0">
                <a:solidFill>
                  <a:srgbClr val="002060"/>
                </a:solidFill>
              </a:rPr>
              <a:t>висловив зацікавленість </a:t>
            </a:r>
            <a:r>
              <a:rPr lang="uk-UA" dirty="0" smtClean="0"/>
              <a:t>конституційним поданням Верховного Суду до Конституційного Суду України (затверджене Постановою Пленуму Верховного Суду від 18 вересня 2020 року) щодо перевірки на конституційність законів про мораторій та їхню відповідність критеріям верховенства права. </a:t>
            </a:r>
          </a:p>
          <a:p>
            <a:r>
              <a:rPr lang="ru-RU" dirty="0"/>
              <a:t/>
            </a:r>
            <a:br>
              <a:rPr lang="ru-RU" dirty="0"/>
            </a:br>
            <a:endParaRPr lang="uk-UA" dirty="0"/>
          </a:p>
        </p:txBody>
      </p:sp>
    </p:spTree>
    <p:extLst>
      <p:ext uri="{BB962C8B-B14F-4D97-AF65-F5344CB8AC3E}">
        <p14:creationId xmlns:p14="http://schemas.microsoft.com/office/powerpoint/2010/main" val="2230239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280920" cy="6212160"/>
          </a:xfrm>
        </p:spPr>
        <p:txBody>
          <a:bodyPr>
            <a:normAutofit/>
          </a:bodyPr>
          <a:lstStyle/>
          <a:p>
            <a:pPr algn="just" fontAlgn="base"/>
            <a:r>
              <a:rPr lang="ru-RU" sz="2300" dirty="0"/>
              <a:t>КМРЄ закликав Уряд </a:t>
            </a:r>
            <a:r>
              <a:rPr lang="ru-RU" sz="2300" dirty="0" err="1"/>
              <a:t>нарешті</a:t>
            </a:r>
            <a:r>
              <a:rPr lang="ru-RU" sz="2300" dirty="0"/>
              <a:t> </a:t>
            </a:r>
            <a:r>
              <a:rPr lang="ru-RU" sz="2300" dirty="0" err="1"/>
              <a:t>створити</a:t>
            </a:r>
            <a:r>
              <a:rPr lang="ru-RU" sz="2300" dirty="0"/>
              <a:t> </a:t>
            </a:r>
            <a:r>
              <a:rPr lang="ru-RU" sz="2300" b="1" dirty="0">
                <a:solidFill>
                  <a:srgbClr val="002060"/>
                </a:solidFill>
              </a:rPr>
              <a:t>систему </a:t>
            </a:r>
            <a:r>
              <a:rPr lang="ru-RU" sz="2300" b="1" dirty="0" err="1">
                <a:solidFill>
                  <a:srgbClr val="002060"/>
                </a:solidFill>
              </a:rPr>
              <a:t>обліку</a:t>
            </a:r>
            <a:r>
              <a:rPr lang="ru-RU" sz="2300" b="1" dirty="0">
                <a:solidFill>
                  <a:srgbClr val="002060"/>
                </a:solidFill>
              </a:rPr>
              <a:t> </a:t>
            </a:r>
            <a:r>
              <a:rPr lang="ru-RU" sz="2300" b="1" dirty="0" err="1">
                <a:solidFill>
                  <a:srgbClr val="002060"/>
                </a:solidFill>
              </a:rPr>
              <a:t>дан</a:t>
            </a:r>
            <a:r>
              <a:rPr lang="ru-RU" sz="2300" dirty="0" err="1"/>
              <a:t>их</a:t>
            </a:r>
            <a:r>
              <a:rPr lang="ru-RU" sz="2300" dirty="0"/>
              <a:t>, яка б </a:t>
            </a:r>
            <a:r>
              <a:rPr lang="ru-RU" sz="2300" dirty="0" err="1"/>
              <a:t>відображала</a:t>
            </a:r>
            <a:r>
              <a:rPr lang="ru-RU" sz="2300" dirty="0"/>
              <a:t> </a:t>
            </a:r>
            <a:r>
              <a:rPr lang="ru-RU" sz="2300" dirty="0" err="1"/>
              <a:t>ситуацію</a:t>
            </a:r>
            <a:r>
              <a:rPr lang="ru-RU" sz="2300" dirty="0"/>
              <a:t> </a:t>
            </a:r>
            <a:r>
              <a:rPr lang="ru-RU" sz="2300" dirty="0" err="1"/>
              <a:t>щодо</a:t>
            </a:r>
            <a:r>
              <a:rPr lang="ru-RU" sz="2300" dirty="0"/>
              <a:t> </a:t>
            </a:r>
            <a:r>
              <a:rPr lang="ru-RU" sz="2300" dirty="0" err="1"/>
              <a:t>виконання</a:t>
            </a:r>
            <a:r>
              <a:rPr lang="ru-RU" sz="2300" dirty="0"/>
              <a:t> </a:t>
            </a:r>
            <a:r>
              <a:rPr lang="ru-RU" sz="2300" dirty="0" err="1"/>
              <a:t>рішень</a:t>
            </a:r>
            <a:r>
              <a:rPr lang="ru-RU" sz="2300" dirty="0"/>
              <a:t> </a:t>
            </a:r>
            <a:r>
              <a:rPr lang="ru-RU" sz="2300" dirty="0" err="1"/>
              <a:t>національних</a:t>
            </a:r>
            <a:r>
              <a:rPr lang="ru-RU" sz="2300" dirty="0"/>
              <a:t> </a:t>
            </a:r>
            <a:r>
              <a:rPr lang="ru-RU" sz="2300" dirty="0" err="1"/>
              <a:t>судів</a:t>
            </a:r>
            <a:r>
              <a:rPr lang="ru-RU" sz="2300" dirty="0"/>
              <a:t>, </a:t>
            </a:r>
            <a:r>
              <a:rPr lang="ru-RU" sz="2300" dirty="0" err="1"/>
              <a:t>винесених</a:t>
            </a:r>
            <a:r>
              <a:rPr lang="ru-RU" sz="2300" dirty="0"/>
              <a:t> </a:t>
            </a:r>
            <a:r>
              <a:rPr lang="ru-RU" sz="2300" dirty="0" err="1"/>
              <a:t>проти</a:t>
            </a:r>
            <a:r>
              <a:rPr lang="ru-RU" sz="2300" dirty="0"/>
              <a:t> </a:t>
            </a:r>
            <a:r>
              <a:rPr lang="ru-RU" sz="2300" dirty="0" err="1"/>
              <a:t>держави</a:t>
            </a:r>
            <a:r>
              <a:rPr lang="ru-RU" sz="2300" dirty="0" smtClean="0"/>
              <a:t>.</a:t>
            </a:r>
          </a:p>
          <a:p>
            <a:pPr algn="just" fontAlgn="base"/>
            <a:endParaRPr lang="ru-RU" sz="2300" dirty="0"/>
          </a:p>
          <a:p>
            <a:pPr algn="just" fontAlgn="base"/>
            <a:r>
              <a:rPr lang="ru-RU" sz="2300" dirty="0" err="1" smtClean="0"/>
              <a:t>Зазначено</a:t>
            </a:r>
            <a:r>
              <a:rPr lang="ru-RU" sz="2300" dirty="0" smtClean="0"/>
              <a:t> </a:t>
            </a:r>
            <a:r>
              <a:rPr lang="ru-RU" sz="2300" dirty="0"/>
              <a:t>про </a:t>
            </a:r>
            <a:r>
              <a:rPr lang="ru-RU" sz="2300" dirty="0" err="1"/>
              <a:t>необхідність</a:t>
            </a:r>
            <a:r>
              <a:rPr lang="ru-RU" sz="2300" dirty="0"/>
              <a:t> </a:t>
            </a:r>
            <a:r>
              <a:rPr lang="ru-RU" sz="2300" b="1" dirty="0" err="1">
                <a:solidFill>
                  <a:srgbClr val="002060"/>
                </a:solidFill>
              </a:rPr>
              <a:t>втілювати</a:t>
            </a:r>
            <a:r>
              <a:rPr lang="ru-RU" sz="2300" b="1" dirty="0">
                <a:solidFill>
                  <a:srgbClr val="002060"/>
                </a:solidFill>
              </a:rPr>
              <a:t> пакет </a:t>
            </a:r>
            <a:r>
              <a:rPr lang="ru-RU" sz="2300" dirty="0" err="1"/>
              <a:t>законодавчих</a:t>
            </a:r>
            <a:r>
              <a:rPr lang="ru-RU" sz="2300" dirty="0"/>
              <a:t> та </a:t>
            </a:r>
            <a:r>
              <a:rPr lang="ru-RU" sz="2300" dirty="0" err="1"/>
              <a:t>інституційних</a:t>
            </a:r>
            <a:r>
              <a:rPr lang="ru-RU" sz="2300" dirty="0"/>
              <a:t> </a:t>
            </a:r>
            <a:r>
              <a:rPr lang="ru-RU" sz="2300" b="1" dirty="0">
                <a:solidFill>
                  <a:srgbClr val="002060"/>
                </a:solidFill>
              </a:rPr>
              <a:t>реформ</a:t>
            </a:r>
            <a:r>
              <a:rPr lang="ru-RU" sz="2300" dirty="0"/>
              <a:t>, </a:t>
            </a:r>
            <a:r>
              <a:rPr lang="ru-RU" sz="2300" dirty="0" err="1"/>
              <a:t>викладених</a:t>
            </a:r>
            <a:r>
              <a:rPr lang="ru-RU" sz="2300" dirty="0"/>
              <a:t> в </a:t>
            </a:r>
            <a:r>
              <a:rPr lang="ru-RU" sz="2300" dirty="0" err="1"/>
              <a:t>Національній</a:t>
            </a:r>
            <a:r>
              <a:rPr lang="ru-RU" sz="2300" dirty="0"/>
              <a:t> </a:t>
            </a:r>
            <a:r>
              <a:rPr lang="ru-RU" sz="2300" dirty="0" err="1"/>
              <a:t>стратегії</a:t>
            </a:r>
            <a:r>
              <a:rPr lang="ru-RU" sz="2300" dirty="0"/>
              <a:t> та в </a:t>
            </a:r>
            <a:r>
              <a:rPr lang="ru-RU" sz="2300" dirty="0" err="1"/>
              <a:t>Плані</a:t>
            </a:r>
            <a:r>
              <a:rPr lang="ru-RU" sz="2300" dirty="0"/>
              <a:t> </a:t>
            </a:r>
            <a:r>
              <a:rPr lang="ru-RU" sz="2300" dirty="0" err="1"/>
              <a:t>дій</a:t>
            </a:r>
            <a:r>
              <a:rPr lang="ru-RU" sz="2300" dirty="0"/>
              <a:t>, а </a:t>
            </a:r>
            <a:r>
              <a:rPr lang="ru-RU" sz="2300" dirty="0" err="1"/>
              <a:t>також</a:t>
            </a:r>
            <a:r>
              <a:rPr lang="ru-RU" sz="2300" dirty="0"/>
              <a:t> </a:t>
            </a:r>
            <a:r>
              <a:rPr lang="ru-RU" sz="2300" dirty="0" err="1"/>
              <a:t>виділити</a:t>
            </a:r>
            <a:r>
              <a:rPr lang="ru-RU" sz="2300" dirty="0"/>
              <a:t> </a:t>
            </a:r>
            <a:r>
              <a:rPr lang="ru-RU" sz="2300" dirty="0" err="1"/>
              <a:t>достатньо</a:t>
            </a:r>
            <a:r>
              <a:rPr lang="ru-RU" sz="2300" dirty="0"/>
              <a:t> </a:t>
            </a:r>
            <a:r>
              <a:rPr lang="ru-RU" sz="2300" dirty="0" err="1"/>
              <a:t>бюджетних</a:t>
            </a:r>
            <a:r>
              <a:rPr lang="ru-RU" sz="2300" dirty="0"/>
              <a:t> </a:t>
            </a:r>
            <a:r>
              <a:rPr lang="ru-RU" sz="2300" dirty="0" err="1"/>
              <a:t>асигнувань</a:t>
            </a:r>
            <a:r>
              <a:rPr lang="ru-RU" sz="2300" dirty="0" smtClean="0"/>
              <a:t>.</a:t>
            </a:r>
          </a:p>
          <a:p>
            <a:pPr algn="just" fontAlgn="base"/>
            <a:endParaRPr lang="ru-RU" sz="2300" dirty="0" smtClean="0"/>
          </a:p>
          <a:p>
            <a:pPr algn="just" fontAlgn="base"/>
            <a:endParaRPr lang="ru-RU" sz="2300" dirty="0"/>
          </a:p>
          <a:p>
            <a:pPr algn="just" fontAlgn="base"/>
            <a:r>
              <a:rPr lang="ru-RU" sz="2300" dirty="0"/>
              <a:t>КМРЄ </a:t>
            </a:r>
            <a:r>
              <a:rPr lang="ru-RU" sz="2300" dirty="0" err="1"/>
              <a:t>доручив</a:t>
            </a:r>
            <a:r>
              <a:rPr lang="ru-RU" sz="2300" dirty="0"/>
              <a:t> </a:t>
            </a:r>
            <a:r>
              <a:rPr lang="ru-RU" sz="2300" dirty="0" err="1"/>
              <a:t>Секретаріату</a:t>
            </a:r>
            <a:r>
              <a:rPr lang="ru-RU" sz="2300" dirty="0"/>
              <a:t> </a:t>
            </a:r>
            <a:r>
              <a:rPr lang="ru-RU" sz="2300" dirty="0" err="1"/>
              <a:t>підготувати</a:t>
            </a:r>
            <a:r>
              <a:rPr lang="ru-RU" sz="2300" dirty="0"/>
              <a:t> до </a:t>
            </a:r>
            <a:r>
              <a:rPr lang="ru-RU" sz="2300" dirty="0" err="1"/>
              <a:t>наступного</a:t>
            </a:r>
            <a:r>
              <a:rPr lang="ru-RU" sz="2300" dirty="0"/>
              <a:t> </a:t>
            </a:r>
            <a:r>
              <a:rPr lang="ru-RU" sz="2300" dirty="0" err="1"/>
              <a:t>розгляду</a:t>
            </a:r>
            <a:r>
              <a:rPr lang="ru-RU" sz="2300" dirty="0"/>
              <a:t> </a:t>
            </a:r>
            <a:r>
              <a:rPr lang="ru-RU" sz="2300" dirty="0" err="1"/>
              <a:t>групи</a:t>
            </a:r>
            <a:r>
              <a:rPr lang="ru-RU" sz="2300" dirty="0"/>
              <a:t> справ </a:t>
            </a:r>
            <a:r>
              <a:rPr lang="ru-RU" sz="2300" dirty="0" err="1"/>
              <a:t>детальний</a:t>
            </a:r>
            <a:r>
              <a:rPr lang="ru-RU" sz="2300" dirty="0"/>
              <a:t> </a:t>
            </a:r>
            <a:r>
              <a:rPr lang="ru-RU" sz="2300" b="1" dirty="0">
                <a:solidFill>
                  <a:srgbClr val="002060"/>
                </a:solidFill>
              </a:rPr>
              <a:t>меморандум</a:t>
            </a:r>
            <a:r>
              <a:rPr lang="ru-RU" sz="2300" dirty="0"/>
              <a:t> </a:t>
            </a:r>
            <a:r>
              <a:rPr lang="ru-RU" sz="2300" dirty="0" err="1"/>
              <a:t>щодо</a:t>
            </a:r>
            <a:r>
              <a:rPr lang="ru-RU" sz="2300" dirty="0"/>
              <a:t> </a:t>
            </a:r>
            <a:r>
              <a:rPr lang="ru-RU" sz="2300" dirty="0" err="1"/>
              <a:t>питань</a:t>
            </a:r>
            <a:r>
              <a:rPr lang="ru-RU" sz="2300" dirty="0"/>
              <a:t> </a:t>
            </a:r>
            <a:r>
              <a:rPr lang="ru-RU" sz="2300" dirty="0" err="1"/>
              <a:t>фінансових</a:t>
            </a:r>
            <a:r>
              <a:rPr lang="ru-RU" sz="2300" dirty="0"/>
              <a:t> та </a:t>
            </a:r>
            <a:r>
              <a:rPr lang="ru-RU" sz="2300" dirty="0" err="1"/>
              <a:t>бюджетних</a:t>
            </a:r>
            <a:r>
              <a:rPr lang="ru-RU" sz="2300" dirty="0"/>
              <a:t> </a:t>
            </a:r>
            <a:r>
              <a:rPr lang="ru-RU" sz="2300" dirty="0" err="1"/>
              <a:t>асигнувань</a:t>
            </a:r>
            <a:r>
              <a:rPr lang="ru-RU" sz="2300" dirty="0"/>
              <a:t>  для </a:t>
            </a:r>
            <a:r>
              <a:rPr lang="ru-RU" sz="2300" dirty="0" err="1"/>
              <a:t>забезпечення</a:t>
            </a:r>
            <a:r>
              <a:rPr lang="ru-RU" sz="2300" dirty="0"/>
              <a:t> автоматичного </a:t>
            </a:r>
            <a:r>
              <a:rPr lang="ru-RU" sz="2300" dirty="0" err="1"/>
              <a:t>виконання</a:t>
            </a:r>
            <a:r>
              <a:rPr lang="ru-RU" sz="2300" dirty="0"/>
              <a:t> </a:t>
            </a:r>
            <a:r>
              <a:rPr lang="ru-RU" sz="2300" dirty="0" err="1"/>
              <a:t>рішень</a:t>
            </a:r>
            <a:r>
              <a:rPr lang="ru-RU" sz="2300" dirty="0"/>
              <a:t> і </a:t>
            </a:r>
            <a:r>
              <a:rPr lang="ru-RU" sz="2300" dirty="0" err="1"/>
              <a:t>щодо</a:t>
            </a:r>
            <a:r>
              <a:rPr lang="ru-RU" sz="2300" dirty="0"/>
              <a:t> </a:t>
            </a:r>
            <a:r>
              <a:rPr lang="ru-RU" sz="2300" dirty="0" err="1"/>
              <a:t>питань</a:t>
            </a:r>
            <a:r>
              <a:rPr lang="ru-RU" sz="2300" dirty="0"/>
              <a:t> </a:t>
            </a:r>
            <a:r>
              <a:rPr lang="ru-RU" sz="2300" dirty="0" err="1"/>
              <a:t>мораторію</a:t>
            </a:r>
            <a:r>
              <a:rPr lang="ru-RU" sz="2300" dirty="0"/>
              <a:t>, </a:t>
            </a:r>
            <a:r>
              <a:rPr lang="ru-RU" sz="2300" dirty="0" err="1"/>
              <a:t>які</a:t>
            </a:r>
            <a:r>
              <a:rPr lang="ru-RU" sz="2300" dirty="0"/>
              <a:t> </a:t>
            </a:r>
            <a:r>
              <a:rPr lang="ru-RU" sz="2300" dirty="0" err="1"/>
              <a:t>перешкоджають</a:t>
            </a:r>
            <a:r>
              <a:rPr lang="ru-RU" sz="2300" dirty="0"/>
              <a:t> </a:t>
            </a:r>
            <a:r>
              <a:rPr lang="ru-RU" sz="2300" dirty="0" err="1"/>
              <a:t>виконанню</a:t>
            </a:r>
            <a:r>
              <a:rPr lang="ru-RU" sz="2300" dirty="0"/>
              <a:t> </a:t>
            </a:r>
            <a:r>
              <a:rPr lang="ru-RU" sz="2300" dirty="0" err="1"/>
              <a:t>рішень</a:t>
            </a:r>
            <a:r>
              <a:rPr lang="ru-RU" sz="2300" dirty="0"/>
              <a:t>, </a:t>
            </a:r>
            <a:r>
              <a:rPr lang="ru-RU" sz="2300" dirty="0" err="1"/>
              <a:t>винесених</a:t>
            </a:r>
            <a:r>
              <a:rPr lang="ru-RU" sz="2300" dirty="0"/>
              <a:t> не на </a:t>
            </a:r>
            <a:r>
              <a:rPr lang="ru-RU" sz="2300" dirty="0" err="1"/>
              <a:t>користь</a:t>
            </a:r>
            <a:r>
              <a:rPr lang="ru-RU" sz="2300" dirty="0"/>
              <a:t> </a:t>
            </a:r>
            <a:r>
              <a:rPr lang="ru-RU" sz="2300" dirty="0" err="1"/>
              <a:t>державних</a:t>
            </a:r>
            <a:r>
              <a:rPr lang="ru-RU" sz="2300" dirty="0"/>
              <a:t> </a:t>
            </a:r>
            <a:r>
              <a:rPr lang="ru-RU" sz="2300" dirty="0" err="1"/>
              <a:t>підприємств</a:t>
            </a:r>
            <a:r>
              <a:rPr lang="ru-RU" sz="2300" dirty="0"/>
              <a:t>. </a:t>
            </a:r>
          </a:p>
          <a:p>
            <a:endParaRPr lang="uk-UA" dirty="0"/>
          </a:p>
        </p:txBody>
      </p:sp>
    </p:spTree>
    <p:extLst>
      <p:ext uri="{BB962C8B-B14F-4D97-AF65-F5344CB8AC3E}">
        <p14:creationId xmlns:p14="http://schemas.microsoft.com/office/powerpoint/2010/main" val="4170356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800" dirty="0" smtClean="0"/>
              <a:t>План </a:t>
            </a:r>
            <a:endParaRPr lang="uk-UA" sz="4800" dirty="0"/>
          </a:p>
        </p:txBody>
      </p:sp>
      <p:sp>
        <p:nvSpPr>
          <p:cNvPr id="3" name="Объект 2"/>
          <p:cNvSpPr>
            <a:spLocks noGrp="1"/>
          </p:cNvSpPr>
          <p:nvPr>
            <p:ph idx="1"/>
          </p:nvPr>
        </p:nvSpPr>
        <p:spPr>
          <a:xfrm>
            <a:off x="457200" y="1340768"/>
            <a:ext cx="6779096" cy="5184576"/>
          </a:xfrm>
        </p:spPr>
        <p:txBody>
          <a:bodyPr/>
          <a:lstStyle/>
          <a:p>
            <a:pPr marL="571500" indent="-457200" algn="just">
              <a:buFont typeface="+mj-lt"/>
              <a:buAutoNum type="arabicPeriod"/>
            </a:pPr>
            <a:r>
              <a:rPr lang="uk-UA" sz="2400" dirty="0" smtClean="0"/>
              <a:t>Національна процедура виконання рішень </a:t>
            </a:r>
          </a:p>
          <a:p>
            <a:pPr marL="571500" indent="-457200" algn="just">
              <a:buFont typeface="+mj-lt"/>
              <a:buAutoNum type="arabicPeriod"/>
            </a:pPr>
            <a:r>
              <a:rPr lang="uk-UA" sz="2400" dirty="0" smtClean="0"/>
              <a:t>Нагляд Комітету Міністрів РЄ </a:t>
            </a:r>
          </a:p>
          <a:p>
            <a:pPr marL="571500" indent="-457200" algn="just">
              <a:buFont typeface="+mj-lt"/>
              <a:buAutoNum type="arabicPeriod"/>
            </a:pPr>
            <a:r>
              <a:rPr lang="uk-UA" sz="2400" dirty="0" smtClean="0"/>
              <a:t>Застосування судами ЄКСП та практики ЄСПЛ</a:t>
            </a:r>
          </a:p>
          <a:p>
            <a:pPr marL="571500" indent="-457200" algn="just">
              <a:buFont typeface="+mj-lt"/>
              <a:buAutoNum type="arabicPeriod"/>
            </a:pPr>
            <a:r>
              <a:rPr lang="uk-UA" sz="2400" dirty="0"/>
              <a:t>Застосування </a:t>
            </a:r>
            <a:r>
              <a:rPr lang="uk-UA" sz="2400" dirty="0" smtClean="0"/>
              <a:t>органами законодавчої гілки влади </a:t>
            </a:r>
            <a:r>
              <a:rPr lang="uk-UA" sz="2400" dirty="0"/>
              <a:t>ЄКСП та практики </a:t>
            </a:r>
            <a:r>
              <a:rPr lang="uk-UA" sz="2400" dirty="0" smtClean="0"/>
              <a:t>ЄСПЛ</a:t>
            </a:r>
          </a:p>
          <a:p>
            <a:pPr marL="571500" indent="-457200" algn="just">
              <a:buFont typeface="+mj-lt"/>
              <a:buAutoNum type="arabicPeriod"/>
            </a:pPr>
            <a:r>
              <a:rPr lang="uk-UA" sz="2400" dirty="0"/>
              <a:t>Застосування </a:t>
            </a:r>
            <a:r>
              <a:rPr lang="uk-UA" sz="2400" dirty="0" smtClean="0"/>
              <a:t>виконавчою владою та ін. </a:t>
            </a:r>
            <a:r>
              <a:rPr lang="uk-UA" sz="2400" dirty="0" err="1" smtClean="0"/>
              <a:t>адмінорганами</a:t>
            </a:r>
            <a:r>
              <a:rPr lang="uk-UA" sz="2400" dirty="0" smtClean="0"/>
              <a:t> ЄКСП </a:t>
            </a:r>
            <a:r>
              <a:rPr lang="uk-UA" sz="2400" dirty="0"/>
              <a:t>та практики ЄСПЛ</a:t>
            </a:r>
          </a:p>
          <a:p>
            <a:endParaRPr lang="uk-UA" dirty="0"/>
          </a:p>
          <a:p>
            <a:endParaRPr lang="uk-UA" dirty="0"/>
          </a:p>
        </p:txBody>
      </p:sp>
    </p:spTree>
    <p:extLst>
      <p:ext uri="{BB962C8B-B14F-4D97-AF65-F5344CB8AC3E}">
        <p14:creationId xmlns:p14="http://schemas.microsoft.com/office/powerpoint/2010/main" val="2795326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dirty="0" smtClean="0"/>
              <a:t>ЧИТАТИ</a:t>
            </a:r>
            <a:endParaRPr lang="uk-UA" dirty="0"/>
          </a:p>
        </p:txBody>
      </p:sp>
      <p:sp>
        <p:nvSpPr>
          <p:cNvPr id="3" name="Объект 2"/>
          <p:cNvSpPr>
            <a:spLocks noGrp="1"/>
          </p:cNvSpPr>
          <p:nvPr>
            <p:ph idx="1"/>
          </p:nvPr>
        </p:nvSpPr>
        <p:spPr>
          <a:xfrm>
            <a:off x="0" y="1196752"/>
            <a:ext cx="7956376" cy="5400600"/>
          </a:xfrm>
        </p:spPr>
        <p:txBody>
          <a:bodyPr>
            <a:normAutofit/>
          </a:bodyPr>
          <a:lstStyle/>
          <a:p>
            <a:pPr algn="just"/>
            <a:r>
              <a:rPr lang="ru-RU" sz="2400" dirty="0" smtClean="0"/>
              <a:t>ЗАКОН </a:t>
            </a:r>
            <a:r>
              <a:rPr lang="ru-RU" sz="2400" dirty="0"/>
              <a:t>УКРАЇНИ </a:t>
            </a:r>
            <a:r>
              <a:rPr lang="ru-RU" sz="2400" dirty="0" smtClean="0"/>
              <a:t>«Про </a:t>
            </a:r>
            <a:r>
              <a:rPr lang="ru-RU" sz="2400" dirty="0" err="1"/>
              <a:t>виконання</a:t>
            </a:r>
            <a:r>
              <a:rPr lang="ru-RU" sz="2400" dirty="0"/>
              <a:t> </a:t>
            </a:r>
            <a:r>
              <a:rPr lang="ru-RU" sz="2400" dirty="0" err="1"/>
              <a:t>рішень</a:t>
            </a:r>
            <a:r>
              <a:rPr lang="ru-RU" sz="2400" dirty="0"/>
              <a:t> та </a:t>
            </a:r>
            <a:r>
              <a:rPr lang="ru-RU" sz="2400" dirty="0" err="1"/>
              <a:t>застосування</a:t>
            </a:r>
            <a:r>
              <a:rPr lang="ru-RU" sz="2400" dirty="0"/>
              <a:t> </a:t>
            </a:r>
            <a:r>
              <a:rPr lang="ru-RU" sz="2400" dirty="0" smtClean="0"/>
              <a:t>практики </a:t>
            </a:r>
            <a:r>
              <a:rPr lang="ru-RU" sz="2400" dirty="0" err="1" smtClean="0"/>
              <a:t>Європейського</a:t>
            </a:r>
            <a:r>
              <a:rPr lang="ru-RU" sz="2400" dirty="0" smtClean="0"/>
              <a:t> </a:t>
            </a:r>
            <a:r>
              <a:rPr lang="ru-RU" sz="2400" dirty="0"/>
              <a:t>суду з прав </a:t>
            </a:r>
            <a:r>
              <a:rPr lang="ru-RU" sz="2400" dirty="0" err="1" smtClean="0"/>
              <a:t>людини</a:t>
            </a:r>
            <a:r>
              <a:rPr lang="ru-RU" sz="2400" dirty="0" smtClean="0"/>
              <a:t>» </a:t>
            </a:r>
          </a:p>
          <a:p>
            <a:pPr algn="just"/>
            <a:r>
              <a:rPr lang="ru-RU" sz="2400" dirty="0" smtClean="0"/>
              <a:t>Регламент ЄСПЛ</a:t>
            </a:r>
          </a:p>
          <a:p>
            <a:pPr algn="just"/>
            <a:r>
              <a:rPr lang="ru-RU" sz="2400" dirty="0" smtClean="0"/>
              <a:t>ЗАКОН УКРАЇНИ «Про </a:t>
            </a:r>
            <a:r>
              <a:rPr lang="ru-RU" sz="2400" dirty="0" err="1" smtClean="0"/>
              <a:t>виконавче</a:t>
            </a:r>
            <a:r>
              <a:rPr lang="ru-RU" sz="2400" dirty="0" smtClean="0"/>
              <a:t> </a:t>
            </a:r>
            <a:r>
              <a:rPr lang="ru-RU" sz="2400" dirty="0" err="1" smtClean="0"/>
              <a:t>провадження</a:t>
            </a:r>
            <a:r>
              <a:rPr lang="ru-RU" sz="2400" dirty="0" smtClean="0"/>
              <a:t>»</a:t>
            </a:r>
          </a:p>
          <a:p>
            <a:pPr algn="just"/>
            <a:r>
              <a:rPr lang="ru-RU" sz="2400" dirty="0" smtClean="0"/>
              <a:t>Постанова КМУ «</a:t>
            </a:r>
            <a:r>
              <a:rPr lang="ru-RU" sz="2400" dirty="0"/>
              <a:t>Про </a:t>
            </a:r>
            <a:r>
              <a:rPr lang="ru-RU" sz="2400" dirty="0" err="1"/>
              <a:t>утворення</a:t>
            </a:r>
            <a:r>
              <a:rPr lang="ru-RU" sz="2400" dirty="0"/>
              <a:t> </a:t>
            </a:r>
            <a:r>
              <a:rPr lang="ru-RU" sz="2400" dirty="0" err="1"/>
              <a:t>Комісії</a:t>
            </a:r>
            <a:r>
              <a:rPr lang="ru-RU" sz="2400" dirty="0"/>
              <a:t> з </a:t>
            </a:r>
            <a:r>
              <a:rPr lang="ru-RU" sz="2400" dirty="0" err="1"/>
              <a:t>питань</a:t>
            </a:r>
            <a:r>
              <a:rPr lang="ru-RU" sz="2400" dirty="0"/>
              <a:t> </a:t>
            </a:r>
            <a:r>
              <a:rPr lang="ru-RU" sz="2400" dirty="0" err="1"/>
              <a:t>виконання</a:t>
            </a:r>
            <a:r>
              <a:rPr lang="ru-RU" sz="2400" dirty="0"/>
              <a:t> </a:t>
            </a:r>
            <a:r>
              <a:rPr lang="ru-RU" sz="2400" dirty="0" err="1"/>
              <a:t>рішень</a:t>
            </a:r>
            <a:r>
              <a:rPr lang="ru-RU" sz="2400" dirty="0"/>
              <a:t> </a:t>
            </a:r>
            <a:r>
              <a:rPr lang="ru-RU" sz="2400" dirty="0" err="1"/>
              <a:t>Європейського</a:t>
            </a:r>
            <a:r>
              <a:rPr lang="ru-RU" sz="2400" dirty="0"/>
              <a:t> суду з прав </a:t>
            </a:r>
            <a:r>
              <a:rPr lang="ru-RU" sz="2400" dirty="0" err="1" smtClean="0"/>
              <a:t>людини</a:t>
            </a:r>
            <a:r>
              <a:rPr lang="ru-RU" sz="2400" dirty="0" smtClean="0"/>
              <a:t>»</a:t>
            </a:r>
          </a:p>
          <a:p>
            <a:pPr algn="just"/>
            <a:r>
              <a:rPr lang="ru-RU" sz="2400" dirty="0"/>
              <a:t>Постанова КМУ «Про заходи </a:t>
            </a:r>
            <a:r>
              <a:rPr lang="ru-RU" sz="2400" dirty="0" err="1"/>
              <a:t>щодо</a:t>
            </a:r>
            <a:r>
              <a:rPr lang="ru-RU" sz="2400" dirty="0"/>
              <a:t> </a:t>
            </a:r>
            <a:r>
              <a:rPr lang="ru-RU" sz="2400" dirty="0" err="1"/>
              <a:t>реалізації</a:t>
            </a:r>
            <a:r>
              <a:rPr lang="ru-RU" sz="2400" dirty="0"/>
              <a:t> Закону </a:t>
            </a:r>
            <a:r>
              <a:rPr lang="ru-RU" sz="2400" dirty="0" err="1"/>
              <a:t>України</a:t>
            </a:r>
            <a:r>
              <a:rPr lang="ru-RU" sz="2400" dirty="0"/>
              <a:t> </a:t>
            </a:r>
            <a:r>
              <a:rPr lang="ru-RU" sz="2400" dirty="0" smtClean="0"/>
              <a:t>«Про </a:t>
            </a:r>
            <a:r>
              <a:rPr lang="ru-RU" sz="2400" dirty="0" err="1"/>
              <a:t>виконання</a:t>
            </a:r>
            <a:r>
              <a:rPr lang="ru-RU" sz="2400" dirty="0"/>
              <a:t> </a:t>
            </a:r>
            <a:r>
              <a:rPr lang="ru-RU" sz="2400" dirty="0" err="1"/>
              <a:t>рішень</a:t>
            </a:r>
            <a:r>
              <a:rPr lang="ru-RU" sz="2400" dirty="0"/>
              <a:t> та </a:t>
            </a:r>
            <a:r>
              <a:rPr lang="ru-RU" sz="2400" dirty="0" err="1"/>
              <a:t>застосування</a:t>
            </a:r>
            <a:r>
              <a:rPr lang="ru-RU" sz="2400" dirty="0"/>
              <a:t> практики </a:t>
            </a:r>
            <a:r>
              <a:rPr lang="ru-RU" sz="2400" dirty="0" err="1"/>
              <a:t>Європейського</a:t>
            </a:r>
            <a:r>
              <a:rPr lang="ru-RU" sz="2400" dirty="0"/>
              <a:t> суду з прав </a:t>
            </a:r>
            <a:r>
              <a:rPr lang="ru-RU" sz="2400" dirty="0" err="1" smtClean="0"/>
              <a:t>людини</a:t>
            </a:r>
            <a:r>
              <a:rPr lang="ru-RU" sz="2400" dirty="0" smtClean="0"/>
              <a:t>»</a:t>
            </a:r>
          </a:p>
          <a:p>
            <a:endParaRPr lang="ru-RU" dirty="0" smtClean="0"/>
          </a:p>
          <a:p>
            <a:endParaRPr lang="uk-UA" dirty="0"/>
          </a:p>
        </p:txBody>
      </p:sp>
    </p:spTree>
    <p:extLst>
      <p:ext uri="{BB962C8B-B14F-4D97-AF65-F5344CB8AC3E}">
        <p14:creationId xmlns:p14="http://schemas.microsoft.com/office/powerpoint/2010/main" val="1274392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sz="3200" dirty="0" smtClean="0"/>
              <a:t>«Юрій Миколайович Іванов проти України»</a:t>
            </a:r>
          </a:p>
          <a:p>
            <a:r>
              <a:rPr lang="uk-UA" sz="3200" dirty="0" smtClean="0"/>
              <a:t>«</a:t>
            </a:r>
            <a:r>
              <a:rPr lang="uk-UA" sz="3200" dirty="0" err="1" smtClean="0"/>
              <a:t>Бурмич</a:t>
            </a:r>
            <a:r>
              <a:rPr lang="uk-UA" sz="3200" dirty="0" smtClean="0"/>
              <a:t> та інші проти України»</a:t>
            </a:r>
          </a:p>
          <a:p>
            <a:endParaRPr lang="uk-UA" dirty="0"/>
          </a:p>
        </p:txBody>
      </p:sp>
    </p:spTree>
    <p:extLst>
      <p:ext uri="{BB962C8B-B14F-4D97-AF65-F5344CB8AC3E}">
        <p14:creationId xmlns:p14="http://schemas.microsoft.com/office/powerpoint/2010/main" val="484133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Зміни внесені після справ:</a:t>
            </a:r>
            <a:endParaRPr lang="uk-UA" dirty="0"/>
          </a:p>
        </p:txBody>
      </p:sp>
      <p:sp>
        <p:nvSpPr>
          <p:cNvPr id="3" name="Объект 2"/>
          <p:cNvSpPr>
            <a:spLocks noGrp="1"/>
          </p:cNvSpPr>
          <p:nvPr>
            <p:ph idx="1"/>
          </p:nvPr>
        </p:nvSpPr>
        <p:spPr/>
        <p:txBody>
          <a:bodyPr/>
          <a:lstStyle/>
          <a:p>
            <a:r>
              <a:rPr lang="uk-UA" sz="2400" dirty="0" smtClean="0"/>
              <a:t>«Юрій </a:t>
            </a:r>
            <a:r>
              <a:rPr lang="uk-UA" sz="2400" dirty="0"/>
              <a:t>Миколайович Іванов проти України»</a:t>
            </a:r>
          </a:p>
          <a:p>
            <a:r>
              <a:rPr lang="uk-UA" sz="2400" dirty="0" smtClean="0"/>
              <a:t>«</a:t>
            </a:r>
            <a:r>
              <a:rPr lang="uk-UA" sz="2400" dirty="0" err="1" smtClean="0"/>
              <a:t>Невмержицький</a:t>
            </a:r>
            <a:r>
              <a:rPr lang="uk-UA" sz="2400" dirty="0" smtClean="0"/>
              <a:t> проти України»</a:t>
            </a:r>
          </a:p>
          <a:p>
            <a:r>
              <a:rPr lang="uk-UA" sz="2400" dirty="0" smtClean="0"/>
              <a:t>«</a:t>
            </a:r>
            <a:r>
              <a:rPr lang="uk-UA" sz="2400" dirty="0" err="1" smtClean="0"/>
              <a:t>Сокуренко</a:t>
            </a:r>
            <a:r>
              <a:rPr lang="uk-UA" sz="2400" dirty="0" smtClean="0"/>
              <a:t> проти України»</a:t>
            </a:r>
          </a:p>
          <a:p>
            <a:r>
              <a:rPr lang="uk-UA" sz="2400" dirty="0" smtClean="0"/>
              <a:t>«Харченко проти України»</a:t>
            </a:r>
          </a:p>
          <a:p>
            <a:pPr marL="0" indent="0">
              <a:buNone/>
            </a:pPr>
            <a:endParaRPr lang="uk-UA" dirty="0"/>
          </a:p>
        </p:txBody>
      </p:sp>
    </p:spTree>
    <p:extLst>
      <p:ext uri="{BB962C8B-B14F-4D97-AF65-F5344CB8AC3E}">
        <p14:creationId xmlns:p14="http://schemas.microsoft.com/office/powerpoint/2010/main" val="3793904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Виконавча влада та </a:t>
            </a:r>
            <a:r>
              <a:rPr lang="uk-UA" dirty="0" err="1" smtClean="0"/>
              <a:t>ін</a:t>
            </a:r>
            <a:endParaRPr lang="uk-UA" dirty="0"/>
          </a:p>
        </p:txBody>
      </p:sp>
      <p:sp>
        <p:nvSpPr>
          <p:cNvPr id="3" name="Объект 2"/>
          <p:cNvSpPr>
            <a:spLocks noGrp="1"/>
          </p:cNvSpPr>
          <p:nvPr>
            <p:ph idx="1"/>
          </p:nvPr>
        </p:nvSpPr>
        <p:spPr/>
        <p:txBody>
          <a:bodyPr>
            <a:normAutofit/>
          </a:bodyPr>
          <a:lstStyle/>
          <a:p>
            <a:r>
              <a:rPr lang="uk-UA" sz="2800" dirty="0" smtClean="0"/>
              <a:t>«Інтерсплав проти України»</a:t>
            </a:r>
          </a:p>
          <a:p>
            <a:r>
              <a:rPr lang="uk-UA" sz="2800" dirty="0" smtClean="0"/>
              <a:t>«</a:t>
            </a:r>
            <a:r>
              <a:rPr lang="uk-UA" sz="2800" dirty="0" err="1" smtClean="0"/>
              <a:t>Полторацький</a:t>
            </a:r>
            <a:r>
              <a:rPr lang="uk-UA" sz="2800" dirty="0" smtClean="0"/>
              <a:t> проти України»</a:t>
            </a:r>
          </a:p>
          <a:p>
            <a:r>
              <a:rPr lang="uk-UA" sz="2800" dirty="0" smtClean="0"/>
              <a:t>«Афанасьєв проти України»</a:t>
            </a:r>
            <a:endParaRPr lang="uk-UA" sz="2800" dirty="0"/>
          </a:p>
        </p:txBody>
      </p:sp>
    </p:spTree>
    <p:extLst>
      <p:ext uri="{BB962C8B-B14F-4D97-AF65-F5344CB8AC3E}">
        <p14:creationId xmlns:p14="http://schemas.microsoft.com/office/powerpoint/2010/main" val="362472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548680"/>
            <a:ext cx="7992888" cy="6120680"/>
          </a:xfrm>
        </p:spPr>
        <p:txBody>
          <a:bodyPr/>
          <a:lstStyle/>
          <a:p>
            <a:pPr algn="just"/>
            <a:r>
              <a:rPr lang="uk-UA" sz="2800" dirty="0" smtClean="0"/>
              <a:t>Завдяки </a:t>
            </a:r>
            <a:r>
              <a:rPr lang="uk-UA" sz="2800" dirty="0"/>
              <a:t>злагодженій роботі Уряду Комітет міністрів Ради Європи </a:t>
            </a:r>
            <a:r>
              <a:rPr lang="uk-UA" sz="2800" b="1" dirty="0">
                <a:solidFill>
                  <a:srgbClr val="00B050"/>
                </a:solidFill>
              </a:rPr>
              <a:t>припинив нагляд </a:t>
            </a:r>
            <a:r>
              <a:rPr lang="uk-UA" sz="2800" dirty="0"/>
              <a:t>за виконанням 1 129 рішень ЄСПЛ у справах проти України»</a:t>
            </a:r>
            <a:endParaRPr lang="ru-RU" sz="2800" dirty="0" smtClean="0"/>
          </a:p>
          <a:p>
            <a:pPr algn="just"/>
            <a:endParaRPr lang="ru-RU" dirty="0"/>
          </a:p>
          <a:p>
            <a:pPr algn="just"/>
            <a:endParaRPr lang="ru-RU" dirty="0" smtClean="0"/>
          </a:p>
          <a:p>
            <a:pPr algn="just"/>
            <a:endParaRPr lang="ru-RU" dirty="0"/>
          </a:p>
          <a:p>
            <a:pPr algn="just"/>
            <a:r>
              <a:rPr lang="ru-RU" dirty="0" err="1" smtClean="0"/>
              <a:t>Схвалено</a:t>
            </a:r>
            <a:r>
              <a:rPr lang="ru-RU" dirty="0" smtClean="0"/>
              <a:t> </a:t>
            </a:r>
            <a:r>
              <a:rPr lang="ru-RU" b="1" dirty="0">
                <a:solidFill>
                  <a:srgbClr val="00B050"/>
                </a:solidFill>
              </a:rPr>
              <a:t>«</a:t>
            </a:r>
            <a:r>
              <a:rPr lang="ru-RU" b="1" dirty="0" err="1">
                <a:solidFill>
                  <a:srgbClr val="00B050"/>
                </a:solidFill>
              </a:rPr>
              <a:t>Національну</a:t>
            </a:r>
            <a:r>
              <a:rPr lang="ru-RU" b="1" dirty="0">
                <a:solidFill>
                  <a:srgbClr val="00B050"/>
                </a:solidFill>
              </a:rPr>
              <a:t> </a:t>
            </a:r>
            <a:r>
              <a:rPr lang="ru-RU" b="1" dirty="0" err="1">
                <a:solidFill>
                  <a:srgbClr val="00B050"/>
                </a:solidFill>
              </a:rPr>
              <a:t>стратегію</a:t>
            </a:r>
            <a:r>
              <a:rPr lang="ru-RU" b="1" dirty="0">
                <a:solidFill>
                  <a:srgbClr val="00B050"/>
                </a:solidFill>
              </a:rPr>
              <a:t> </a:t>
            </a:r>
            <a:r>
              <a:rPr lang="ru-RU" b="1" dirty="0" err="1">
                <a:solidFill>
                  <a:srgbClr val="00B050"/>
                </a:solidFill>
              </a:rPr>
              <a:t>розв'язання</a:t>
            </a:r>
            <a:r>
              <a:rPr lang="ru-RU" b="1" dirty="0">
                <a:solidFill>
                  <a:srgbClr val="00B050"/>
                </a:solidFill>
              </a:rPr>
              <a:t> </a:t>
            </a:r>
            <a:r>
              <a:rPr lang="ru-RU" b="1" dirty="0" err="1">
                <a:solidFill>
                  <a:srgbClr val="00B050"/>
                </a:solidFill>
              </a:rPr>
              <a:t>проблеми</a:t>
            </a:r>
            <a:r>
              <a:rPr lang="ru-RU" b="1" dirty="0">
                <a:solidFill>
                  <a:srgbClr val="00B050"/>
                </a:solidFill>
              </a:rPr>
              <a:t> </a:t>
            </a:r>
            <a:r>
              <a:rPr lang="ru-RU" b="1" dirty="0" err="1">
                <a:solidFill>
                  <a:srgbClr val="00B050"/>
                </a:solidFill>
              </a:rPr>
              <a:t>невиконання</a:t>
            </a:r>
            <a:r>
              <a:rPr lang="ru-RU" b="1" dirty="0">
                <a:solidFill>
                  <a:srgbClr val="00B050"/>
                </a:solidFill>
              </a:rPr>
              <a:t> </a:t>
            </a:r>
            <a:r>
              <a:rPr lang="ru-RU" b="1" dirty="0" err="1">
                <a:solidFill>
                  <a:srgbClr val="00B050"/>
                </a:solidFill>
              </a:rPr>
              <a:t>рішень</a:t>
            </a:r>
            <a:r>
              <a:rPr lang="ru-RU" b="1" dirty="0">
                <a:solidFill>
                  <a:srgbClr val="00B050"/>
                </a:solidFill>
              </a:rPr>
              <a:t> </a:t>
            </a:r>
            <a:r>
              <a:rPr lang="ru-RU" b="1" dirty="0" err="1">
                <a:solidFill>
                  <a:srgbClr val="00B050"/>
                </a:solidFill>
              </a:rPr>
              <a:t>судів</a:t>
            </a:r>
            <a:r>
              <a:rPr lang="ru-RU" b="1" dirty="0">
                <a:solidFill>
                  <a:srgbClr val="00B050"/>
                </a:solidFill>
              </a:rPr>
              <a:t>, </a:t>
            </a:r>
            <a:r>
              <a:rPr lang="ru-RU" b="1" dirty="0" err="1">
                <a:solidFill>
                  <a:srgbClr val="00B050"/>
                </a:solidFill>
              </a:rPr>
              <a:t>боржниками</a:t>
            </a:r>
            <a:r>
              <a:rPr lang="ru-RU" b="1" dirty="0">
                <a:solidFill>
                  <a:srgbClr val="00B050"/>
                </a:solidFill>
              </a:rPr>
              <a:t> за </a:t>
            </a:r>
            <a:r>
              <a:rPr lang="ru-RU" b="1" dirty="0" err="1">
                <a:solidFill>
                  <a:srgbClr val="00B050"/>
                </a:solidFill>
              </a:rPr>
              <a:t>якими</a:t>
            </a:r>
            <a:r>
              <a:rPr lang="ru-RU" b="1" dirty="0">
                <a:solidFill>
                  <a:srgbClr val="00B050"/>
                </a:solidFill>
              </a:rPr>
              <a:t> є </a:t>
            </a:r>
            <a:r>
              <a:rPr lang="ru-RU" b="1" dirty="0" err="1">
                <a:solidFill>
                  <a:srgbClr val="00B050"/>
                </a:solidFill>
              </a:rPr>
              <a:t>державний</a:t>
            </a:r>
            <a:r>
              <a:rPr lang="ru-RU" b="1" dirty="0">
                <a:solidFill>
                  <a:srgbClr val="00B050"/>
                </a:solidFill>
              </a:rPr>
              <a:t> орган </a:t>
            </a:r>
            <a:r>
              <a:rPr lang="ru-RU" b="1" dirty="0" err="1">
                <a:solidFill>
                  <a:srgbClr val="00B050"/>
                </a:solidFill>
              </a:rPr>
              <a:t>або</a:t>
            </a:r>
            <a:r>
              <a:rPr lang="ru-RU" b="1" dirty="0">
                <a:solidFill>
                  <a:srgbClr val="00B050"/>
                </a:solidFill>
              </a:rPr>
              <a:t> </a:t>
            </a:r>
            <a:r>
              <a:rPr lang="ru-RU" b="1" dirty="0" err="1">
                <a:solidFill>
                  <a:srgbClr val="00B050"/>
                </a:solidFill>
              </a:rPr>
              <a:t>державне</a:t>
            </a:r>
            <a:r>
              <a:rPr lang="ru-RU" b="1" dirty="0">
                <a:solidFill>
                  <a:srgbClr val="00B050"/>
                </a:solidFill>
              </a:rPr>
              <a:t> </a:t>
            </a:r>
            <a:r>
              <a:rPr lang="ru-RU" b="1" dirty="0" err="1">
                <a:solidFill>
                  <a:srgbClr val="00B050"/>
                </a:solidFill>
              </a:rPr>
              <a:t>підприємство</a:t>
            </a:r>
            <a:r>
              <a:rPr lang="ru-RU" b="1" dirty="0">
                <a:solidFill>
                  <a:srgbClr val="00B050"/>
                </a:solidFill>
              </a:rPr>
              <a:t>, </a:t>
            </a:r>
            <a:r>
              <a:rPr lang="ru-RU" b="1" dirty="0" err="1">
                <a:solidFill>
                  <a:srgbClr val="00B050"/>
                </a:solidFill>
              </a:rPr>
              <a:t>установа</a:t>
            </a:r>
            <a:r>
              <a:rPr lang="ru-RU" b="1" dirty="0">
                <a:solidFill>
                  <a:srgbClr val="00B050"/>
                </a:solidFill>
              </a:rPr>
              <a:t>, </a:t>
            </a:r>
            <a:r>
              <a:rPr lang="ru-RU" b="1" dirty="0" err="1">
                <a:solidFill>
                  <a:srgbClr val="00B050"/>
                </a:solidFill>
              </a:rPr>
              <a:t>організація</a:t>
            </a:r>
            <a:r>
              <a:rPr lang="ru-RU" b="1" dirty="0">
                <a:solidFill>
                  <a:srgbClr val="00B050"/>
                </a:solidFill>
              </a:rPr>
              <a:t> на </a:t>
            </a:r>
            <a:r>
              <a:rPr lang="ru-RU" b="1" dirty="0" err="1">
                <a:solidFill>
                  <a:srgbClr val="00B050"/>
                </a:solidFill>
              </a:rPr>
              <a:t>період</a:t>
            </a:r>
            <a:r>
              <a:rPr lang="ru-RU" b="1" dirty="0">
                <a:solidFill>
                  <a:srgbClr val="00B050"/>
                </a:solidFill>
              </a:rPr>
              <a:t> до 2022 р.»</a:t>
            </a:r>
            <a:r>
              <a:rPr lang="ru-RU" dirty="0"/>
              <a:t> та План </a:t>
            </a:r>
            <a:r>
              <a:rPr lang="ru-RU" dirty="0" err="1"/>
              <a:t>заходів</a:t>
            </a:r>
            <a:r>
              <a:rPr lang="ru-RU" dirty="0"/>
              <a:t> </a:t>
            </a:r>
            <a:r>
              <a:rPr lang="ru-RU" dirty="0" err="1"/>
              <a:t>щодо</a:t>
            </a:r>
            <a:r>
              <a:rPr lang="ru-RU" dirty="0"/>
              <a:t> </a:t>
            </a:r>
            <a:r>
              <a:rPr lang="ru-RU" dirty="0" err="1"/>
              <a:t>її</a:t>
            </a:r>
            <a:r>
              <a:rPr lang="ru-RU" dirty="0"/>
              <a:t> </a:t>
            </a:r>
            <a:r>
              <a:rPr lang="ru-RU" dirty="0" err="1"/>
              <a:t>реалізації</a:t>
            </a:r>
            <a:r>
              <a:rPr lang="ru-RU" dirty="0"/>
              <a:t>.</a:t>
            </a:r>
            <a:endParaRPr lang="uk-UA" dirty="0"/>
          </a:p>
        </p:txBody>
      </p:sp>
    </p:spTree>
    <p:extLst>
      <p:ext uri="{BB962C8B-B14F-4D97-AF65-F5344CB8AC3E}">
        <p14:creationId xmlns:p14="http://schemas.microsoft.com/office/powerpoint/2010/main" val="2905078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476672"/>
            <a:ext cx="8136904" cy="6381328"/>
          </a:xfrm>
        </p:spPr>
        <p:txBody>
          <a:bodyPr/>
          <a:lstStyle/>
          <a:p>
            <a:pPr algn="just" fontAlgn="base"/>
            <a:r>
              <a:rPr lang="uk-UA" dirty="0"/>
              <a:t>Значимим у сфері виконання рішень ЄСПЛ стало ще й створення та запуск для користування </a:t>
            </a:r>
            <a:r>
              <a:rPr lang="uk-UA" b="1" dirty="0">
                <a:solidFill>
                  <a:srgbClr val="002060"/>
                </a:solidFill>
              </a:rPr>
              <a:t>україномовного інтерфейсу бази даних Європейського суду з прав людини </a:t>
            </a:r>
            <a:r>
              <a:rPr lang="en-US" b="1" dirty="0">
                <a:solidFill>
                  <a:srgbClr val="002060"/>
                </a:solidFill>
              </a:rPr>
              <a:t>HUDOC</a:t>
            </a:r>
            <a:r>
              <a:rPr lang="en-US" b="1" dirty="0" smtClean="0">
                <a:solidFill>
                  <a:srgbClr val="002060"/>
                </a:solidFill>
              </a:rPr>
              <a:t>.</a:t>
            </a:r>
            <a:endParaRPr lang="uk-UA" b="1" dirty="0" smtClean="0">
              <a:solidFill>
                <a:srgbClr val="002060"/>
              </a:solidFill>
            </a:endParaRPr>
          </a:p>
          <a:p>
            <a:pPr algn="just" fontAlgn="base"/>
            <a:endParaRPr lang="uk-UA" dirty="0"/>
          </a:p>
          <a:p>
            <a:pPr algn="just" fontAlgn="base"/>
            <a:endParaRPr lang="en-US" dirty="0"/>
          </a:p>
          <a:p>
            <a:pPr algn="r" fontAlgn="base"/>
            <a:r>
              <a:rPr lang="en-US" i="1" dirty="0"/>
              <a:t>«</a:t>
            </a:r>
            <a:r>
              <a:rPr lang="uk-UA" i="1" dirty="0"/>
              <a:t>Ця база надає доступ до практики Європейського суду, Європейської Комісії з прав людини (рішень та звітів) та резолюцій Комітету </a:t>
            </a:r>
            <a:r>
              <a:rPr lang="en-US" i="1" dirty="0"/>
              <a:t>M</a:t>
            </a:r>
            <a:r>
              <a:rPr lang="uk-UA" i="1" dirty="0" err="1"/>
              <a:t>іністрів</a:t>
            </a:r>
            <a:r>
              <a:rPr lang="uk-UA" i="1" dirty="0"/>
              <a:t>. </a:t>
            </a:r>
            <a:endParaRPr lang="uk-UA" i="1" dirty="0" smtClean="0"/>
          </a:p>
          <a:p>
            <a:pPr algn="r" fontAlgn="base"/>
            <a:r>
              <a:rPr lang="uk-UA" i="1" dirty="0" smtClean="0"/>
              <a:t>Україномовний </a:t>
            </a:r>
            <a:r>
              <a:rPr lang="uk-UA" i="1" dirty="0"/>
              <a:t>інтерфейс </a:t>
            </a:r>
            <a:r>
              <a:rPr lang="en-US" i="1" dirty="0"/>
              <a:t>HUDOC </a:t>
            </a:r>
            <a:r>
              <a:rPr lang="uk-UA" i="1" dirty="0"/>
              <a:t>має поглибити розуміння практики ЄСПЛ серед юристів та широкої громадськості. Вкрай важливо, щоб європейські стандарти ширше застосовувались національними судами, які стоять на захисті прав людини»</a:t>
            </a:r>
          </a:p>
          <a:p>
            <a:endParaRPr lang="uk-UA" dirty="0"/>
          </a:p>
        </p:txBody>
      </p:sp>
    </p:spTree>
    <p:extLst>
      <p:ext uri="{BB962C8B-B14F-4D97-AF65-F5344CB8AC3E}">
        <p14:creationId xmlns:p14="http://schemas.microsoft.com/office/powerpoint/2010/main" val="887116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Україна проти Росії</a:t>
            </a:r>
            <a:endParaRPr lang="uk-UA" dirty="0"/>
          </a:p>
        </p:txBody>
      </p:sp>
      <p:sp>
        <p:nvSpPr>
          <p:cNvPr id="3" name="Объект 2"/>
          <p:cNvSpPr>
            <a:spLocks noGrp="1"/>
          </p:cNvSpPr>
          <p:nvPr>
            <p:ph idx="1"/>
          </p:nvPr>
        </p:nvSpPr>
        <p:spPr/>
        <p:txBody>
          <a:bodyPr/>
          <a:lstStyle/>
          <a:p>
            <a:pPr marL="114300" indent="0" algn="just">
              <a:buNone/>
            </a:pPr>
            <a:r>
              <a:rPr lang="uk-UA" dirty="0" smtClean="0"/>
              <a:t>У провадженні </a:t>
            </a:r>
            <a:r>
              <a:rPr lang="uk-UA" dirty="0"/>
              <a:t>ЄСПЛ перебуває </a:t>
            </a:r>
            <a:r>
              <a:rPr lang="uk-UA" b="1" dirty="0">
                <a:solidFill>
                  <a:srgbClr val="002060"/>
                </a:solidFill>
              </a:rPr>
              <a:t>4 міждержавні справи </a:t>
            </a:r>
            <a:r>
              <a:rPr lang="uk-UA" dirty="0"/>
              <a:t>щодо Криму, щодо порушень прав людини на окремих територіях Донецької та Луганської областей, у т.ч. щодо збиття літака рейсу МН17, щодо політичних в’язнів та щодо захоплених українських моряків.</a:t>
            </a:r>
          </a:p>
        </p:txBody>
      </p:sp>
    </p:spTree>
    <p:extLst>
      <p:ext uri="{BB962C8B-B14F-4D97-AF65-F5344CB8AC3E}">
        <p14:creationId xmlns:p14="http://schemas.microsoft.com/office/powerpoint/2010/main" val="16752579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168</TotalTime>
  <Words>633</Words>
  <Application>Microsoft Office PowerPoint</Application>
  <PresentationFormat>Экран (4:3)</PresentationFormat>
  <Paragraphs>82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Соседство</vt:lpstr>
      <vt:lpstr>Виконання рішень та застосування практики ЄСПЛ</vt:lpstr>
      <vt:lpstr>План </vt:lpstr>
      <vt:lpstr>ЧИТАТИ</vt:lpstr>
      <vt:lpstr>Презентация PowerPoint</vt:lpstr>
      <vt:lpstr>Зміни внесені після справ:</vt:lpstr>
      <vt:lpstr>Виконавча влада та ін</vt:lpstr>
      <vt:lpstr>Презентация PowerPoint</vt:lpstr>
      <vt:lpstr>Презентация PowerPoint</vt:lpstr>
      <vt:lpstr>Україна проти Росії</vt:lpstr>
      <vt:lpstr>Презентация PowerPoint</vt:lpstr>
      <vt:lpstr>Станом на листопад 2021 р. на розгляді Комітету міністрів Ради Європи перебуває</vt:lpstr>
      <vt:lpstr>Основними структурними питаннями, які наразі стоять на порядку денному Комітету міністрів щодо України, насамперед є ті, що стосуються таких питань:</vt:lpstr>
      <vt:lpstr>Основними структурними питаннями, які наразі стоять на порядку денному Комітету міністрів щодо України, насамперед є ті, що стосуються таких питань:</vt:lpstr>
      <vt:lpstr>На засіданнях Комітету міністрів Ради Європи (далі – КМРЄ), що відбулись 14-16 вересня 2021 року у Страсбурзі, було вчергове розглянуто питання виконання нашою державою рішень у групах справ «Юрій Миколайович Іванов проти України» ,  «Жовнер проти України» та «Бурмич та інші проти України».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Виконання рішень та застосування практики ЄСПЛ</dc:title>
  <dc:creator>Пользователь</dc:creator>
  <cp:lastModifiedBy>Пользователь</cp:lastModifiedBy>
  <cp:revision>11</cp:revision>
  <dcterms:created xsi:type="dcterms:W3CDTF">2021-04-13T07:34:30Z</dcterms:created>
  <dcterms:modified xsi:type="dcterms:W3CDTF">2022-02-08T11:04:50Z</dcterms:modified>
</cp:coreProperties>
</file>