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8" r:id="rId3"/>
    <p:sldId id="257" r:id="rId4"/>
    <p:sldId id="259" r:id="rId5"/>
    <p:sldId id="260" r:id="rId6"/>
    <p:sldId id="261" r:id="rId7"/>
    <p:sldId id="262" r:id="rId8"/>
    <p:sldId id="264" r:id="rId9"/>
    <p:sldId id="265" r:id="rId10"/>
    <p:sldId id="266" r:id="rId11"/>
    <p:sldId id="267" r:id="rId12"/>
    <p:sldId id="268" r:id="rId13"/>
    <p:sldId id="269" r:id="rId14"/>
    <p:sldId id="270" r:id="rId15"/>
    <p:sldId id="271" r:id="rId16"/>
    <p:sldId id="286" r:id="rId17"/>
    <p:sldId id="287" r:id="rId18"/>
    <p:sldId id="275" r:id="rId19"/>
    <p:sldId id="272" r:id="rId20"/>
    <p:sldId id="273" r:id="rId21"/>
    <p:sldId id="282" r:id="rId22"/>
    <p:sldId id="283" r:id="rId23"/>
    <p:sldId id="284" r:id="rId24"/>
    <p:sldId id="285" r:id="rId25"/>
    <p:sldId id="274" r:id="rId26"/>
    <p:sldId id="277" r:id="rId27"/>
    <p:sldId id="276" r:id="rId28"/>
    <p:sldId id="278" r:id="rId29"/>
    <p:sldId id="279" r:id="rId30"/>
    <p:sldId id="280" r:id="rId31"/>
    <p:sldId id="281" r:id="rId32"/>
    <p:sldId id="263"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D4DE3C7-DDBA-3C4A-A0F6-04198A06B596}" v="158" dt="2026-02-16T05:39:28.18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637"/>
    <p:restoredTop sz="94660"/>
  </p:normalViewPr>
  <p:slideViewPr>
    <p:cSldViewPr snapToGrid="0">
      <p:cViewPr>
        <p:scale>
          <a:sx n="128" d="100"/>
          <a:sy n="128" d="100"/>
        </p:scale>
        <p:origin x="216" y="1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iagrams/_rels/data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4" Type="http://schemas.openxmlformats.org/officeDocument/2006/relationships/image" Target="../media/image15.svg"/></Relationships>
</file>

<file path=ppt/diagrams/_rels/drawing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4" Type="http://schemas.openxmlformats.org/officeDocument/2006/relationships/image" Target="../media/image15.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3798790-745D-4589-BF39-EE08DEC3F584}"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C0A02E1B-335F-424B-A238-EA0ADB82C88C}">
      <dgm:prSet/>
      <dgm:spPr/>
      <dgm:t>
        <a:bodyPr/>
        <a:lstStyle/>
        <a:p>
          <a:r>
            <a:rPr lang="uk-UA"/>
            <a:t>Проактивні послуги (ініціатива походить від поілці, зокрема патрулювання);</a:t>
          </a:r>
          <a:endParaRPr lang="en-US"/>
        </a:p>
      </dgm:t>
    </dgm:pt>
    <dgm:pt modelId="{F5AE890C-F6FF-44E2-858D-33DC2ADE7B25}" type="parTrans" cxnId="{C410F5CB-EEF6-42A3-A8C3-6695C315F82A}">
      <dgm:prSet/>
      <dgm:spPr/>
      <dgm:t>
        <a:bodyPr/>
        <a:lstStyle/>
        <a:p>
          <a:endParaRPr lang="en-US"/>
        </a:p>
      </dgm:t>
    </dgm:pt>
    <dgm:pt modelId="{C4618254-AE2B-40FD-A5CA-C3FB66C10DD6}" type="sibTrans" cxnId="{C410F5CB-EEF6-42A3-A8C3-6695C315F82A}">
      <dgm:prSet/>
      <dgm:spPr/>
      <dgm:t>
        <a:bodyPr/>
        <a:lstStyle/>
        <a:p>
          <a:endParaRPr lang="en-US"/>
        </a:p>
      </dgm:t>
    </dgm:pt>
    <dgm:pt modelId="{34747054-3AE7-4248-B3DD-3FEF5332F232}">
      <dgm:prSet/>
      <dgm:spPr/>
      <dgm:t>
        <a:bodyPr/>
        <a:lstStyle/>
        <a:p>
          <a:r>
            <a:rPr lang="uk-UA"/>
            <a:t>Реактивні послуги (реагування на звернення або повідомлення громадян).</a:t>
          </a:r>
          <a:endParaRPr lang="en-US"/>
        </a:p>
      </dgm:t>
    </dgm:pt>
    <dgm:pt modelId="{9AF4467D-A254-4CCD-B362-7119C820032E}" type="parTrans" cxnId="{12883A5D-FD5C-4BD2-AFF3-8E12967D6A56}">
      <dgm:prSet/>
      <dgm:spPr/>
      <dgm:t>
        <a:bodyPr/>
        <a:lstStyle/>
        <a:p>
          <a:endParaRPr lang="en-US"/>
        </a:p>
      </dgm:t>
    </dgm:pt>
    <dgm:pt modelId="{378F4953-2C27-4AD9-8313-6E5DF5067679}" type="sibTrans" cxnId="{12883A5D-FD5C-4BD2-AFF3-8E12967D6A56}">
      <dgm:prSet/>
      <dgm:spPr/>
      <dgm:t>
        <a:bodyPr/>
        <a:lstStyle/>
        <a:p>
          <a:endParaRPr lang="en-US"/>
        </a:p>
      </dgm:t>
    </dgm:pt>
    <dgm:pt modelId="{31C039DE-89DC-9B44-AA15-48C4DE123A41}" type="pres">
      <dgm:prSet presAssocID="{73798790-745D-4589-BF39-EE08DEC3F584}" presName="hierChild1" presStyleCnt="0">
        <dgm:presLayoutVars>
          <dgm:chPref val="1"/>
          <dgm:dir/>
          <dgm:animOne val="branch"/>
          <dgm:animLvl val="lvl"/>
          <dgm:resizeHandles/>
        </dgm:presLayoutVars>
      </dgm:prSet>
      <dgm:spPr/>
    </dgm:pt>
    <dgm:pt modelId="{F50DE899-D7C8-7849-B04C-99346BCA6A11}" type="pres">
      <dgm:prSet presAssocID="{C0A02E1B-335F-424B-A238-EA0ADB82C88C}" presName="hierRoot1" presStyleCnt="0"/>
      <dgm:spPr/>
    </dgm:pt>
    <dgm:pt modelId="{9780989C-11B7-4E42-98B0-9A247162CBC1}" type="pres">
      <dgm:prSet presAssocID="{C0A02E1B-335F-424B-A238-EA0ADB82C88C}" presName="composite" presStyleCnt="0"/>
      <dgm:spPr/>
    </dgm:pt>
    <dgm:pt modelId="{F02DE6FE-C7FE-3547-9735-26AECBA7F7D7}" type="pres">
      <dgm:prSet presAssocID="{C0A02E1B-335F-424B-A238-EA0ADB82C88C}" presName="background" presStyleLbl="node0" presStyleIdx="0" presStyleCnt="2"/>
      <dgm:spPr/>
    </dgm:pt>
    <dgm:pt modelId="{80AEDB9C-61E0-9F4B-8053-3AF090C363E6}" type="pres">
      <dgm:prSet presAssocID="{C0A02E1B-335F-424B-A238-EA0ADB82C88C}" presName="text" presStyleLbl="fgAcc0" presStyleIdx="0" presStyleCnt="2">
        <dgm:presLayoutVars>
          <dgm:chPref val="3"/>
        </dgm:presLayoutVars>
      </dgm:prSet>
      <dgm:spPr/>
    </dgm:pt>
    <dgm:pt modelId="{A83BC4AB-3E52-0C48-BD4A-6263ECE78946}" type="pres">
      <dgm:prSet presAssocID="{C0A02E1B-335F-424B-A238-EA0ADB82C88C}" presName="hierChild2" presStyleCnt="0"/>
      <dgm:spPr/>
    </dgm:pt>
    <dgm:pt modelId="{B081932D-5758-524D-808D-5B08BE11615E}" type="pres">
      <dgm:prSet presAssocID="{34747054-3AE7-4248-B3DD-3FEF5332F232}" presName="hierRoot1" presStyleCnt="0"/>
      <dgm:spPr/>
    </dgm:pt>
    <dgm:pt modelId="{FEF04749-D91A-5D43-B75D-9820774DA87E}" type="pres">
      <dgm:prSet presAssocID="{34747054-3AE7-4248-B3DD-3FEF5332F232}" presName="composite" presStyleCnt="0"/>
      <dgm:spPr/>
    </dgm:pt>
    <dgm:pt modelId="{ABB5C210-75FA-424B-A8E2-BA3908EF1251}" type="pres">
      <dgm:prSet presAssocID="{34747054-3AE7-4248-B3DD-3FEF5332F232}" presName="background" presStyleLbl="node0" presStyleIdx="1" presStyleCnt="2"/>
      <dgm:spPr/>
    </dgm:pt>
    <dgm:pt modelId="{84F206E3-C8A6-A54F-861F-26154E406D48}" type="pres">
      <dgm:prSet presAssocID="{34747054-3AE7-4248-B3DD-3FEF5332F232}" presName="text" presStyleLbl="fgAcc0" presStyleIdx="1" presStyleCnt="2">
        <dgm:presLayoutVars>
          <dgm:chPref val="3"/>
        </dgm:presLayoutVars>
      </dgm:prSet>
      <dgm:spPr/>
    </dgm:pt>
    <dgm:pt modelId="{E3E9E103-E5FA-3E4C-BEBA-9E8B0B155FDE}" type="pres">
      <dgm:prSet presAssocID="{34747054-3AE7-4248-B3DD-3FEF5332F232}" presName="hierChild2" presStyleCnt="0"/>
      <dgm:spPr/>
    </dgm:pt>
  </dgm:ptLst>
  <dgm:cxnLst>
    <dgm:cxn modelId="{1666D20A-BCC7-6046-852C-8250D4C93DE8}" type="presOf" srcId="{34747054-3AE7-4248-B3DD-3FEF5332F232}" destId="{84F206E3-C8A6-A54F-861F-26154E406D48}" srcOrd="0" destOrd="0" presId="urn:microsoft.com/office/officeart/2005/8/layout/hierarchy1"/>
    <dgm:cxn modelId="{12883A5D-FD5C-4BD2-AFF3-8E12967D6A56}" srcId="{73798790-745D-4589-BF39-EE08DEC3F584}" destId="{34747054-3AE7-4248-B3DD-3FEF5332F232}" srcOrd="1" destOrd="0" parTransId="{9AF4467D-A254-4CCD-B362-7119C820032E}" sibTransId="{378F4953-2C27-4AD9-8313-6E5DF5067679}"/>
    <dgm:cxn modelId="{3239F6A7-48DD-1E4F-AB7B-068653DBF3FD}" type="presOf" srcId="{73798790-745D-4589-BF39-EE08DEC3F584}" destId="{31C039DE-89DC-9B44-AA15-48C4DE123A41}" srcOrd="0" destOrd="0" presId="urn:microsoft.com/office/officeart/2005/8/layout/hierarchy1"/>
    <dgm:cxn modelId="{C410F5CB-EEF6-42A3-A8C3-6695C315F82A}" srcId="{73798790-745D-4589-BF39-EE08DEC3F584}" destId="{C0A02E1B-335F-424B-A238-EA0ADB82C88C}" srcOrd="0" destOrd="0" parTransId="{F5AE890C-F6FF-44E2-858D-33DC2ADE7B25}" sibTransId="{C4618254-AE2B-40FD-A5CA-C3FB66C10DD6}"/>
    <dgm:cxn modelId="{F68ADDD5-BE76-7643-AB12-C19C6E79B93C}" type="presOf" srcId="{C0A02E1B-335F-424B-A238-EA0ADB82C88C}" destId="{80AEDB9C-61E0-9F4B-8053-3AF090C363E6}" srcOrd="0" destOrd="0" presId="urn:microsoft.com/office/officeart/2005/8/layout/hierarchy1"/>
    <dgm:cxn modelId="{D906B91C-1A40-CA48-BC95-E9B197E3A14E}" type="presParOf" srcId="{31C039DE-89DC-9B44-AA15-48C4DE123A41}" destId="{F50DE899-D7C8-7849-B04C-99346BCA6A11}" srcOrd="0" destOrd="0" presId="urn:microsoft.com/office/officeart/2005/8/layout/hierarchy1"/>
    <dgm:cxn modelId="{7B4C1E05-84F1-F847-9B2F-C13370B01DA7}" type="presParOf" srcId="{F50DE899-D7C8-7849-B04C-99346BCA6A11}" destId="{9780989C-11B7-4E42-98B0-9A247162CBC1}" srcOrd="0" destOrd="0" presId="urn:microsoft.com/office/officeart/2005/8/layout/hierarchy1"/>
    <dgm:cxn modelId="{359AA96F-1DDC-344A-AC43-ED9584E67EA1}" type="presParOf" srcId="{9780989C-11B7-4E42-98B0-9A247162CBC1}" destId="{F02DE6FE-C7FE-3547-9735-26AECBA7F7D7}" srcOrd="0" destOrd="0" presId="urn:microsoft.com/office/officeart/2005/8/layout/hierarchy1"/>
    <dgm:cxn modelId="{59AF8688-B616-2A4E-80D6-7F764CFAD730}" type="presParOf" srcId="{9780989C-11B7-4E42-98B0-9A247162CBC1}" destId="{80AEDB9C-61E0-9F4B-8053-3AF090C363E6}" srcOrd="1" destOrd="0" presId="urn:microsoft.com/office/officeart/2005/8/layout/hierarchy1"/>
    <dgm:cxn modelId="{70ED01BF-02AF-CF4C-B911-8025A9FFEDE5}" type="presParOf" srcId="{F50DE899-D7C8-7849-B04C-99346BCA6A11}" destId="{A83BC4AB-3E52-0C48-BD4A-6263ECE78946}" srcOrd="1" destOrd="0" presId="urn:microsoft.com/office/officeart/2005/8/layout/hierarchy1"/>
    <dgm:cxn modelId="{AB80AC6B-BAB2-0F4C-A741-61AF7666AEC9}" type="presParOf" srcId="{31C039DE-89DC-9B44-AA15-48C4DE123A41}" destId="{B081932D-5758-524D-808D-5B08BE11615E}" srcOrd="1" destOrd="0" presId="urn:microsoft.com/office/officeart/2005/8/layout/hierarchy1"/>
    <dgm:cxn modelId="{A7AEFCD5-32A7-D643-B861-C4B8DC13160A}" type="presParOf" srcId="{B081932D-5758-524D-808D-5B08BE11615E}" destId="{FEF04749-D91A-5D43-B75D-9820774DA87E}" srcOrd="0" destOrd="0" presId="urn:microsoft.com/office/officeart/2005/8/layout/hierarchy1"/>
    <dgm:cxn modelId="{797D6753-9BF4-BF43-AB7D-63CFD9011BD7}" type="presParOf" srcId="{FEF04749-D91A-5D43-B75D-9820774DA87E}" destId="{ABB5C210-75FA-424B-A8E2-BA3908EF1251}" srcOrd="0" destOrd="0" presId="urn:microsoft.com/office/officeart/2005/8/layout/hierarchy1"/>
    <dgm:cxn modelId="{A724BB7A-9631-8545-8F1B-4C65447A5EA7}" type="presParOf" srcId="{FEF04749-D91A-5D43-B75D-9820774DA87E}" destId="{84F206E3-C8A6-A54F-861F-26154E406D48}" srcOrd="1" destOrd="0" presId="urn:microsoft.com/office/officeart/2005/8/layout/hierarchy1"/>
    <dgm:cxn modelId="{1D07C923-F42B-254D-B728-99F788BF7340}" type="presParOf" srcId="{B081932D-5758-524D-808D-5B08BE11615E}" destId="{E3E9E103-E5FA-3E4C-BEBA-9E8B0B155FDE}"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3798790-745D-4589-BF39-EE08DEC3F584}"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C0A02E1B-335F-424B-A238-EA0ADB82C88C}">
      <dgm:prSet/>
      <dgm:spPr/>
      <dgm:t>
        <a:bodyPr/>
        <a:lstStyle/>
        <a:p>
          <a:r>
            <a:rPr lang="uk-UA" dirty="0" err="1"/>
            <a:t>Обовязкові</a:t>
          </a:r>
          <a:r>
            <a:rPr lang="uk-UA" dirty="0"/>
            <a:t> послуги, за якими громадяни </a:t>
          </a:r>
          <a:r>
            <a:rPr lang="uk-UA" dirty="0" err="1"/>
            <a:t>зобовязані</a:t>
          </a:r>
          <a:r>
            <a:rPr lang="uk-UA" dirty="0"/>
            <a:t> звертатися (реєстрація зброї тощо)</a:t>
          </a:r>
          <a:endParaRPr lang="en-US" dirty="0"/>
        </a:p>
      </dgm:t>
    </dgm:pt>
    <dgm:pt modelId="{F5AE890C-F6FF-44E2-858D-33DC2ADE7B25}" type="parTrans" cxnId="{C410F5CB-EEF6-42A3-A8C3-6695C315F82A}">
      <dgm:prSet/>
      <dgm:spPr/>
      <dgm:t>
        <a:bodyPr/>
        <a:lstStyle/>
        <a:p>
          <a:endParaRPr lang="en-US"/>
        </a:p>
      </dgm:t>
    </dgm:pt>
    <dgm:pt modelId="{C4618254-AE2B-40FD-A5CA-C3FB66C10DD6}" type="sibTrans" cxnId="{C410F5CB-EEF6-42A3-A8C3-6695C315F82A}">
      <dgm:prSet/>
      <dgm:spPr/>
      <dgm:t>
        <a:bodyPr/>
        <a:lstStyle/>
        <a:p>
          <a:endParaRPr lang="en-US"/>
        </a:p>
      </dgm:t>
    </dgm:pt>
    <dgm:pt modelId="{34747054-3AE7-4248-B3DD-3FEF5332F232}">
      <dgm:prSet/>
      <dgm:spPr/>
      <dgm:t>
        <a:bodyPr/>
        <a:lstStyle/>
        <a:p>
          <a:r>
            <a:rPr lang="uk-UA" dirty="0"/>
            <a:t>Добровільні послуги, які надаються за бажанням громадян (наприклад, участь у програмах співпраці з поліцією)</a:t>
          </a:r>
          <a:endParaRPr lang="en-US" dirty="0"/>
        </a:p>
      </dgm:t>
    </dgm:pt>
    <dgm:pt modelId="{9AF4467D-A254-4CCD-B362-7119C820032E}" type="parTrans" cxnId="{12883A5D-FD5C-4BD2-AFF3-8E12967D6A56}">
      <dgm:prSet/>
      <dgm:spPr/>
      <dgm:t>
        <a:bodyPr/>
        <a:lstStyle/>
        <a:p>
          <a:endParaRPr lang="en-US"/>
        </a:p>
      </dgm:t>
    </dgm:pt>
    <dgm:pt modelId="{378F4953-2C27-4AD9-8313-6E5DF5067679}" type="sibTrans" cxnId="{12883A5D-FD5C-4BD2-AFF3-8E12967D6A56}">
      <dgm:prSet/>
      <dgm:spPr/>
      <dgm:t>
        <a:bodyPr/>
        <a:lstStyle/>
        <a:p>
          <a:endParaRPr lang="en-US"/>
        </a:p>
      </dgm:t>
    </dgm:pt>
    <dgm:pt modelId="{31C039DE-89DC-9B44-AA15-48C4DE123A41}" type="pres">
      <dgm:prSet presAssocID="{73798790-745D-4589-BF39-EE08DEC3F584}" presName="hierChild1" presStyleCnt="0">
        <dgm:presLayoutVars>
          <dgm:chPref val="1"/>
          <dgm:dir/>
          <dgm:animOne val="branch"/>
          <dgm:animLvl val="lvl"/>
          <dgm:resizeHandles/>
        </dgm:presLayoutVars>
      </dgm:prSet>
      <dgm:spPr/>
    </dgm:pt>
    <dgm:pt modelId="{F50DE899-D7C8-7849-B04C-99346BCA6A11}" type="pres">
      <dgm:prSet presAssocID="{C0A02E1B-335F-424B-A238-EA0ADB82C88C}" presName="hierRoot1" presStyleCnt="0"/>
      <dgm:spPr/>
    </dgm:pt>
    <dgm:pt modelId="{9780989C-11B7-4E42-98B0-9A247162CBC1}" type="pres">
      <dgm:prSet presAssocID="{C0A02E1B-335F-424B-A238-EA0ADB82C88C}" presName="composite" presStyleCnt="0"/>
      <dgm:spPr/>
    </dgm:pt>
    <dgm:pt modelId="{F02DE6FE-C7FE-3547-9735-26AECBA7F7D7}" type="pres">
      <dgm:prSet presAssocID="{C0A02E1B-335F-424B-A238-EA0ADB82C88C}" presName="background" presStyleLbl="node0" presStyleIdx="0" presStyleCnt="2"/>
      <dgm:spPr/>
    </dgm:pt>
    <dgm:pt modelId="{80AEDB9C-61E0-9F4B-8053-3AF090C363E6}" type="pres">
      <dgm:prSet presAssocID="{C0A02E1B-335F-424B-A238-EA0ADB82C88C}" presName="text" presStyleLbl="fgAcc0" presStyleIdx="0" presStyleCnt="2" custLinFactNeighborX="13697" custLinFactNeighborY="-4541">
        <dgm:presLayoutVars>
          <dgm:chPref val="3"/>
        </dgm:presLayoutVars>
      </dgm:prSet>
      <dgm:spPr/>
    </dgm:pt>
    <dgm:pt modelId="{A83BC4AB-3E52-0C48-BD4A-6263ECE78946}" type="pres">
      <dgm:prSet presAssocID="{C0A02E1B-335F-424B-A238-EA0ADB82C88C}" presName="hierChild2" presStyleCnt="0"/>
      <dgm:spPr/>
    </dgm:pt>
    <dgm:pt modelId="{B081932D-5758-524D-808D-5B08BE11615E}" type="pres">
      <dgm:prSet presAssocID="{34747054-3AE7-4248-B3DD-3FEF5332F232}" presName="hierRoot1" presStyleCnt="0"/>
      <dgm:spPr/>
    </dgm:pt>
    <dgm:pt modelId="{FEF04749-D91A-5D43-B75D-9820774DA87E}" type="pres">
      <dgm:prSet presAssocID="{34747054-3AE7-4248-B3DD-3FEF5332F232}" presName="composite" presStyleCnt="0"/>
      <dgm:spPr/>
    </dgm:pt>
    <dgm:pt modelId="{ABB5C210-75FA-424B-A8E2-BA3908EF1251}" type="pres">
      <dgm:prSet presAssocID="{34747054-3AE7-4248-B3DD-3FEF5332F232}" presName="background" presStyleLbl="node0" presStyleIdx="1" presStyleCnt="2"/>
      <dgm:spPr/>
    </dgm:pt>
    <dgm:pt modelId="{84F206E3-C8A6-A54F-861F-26154E406D48}" type="pres">
      <dgm:prSet presAssocID="{34747054-3AE7-4248-B3DD-3FEF5332F232}" presName="text" presStyleLbl="fgAcc0" presStyleIdx="1" presStyleCnt="2" custLinFactNeighborX="-481" custLinFactNeighborY="-11731">
        <dgm:presLayoutVars>
          <dgm:chPref val="3"/>
        </dgm:presLayoutVars>
      </dgm:prSet>
      <dgm:spPr/>
    </dgm:pt>
    <dgm:pt modelId="{E3E9E103-E5FA-3E4C-BEBA-9E8B0B155FDE}" type="pres">
      <dgm:prSet presAssocID="{34747054-3AE7-4248-B3DD-3FEF5332F232}" presName="hierChild2" presStyleCnt="0"/>
      <dgm:spPr/>
    </dgm:pt>
  </dgm:ptLst>
  <dgm:cxnLst>
    <dgm:cxn modelId="{1666D20A-BCC7-6046-852C-8250D4C93DE8}" type="presOf" srcId="{34747054-3AE7-4248-B3DD-3FEF5332F232}" destId="{84F206E3-C8A6-A54F-861F-26154E406D48}" srcOrd="0" destOrd="0" presId="urn:microsoft.com/office/officeart/2005/8/layout/hierarchy1"/>
    <dgm:cxn modelId="{12883A5D-FD5C-4BD2-AFF3-8E12967D6A56}" srcId="{73798790-745D-4589-BF39-EE08DEC3F584}" destId="{34747054-3AE7-4248-B3DD-3FEF5332F232}" srcOrd="1" destOrd="0" parTransId="{9AF4467D-A254-4CCD-B362-7119C820032E}" sibTransId="{378F4953-2C27-4AD9-8313-6E5DF5067679}"/>
    <dgm:cxn modelId="{3239F6A7-48DD-1E4F-AB7B-068653DBF3FD}" type="presOf" srcId="{73798790-745D-4589-BF39-EE08DEC3F584}" destId="{31C039DE-89DC-9B44-AA15-48C4DE123A41}" srcOrd="0" destOrd="0" presId="urn:microsoft.com/office/officeart/2005/8/layout/hierarchy1"/>
    <dgm:cxn modelId="{C410F5CB-EEF6-42A3-A8C3-6695C315F82A}" srcId="{73798790-745D-4589-BF39-EE08DEC3F584}" destId="{C0A02E1B-335F-424B-A238-EA0ADB82C88C}" srcOrd="0" destOrd="0" parTransId="{F5AE890C-F6FF-44E2-858D-33DC2ADE7B25}" sibTransId="{C4618254-AE2B-40FD-A5CA-C3FB66C10DD6}"/>
    <dgm:cxn modelId="{F68ADDD5-BE76-7643-AB12-C19C6E79B93C}" type="presOf" srcId="{C0A02E1B-335F-424B-A238-EA0ADB82C88C}" destId="{80AEDB9C-61E0-9F4B-8053-3AF090C363E6}" srcOrd="0" destOrd="0" presId="urn:microsoft.com/office/officeart/2005/8/layout/hierarchy1"/>
    <dgm:cxn modelId="{D906B91C-1A40-CA48-BC95-E9B197E3A14E}" type="presParOf" srcId="{31C039DE-89DC-9B44-AA15-48C4DE123A41}" destId="{F50DE899-D7C8-7849-B04C-99346BCA6A11}" srcOrd="0" destOrd="0" presId="urn:microsoft.com/office/officeart/2005/8/layout/hierarchy1"/>
    <dgm:cxn modelId="{7B4C1E05-84F1-F847-9B2F-C13370B01DA7}" type="presParOf" srcId="{F50DE899-D7C8-7849-B04C-99346BCA6A11}" destId="{9780989C-11B7-4E42-98B0-9A247162CBC1}" srcOrd="0" destOrd="0" presId="urn:microsoft.com/office/officeart/2005/8/layout/hierarchy1"/>
    <dgm:cxn modelId="{359AA96F-1DDC-344A-AC43-ED9584E67EA1}" type="presParOf" srcId="{9780989C-11B7-4E42-98B0-9A247162CBC1}" destId="{F02DE6FE-C7FE-3547-9735-26AECBA7F7D7}" srcOrd="0" destOrd="0" presId="urn:microsoft.com/office/officeart/2005/8/layout/hierarchy1"/>
    <dgm:cxn modelId="{59AF8688-B616-2A4E-80D6-7F764CFAD730}" type="presParOf" srcId="{9780989C-11B7-4E42-98B0-9A247162CBC1}" destId="{80AEDB9C-61E0-9F4B-8053-3AF090C363E6}" srcOrd="1" destOrd="0" presId="urn:microsoft.com/office/officeart/2005/8/layout/hierarchy1"/>
    <dgm:cxn modelId="{70ED01BF-02AF-CF4C-B911-8025A9FFEDE5}" type="presParOf" srcId="{F50DE899-D7C8-7849-B04C-99346BCA6A11}" destId="{A83BC4AB-3E52-0C48-BD4A-6263ECE78946}" srcOrd="1" destOrd="0" presId="urn:microsoft.com/office/officeart/2005/8/layout/hierarchy1"/>
    <dgm:cxn modelId="{AB80AC6B-BAB2-0F4C-A741-61AF7666AEC9}" type="presParOf" srcId="{31C039DE-89DC-9B44-AA15-48C4DE123A41}" destId="{B081932D-5758-524D-808D-5B08BE11615E}" srcOrd="1" destOrd="0" presId="urn:microsoft.com/office/officeart/2005/8/layout/hierarchy1"/>
    <dgm:cxn modelId="{A7AEFCD5-32A7-D643-B861-C4B8DC13160A}" type="presParOf" srcId="{B081932D-5758-524D-808D-5B08BE11615E}" destId="{FEF04749-D91A-5D43-B75D-9820774DA87E}" srcOrd="0" destOrd="0" presId="urn:microsoft.com/office/officeart/2005/8/layout/hierarchy1"/>
    <dgm:cxn modelId="{797D6753-9BF4-BF43-AB7D-63CFD9011BD7}" type="presParOf" srcId="{FEF04749-D91A-5D43-B75D-9820774DA87E}" destId="{ABB5C210-75FA-424B-A8E2-BA3908EF1251}" srcOrd="0" destOrd="0" presId="urn:microsoft.com/office/officeart/2005/8/layout/hierarchy1"/>
    <dgm:cxn modelId="{A724BB7A-9631-8545-8F1B-4C65447A5EA7}" type="presParOf" srcId="{FEF04749-D91A-5D43-B75D-9820774DA87E}" destId="{84F206E3-C8A6-A54F-861F-26154E406D48}" srcOrd="1" destOrd="0" presId="urn:microsoft.com/office/officeart/2005/8/layout/hierarchy1"/>
    <dgm:cxn modelId="{1D07C923-F42B-254D-B728-99F788BF7340}" type="presParOf" srcId="{B081932D-5758-524D-808D-5B08BE11615E}" destId="{E3E9E103-E5FA-3E4C-BEBA-9E8B0B155FDE}"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99D553F-CB10-43B2-8C74-BEF4C1B1C8FD}" type="doc">
      <dgm:prSet loTypeId="urn:microsoft.com/office/officeart/2008/layout/LinedList" loCatId="list" qsTypeId="urn:microsoft.com/office/officeart/2005/8/quickstyle/simple1" qsCatId="simple" csTypeId="urn:microsoft.com/office/officeart/2005/8/colors/accent0_3" csCatId="mainScheme" phldr="1"/>
      <dgm:spPr/>
      <dgm:t>
        <a:bodyPr/>
        <a:lstStyle/>
        <a:p>
          <a:endParaRPr lang="en-US"/>
        </a:p>
      </dgm:t>
    </dgm:pt>
    <dgm:pt modelId="{63D643B5-EBFD-475F-945F-2EE9EA9C9DC9}">
      <dgm:prSet/>
      <dgm:spPr/>
      <dgm:t>
        <a:bodyPr/>
        <a:lstStyle/>
        <a:p>
          <a:r>
            <a:rPr lang="en-US" b="0" i="0" baseline="0">
              <a:latin typeface="Times New Roman" panose="02020603050405020304" pitchFamily="18" charset="0"/>
              <a:cs typeface="Times New Roman" panose="02020603050405020304" pitchFamily="18" charset="0"/>
            </a:rPr>
            <a:t>Стратегічна програма діяльності Державного бюро розслідувань на 2022–2026 рр. </a:t>
          </a:r>
          <a:endParaRPr lang="en-US">
            <a:latin typeface="Times New Roman" panose="02020603050405020304" pitchFamily="18" charset="0"/>
            <a:cs typeface="Times New Roman" panose="02020603050405020304" pitchFamily="18" charset="0"/>
          </a:endParaRPr>
        </a:p>
      </dgm:t>
    </dgm:pt>
    <dgm:pt modelId="{961DD455-67A0-42ED-B3D7-26AA84EFAAAF}" type="parTrans" cxnId="{AF3B747C-7205-4C21-853A-284EDC81143E}">
      <dgm:prSet/>
      <dgm:spPr/>
      <dgm:t>
        <a:bodyPr/>
        <a:lstStyle/>
        <a:p>
          <a:endParaRPr lang="en-US"/>
        </a:p>
      </dgm:t>
    </dgm:pt>
    <dgm:pt modelId="{A2ACB5A3-B362-4A89-8633-DDB1F3831A14}" type="sibTrans" cxnId="{AF3B747C-7205-4C21-853A-284EDC81143E}">
      <dgm:prSet/>
      <dgm:spPr/>
      <dgm:t>
        <a:bodyPr/>
        <a:lstStyle/>
        <a:p>
          <a:endParaRPr lang="en-US"/>
        </a:p>
      </dgm:t>
    </dgm:pt>
    <dgm:pt modelId="{160F6E72-8E10-7D4E-8D2B-80E6A26A3B2D}">
      <dgm:prSet/>
      <dgm:spPr/>
      <dgm:t>
        <a:bodyPr/>
        <a:lstStyle/>
        <a:p>
          <a:pPr>
            <a:buNone/>
          </a:pPr>
          <a:r>
            <a:rPr lang="uk-UA" b="0" i="0"/>
            <a:t>удосконалення двосторонньої взаємодії з Представництвом ЄС в Україні, КМЄС з реформування сектору цивільної безпеки України, Офісом Ради Європи в Україні, іншими міжнародними партнерами з метою розбудови інституційної спроможності ДБР, впровадження найкращих світових стандартів право-охоронної діяльності в діяльність </a:t>
          </a:r>
          <a:endParaRPr lang="uk-UA"/>
        </a:p>
      </dgm:t>
    </dgm:pt>
    <dgm:pt modelId="{B71A294B-DF7D-884B-B25D-658C102B0ADA}" type="parTrans" cxnId="{6A880947-FEE7-8241-B3C1-EC09342657DF}">
      <dgm:prSet/>
      <dgm:spPr/>
      <dgm:t>
        <a:bodyPr/>
        <a:lstStyle/>
        <a:p>
          <a:endParaRPr lang="en-US"/>
        </a:p>
      </dgm:t>
    </dgm:pt>
    <dgm:pt modelId="{30E5398E-E303-0040-A3C8-C0E7A6D3C791}" type="sibTrans" cxnId="{6A880947-FEE7-8241-B3C1-EC09342657DF}">
      <dgm:prSet/>
      <dgm:spPr/>
      <dgm:t>
        <a:bodyPr/>
        <a:lstStyle/>
        <a:p>
          <a:endParaRPr lang="en-US"/>
        </a:p>
      </dgm:t>
    </dgm:pt>
    <dgm:pt modelId="{86BDCFBA-9EA0-594A-B332-39FE547A1260}">
      <dgm:prSet/>
      <dgm:spPr/>
      <dgm:t>
        <a:bodyPr/>
        <a:lstStyle/>
        <a:p>
          <a:pPr>
            <a:buNone/>
          </a:pPr>
          <a:r>
            <a:rPr lang="uk-UA" b="0" i="0"/>
            <a:t>розвиток нормативно-правової бази, якою регламентується міжнародне співробітництво ДБР з правоохоронними органами інших держав та міжнародни</a:t>
          </a:r>
          <a:endParaRPr lang="uk-UA"/>
        </a:p>
      </dgm:t>
    </dgm:pt>
    <dgm:pt modelId="{A6B0387D-A8E5-234A-8657-0BC48C9E9567}" type="parTrans" cxnId="{A7F1975B-58FB-AC46-B1EC-6471B512DFE2}">
      <dgm:prSet/>
      <dgm:spPr/>
      <dgm:t>
        <a:bodyPr/>
        <a:lstStyle/>
        <a:p>
          <a:endParaRPr lang="en-US"/>
        </a:p>
      </dgm:t>
    </dgm:pt>
    <dgm:pt modelId="{61959CE0-C411-5145-956F-6B75E74299CB}" type="sibTrans" cxnId="{A7F1975B-58FB-AC46-B1EC-6471B512DFE2}">
      <dgm:prSet/>
      <dgm:spPr/>
      <dgm:t>
        <a:bodyPr/>
        <a:lstStyle/>
        <a:p>
          <a:endParaRPr lang="en-US"/>
        </a:p>
      </dgm:t>
    </dgm:pt>
    <dgm:pt modelId="{0E54E2EF-641A-DF42-9323-90D80248C0BA}">
      <dgm:prSet/>
      <dgm:spPr/>
      <dgm:t>
        <a:bodyPr/>
        <a:lstStyle/>
        <a:p>
          <a:pPr>
            <a:buNone/>
          </a:pPr>
          <a:r>
            <a:rPr lang="uk-UA" b="0" i="0" dirty="0"/>
            <a:t>ефективна співпраця з Радою Європи та Офісом Ради Європи в Україні, Моніторинговою місією ООН з прав людини в Україні, Координатором </a:t>
          </a:r>
          <a:r>
            <a:rPr lang="uk-UA" b="0" i="0" dirty="0" err="1"/>
            <a:t>проєктів</a:t>
          </a:r>
          <a:r>
            <a:rPr lang="uk-UA" b="0" i="0" dirty="0"/>
            <a:t> ОБСЄ в Україні, іншими міжнародними </a:t>
          </a:r>
          <a:r>
            <a:rPr lang="uk-UA" b="0" i="0" dirty="0" err="1"/>
            <a:t>організа-ціями</a:t>
          </a:r>
          <a:r>
            <a:rPr lang="uk-UA" b="0" i="0" dirty="0"/>
            <a:t> щодо протидії катуванням та іншим видам неналежного поводження</a:t>
          </a:r>
          <a:endParaRPr lang="uk-UA" dirty="0"/>
        </a:p>
      </dgm:t>
    </dgm:pt>
    <dgm:pt modelId="{3C7F32E7-7F3D-F547-85C2-D453F9436C06}" type="parTrans" cxnId="{F707CE12-9CE4-7749-A4AE-B4DEB39F833A}">
      <dgm:prSet/>
      <dgm:spPr/>
      <dgm:t>
        <a:bodyPr/>
        <a:lstStyle/>
        <a:p>
          <a:endParaRPr lang="en-US"/>
        </a:p>
      </dgm:t>
    </dgm:pt>
    <dgm:pt modelId="{2E0DF0B1-33A3-9C4E-885C-396BEEB9FAAF}" type="sibTrans" cxnId="{F707CE12-9CE4-7749-A4AE-B4DEB39F833A}">
      <dgm:prSet/>
      <dgm:spPr/>
      <dgm:t>
        <a:bodyPr/>
        <a:lstStyle/>
        <a:p>
          <a:endParaRPr lang="en-US"/>
        </a:p>
      </dgm:t>
    </dgm:pt>
    <dgm:pt modelId="{EACC5976-2C8F-504B-80FF-6C2438D04091}">
      <dgm:prSet/>
      <dgm:spPr/>
      <dgm:t>
        <a:bodyPr/>
        <a:lstStyle/>
        <a:p>
          <a:pPr>
            <a:buNone/>
          </a:pPr>
          <a:r>
            <a:rPr lang="uk-UA" b="0" i="0" u="none"/>
            <a:t>реалізація проєктів міжнародної технічної </a:t>
          </a:r>
          <a:endParaRPr lang="uk-UA"/>
        </a:p>
      </dgm:t>
    </dgm:pt>
    <dgm:pt modelId="{D77856A1-DE89-214B-975B-CF6C9C87559D}" type="parTrans" cxnId="{A2DE6460-8EA4-154B-8A1D-67B99B8965E1}">
      <dgm:prSet/>
      <dgm:spPr/>
      <dgm:t>
        <a:bodyPr/>
        <a:lstStyle/>
        <a:p>
          <a:endParaRPr lang="en-US"/>
        </a:p>
      </dgm:t>
    </dgm:pt>
    <dgm:pt modelId="{99383BA0-458E-2743-8BC3-77306F0737C6}" type="sibTrans" cxnId="{A2DE6460-8EA4-154B-8A1D-67B99B8965E1}">
      <dgm:prSet/>
      <dgm:spPr/>
      <dgm:t>
        <a:bodyPr/>
        <a:lstStyle/>
        <a:p>
          <a:endParaRPr lang="en-US"/>
        </a:p>
      </dgm:t>
    </dgm:pt>
    <dgm:pt modelId="{7F73CDB7-2E44-AA43-A9BA-B3D987084E7F}" type="pres">
      <dgm:prSet presAssocID="{D99D553F-CB10-43B2-8C74-BEF4C1B1C8FD}" presName="vert0" presStyleCnt="0">
        <dgm:presLayoutVars>
          <dgm:dir/>
          <dgm:animOne val="branch"/>
          <dgm:animLvl val="lvl"/>
        </dgm:presLayoutVars>
      </dgm:prSet>
      <dgm:spPr/>
    </dgm:pt>
    <dgm:pt modelId="{5D2B0C76-D6A5-694C-B354-5A0EF6D4DC12}" type="pres">
      <dgm:prSet presAssocID="{63D643B5-EBFD-475F-945F-2EE9EA9C9DC9}" presName="thickLine" presStyleLbl="alignNode1" presStyleIdx="0" presStyleCnt="5"/>
      <dgm:spPr/>
    </dgm:pt>
    <dgm:pt modelId="{39448FD7-2224-D449-92A1-3B83A0B91A56}" type="pres">
      <dgm:prSet presAssocID="{63D643B5-EBFD-475F-945F-2EE9EA9C9DC9}" presName="horz1" presStyleCnt="0"/>
      <dgm:spPr/>
    </dgm:pt>
    <dgm:pt modelId="{58B8DCA4-810D-9E4D-A57E-0A624BED6E14}" type="pres">
      <dgm:prSet presAssocID="{63D643B5-EBFD-475F-945F-2EE9EA9C9DC9}" presName="tx1" presStyleLbl="revTx" presStyleIdx="0" presStyleCnt="5"/>
      <dgm:spPr/>
    </dgm:pt>
    <dgm:pt modelId="{4140638E-F5A3-6244-AEA0-BEA154CDE09C}" type="pres">
      <dgm:prSet presAssocID="{63D643B5-EBFD-475F-945F-2EE9EA9C9DC9}" presName="vert1" presStyleCnt="0"/>
      <dgm:spPr/>
    </dgm:pt>
    <dgm:pt modelId="{2B7428F1-A31C-A94B-98D0-BB81B786118A}" type="pres">
      <dgm:prSet presAssocID="{86BDCFBA-9EA0-594A-B332-39FE547A1260}" presName="thickLine" presStyleLbl="alignNode1" presStyleIdx="1" presStyleCnt="5"/>
      <dgm:spPr/>
    </dgm:pt>
    <dgm:pt modelId="{AE44C680-7B3D-0A49-B525-5DD42F8EB1BD}" type="pres">
      <dgm:prSet presAssocID="{86BDCFBA-9EA0-594A-B332-39FE547A1260}" presName="horz1" presStyleCnt="0"/>
      <dgm:spPr/>
    </dgm:pt>
    <dgm:pt modelId="{4C4D293C-DDA8-6649-9945-F7D71D9F9140}" type="pres">
      <dgm:prSet presAssocID="{86BDCFBA-9EA0-594A-B332-39FE547A1260}" presName="tx1" presStyleLbl="revTx" presStyleIdx="1" presStyleCnt="5"/>
      <dgm:spPr/>
    </dgm:pt>
    <dgm:pt modelId="{1610772F-62B8-1646-A6AD-88A5EE90C143}" type="pres">
      <dgm:prSet presAssocID="{86BDCFBA-9EA0-594A-B332-39FE547A1260}" presName="vert1" presStyleCnt="0"/>
      <dgm:spPr/>
    </dgm:pt>
    <dgm:pt modelId="{CB19793F-2C82-E446-AC7E-E41F3339A803}" type="pres">
      <dgm:prSet presAssocID="{0E54E2EF-641A-DF42-9323-90D80248C0BA}" presName="thickLine" presStyleLbl="alignNode1" presStyleIdx="2" presStyleCnt="5"/>
      <dgm:spPr/>
    </dgm:pt>
    <dgm:pt modelId="{B7177256-D163-5242-B8AD-0D76C44BAF63}" type="pres">
      <dgm:prSet presAssocID="{0E54E2EF-641A-DF42-9323-90D80248C0BA}" presName="horz1" presStyleCnt="0"/>
      <dgm:spPr/>
    </dgm:pt>
    <dgm:pt modelId="{52E5973B-DFDA-884D-9DAA-1064AA941466}" type="pres">
      <dgm:prSet presAssocID="{0E54E2EF-641A-DF42-9323-90D80248C0BA}" presName="tx1" presStyleLbl="revTx" presStyleIdx="2" presStyleCnt="5"/>
      <dgm:spPr/>
    </dgm:pt>
    <dgm:pt modelId="{D9FE7D24-FF60-7F4E-A514-0CDFA4006DDC}" type="pres">
      <dgm:prSet presAssocID="{0E54E2EF-641A-DF42-9323-90D80248C0BA}" presName="vert1" presStyleCnt="0"/>
      <dgm:spPr/>
    </dgm:pt>
    <dgm:pt modelId="{4BE4AAE1-4C71-CA4F-8D0C-41ADF8609839}" type="pres">
      <dgm:prSet presAssocID="{160F6E72-8E10-7D4E-8D2B-80E6A26A3B2D}" presName="thickLine" presStyleLbl="alignNode1" presStyleIdx="3" presStyleCnt="5"/>
      <dgm:spPr/>
    </dgm:pt>
    <dgm:pt modelId="{8D4779D7-80A6-4B40-835D-CCDCBC13DF04}" type="pres">
      <dgm:prSet presAssocID="{160F6E72-8E10-7D4E-8D2B-80E6A26A3B2D}" presName="horz1" presStyleCnt="0"/>
      <dgm:spPr/>
    </dgm:pt>
    <dgm:pt modelId="{B49C1740-C081-3344-9682-764F19AD32BD}" type="pres">
      <dgm:prSet presAssocID="{160F6E72-8E10-7D4E-8D2B-80E6A26A3B2D}" presName="tx1" presStyleLbl="revTx" presStyleIdx="3" presStyleCnt="5"/>
      <dgm:spPr/>
    </dgm:pt>
    <dgm:pt modelId="{E1BED74B-F17D-A84C-A9D5-131B258D4B37}" type="pres">
      <dgm:prSet presAssocID="{160F6E72-8E10-7D4E-8D2B-80E6A26A3B2D}" presName="vert1" presStyleCnt="0"/>
      <dgm:spPr/>
    </dgm:pt>
    <dgm:pt modelId="{35DF5C24-EBFA-7F40-AE00-A9B9CDB5273E}" type="pres">
      <dgm:prSet presAssocID="{EACC5976-2C8F-504B-80FF-6C2438D04091}" presName="thickLine" presStyleLbl="alignNode1" presStyleIdx="4" presStyleCnt="5"/>
      <dgm:spPr/>
    </dgm:pt>
    <dgm:pt modelId="{5F2F6DCF-8DF2-F642-B781-BD529300BB98}" type="pres">
      <dgm:prSet presAssocID="{EACC5976-2C8F-504B-80FF-6C2438D04091}" presName="horz1" presStyleCnt="0"/>
      <dgm:spPr/>
    </dgm:pt>
    <dgm:pt modelId="{1884988D-01DC-354E-9F52-08797BFF88F9}" type="pres">
      <dgm:prSet presAssocID="{EACC5976-2C8F-504B-80FF-6C2438D04091}" presName="tx1" presStyleLbl="revTx" presStyleIdx="4" presStyleCnt="5"/>
      <dgm:spPr/>
    </dgm:pt>
    <dgm:pt modelId="{8FBA4116-5191-6343-B745-6B6EBDBDA4D1}" type="pres">
      <dgm:prSet presAssocID="{EACC5976-2C8F-504B-80FF-6C2438D04091}" presName="vert1" presStyleCnt="0"/>
      <dgm:spPr/>
    </dgm:pt>
  </dgm:ptLst>
  <dgm:cxnLst>
    <dgm:cxn modelId="{F707CE12-9CE4-7749-A4AE-B4DEB39F833A}" srcId="{D99D553F-CB10-43B2-8C74-BEF4C1B1C8FD}" destId="{0E54E2EF-641A-DF42-9323-90D80248C0BA}" srcOrd="2" destOrd="0" parTransId="{3C7F32E7-7F3D-F547-85C2-D453F9436C06}" sibTransId="{2E0DF0B1-33A3-9C4E-885C-396BEEB9FAAF}"/>
    <dgm:cxn modelId="{080ABA1C-7C84-0A4C-8DE0-679F42FC4132}" type="presOf" srcId="{0E54E2EF-641A-DF42-9323-90D80248C0BA}" destId="{52E5973B-DFDA-884D-9DAA-1064AA941466}" srcOrd="0" destOrd="0" presId="urn:microsoft.com/office/officeart/2008/layout/LinedList"/>
    <dgm:cxn modelId="{6A880947-FEE7-8241-B3C1-EC09342657DF}" srcId="{D99D553F-CB10-43B2-8C74-BEF4C1B1C8FD}" destId="{160F6E72-8E10-7D4E-8D2B-80E6A26A3B2D}" srcOrd="3" destOrd="0" parTransId="{B71A294B-DF7D-884B-B25D-658C102B0ADA}" sibTransId="{30E5398E-E303-0040-A3C8-C0E7A6D3C791}"/>
    <dgm:cxn modelId="{A7F1975B-58FB-AC46-B1EC-6471B512DFE2}" srcId="{D99D553F-CB10-43B2-8C74-BEF4C1B1C8FD}" destId="{86BDCFBA-9EA0-594A-B332-39FE547A1260}" srcOrd="1" destOrd="0" parTransId="{A6B0387D-A8E5-234A-8657-0BC48C9E9567}" sibTransId="{61959CE0-C411-5145-956F-6B75E74299CB}"/>
    <dgm:cxn modelId="{A2DE6460-8EA4-154B-8A1D-67B99B8965E1}" srcId="{D99D553F-CB10-43B2-8C74-BEF4C1B1C8FD}" destId="{EACC5976-2C8F-504B-80FF-6C2438D04091}" srcOrd="4" destOrd="0" parTransId="{D77856A1-DE89-214B-975B-CF6C9C87559D}" sibTransId="{99383BA0-458E-2743-8BC3-77306F0737C6}"/>
    <dgm:cxn modelId="{AF3B747C-7205-4C21-853A-284EDC81143E}" srcId="{D99D553F-CB10-43B2-8C74-BEF4C1B1C8FD}" destId="{63D643B5-EBFD-475F-945F-2EE9EA9C9DC9}" srcOrd="0" destOrd="0" parTransId="{961DD455-67A0-42ED-B3D7-26AA84EFAAAF}" sibTransId="{A2ACB5A3-B362-4A89-8633-DDB1F3831A14}"/>
    <dgm:cxn modelId="{2857D09C-F63D-AB4E-B17A-12DB8856BDC6}" type="presOf" srcId="{63D643B5-EBFD-475F-945F-2EE9EA9C9DC9}" destId="{58B8DCA4-810D-9E4D-A57E-0A624BED6E14}" srcOrd="0" destOrd="0" presId="urn:microsoft.com/office/officeart/2008/layout/LinedList"/>
    <dgm:cxn modelId="{C0EEC9B0-3060-3C4D-B760-9DC111C2B4C0}" type="presOf" srcId="{86BDCFBA-9EA0-594A-B332-39FE547A1260}" destId="{4C4D293C-DDA8-6649-9945-F7D71D9F9140}" srcOrd="0" destOrd="0" presId="urn:microsoft.com/office/officeart/2008/layout/LinedList"/>
    <dgm:cxn modelId="{3AE6C0C9-5EE8-A14A-BFB8-F0F69C913CE1}" type="presOf" srcId="{160F6E72-8E10-7D4E-8D2B-80E6A26A3B2D}" destId="{B49C1740-C081-3344-9682-764F19AD32BD}" srcOrd="0" destOrd="0" presId="urn:microsoft.com/office/officeart/2008/layout/LinedList"/>
    <dgm:cxn modelId="{3A7860DD-32F6-6749-9F53-08075EF4A4AB}" type="presOf" srcId="{EACC5976-2C8F-504B-80FF-6C2438D04091}" destId="{1884988D-01DC-354E-9F52-08797BFF88F9}" srcOrd="0" destOrd="0" presId="urn:microsoft.com/office/officeart/2008/layout/LinedList"/>
    <dgm:cxn modelId="{932A93F4-373C-5540-863E-46DAB443B6C1}" type="presOf" srcId="{D99D553F-CB10-43B2-8C74-BEF4C1B1C8FD}" destId="{7F73CDB7-2E44-AA43-A9BA-B3D987084E7F}" srcOrd="0" destOrd="0" presId="urn:microsoft.com/office/officeart/2008/layout/LinedList"/>
    <dgm:cxn modelId="{C30D5D0A-63C6-2241-A30A-79C6F517B668}" type="presParOf" srcId="{7F73CDB7-2E44-AA43-A9BA-B3D987084E7F}" destId="{5D2B0C76-D6A5-694C-B354-5A0EF6D4DC12}" srcOrd="0" destOrd="0" presId="urn:microsoft.com/office/officeart/2008/layout/LinedList"/>
    <dgm:cxn modelId="{CABAAD2D-CF62-6242-8DA1-266BF9728978}" type="presParOf" srcId="{7F73CDB7-2E44-AA43-A9BA-B3D987084E7F}" destId="{39448FD7-2224-D449-92A1-3B83A0B91A56}" srcOrd="1" destOrd="0" presId="urn:microsoft.com/office/officeart/2008/layout/LinedList"/>
    <dgm:cxn modelId="{36E4F02C-2A9A-0640-9797-38E771B0D9D8}" type="presParOf" srcId="{39448FD7-2224-D449-92A1-3B83A0B91A56}" destId="{58B8DCA4-810D-9E4D-A57E-0A624BED6E14}" srcOrd="0" destOrd="0" presId="urn:microsoft.com/office/officeart/2008/layout/LinedList"/>
    <dgm:cxn modelId="{826DBFEB-C9A9-1C42-866E-6476B383D88B}" type="presParOf" srcId="{39448FD7-2224-D449-92A1-3B83A0B91A56}" destId="{4140638E-F5A3-6244-AEA0-BEA154CDE09C}" srcOrd="1" destOrd="0" presId="urn:microsoft.com/office/officeart/2008/layout/LinedList"/>
    <dgm:cxn modelId="{F54C4ACC-260A-3F4A-8E2E-AE8D485629FA}" type="presParOf" srcId="{7F73CDB7-2E44-AA43-A9BA-B3D987084E7F}" destId="{2B7428F1-A31C-A94B-98D0-BB81B786118A}" srcOrd="2" destOrd="0" presId="urn:microsoft.com/office/officeart/2008/layout/LinedList"/>
    <dgm:cxn modelId="{D96B6E05-B81E-1A4C-ABA3-92D8B26AD5F5}" type="presParOf" srcId="{7F73CDB7-2E44-AA43-A9BA-B3D987084E7F}" destId="{AE44C680-7B3D-0A49-B525-5DD42F8EB1BD}" srcOrd="3" destOrd="0" presId="urn:microsoft.com/office/officeart/2008/layout/LinedList"/>
    <dgm:cxn modelId="{409AB9E6-E94F-E041-929C-12D450E4BF18}" type="presParOf" srcId="{AE44C680-7B3D-0A49-B525-5DD42F8EB1BD}" destId="{4C4D293C-DDA8-6649-9945-F7D71D9F9140}" srcOrd="0" destOrd="0" presId="urn:microsoft.com/office/officeart/2008/layout/LinedList"/>
    <dgm:cxn modelId="{776CC9CA-E5D5-F14C-AA62-00C34A2F82B1}" type="presParOf" srcId="{AE44C680-7B3D-0A49-B525-5DD42F8EB1BD}" destId="{1610772F-62B8-1646-A6AD-88A5EE90C143}" srcOrd="1" destOrd="0" presId="urn:microsoft.com/office/officeart/2008/layout/LinedList"/>
    <dgm:cxn modelId="{F522359B-2FD7-AB46-849F-78A82ADA8599}" type="presParOf" srcId="{7F73CDB7-2E44-AA43-A9BA-B3D987084E7F}" destId="{CB19793F-2C82-E446-AC7E-E41F3339A803}" srcOrd="4" destOrd="0" presId="urn:microsoft.com/office/officeart/2008/layout/LinedList"/>
    <dgm:cxn modelId="{C0F337FB-E260-7647-BB5C-754AEE005815}" type="presParOf" srcId="{7F73CDB7-2E44-AA43-A9BA-B3D987084E7F}" destId="{B7177256-D163-5242-B8AD-0D76C44BAF63}" srcOrd="5" destOrd="0" presId="urn:microsoft.com/office/officeart/2008/layout/LinedList"/>
    <dgm:cxn modelId="{AF774878-EC39-F74D-8264-420FE3FA6B35}" type="presParOf" srcId="{B7177256-D163-5242-B8AD-0D76C44BAF63}" destId="{52E5973B-DFDA-884D-9DAA-1064AA941466}" srcOrd="0" destOrd="0" presId="urn:microsoft.com/office/officeart/2008/layout/LinedList"/>
    <dgm:cxn modelId="{D7891C60-EB7E-2D4A-9138-87E0C4339F2E}" type="presParOf" srcId="{B7177256-D163-5242-B8AD-0D76C44BAF63}" destId="{D9FE7D24-FF60-7F4E-A514-0CDFA4006DDC}" srcOrd="1" destOrd="0" presId="urn:microsoft.com/office/officeart/2008/layout/LinedList"/>
    <dgm:cxn modelId="{3763D696-D734-1748-ABA5-84CEDB47D990}" type="presParOf" srcId="{7F73CDB7-2E44-AA43-A9BA-B3D987084E7F}" destId="{4BE4AAE1-4C71-CA4F-8D0C-41ADF8609839}" srcOrd="6" destOrd="0" presId="urn:microsoft.com/office/officeart/2008/layout/LinedList"/>
    <dgm:cxn modelId="{F7605866-AB5E-2D43-B418-29256477BF06}" type="presParOf" srcId="{7F73CDB7-2E44-AA43-A9BA-B3D987084E7F}" destId="{8D4779D7-80A6-4B40-835D-CCDCBC13DF04}" srcOrd="7" destOrd="0" presId="urn:microsoft.com/office/officeart/2008/layout/LinedList"/>
    <dgm:cxn modelId="{0A96294D-47B7-0A43-A5CA-9347E4D71DB8}" type="presParOf" srcId="{8D4779D7-80A6-4B40-835D-CCDCBC13DF04}" destId="{B49C1740-C081-3344-9682-764F19AD32BD}" srcOrd="0" destOrd="0" presId="urn:microsoft.com/office/officeart/2008/layout/LinedList"/>
    <dgm:cxn modelId="{12EED818-CE4B-8748-9DBF-8A9392B46D38}" type="presParOf" srcId="{8D4779D7-80A6-4B40-835D-CCDCBC13DF04}" destId="{E1BED74B-F17D-A84C-A9D5-131B258D4B37}" srcOrd="1" destOrd="0" presId="urn:microsoft.com/office/officeart/2008/layout/LinedList"/>
    <dgm:cxn modelId="{E5C28A02-52AB-8B4E-9EEC-840C4F116C4E}" type="presParOf" srcId="{7F73CDB7-2E44-AA43-A9BA-B3D987084E7F}" destId="{35DF5C24-EBFA-7F40-AE00-A9B9CDB5273E}" srcOrd="8" destOrd="0" presId="urn:microsoft.com/office/officeart/2008/layout/LinedList"/>
    <dgm:cxn modelId="{3A4609C4-F869-5743-9210-866676EE42CD}" type="presParOf" srcId="{7F73CDB7-2E44-AA43-A9BA-B3D987084E7F}" destId="{5F2F6DCF-8DF2-F642-B781-BD529300BB98}" srcOrd="9" destOrd="0" presId="urn:microsoft.com/office/officeart/2008/layout/LinedList"/>
    <dgm:cxn modelId="{6D2F9160-F4EF-3F4F-BC70-81557C778624}" type="presParOf" srcId="{5F2F6DCF-8DF2-F642-B781-BD529300BB98}" destId="{1884988D-01DC-354E-9F52-08797BFF88F9}" srcOrd="0" destOrd="0" presId="urn:microsoft.com/office/officeart/2008/layout/LinedList"/>
    <dgm:cxn modelId="{BD7AEF69-C834-4049-B770-E63A4F8C6708}" type="presParOf" srcId="{5F2F6DCF-8DF2-F642-B781-BD529300BB98}" destId="{8FBA4116-5191-6343-B745-6B6EBDBDA4D1}" srcOrd="1" destOrd="0" presId="urn:microsoft.com/office/officeart/2008/layout/Lined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75A26D9-EA3E-41C6-A998-80B76865F090}"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2781A06B-17E1-41A5-B14A-3F35F3DE09A4}">
      <dgm:prSet/>
      <dgm:spPr/>
      <dgm:t>
        <a:bodyPr/>
        <a:lstStyle/>
        <a:p>
          <a:r>
            <a:rPr lang="en-US" b="0" i="0" baseline="0"/>
            <a:t>Європол є правоохоронним органом Європейського Союзу. </a:t>
          </a:r>
          <a:endParaRPr lang="en-US"/>
        </a:p>
      </dgm:t>
    </dgm:pt>
    <dgm:pt modelId="{447E910B-EEFB-4ABA-A258-29A53812FC96}" type="parTrans" cxnId="{A7B9CAD3-4A23-4E07-90C2-624B7BF4029D}">
      <dgm:prSet/>
      <dgm:spPr/>
      <dgm:t>
        <a:bodyPr/>
        <a:lstStyle/>
        <a:p>
          <a:endParaRPr lang="en-US"/>
        </a:p>
      </dgm:t>
    </dgm:pt>
    <dgm:pt modelId="{C11C923B-BE38-4547-9C42-20CF4CC2FF82}" type="sibTrans" cxnId="{A7B9CAD3-4A23-4E07-90C2-624B7BF4029D}">
      <dgm:prSet/>
      <dgm:spPr/>
      <dgm:t>
        <a:bodyPr/>
        <a:lstStyle/>
        <a:p>
          <a:endParaRPr lang="en-US"/>
        </a:p>
      </dgm:t>
    </dgm:pt>
    <dgm:pt modelId="{B37B7F1B-BAF4-4470-91B6-921B8FDEB9AF}">
      <dgm:prSet/>
      <dgm:spPr/>
      <dgm:t>
        <a:bodyPr/>
        <a:lstStyle/>
        <a:p>
          <a:r>
            <a:rPr lang="en-US" b="0" i="0" baseline="0"/>
            <a:t>Призначенням Європолу є посилення взаємного співробітництва компетентних органів </a:t>
          </a:r>
          <a:endParaRPr lang="en-US"/>
        </a:p>
      </dgm:t>
    </dgm:pt>
    <dgm:pt modelId="{83E4610B-363A-4AB7-B14D-C0E332865BAD}" type="parTrans" cxnId="{2A41D8C6-D042-4634-9E6B-546B9D68DBAD}">
      <dgm:prSet/>
      <dgm:spPr/>
      <dgm:t>
        <a:bodyPr/>
        <a:lstStyle/>
        <a:p>
          <a:endParaRPr lang="en-US"/>
        </a:p>
      </dgm:t>
    </dgm:pt>
    <dgm:pt modelId="{48DF742B-454F-491C-9966-5B6A434C16F0}" type="sibTrans" cxnId="{2A41D8C6-D042-4634-9E6B-546B9D68DBAD}">
      <dgm:prSet/>
      <dgm:spPr/>
      <dgm:t>
        <a:bodyPr/>
        <a:lstStyle/>
        <a:p>
          <a:endParaRPr lang="en-US"/>
        </a:p>
      </dgm:t>
    </dgm:pt>
    <dgm:pt modelId="{38052272-AF6C-467D-9D99-C6AE393B5B21}">
      <dgm:prSet/>
      <dgm:spPr/>
      <dgm:t>
        <a:bodyPr/>
        <a:lstStyle/>
        <a:p>
          <a:r>
            <a:rPr lang="en-US" b="0" i="0" baseline="0"/>
            <a:t>держав-членів ЄС у боротьбі з організованою злочинністю, тероризмом та </a:t>
          </a:r>
          <a:endParaRPr lang="en-US"/>
        </a:p>
      </dgm:t>
    </dgm:pt>
    <dgm:pt modelId="{EF6A20A7-F454-4B74-B8AC-82526F397DFB}" type="parTrans" cxnId="{672D9C29-4525-421E-ADC2-A2250271E6DB}">
      <dgm:prSet/>
      <dgm:spPr/>
      <dgm:t>
        <a:bodyPr/>
        <a:lstStyle/>
        <a:p>
          <a:endParaRPr lang="en-US"/>
        </a:p>
      </dgm:t>
    </dgm:pt>
    <dgm:pt modelId="{EE0FD58B-AC2E-4A3A-9E1F-86749185D635}" type="sibTrans" cxnId="{672D9C29-4525-421E-ADC2-A2250271E6DB}">
      <dgm:prSet/>
      <dgm:spPr/>
      <dgm:t>
        <a:bodyPr/>
        <a:lstStyle/>
        <a:p>
          <a:endParaRPr lang="en-US"/>
        </a:p>
      </dgm:t>
    </dgm:pt>
    <dgm:pt modelId="{0B960EE6-0745-4DB2-9836-261BB354FED3}">
      <dgm:prSet/>
      <dgm:spPr/>
      <dgm:t>
        <a:bodyPr/>
        <a:lstStyle/>
        <a:p>
          <a:r>
            <a:rPr lang="en-US" b="0" i="0" baseline="0"/>
            <a:t>іншими формами тяжких злочинів, які зачіпають дві або більше держав-членів ЄС.</a:t>
          </a:r>
          <a:endParaRPr lang="en-US"/>
        </a:p>
      </dgm:t>
    </dgm:pt>
    <dgm:pt modelId="{E141CF0A-F565-4997-916D-8DABFB5B2A76}" type="parTrans" cxnId="{7AA2AC6D-7CF3-46DD-BB26-1FB276AC2931}">
      <dgm:prSet/>
      <dgm:spPr/>
      <dgm:t>
        <a:bodyPr/>
        <a:lstStyle/>
        <a:p>
          <a:endParaRPr lang="en-US"/>
        </a:p>
      </dgm:t>
    </dgm:pt>
    <dgm:pt modelId="{42BCD0E0-2CA4-4CEF-99CC-3CAFFA72E101}" type="sibTrans" cxnId="{7AA2AC6D-7CF3-46DD-BB26-1FB276AC2931}">
      <dgm:prSet/>
      <dgm:spPr/>
      <dgm:t>
        <a:bodyPr/>
        <a:lstStyle/>
        <a:p>
          <a:endParaRPr lang="en-US"/>
        </a:p>
      </dgm:t>
    </dgm:pt>
    <dgm:pt modelId="{E1292B10-17E3-462C-A99B-FF08DC4C7496}">
      <dgm:prSet/>
      <dgm:spPr/>
      <dgm:t>
        <a:bodyPr/>
        <a:lstStyle/>
        <a:p>
          <a:r>
            <a:rPr lang="en-US" b="0" i="0" baseline="0"/>
            <a:t>Всього до компетенції Агентства Європолу віднесено майже 30 форм злочинності, </a:t>
          </a:r>
          <a:endParaRPr lang="en-US"/>
        </a:p>
      </dgm:t>
    </dgm:pt>
    <dgm:pt modelId="{D6D5BF3F-AAF4-4352-9A47-A135CFCA475D}" type="parTrans" cxnId="{1D6CD7B5-819C-4D90-A8A4-CFA3C2DD8B17}">
      <dgm:prSet/>
      <dgm:spPr/>
      <dgm:t>
        <a:bodyPr/>
        <a:lstStyle/>
        <a:p>
          <a:endParaRPr lang="en-US"/>
        </a:p>
      </dgm:t>
    </dgm:pt>
    <dgm:pt modelId="{2B078E69-2A42-4561-80F6-AC67B5E6D337}" type="sibTrans" cxnId="{1D6CD7B5-819C-4D90-A8A4-CFA3C2DD8B17}">
      <dgm:prSet/>
      <dgm:spPr/>
      <dgm:t>
        <a:bodyPr/>
        <a:lstStyle/>
        <a:p>
          <a:endParaRPr lang="en-US"/>
        </a:p>
      </dgm:t>
    </dgm:pt>
    <dgm:pt modelId="{E1E02D5F-B513-418B-B060-FF6166734AC4}">
      <dgm:prSet/>
      <dgm:spPr/>
      <dgm:t>
        <a:bodyPr/>
        <a:lstStyle/>
        <a:p>
          <a:r>
            <a:rPr lang="en-US" b="0" i="0" baseline="0"/>
            <a:t>серед яких: тероризм, міжнародний обіг наркотиків, організоване шахрайство, корупція, </a:t>
          </a:r>
          <a:endParaRPr lang="en-US"/>
        </a:p>
      </dgm:t>
    </dgm:pt>
    <dgm:pt modelId="{C33DFEB0-F228-4B7F-B1F5-4057F72766E2}" type="parTrans" cxnId="{5DA46583-E96F-40A6-8749-7E578A153532}">
      <dgm:prSet/>
      <dgm:spPr/>
      <dgm:t>
        <a:bodyPr/>
        <a:lstStyle/>
        <a:p>
          <a:endParaRPr lang="en-US"/>
        </a:p>
      </dgm:t>
    </dgm:pt>
    <dgm:pt modelId="{860E4D21-E7AC-4E5D-9A30-5F670D072BFA}" type="sibTrans" cxnId="{5DA46583-E96F-40A6-8749-7E578A153532}">
      <dgm:prSet/>
      <dgm:spPr/>
      <dgm:t>
        <a:bodyPr/>
        <a:lstStyle/>
        <a:p>
          <a:endParaRPr lang="en-US"/>
        </a:p>
      </dgm:t>
    </dgm:pt>
    <dgm:pt modelId="{03386937-6E90-415E-9A4E-4886642F75F1}">
      <dgm:prSet/>
      <dgm:spPr/>
      <dgm:t>
        <a:bodyPr/>
        <a:lstStyle/>
        <a:p>
          <a:r>
            <a:rPr lang="en-US" b="0" i="0" baseline="0"/>
            <a:t>діяльність з відмивання грошових коштів, підробка грошових коштів та платіжних засобів,</a:t>
          </a:r>
          <a:endParaRPr lang="en-US"/>
        </a:p>
      </dgm:t>
    </dgm:pt>
    <dgm:pt modelId="{0696DD35-0E7F-44F0-A540-D3D73C964AE3}" type="parTrans" cxnId="{EE8276E1-FB5E-4650-9824-9E19B1086845}">
      <dgm:prSet/>
      <dgm:spPr/>
      <dgm:t>
        <a:bodyPr/>
        <a:lstStyle/>
        <a:p>
          <a:endParaRPr lang="en-US"/>
        </a:p>
      </dgm:t>
    </dgm:pt>
    <dgm:pt modelId="{794EB95B-16D9-4CC2-9CB2-B3E4D8E15CFF}" type="sibTrans" cxnId="{EE8276E1-FB5E-4650-9824-9E19B1086845}">
      <dgm:prSet/>
      <dgm:spPr/>
      <dgm:t>
        <a:bodyPr/>
        <a:lstStyle/>
        <a:p>
          <a:endParaRPr lang="en-US"/>
        </a:p>
      </dgm:t>
    </dgm:pt>
    <dgm:pt modelId="{A496D4C7-1A71-4E8C-B30E-0743B62C4649}">
      <dgm:prSet/>
      <dgm:spPr/>
      <dgm:t>
        <a:bodyPr/>
        <a:lstStyle/>
        <a:p>
          <a:r>
            <a:rPr lang="en-US" b="0" i="0" baseline="0"/>
            <a:t>кіберзлочинність, злочини у сфері інтелектуальної власност</a:t>
          </a:r>
          <a:r>
            <a:rPr lang="uk-UA" b="0" i="0" baseline="0"/>
            <a:t>і.</a:t>
          </a:r>
          <a:endParaRPr lang="en-US"/>
        </a:p>
      </dgm:t>
    </dgm:pt>
    <dgm:pt modelId="{2910DCB4-AC8B-4FBA-AED0-465D7291EA54}" type="parTrans" cxnId="{3BD8EF5D-5764-45CC-8869-42E34D57AE4B}">
      <dgm:prSet/>
      <dgm:spPr/>
      <dgm:t>
        <a:bodyPr/>
        <a:lstStyle/>
        <a:p>
          <a:endParaRPr lang="en-US"/>
        </a:p>
      </dgm:t>
    </dgm:pt>
    <dgm:pt modelId="{929D78B2-C943-486F-867E-B54269437CAE}" type="sibTrans" cxnId="{3BD8EF5D-5764-45CC-8869-42E34D57AE4B}">
      <dgm:prSet/>
      <dgm:spPr/>
      <dgm:t>
        <a:bodyPr/>
        <a:lstStyle/>
        <a:p>
          <a:endParaRPr lang="en-US"/>
        </a:p>
      </dgm:t>
    </dgm:pt>
    <dgm:pt modelId="{7E0A8FF1-5B0C-9F42-8F3D-5D25D918E7CA}" type="pres">
      <dgm:prSet presAssocID="{975A26D9-EA3E-41C6-A998-80B76865F090}" presName="diagram" presStyleCnt="0">
        <dgm:presLayoutVars>
          <dgm:dir/>
          <dgm:resizeHandles val="exact"/>
        </dgm:presLayoutVars>
      </dgm:prSet>
      <dgm:spPr/>
    </dgm:pt>
    <dgm:pt modelId="{32F99D72-CB50-E540-BADE-417D30699E33}" type="pres">
      <dgm:prSet presAssocID="{2781A06B-17E1-41A5-B14A-3F35F3DE09A4}" presName="node" presStyleLbl="node1" presStyleIdx="0" presStyleCnt="8">
        <dgm:presLayoutVars>
          <dgm:bulletEnabled val="1"/>
        </dgm:presLayoutVars>
      </dgm:prSet>
      <dgm:spPr/>
    </dgm:pt>
    <dgm:pt modelId="{180517EA-6962-244A-B635-AF726CEE6452}" type="pres">
      <dgm:prSet presAssocID="{C11C923B-BE38-4547-9C42-20CF4CC2FF82}" presName="sibTrans" presStyleCnt="0"/>
      <dgm:spPr/>
    </dgm:pt>
    <dgm:pt modelId="{4815F0B6-C92D-984A-BA4C-0E4AD5F838A3}" type="pres">
      <dgm:prSet presAssocID="{B37B7F1B-BAF4-4470-91B6-921B8FDEB9AF}" presName="node" presStyleLbl="node1" presStyleIdx="1" presStyleCnt="8">
        <dgm:presLayoutVars>
          <dgm:bulletEnabled val="1"/>
        </dgm:presLayoutVars>
      </dgm:prSet>
      <dgm:spPr/>
    </dgm:pt>
    <dgm:pt modelId="{8C5BF471-76FC-F64D-A1C8-9D1CE4355C48}" type="pres">
      <dgm:prSet presAssocID="{48DF742B-454F-491C-9966-5B6A434C16F0}" presName="sibTrans" presStyleCnt="0"/>
      <dgm:spPr/>
    </dgm:pt>
    <dgm:pt modelId="{635B42FA-89AB-5140-98E7-7831912FBFF6}" type="pres">
      <dgm:prSet presAssocID="{38052272-AF6C-467D-9D99-C6AE393B5B21}" presName="node" presStyleLbl="node1" presStyleIdx="2" presStyleCnt="8">
        <dgm:presLayoutVars>
          <dgm:bulletEnabled val="1"/>
        </dgm:presLayoutVars>
      </dgm:prSet>
      <dgm:spPr/>
    </dgm:pt>
    <dgm:pt modelId="{8C95219E-F294-8A44-975A-5C372DCBF542}" type="pres">
      <dgm:prSet presAssocID="{EE0FD58B-AC2E-4A3A-9E1F-86749185D635}" presName="sibTrans" presStyleCnt="0"/>
      <dgm:spPr/>
    </dgm:pt>
    <dgm:pt modelId="{96311B84-B6A2-6943-AD73-A0372DDA5ACB}" type="pres">
      <dgm:prSet presAssocID="{0B960EE6-0745-4DB2-9836-261BB354FED3}" presName="node" presStyleLbl="node1" presStyleIdx="3" presStyleCnt="8">
        <dgm:presLayoutVars>
          <dgm:bulletEnabled val="1"/>
        </dgm:presLayoutVars>
      </dgm:prSet>
      <dgm:spPr/>
    </dgm:pt>
    <dgm:pt modelId="{3C50CA92-4182-084F-848F-772081798FE2}" type="pres">
      <dgm:prSet presAssocID="{42BCD0E0-2CA4-4CEF-99CC-3CAFFA72E101}" presName="sibTrans" presStyleCnt="0"/>
      <dgm:spPr/>
    </dgm:pt>
    <dgm:pt modelId="{162E3603-E9E6-2A43-86EF-DA85CEBD61D5}" type="pres">
      <dgm:prSet presAssocID="{E1292B10-17E3-462C-A99B-FF08DC4C7496}" presName="node" presStyleLbl="node1" presStyleIdx="4" presStyleCnt="8">
        <dgm:presLayoutVars>
          <dgm:bulletEnabled val="1"/>
        </dgm:presLayoutVars>
      </dgm:prSet>
      <dgm:spPr/>
    </dgm:pt>
    <dgm:pt modelId="{BD61FF37-7A83-8642-B8D7-50D095E67D3B}" type="pres">
      <dgm:prSet presAssocID="{2B078E69-2A42-4561-80F6-AC67B5E6D337}" presName="sibTrans" presStyleCnt="0"/>
      <dgm:spPr/>
    </dgm:pt>
    <dgm:pt modelId="{E49CFE1C-D020-D641-966E-77F23021F35B}" type="pres">
      <dgm:prSet presAssocID="{E1E02D5F-B513-418B-B060-FF6166734AC4}" presName="node" presStyleLbl="node1" presStyleIdx="5" presStyleCnt="8">
        <dgm:presLayoutVars>
          <dgm:bulletEnabled val="1"/>
        </dgm:presLayoutVars>
      </dgm:prSet>
      <dgm:spPr/>
    </dgm:pt>
    <dgm:pt modelId="{86B33400-B908-0449-B6E0-C680706A7E34}" type="pres">
      <dgm:prSet presAssocID="{860E4D21-E7AC-4E5D-9A30-5F670D072BFA}" presName="sibTrans" presStyleCnt="0"/>
      <dgm:spPr/>
    </dgm:pt>
    <dgm:pt modelId="{6CAC7529-F71E-9C4E-82EC-9FA665466223}" type="pres">
      <dgm:prSet presAssocID="{03386937-6E90-415E-9A4E-4886642F75F1}" presName="node" presStyleLbl="node1" presStyleIdx="6" presStyleCnt="8">
        <dgm:presLayoutVars>
          <dgm:bulletEnabled val="1"/>
        </dgm:presLayoutVars>
      </dgm:prSet>
      <dgm:spPr/>
    </dgm:pt>
    <dgm:pt modelId="{D86DB634-8A80-B24D-8804-175A98A41351}" type="pres">
      <dgm:prSet presAssocID="{794EB95B-16D9-4CC2-9CB2-B3E4D8E15CFF}" presName="sibTrans" presStyleCnt="0"/>
      <dgm:spPr/>
    </dgm:pt>
    <dgm:pt modelId="{E65C6216-3CE2-E645-AE10-0317FBED0F68}" type="pres">
      <dgm:prSet presAssocID="{A496D4C7-1A71-4E8C-B30E-0743B62C4649}" presName="node" presStyleLbl="node1" presStyleIdx="7" presStyleCnt="8">
        <dgm:presLayoutVars>
          <dgm:bulletEnabled val="1"/>
        </dgm:presLayoutVars>
      </dgm:prSet>
      <dgm:spPr/>
    </dgm:pt>
  </dgm:ptLst>
  <dgm:cxnLst>
    <dgm:cxn modelId="{B0CA5F0F-B561-3F46-89E4-8AA67470D9F9}" type="presOf" srcId="{38052272-AF6C-467D-9D99-C6AE393B5B21}" destId="{635B42FA-89AB-5140-98E7-7831912FBFF6}" srcOrd="0" destOrd="0" presId="urn:microsoft.com/office/officeart/2005/8/layout/default"/>
    <dgm:cxn modelId="{672D9C29-4525-421E-ADC2-A2250271E6DB}" srcId="{975A26D9-EA3E-41C6-A998-80B76865F090}" destId="{38052272-AF6C-467D-9D99-C6AE393B5B21}" srcOrd="2" destOrd="0" parTransId="{EF6A20A7-F454-4B74-B8AC-82526F397DFB}" sibTransId="{EE0FD58B-AC2E-4A3A-9E1F-86749185D635}"/>
    <dgm:cxn modelId="{CA6EDA2C-ED7E-6D42-83A3-E98DBE4603DA}" type="presOf" srcId="{B37B7F1B-BAF4-4470-91B6-921B8FDEB9AF}" destId="{4815F0B6-C92D-984A-BA4C-0E4AD5F838A3}" srcOrd="0" destOrd="0" presId="urn:microsoft.com/office/officeart/2005/8/layout/default"/>
    <dgm:cxn modelId="{3BD8EF5D-5764-45CC-8869-42E34D57AE4B}" srcId="{975A26D9-EA3E-41C6-A998-80B76865F090}" destId="{A496D4C7-1A71-4E8C-B30E-0743B62C4649}" srcOrd="7" destOrd="0" parTransId="{2910DCB4-AC8B-4FBA-AED0-465D7291EA54}" sibTransId="{929D78B2-C943-486F-867E-B54269437CAE}"/>
    <dgm:cxn modelId="{7AA2AC6D-7CF3-46DD-BB26-1FB276AC2931}" srcId="{975A26D9-EA3E-41C6-A998-80B76865F090}" destId="{0B960EE6-0745-4DB2-9836-261BB354FED3}" srcOrd="3" destOrd="0" parTransId="{E141CF0A-F565-4997-916D-8DABFB5B2A76}" sibTransId="{42BCD0E0-2CA4-4CEF-99CC-3CAFFA72E101}"/>
    <dgm:cxn modelId="{5DA46583-E96F-40A6-8749-7E578A153532}" srcId="{975A26D9-EA3E-41C6-A998-80B76865F090}" destId="{E1E02D5F-B513-418B-B060-FF6166734AC4}" srcOrd="5" destOrd="0" parTransId="{C33DFEB0-F228-4B7F-B1F5-4057F72766E2}" sibTransId="{860E4D21-E7AC-4E5D-9A30-5F670D072BFA}"/>
    <dgm:cxn modelId="{FE360A8B-04A8-9244-98ED-DD0A1CF07F41}" type="presOf" srcId="{0B960EE6-0745-4DB2-9836-261BB354FED3}" destId="{96311B84-B6A2-6943-AD73-A0372DDA5ACB}" srcOrd="0" destOrd="0" presId="urn:microsoft.com/office/officeart/2005/8/layout/default"/>
    <dgm:cxn modelId="{2D827E9F-9535-E746-87F2-AD73C8399B1A}" type="presOf" srcId="{E1E02D5F-B513-418B-B060-FF6166734AC4}" destId="{E49CFE1C-D020-D641-966E-77F23021F35B}" srcOrd="0" destOrd="0" presId="urn:microsoft.com/office/officeart/2005/8/layout/default"/>
    <dgm:cxn modelId="{1D6CD7B5-819C-4D90-A8A4-CFA3C2DD8B17}" srcId="{975A26D9-EA3E-41C6-A998-80B76865F090}" destId="{E1292B10-17E3-462C-A99B-FF08DC4C7496}" srcOrd="4" destOrd="0" parTransId="{D6D5BF3F-AAF4-4352-9A47-A135CFCA475D}" sibTransId="{2B078E69-2A42-4561-80F6-AC67B5E6D337}"/>
    <dgm:cxn modelId="{BA904CBA-85B0-1948-A295-2AE099920DC9}" type="presOf" srcId="{A496D4C7-1A71-4E8C-B30E-0743B62C4649}" destId="{E65C6216-3CE2-E645-AE10-0317FBED0F68}" srcOrd="0" destOrd="0" presId="urn:microsoft.com/office/officeart/2005/8/layout/default"/>
    <dgm:cxn modelId="{2A41D8C6-D042-4634-9E6B-546B9D68DBAD}" srcId="{975A26D9-EA3E-41C6-A998-80B76865F090}" destId="{B37B7F1B-BAF4-4470-91B6-921B8FDEB9AF}" srcOrd="1" destOrd="0" parTransId="{83E4610B-363A-4AB7-B14D-C0E332865BAD}" sibTransId="{48DF742B-454F-491C-9966-5B6A434C16F0}"/>
    <dgm:cxn modelId="{087B7FCF-C830-F248-8918-41697B28293E}" type="presOf" srcId="{975A26D9-EA3E-41C6-A998-80B76865F090}" destId="{7E0A8FF1-5B0C-9F42-8F3D-5D25D918E7CA}" srcOrd="0" destOrd="0" presId="urn:microsoft.com/office/officeart/2005/8/layout/default"/>
    <dgm:cxn modelId="{A7B9CAD3-4A23-4E07-90C2-624B7BF4029D}" srcId="{975A26D9-EA3E-41C6-A998-80B76865F090}" destId="{2781A06B-17E1-41A5-B14A-3F35F3DE09A4}" srcOrd="0" destOrd="0" parTransId="{447E910B-EEFB-4ABA-A258-29A53812FC96}" sibTransId="{C11C923B-BE38-4547-9C42-20CF4CC2FF82}"/>
    <dgm:cxn modelId="{2908E5DC-E294-8B4C-BB14-0262AA2026F0}" type="presOf" srcId="{2781A06B-17E1-41A5-B14A-3F35F3DE09A4}" destId="{32F99D72-CB50-E540-BADE-417D30699E33}" srcOrd="0" destOrd="0" presId="urn:microsoft.com/office/officeart/2005/8/layout/default"/>
    <dgm:cxn modelId="{EE8276E1-FB5E-4650-9824-9E19B1086845}" srcId="{975A26D9-EA3E-41C6-A998-80B76865F090}" destId="{03386937-6E90-415E-9A4E-4886642F75F1}" srcOrd="6" destOrd="0" parTransId="{0696DD35-0E7F-44F0-A540-D3D73C964AE3}" sibTransId="{794EB95B-16D9-4CC2-9CB2-B3E4D8E15CFF}"/>
    <dgm:cxn modelId="{87351FEE-6FBA-5D42-894C-01C00155E1E8}" type="presOf" srcId="{03386937-6E90-415E-9A4E-4886642F75F1}" destId="{6CAC7529-F71E-9C4E-82EC-9FA665466223}" srcOrd="0" destOrd="0" presId="urn:microsoft.com/office/officeart/2005/8/layout/default"/>
    <dgm:cxn modelId="{30EEDAF3-5D3C-D44D-B5FE-8F1E298CDFBB}" type="presOf" srcId="{E1292B10-17E3-462C-A99B-FF08DC4C7496}" destId="{162E3603-E9E6-2A43-86EF-DA85CEBD61D5}" srcOrd="0" destOrd="0" presId="urn:microsoft.com/office/officeart/2005/8/layout/default"/>
    <dgm:cxn modelId="{DFFFE837-48B5-4F42-8FE6-BD32935AC656}" type="presParOf" srcId="{7E0A8FF1-5B0C-9F42-8F3D-5D25D918E7CA}" destId="{32F99D72-CB50-E540-BADE-417D30699E33}" srcOrd="0" destOrd="0" presId="urn:microsoft.com/office/officeart/2005/8/layout/default"/>
    <dgm:cxn modelId="{A10B5491-333E-AC4A-85F1-0AD2AD00F689}" type="presParOf" srcId="{7E0A8FF1-5B0C-9F42-8F3D-5D25D918E7CA}" destId="{180517EA-6962-244A-B635-AF726CEE6452}" srcOrd="1" destOrd="0" presId="urn:microsoft.com/office/officeart/2005/8/layout/default"/>
    <dgm:cxn modelId="{370D7B62-EE96-8D46-B295-9DDB807654DF}" type="presParOf" srcId="{7E0A8FF1-5B0C-9F42-8F3D-5D25D918E7CA}" destId="{4815F0B6-C92D-984A-BA4C-0E4AD5F838A3}" srcOrd="2" destOrd="0" presId="urn:microsoft.com/office/officeart/2005/8/layout/default"/>
    <dgm:cxn modelId="{C3CB3019-C1EA-A740-9AB4-F388E48F3A90}" type="presParOf" srcId="{7E0A8FF1-5B0C-9F42-8F3D-5D25D918E7CA}" destId="{8C5BF471-76FC-F64D-A1C8-9D1CE4355C48}" srcOrd="3" destOrd="0" presId="urn:microsoft.com/office/officeart/2005/8/layout/default"/>
    <dgm:cxn modelId="{9820B132-8A74-7947-8AD5-1B383F466E66}" type="presParOf" srcId="{7E0A8FF1-5B0C-9F42-8F3D-5D25D918E7CA}" destId="{635B42FA-89AB-5140-98E7-7831912FBFF6}" srcOrd="4" destOrd="0" presId="urn:microsoft.com/office/officeart/2005/8/layout/default"/>
    <dgm:cxn modelId="{B566D5C8-D042-8444-926D-69DB3E73A908}" type="presParOf" srcId="{7E0A8FF1-5B0C-9F42-8F3D-5D25D918E7CA}" destId="{8C95219E-F294-8A44-975A-5C372DCBF542}" srcOrd="5" destOrd="0" presId="urn:microsoft.com/office/officeart/2005/8/layout/default"/>
    <dgm:cxn modelId="{CC990AAF-B5DE-894E-94CD-DD3438E6234C}" type="presParOf" srcId="{7E0A8FF1-5B0C-9F42-8F3D-5D25D918E7CA}" destId="{96311B84-B6A2-6943-AD73-A0372DDA5ACB}" srcOrd="6" destOrd="0" presId="urn:microsoft.com/office/officeart/2005/8/layout/default"/>
    <dgm:cxn modelId="{98AF767D-2AF4-2947-BA97-15688C26C885}" type="presParOf" srcId="{7E0A8FF1-5B0C-9F42-8F3D-5D25D918E7CA}" destId="{3C50CA92-4182-084F-848F-772081798FE2}" srcOrd="7" destOrd="0" presId="urn:microsoft.com/office/officeart/2005/8/layout/default"/>
    <dgm:cxn modelId="{BC4B7345-FEF2-0349-9F84-15EC5B39B0E3}" type="presParOf" srcId="{7E0A8FF1-5B0C-9F42-8F3D-5D25D918E7CA}" destId="{162E3603-E9E6-2A43-86EF-DA85CEBD61D5}" srcOrd="8" destOrd="0" presId="urn:microsoft.com/office/officeart/2005/8/layout/default"/>
    <dgm:cxn modelId="{CF31EAD1-21B5-C747-8FD4-4603C4C264F2}" type="presParOf" srcId="{7E0A8FF1-5B0C-9F42-8F3D-5D25D918E7CA}" destId="{BD61FF37-7A83-8642-B8D7-50D095E67D3B}" srcOrd="9" destOrd="0" presId="urn:microsoft.com/office/officeart/2005/8/layout/default"/>
    <dgm:cxn modelId="{F1BFF123-C9EB-0F4F-8E4C-B3FDF4FAC1EE}" type="presParOf" srcId="{7E0A8FF1-5B0C-9F42-8F3D-5D25D918E7CA}" destId="{E49CFE1C-D020-D641-966E-77F23021F35B}" srcOrd="10" destOrd="0" presId="urn:microsoft.com/office/officeart/2005/8/layout/default"/>
    <dgm:cxn modelId="{56FE0E8A-3AB6-B64A-8DF1-EEA4DA886387}" type="presParOf" srcId="{7E0A8FF1-5B0C-9F42-8F3D-5D25D918E7CA}" destId="{86B33400-B908-0449-B6E0-C680706A7E34}" srcOrd="11" destOrd="0" presId="urn:microsoft.com/office/officeart/2005/8/layout/default"/>
    <dgm:cxn modelId="{5ACA20E2-F60E-B949-8ABE-FD7C0FF26082}" type="presParOf" srcId="{7E0A8FF1-5B0C-9F42-8F3D-5D25D918E7CA}" destId="{6CAC7529-F71E-9C4E-82EC-9FA665466223}" srcOrd="12" destOrd="0" presId="urn:microsoft.com/office/officeart/2005/8/layout/default"/>
    <dgm:cxn modelId="{BCDF170D-7519-4E46-9137-F7C391466DEB}" type="presParOf" srcId="{7E0A8FF1-5B0C-9F42-8F3D-5D25D918E7CA}" destId="{D86DB634-8A80-B24D-8804-175A98A41351}" srcOrd="13" destOrd="0" presId="urn:microsoft.com/office/officeart/2005/8/layout/default"/>
    <dgm:cxn modelId="{37E1FCB2-F2D2-3B47-9678-32D9C67C0BB7}" type="presParOf" srcId="{7E0A8FF1-5B0C-9F42-8F3D-5D25D918E7CA}" destId="{E65C6216-3CE2-E645-AE10-0317FBED0F68}" srcOrd="1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C3EFC5A-0DAC-4A74-B2BA-AB843D21CB16}"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14E3DE54-B2E8-46D7-A566-8D7F9AD0CE93}">
      <dgm:prSet/>
      <dgm:spPr/>
      <dgm:t>
        <a:bodyPr/>
        <a:lstStyle/>
        <a:p>
          <a:r>
            <a:rPr lang="en-US" b="0" i="0" baseline="0"/>
            <a:t>Європол та Інтерпол є різними міжнародними організаціями, які взаємодіють між собою та мають на меті сприяти країнам в боротьбі зі злочинністю.</a:t>
          </a:r>
          <a:endParaRPr lang="en-US"/>
        </a:p>
      </dgm:t>
    </dgm:pt>
    <dgm:pt modelId="{DE108369-B9F7-4A4A-9B05-B9CB7ECC1A34}" type="parTrans" cxnId="{E3210899-8621-46B2-A6E9-F79D432014CB}">
      <dgm:prSet/>
      <dgm:spPr/>
      <dgm:t>
        <a:bodyPr/>
        <a:lstStyle/>
        <a:p>
          <a:endParaRPr lang="en-US"/>
        </a:p>
      </dgm:t>
    </dgm:pt>
    <dgm:pt modelId="{ECA7D830-D537-41E5-ABA0-EB060FF05002}" type="sibTrans" cxnId="{E3210899-8621-46B2-A6E9-F79D432014CB}">
      <dgm:prSet/>
      <dgm:spPr/>
      <dgm:t>
        <a:bodyPr/>
        <a:lstStyle/>
        <a:p>
          <a:endParaRPr lang="en-US"/>
        </a:p>
      </dgm:t>
    </dgm:pt>
    <dgm:pt modelId="{570E4FBC-274D-4339-8935-80E54E6C469E}">
      <dgm:prSet/>
      <dgm:spPr/>
      <dgm:t>
        <a:bodyPr/>
        <a:lstStyle/>
        <a:p>
          <a:r>
            <a:rPr lang="en-US" b="0" i="0" baseline="0" dirty="0" err="1"/>
            <a:t>Найбільш</a:t>
          </a:r>
          <a:r>
            <a:rPr lang="en-US" b="0" i="0" baseline="0" dirty="0"/>
            <a:t> </a:t>
          </a:r>
          <a:r>
            <a:rPr lang="en-US" b="0" i="0" baseline="0" dirty="0" err="1"/>
            <a:t>очевидною</a:t>
          </a:r>
          <a:r>
            <a:rPr lang="en-US" b="0" i="0" baseline="0" dirty="0"/>
            <a:t> </a:t>
          </a:r>
          <a:r>
            <a:rPr lang="en-US" b="0" i="0" baseline="0" dirty="0" err="1"/>
            <a:t>ознакою</a:t>
          </a:r>
          <a:r>
            <a:rPr lang="en-US" b="0" i="0" baseline="0" dirty="0"/>
            <a:t> </a:t>
          </a:r>
          <a:r>
            <a:rPr lang="en-US" b="0" i="0" baseline="0" dirty="0" err="1"/>
            <a:t>для</a:t>
          </a:r>
          <a:r>
            <a:rPr lang="en-US" b="0" i="0" baseline="0" dirty="0"/>
            <a:t> </a:t>
          </a:r>
          <a:r>
            <a:rPr lang="en-US" b="0" i="0" baseline="0" dirty="0" err="1"/>
            <a:t>розмежування</a:t>
          </a:r>
          <a:r>
            <a:rPr lang="en-US" b="0" i="0" baseline="0" dirty="0"/>
            <a:t> </a:t>
          </a:r>
          <a:r>
            <a:rPr lang="en-US" b="0" i="0" baseline="0" dirty="0" err="1"/>
            <a:t>Європолу</a:t>
          </a:r>
          <a:r>
            <a:rPr lang="en-US" b="0" i="0" baseline="0" dirty="0"/>
            <a:t> </a:t>
          </a:r>
          <a:r>
            <a:rPr lang="en-US" b="0" i="0" baseline="0" dirty="0" err="1"/>
            <a:t>та</a:t>
          </a:r>
          <a:r>
            <a:rPr lang="en-US" b="0" i="0" baseline="0" dirty="0"/>
            <a:t> </a:t>
          </a:r>
          <a:r>
            <a:rPr lang="en-US" b="0" i="0" baseline="0" dirty="0" err="1"/>
            <a:t>Інтерполу</a:t>
          </a:r>
          <a:r>
            <a:rPr lang="en-US" b="0" i="0" baseline="0" dirty="0"/>
            <a:t> </a:t>
          </a:r>
          <a:r>
            <a:rPr lang="en-US" b="0" i="0" baseline="0" dirty="0" err="1"/>
            <a:t>є</a:t>
          </a:r>
          <a:r>
            <a:rPr lang="en-US" b="0" i="0" baseline="0" dirty="0"/>
            <a:t> </a:t>
          </a:r>
          <a:r>
            <a:rPr lang="en-US" b="0" i="0" baseline="0" dirty="0" err="1"/>
            <a:t>їх</a:t>
          </a:r>
          <a:r>
            <a:rPr lang="en-US" b="0" i="0" baseline="0" dirty="0"/>
            <a:t> </a:t>
          </a:r>
          <a:r>
            <a:rPr lang="en-US" b="0" i="0" baseline="0" dirty="0" err="1"/>
            <a:t>територіальна</a:t>
          </a:r>
          <a:r>
            <a:rPr lang="en-US" b="0" i="0" baseline="0" dirty="0"/>
            <a:t> </a:t>
          </a:r>
          <a:r>
            <a:rPr lang="en-US" b="0" i="0" baseline="0" dirty="0" err="1"/>
            <a:t>юрисдикція</a:t>
          </a:r>
          <a:r>
            <a:rPr lang="en-US" b="0" i="0" baseline="0" dirty="0"/>
            <a:t>. </a:t>
          </a:r>
          <a:r>
            <a:rPr lang="en-US" b="0" i="0" baseline="0" dirty="0" err="1"/>
            <a:t>Так</a:t>
          </a:r>
          <a:r>
            <a:rPr lang="en-US" b="0" i="0" baseline="0" dirty="0"/>
            <a:t>, </a:t>
          </a:r>
          <a:r>
            <a:rPr lang="en-US" b="0" i="0" baseline="0" dirty="0" err="1"/>
            <a:t>Європол</a:t>
          </a:r>
          <a:r>
            <a:rPr lang="en-US" b="0" i="0" baseline="0" dirty="0"/>
            <a:t> </a:t>
          </a:r>
          <a:r>
            <a:rPr lang="en-US" b="0" i="0" baseline="0" dirty="0" err="1"/>
            <a:t>поширює</a:t>
          </a:r>
          <a:r>
            <a:rPr lang="en-US" b="0" i="0" baseline="0" dirty="0"/>
            <a:t> </a:t>
          </a:r>
          <a:r>
            <a:rPr lang="en-US" b="0" i="0" baseline="0" dirty="0" err="1"/>
            <a:t>діяльність</a:t>
          </a:r>
          <a:r>
            <a:rPr lang="en-US" b="0" i="0" baseline="0" dirty="0"/>
            <a:t> </a:t>
          </a:r>
          <a:r>
            <a:rPr lang="en-US" b="0" i="0" baseline="0" dirty="0" err="1"/>
            <a:t>лише</a:t>
          </a:r>
          <a:r>
            <a:rPr lang="en-US" b="0" i="0" baseline="0" dirty="0"/>
            <a:t> </a:t>
          </a:r>
          <a:r>
            <a:rPr lang="en-US" b="0" i="0" baseline="0" dirty="0" err="1"/>
            <a:t>на</a:t>
          </a:r>
          <a:r>
            <a:rPr lang="en-US" b="0" i="0" baseline="0" dirty="0"/>
            <a:t> </a:t>
          </a:r>
          <a:r>
            <a:rPr lang="en-US" b="0" i="0" baseline="0" dirty="0" err="1"/>
            <a:t>держави-члени</a:t>
          </a:r>
          <a:r>
            <a:rPr lang="en-US" b="0" i="0" baseline="0" dirty="0"/>
            <a:t> ЄС, </a:t>
          </a:r>
          <a:r>
            <a:rPr lang="en-US" b="0" i="0" baseline="0" dirty="0" err="1"/>
            <a:t>їх</a:t>
          </a:r>
          <a:r>
            <a:rPr lang="en-US" b="0" i="0" baseline="0" dirty="0"/>
            <a:t> </a:t>
          </a:r>
          <a:r>
            <a:rPr lang="en-US" b="0" i="0" baseline="0" dirty="0" err="1"/>
            <a:t>всього</a:t>
          </a:r>
          <a:r>
            <a:rPr lang="en-US" b="0" i="0" baseline="0" dirty="0"/>
            <a:t> 27. </a:t>
          </a:r>
          <a:r>
            <a:rPr lang="en-US" b="0" i="0" baseline="0" dirty="0" err="1"/>
            <a:t>Водночас</a:t>
          </a:r>
          <a:r>
            <a:rPr lang="en-US" b="0" i="0" baseline="0" dirty="0"/>
            <a:t>, </a:t>
          </a:r>
          <a:r>
            <a:rPr lang="en-US" b="0" i="0" baseline="0" dirty="0" err="1"/>
            <a:t>Інтерпол</a:t>
          </a:r>
          <a:r>
            <a:rPr lang="en-US" b="0" i="0" baseline="0" dirty="0"/>
            <a:t> </a:t>
          </a:r>
          <a:r>
            <a:rPr lang="en-US" b="0" i="0" baseline="0" dirty="0" err="1"/>
            <a:t>налічує</a:t>
          </a:r>
          <a:r>
            <a:rPr lang="en-US" b="0" i="0" baseline="0" dirty="0"/>
            <a:t> 195 </a:t>
          </a:r>
          <a:r>
            <a:rPr lang="en-US" b="0" i="0" baseline="0" dirty="0" err="1"/>
            <a:t>країн-членів</a:t>
          </a:r>
          <a:r>
            <a:rPr lang="en-US" b="0" i="0" baseline="0" dirty="0"/>
            <a:t>, </a:t>
          </a:r>
          <a:r>
            <a:rPr lang="en-US" b="0" i="0" baseline="0" dirty="0" err="1"/>
            <a:t>що</a:t>
          </a:r>
          <a:r>
            <a:rPr lang="en-US" b="0" i="0" baseline="0" dirty="0"/>
            <a:t> </a:t>
          </a:r>
          <a:r>
            <a:rPr lang="en-US" b="0" i="0" baseline="0" dirty="0" err="1"/>
            <a:t>робить</a:t>
          </a:r>
          <a:r>
            <a:rPr lang="en-US" b="0" i="0" baseline="0" dirty="0"/>
            <a:t> </a:t>
          </a:r>
          <a:r>
            <a:rPr lang="en-US" b="0" i="0" baseline="0" dirty="0" err="1"/>
            <a:t>його</a:t>
          </a:r>
          <a:r>
            <a:rPr lang="en-US" b="0" i="0" baseline="0" dirty="0"/>
            <a:t> </a:t>
          </a:r>
          <a:r>
            <a:rPr lang="en-US" b="0" i="0" baseline="0" dirty="0" err="1"/>
            <a:t>найбільшою</a:t>
          </a:r>
          <a:r>
            <a:rPr lang="en-US" b="0" i="0" baseline="0" dirty="0"/>
            <a:t> </a:t>
          </a:r>
          <a:r>
            <a:rPr lang="en-US" b="0" i="0" baseline="0" dirty="0" err="1"/>
            <a:t>поліцейською</a:t>
          </a:r>
          <a:r>
            <a:rPr lang="en-US" b="0" i="0" baseline="0" dirty="0"/>
            <a:t> </a:t>
          </a:r>
          <a:r>
            <a:rPr lang="en-US" b="0" i="0" baseline="0" dirty="0" err="1"/>
            <a:t>організацією</a:t>
          </a:r>
          <a:r>
            <a:rPr lang="en-US" b="0" i="0" baseline="0" dirty="0"/>
            <a:t> </a:t>
          </a:r>
          <a:r>
            <a:rPr lang="en-US" b="0" i="0" baseline="0" dirty="0" err="1"/>
            <a:t>у</a:t>
          </a:r>
          <a:r>
            <a:rPr lang="en-US" b="0" i="0" baseline="0" dirty="0"/>
            <a:t> </a:t>
          </a:r>
          <a:r>
            <a:rPr lang="en-US" b="0" i="0" baseline="0" dirty="0" err="1"/>
            <a:t>св</a:t>
          </a:r>
          <a:endParaRPr lang="en-US" dirty="0"/>
        </a:p>
      </dgm:t>
    </dgm:pt>
    <dgm:pt modelId="{C785AE20-FA9D-4667-AD05-40DA21000356}" type="parTrans" cxnId="{0DEE35EE-02C9-44F5-8C2D-15089BDF5F3E}">
      <dgm:prSet/>
      <dgm:spPr/>
      <dgm:t>
        <a:bodyPr/>
        <a:lstStyle/>
        <a:p>
          <a:endParaRPr lang="en-US"/>
        </a:p>
      </dgm:t>
    </dgm:pt>
    <dgm:pt modelId="{F4E7DC8D-F47C-44A7-87C7-8D8EB53158EE}" type="sibTrans" cxnId="{0DEE35EE-02C9-44F5-8C2D-15089BDF5F3E}">
      <dgm:prSet/>
      <dgm:spPr/>
      <dgm:t>
        <a:bodyPr/>
        <a:lstStyle/>
        <a:p>
          <a:endParaRPr lang="en-US"/>
        </a:p>
      </dgm:t>
    </dgm:pt>
    <dgm:pt modelId="{79271B52-D8AF-43C2-AB5C-F779F1A99C18}" type="pres">
      <dgm:prSet presAssocID="{9C3EFC5A-0DAC-4A74-B2BA-AB843D21CB16}" presName="root" presStyleCnt="0">
        <dgm:presLayoutVars>
          <dgm:dir/>
          <dgm:resizeHandles val="exact"/>
        </dgm:presLayoutVars>
      </dgm:prSet>
      <dgm:spPr/>
    </dgm:pt>
    <dgm:pt modelId="{BFB00C4F-E84C-4731-A1EB-27012DA3CCDB}" type="pres">
      <dgm:prSet presAssocID="{14E3DE54-B2E8-46D7-A566-8D7F9AD0CE93}" presName="compNode" presStyleCnt="0"/>
      <dgm:spPr/>
    </dgm:pt>
    <dgm:pt modelId="{1637E360-2186-44E6-9DBA-350235B30B5A}" type="pres">
      <dgm:prSet presAssocID="{14E3DE54-B2E8-46D7-A566-8D7F9AD0CE93}" presName="bgRect" presStyleLbl="bgShp" presStyleIdx="0" presStyleCnt="2"/>
      <dgm:spPr/>
    </dgm:pt>
    <dgm:pt modelId="{6F583F97-A5BE-4417-A23B-FA2C7A6B15E6}" type="pres">
      <dgm:prSet presAssocID="{14E3DE54-B2E8-46D7-A566-8D7F9AD0CE93}"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Wind Chime"/>
        </a:ext>
      </dgm:extLst>
    </dgm:pt>
    <dgm:pt modelId="{FF37988A-4574-4922-A3EA-5F57338AEB76}" type="pres">
      <dgm:prSet presAssocID="{14E3DE54-B2E8-46D7-A566-8D7F9AD0CE93}" presName="spaceRect" presStyleCnt="0"/>
      <dgm:spPr/>
    </dgm:pt>
    <dgm:pt modelId="{C45FDC41-EC4D-434E-B98C-DB2ACE13865F}" type="pres">
      <dgm:prSet presAssocID="{14E3DE54-B2E8-46D7-A566-8D7F9AD0CE93}" presName="parTx" presStyleLbl="revTx" presStyleIdx="0" presStyleCnt="2">
        <dgm:presLayoutVars>
          <dgm:chMax val="0"/>
          <dgm:chPref val="0"/>
        </dgm:presLayoutVars>
      </dgm:prSet>
      <dgm:spPr/>
    </dgm:pt>
    <dgm:pt modelId="{3857A108-FCC5-4CF9-B418-26B960C3C75F}" type="pres">
      <dgm:prSet presAssocID="{ECA7D830-D537-41E5-ABA0-EB060FF05002}" presName="sibTrans" presStyleCnt="0"/>
      <dgm:spPr/>
    </dgm:pt>
    <dgm:pt modelId="{2D0550CF-6E43-436B-A7B0-6B735BC0CFE0}" type="pres">
      <dgm:prSet presAssocID="{570E4FBC-274D-4339-8935-80E54E6C469E}" presName="compNode" presStyleCnt="0"/>
      <dgm:spPr/>
    </dgm:pt>
    <dgm:pt modelId="{AF521A00-300F-4FBA-B6C7-EF24E2A9B783}" type="pres">
      <dgm:prSet presAssocID="{570E4FBC-274D-4339-8935-80E54E6C469E}" presName="bgRect" presStyleLbl="bgShp" presStyleIdx="1" presStyleCnt="2"/>
      <dgm:spPr/>
    </dgm:pt>
    <dgm:pt modelId="{9DF1DF5B-4FA8-4B14-B895-8523FC3A3BFE}" type="pres">
      <dgm:prSet presAssocID="{570E4FBC-274D-4339-8935-80E54E6C469E}"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cientist"/>
        </a:ext>
      </dgm:extLst>
    </dgm:pt>
    <dgm:pt modelId="{71AB2EB3-E041-4280-8114-AC152E2B18C2}" type="pres">
      <dgm:prSet presAssocID="{570E4FBC-274D-4339-8935-80E54E6C469E}" presName="spaceRect" presStyleCnt="0"/>
      <dgm:spPr/>
    </dgm:pt>
    <dgm:pt modelId="{BFEF1126-C8E3-4FAB-BFBE-EA0A0072315D}" type="pres">
      <dgm:prSet presAssocID="{570E4FBC-274D-4339-8935-80E54E6C469E}" presName="parTx" presStyleLbl="revTx" presStyleIdx="1" presStyleCnt="2">
        <dgm:presLayoutVars>
          <dgm:chMax val="0"/>
          <dgm:chPref val="0"/>
        </dgm:presLayoutVars>
      </dgm:prSet>
      <dgm:spPr/>
    </dgm:pt>
  </dgm:ptLst>
  <dgm:cxnLst>
    <dgm:cxn modelId="{9904204E-095D-493A-9032-B9EFE6756D99}" type="presOf" srcId="{14E3DE54-B2E8-46D7-A566-8D7F9AD0CE93}" destId="{C45FDC41-EC4D-434E-B98C-DB2ACE13865F}" srcOrd="0" destOrd="0" presId="urn:microsoft.com/office/officeart/2018/2/layout/IconVerticalSolidList"/>
    <dgm:cxn modelId="{50D6EA6A-1638-4BD5-9765-464310FFBCE5}" type="presOf" srcId="{570E4FBC-274D-4339-8935-80E54E6C469E}" destId="{BFEF1126-C8E3-4FAB-BFBE-EA0A0072315D}" srcOrd="0" destOrd="0" presId="urn:microsoft.com/office/officeart/2018/2/layout/IconVerticalSolidList"/>
    <dgm:cxn modelId="{E3210899-8621-46B2-A6E9-F79D432014CB}" srcId="{9C3EFC5A-0DAC-4A74-B2BA-AB843D21CB16}" destId="{14E3DE54-B2E8-46D7-A566-8D7F9AD0CE93}" srcOrd="0" destOrd="0" parTransId="{DE108369-B9F7-4A4A-9B05-B9CB7ECC1A34}" sibTransId="{ECA7D830-D537-41E5-ABA0-EB060FF05002}"/>
    <dgm:cxn modelId="{822643B6-0BD2-4F9D-80A1-EEFFA34BB2BD}" type="presOf" srcId="{9C3EFC5A-0DAC-4A74-B2BA-AB843D21CB16}" destId="{79271B52-D8AF-43C2-AB5C-F779F1A99C18}" srcOrd="0" destOrd="0" presId="urn:microsoft.com/office/officeart/2018/2/layout/IconVerticalSolidList"/>
    <dgm:cxn modelId="{0DEE35EE-02C9-44F5-8C2D-15089BDF5F3E}" srcId="{9C3EFC5A-0DAC-4A74-B2BA-AB843D21CB16}" destId="{570E4FBC-274D-4339-8935-80E54E6C469E}" srcOrd="1" destOrd="0" parTransId="{C785AE20-FA9D-4667-AD05-40DA21000356}" sibTransId="{F4E7DC8D-F47C-44A7-87C7-8D8EB53158EE}"/>
    <dgm:cxn modelId="{964A6A71-15E0-4C4D-81FB-F02E27A544F8}" type="presParOf" srcId="{79271B52-D8AF-43C2-AB5C-F779F1A99C18}" destId="{BFB00C4F-E84C-4731-A1EB-27012DA3CCDB}" srcOrd="0" destOrd="0" presId="urn:microsoft.com/office/officeart/2018/2/layout/IconVerticalSolidList"/>
    <dgm:cxn modelId="{4554D095-EF5F-4965-AEE7-28CAF4FADA62}" type="presParOf" srcId="{BFB00C4F-E84C-4731-A1EB-27012DA3CCDB}" destId="{1637E360-2186-44E6-9DBA-350235B30B5A}" srcOrd="0" destOrd="0" presId="urn:microsoft.com/office/officeart/2018/2/layout/IconVerticalSolidList"/>
    <dgm:cxn modelId="{92B7E732-0CAA-4A48-8CC0-58D56709B402}" type="presParOf" srcId="{BFB00C4F-E84C-4731-A1EB-27012DA3CCDB}" destId="{6F583F97-A5BE-4417-A23B-FA2C7A6B15E6}" srcOrd="1" destOrd="0" presId="urn:microsoft.com/office/officeart/2018/2/layout/IconVerticalSolidList"/>
    <dgm:cxn modelId="{CB14B44F-15CB-4248-BD60-9A4DB0E622A0}" type="presParOf" srcId="{BFB00C4F-E84C-4731-A1EB-27012DA3CCDB}" destId="{FF37988A-4574-4922-A3EA-5F57338AEB76}" srcOrd="2" destOrd="0" presId="urn:microsoft.com/office/officeart/2018/2/layout/IconVerticalSolidList"/>
    <dgm:cxn modelId="{25862BAD-B074-4285-ADB3-70A48C622999}" type="presParOf" srcId="{BFB00C4F-E84C-4731-A1EB-27012DA3CCDB}" destId="{C45FDC41-EC4D-434E-B98C-DB2ACE13865F}" srcOrd="3" destOrd="0" presId="urn:microsoft.com/office/officeart/2018/2/layout/IconVerticalSolidList"/>
    <dgm:cxn modelId="{6B5C12F0-9F4E-4E1D-81B1-D0FF3F7130B8}" type="presParOf" srcId="{79271B52-D8AF-43C2-AB5C-F779F1A99C18}" destId="{3857A108-FCC5-4CF9-B418-26B960C3C75F}" srcOrd="1" destOrd="0" presId="urn:microsoft.com/office/officeart/2018/2/layout/IconVerticalSolidList"/>
    <dgm:cxn modelId="{0A890398-D33A-4575-A847-991528665198}" type="presParOf" srcId="{79271B52-D8AF-43C2-AB5C-F779F1A99C18}" destId="{2D0550CF-6E43-436B-A7B0-6B735BC0CFE0}" srcOrd="2" destOrd="0" presId="urn:microsoft.com/office/officeart/2018/2/layout/IconVerticalSolidList"/>
    <dgm:cxn modelId="{D0AB8F64-2B1A-4B93-9C82-384914138AFC}" type="presParOf" srcId="{2D0550CF-6E43-436B-A7B0-6B735BC0CFE0}" destId="{AF521A00-300F-4FBA-B6C7-EF24E2A9B783}" srcOrd="0" destOrd="0" presId="urn:microsoft.com/office/officeart/2018/2/layout/IconVerticalSolidList"/>
    <dgm:cxn modelId="{2308E0C5-0879-4AEF-AD4A-53A8AF17780C}" type="presParOf" srcId="{2D0550CF-6E43-436B-A7B0-6B735BC0CFE0}" destId="{9DF1DF5B-4FA8-4B14-B895-8523FC3A3BFE}" srcOrd="1" destOrd="0" presId="urn:microsoft.com/office/officeart/2018/2/layout/IconVerticalSolidList"/>
    <dgm:cxn modelId="{C49B95E9-01AC-450B-B87A-2F2997B7222E}" type="presParOf" srcId="{2D0550CF-6E43-436B-A7B0-6B735BC0CFE0}" destId="{71AB2EB3-E041-4280-8114-AC152E2B18C2}" srcOrd="2" destOrd="0" presId="urn:microsoft.com/office/officeart/2018/2/layout/IconVerticalSolidList"/>
    <dgm:cxn modelId="{7004ECB5-8AF8-4829-B2CC-E0E9854D9516}" type="presParOf" srcId="{2D0550CF-6E43-436B-A7B0-6B735BC0CFE0}" destId="{BFEF1126-C8E3-4FAB-BFBE-EA0A0072315D}"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B28FC57-41E9-4BF0-9D21-1FC4BE8B0B1C}" type="doc">
      <dgm:prSet loTypeId="urn:microsoft.com/office/officeart/2005/8/layout/vList2" loCatId="list" qsTypeId="urn:microsoft.com/office/officeart/2005/8/quickstyle/simple5" qsCatId="simple" csTypeId="urn:microsoft.com/office/officeart/2005/8/colors/colorful2" csCatId="colorful" phldr="1"/>
      <dgm:spPr/>
      <dgm:t>
        <a:bodyPr/>
        <a:lstStyle/>
        <a:p>
          <a:endParaRPr lang="en-US"/>
        </a:p>
      </dgm:t>
    </dgm:pt>
    <dgm:pt modelId="{3D4AE64E-814E-47D1-8740-AAA61AF20AD9}">
      <dgm:prSet/>
      <dgm:spPr/>
      <dgm:t>
        <a:bodyPr/>
        <a:lstStyle/>
        <a:p>
          <a:r>
            <a:rPr lang="uk-UA" dirty="0" err="1">
              <a:solidFill>
                <a:schemeClr val="bg1"/>
              </a:solidFill>
            </a:rPr>
            <a:t>Установолення</a:t>
          </a:r>
          <a:r>
            <a:rPr lang="uk-UA" dirty="0">
              <a:solidFill>
                <a:schemeClr val="bg1"/>
              </a:solidFill>
            </a:rPr>
            <a:t> місця знаходження осіб, які розшукуються, з метою їх затримання, арешту, обмеження свободи пересування для подальшої видачі (екстрадиції);</a:t>
          </a:r>
          <a:endParaRPr lang="en-US" dirty="0">
            <a:solidFill>
              <a:schemeClr val="bg1"/>
            </a:solidFill>
          </a:endParaRPr>
        </a:p>
      </dgm:t>
    </dgm:pt>
    <dgm:pt modelId="{2210CE61-0EA8-4A2F-BAA0-B84454707C09}" type="parTrans" cxnId="{BF8C4EAA-8579-4320-95BF-92D7A9E1E9EB}">
      <dgm:prSet/>
      <dgm:spPr/>
      <dgm:t>
        <a:bodyPr/>
        <a:lstStyle/>
        <a:p>
          <a:endParaRPr lang="en-US"/>
        </a:p>
      </dgm:t>
    </dgm:pt>
    <dgm:pt modelId="{95F40B4D-920A-4723-8935-BBA04D83D580}" type="sibTrans" cxnId="{BF8C4EAA-8579-4320-95BF-92D7A9E1E9EB}">
      <dgm:prSet/>
      <dgm:spPr/>
      <dgm:t>
        <a:bodyPr/>
        <a:lstStyle/>
        <a:p>
          <a:endParaRPr lang="en-US"/>
        </a:p>
      </dgm:t>
    </dgm:pt>
    <dgm:pt modelId="{C59B6923-7B7F-42D7-A9B6-5F4A9C71C8DF}">
      <dgm:prSet/>
      <dgm:spPr/>
      <dgm:t>
        <a:bodyPr/>
        <a:lstStyle/>
        <a:p>
          <a:r>
            <a:rPr lang="uk-UA" dirty="0">
              <a:solidFill>
                <a:schemeClr val="bg1"/>
              </a:solidFill>
            </a:rPr>
            <a:t>Установлення </a:t>
          </a:r>
          <a:r>
            <a:rPr lang="uk-UA" dirty="0" err="1">
              <a:solidFill>
                <a:schemeClr val="bg1"/>
              </a:solidFill>
            </a:rPr>
            <a:t>місцязнаходження</a:t>
          </a:r>
          <a:r>
            <a:rPr lang="uk-UA" dirty="0">
              <a:solidFill>
                <a:schemeClr val="bg1"/>
              </a:solidFill>
            </a:rPr>
            <a:t> осіб чи </a:t>
          </a:r>
          <a:r>
            <a:rPr lang="uk-UA" dirty="0" err="1">
              <a:solidFill>
                <a:schemeClr val="bg1"/>
              </a:solidFill>
            </a:rPr>
            <a:t>обєктів</a:t>
          </a:r>
          <a:r>
            <a:rPr lang="uk-UA" dirty="0">
              <a:solidFill>
                <a:schemeClr val="bg1"/>
              </a:solidFill>
            </a:rPr>
            <a:t>, що </a:t>
          </a:r>
          <a:r>
            <a:rPr lang="uk-UA" dirty="0" err="1">
              <a:solidFill>
                <a:schemeClr val="bg1"/>
              </a:solidFill>
            </a:rPr>
            <a:t>станволять</a:t>
          </a:r>
          <a:r>
            <a:rPr lang="uk-UA" dirty="0">
              <a:solidFill>
                <a:schemeClr val="bg1"/>
              </a:solidFill>
            </a:rPr>
            <a:t> інтерес для правоохоронних органів України чи інших держав-членів Інтерполу;</a:t>
          </a:r>
          <a:endParaRPr lang="en-US" dirty="0">
            <a:solidFill>
              <a:schemeClr val="bg1"/>
            </a:solidFill>
          </a:endParaRPr>
        </a:p>
      </dgm:t>
    </dgm:pt>
    <dgm:pt modelId="{A8E6E4C7-7345-42D7-B4D5-09F665DB15A3}" type="parTrans" cxnId="{39EEDC1A-0060-49FB-BA50-4C8C621A9C72}">
      <dgm:prSet/>
      <dgm:spPr/>
      <dgm:t>
        <a:bodyPr/>
        <a:lstStyle/>
        <a:p>
          <a:endParaRPr lang="en-US"/>
        </a:p>
      </dgm:t>
    </dgm:pt>
    <dgm:pt modelId="{1FDC3CE7-4DAB-4D9F-A141-79D14C961421}" type="sibTrans" cxnId="{39EEDC1A-0060-49FB-BA50-4C8C621A9C72}">
      <dgm:prSet/>
      <dgm:spPr/>
      <dgm:t>
        <a:bodyPr/>
        <a:lstStyle/>
        <a:p>
          <a:endParaRPr lang="en-US"/>
        </a:p>
      </dgm:t>
    </dgm:pt>
    <dgm:pt modelId="{F988F940-FFEB-4A00-A548-CDCE4D89E97B}">
      <dgm:prSet/>
      <dgm:spPr/>
      <dgm:t>
        <a:bodyPr/>
        <a:lstStyle/>
        <a:p>
          <a:r>
            <a:rPr lang="uk-UA" dirty="0">
              <a:solidFill>
                <a:schemeClr val="bg1"/>
              </a:solidFill>
            </a:rPr>
            <a:t>Надання чи отримання інформації, що </a:t>
          </a:r>
          <a:r>
            <a:rPr lang="uk-UA" dirty="0" err="1">
              <a:solidFill>
                <a:schemeClr val="bg1"/>
              </a:solidFill>
            </a:rPr>
            <a:t>стосуюється</a:t>
          </a:r>
          <a:r>
            <a:rPr lang="uk-UA" dirty="0">
              <a:solidFill>
                <a:schemeClr val="bg1"/>
              </a:solidFill>
            </a:rPr>
            <a:t> розслідування злочинів, кримінального минулого або злочинної діяльності осіб;</a:t>
          </a:r>
          <a:endParaRPr lang="en-US" dirty="0">
            <a:solidFill>
              <a:schemeClr val="bg1"/>
            </a:solidFill>
          </a:endParaRPr>
        </a:p>
      </dgm:t>
    </dgm:pt>
    <dgm:pt modelId="{8C36B4BF-84B3-48A3-BD26-A9A265B36CA1}" type="parTrans" cxnId="{51881ACE-50B1-4B0A-9660-8A747AB75CD5}">
      <dgm:prSet/>
      <dgm:spPr/>
      <dgm:t>
        <a:bodyPr/>
        <a:lstStyle/>
        <a:p>
          <a:endParaRPr lang="en-US"/>
        </a:p>
      </dgm:t>
    </dgm:pt>
    <dgm:pt modelId="{BA9ECB54-CD7D-4392-93F4-589446A2F707}" type="sibTrans" cxnId="{51881ACE-50B1-4B0A-9660-8A747AB75CD5}">
      <dgm:prSet/>
      <dgm:spPr/>
      <dgm:t>
        <a:bodyPr/>
        <a:lstStyle/>
        <a:p>
          <a:endParaRPr lang="en-US"/>
        </a:p>
      </dgm:t>
    </dgm:pt>
    <dgm:pt modelId="{4E3FDFC0-795D-494F-9166-563664D1F4EC}">
      <dgm:prSet/>
      <dgm:spPr/>
      <dgm:t>
        <a:bodyPr/>
        <a:lstStyle/>
        <a:p>
          <a:r>
            <a:rPr lang="uk-UA" dirty="0">
              <a:solidFill>
                <a:schemeClr val="bg1"/>
              </a:solidFill>
            </a:rPr>
            <a:t>Надання та отримання інформації з метою попередження про осіб, події, об'єкти, способи  вчинення злочинів, що </a:t>
          </a:r>
          <a:r>
            <a:rPr lang="uk-UA" dirty="0" err="1">
              <a:solidFill>
                <a:schemeClr val="bg1"/>
              </a:solidFill>
            </a:rPr>
            <a:t>станволять</a:t>
          </a:r>
          <a:r>
            <a:rPr lang="uk-UA" dirty="0">
              <a:solidFill>
                <a:schemeClr val="bg1"/>
              </a:solidFill>
            </a:rPr>
            <a:t> реальну небезпеку публічній безпеці та порядку й можуть завдати істотної шкоди майну чи громадянам;</a:t>
          </a:r>
          <a:endParaRPr lang="en-US" dirty="0">
            <a:solidFill>
              <a:schemeClr val="bg1"/>
            </a:solidFill>
          </a:endParaRPr>
        </a:p>
      </dgm:t>
    </dgm:pt>
    <dgm:pt modelId="{F7A6DB23-576E-4D30-B4E5-75B8F106691A}" type="parTrans" cxnId="{B88F8B5E-9DC8-48E0-A4AD-8FD84E57A78F}">
      <dgm:prSet/>
      <dgm:spPr/>
      <dgm:t>
        <a:bodyPr/>
        <a:lstStyle/>
        <a:p>
          <a:endParaRPr lang="en-US"/>
        </a:p>
      </dgm:t>
    </dgm:pt>
    <dgm:pt modelId="{443FE016-6C75-4BB4-8D85-58CF02D13A27}" type="sibTrans" cxnId="{B88F8B5E-9DC8-48E0-A4AD-8FD84E57A78F}">
      <dgm:prSet/>
      <dgm:spPr/>
      <dgm:t>
        <a:bodyPr/>
        <a:lstStyle/>
        <a:p>
          <a:endParaRPr lang="en-US"/>
        </a:p>
      </dgm:t>
    </dgm:pt>
    <dgm:pt modelId="{4146FCF2-74C7-43F8-9ECA-49A3EFC148DE}">
      <dgm:prSet/>
      <dgm:spPr/>
      <dgm:t>
        <a:bodyPr/>
        <a:lstStyle/>
        <a:p>
          <a:r>
            <a:rPr lang="uk-UA" dirty="0">
              <a:solidFill>
                <a:schemeClr val="bg1"/>
              </a:solidFill>
            </a:rPr>
            <a:t>Ідентифікація осіб або невпізнаних трупів;</a:t>
          </a:r>
          <a:endParaRPr lang="en-US" dirty="0">
            <a:solidFill>
              <a:schemeClr val="bg1"/>
            </a:solidFill>
          </a:endParaRPr>
        </a:p>
      </dgm:t>
    </dgm:pt>
    <dgm:pt modelId="{0A4E73F2-2986-4D99-B2FE-3BC828478EE6}" type="parTrans" cxnId="{CD8365E5-1644-4A75-AAB1-A918EF491BD8}">
      <dgm:prSet/>
      <dgm:spPr/>
      <dgm:t>
        <a:bodyPr/>
        <a:lstStyle/>
        <a:p>
          <a:endParaRPr lang="en-US"/>
        </a:p>
      </dgm:t>
    </dgm:pt>
    <dgm:pt modelId="{078AB512-141A-4F07-B0DB-F48CA4C7CC17}" type="sibTrans" cxnId="{CD8365E5-1644-4A75-AAB1-A918EF491BD8}">
      <dgm:prSet/>
      <dgm:spPr/>
      <dgm:t>
        <a:bodyPr/>
        <a:lstStyle/>
        <a:p>
          <a:endParaRPr lang="en-US"/>
        </a:p>
      </dgm:t>
    </dgm:pt>
    <dgm:pt modelId="{D36BE25C-2FDF-417A-97FC-A62ABB4E0200}">
      <dgm:prSet/>
      <dgm:spPr/>
      <dgm:t>
        <a:bodyPr/>
        <a:lstStyle/>
        <a:p>
          <a:r>
            <a:rPr lang="uk-UA" dirty="0">
              <a:solidFill>
                <a:schemeClr val="bg1"/>
              </a:solidFill>
            </a:rPr>
            <a:t>Проведення криміналістичних досліджень;</a:t>
          </a:r>
          <a:endParaRPr lang="en-US" dirty="0">
            <a:solidFill>
              <a:schemeClr val="bg1"/>
            </a:solidFill>
          </a:endParaRPr>
        </a:p>
      </dgm:t>
    </dgm:pt>
    <dgm:pt modelId="{C4CA6494-8371-4174-96F1-74922CA93FB5}" type="parTrans" cxnId="{4F38D9C5-A029-4586-87D2-2FD92155BEAB}">
      <dgm:prSet/>
      <dgm:spPr/>
      <dgm:t>
        <a:bodyPr/>
        <a:lstStyle/>
        <a:p>
          <a:endParaRPr lang="en-US"/>
        </a:p>
      </dgm:t>
    </dgm:pt>
    <dgm:pt modelId="{148D61A4-C758-4D38-ADF3-DA1B10E08A85}" type="sibTrans" cxnId="{4F38D9C5-A029-4586-87D2-2FD92155BEAB}">
      <dgm:prSet/>
      <dgm:spPr/>
      <dgm:t>
        <a:bodyPr/>
        <a:lstStyle/>
        <a:p>
          <a:endParaRPr lang="en-US"/>
        </a:p>
      </dgm:t>
    </dgm:pt>
    <dgm:pt modelId="{9E0A7D6E-83B6-49CC-8AAB-FAE663284C5E}">
      <dgm:prSet/>
      <dgm:spPr/>
      <dgm:t>
        <a:bodyPr/>
        <a:lstStyle/>
        <a:p>
          <a:r>
            <a:rPr lang="uk-UA" dirty="0">
              <a:solidFill>
                <a:schemeClr val="bg1"/>
              </a:solidFill>
            </a:rPr>
            <a:t>Ідентифікація загроз, організованих груп чи злочинних організацій;</a:t>
          </a:r>
          <a:endParaRPr lang="en-US" dirty="0">
            <a:solidFill>
              <a:schemeClr val="bg1"/>
            </a:solidFill>
          </a:endParaRPr>
        </a:p>
      </dgm:t>
    </dgm:pt>
    <dgm:pt modelId="{34BE4F4B-E173-4DD1-AC14-A94AA316E3A0}" type="parTrans" cxnId="{CA0F6218-A556-4630-AD59-27A32053E409}">
      <dgm:prSet/>
      <dgm:spPr/>
      <dgm:t>
        <a:bodyPr/>
        <a:lstStyle/>
        <a:p>
          <a:endParaRPr lang="en-US"/>
        </a:p>
      </dgm:t>
    </dgm:pt>
    <dgm:pt modelId="{A4834E06-729B-4260-BD7C-5D7775DBDB19}" type="sibTrans" cxnId="{CA0F6218-A556-4630-AD59-27A32053E409}">
      <dgm:prSet/>
      <dgm:spPr/>
      <dgm:t>
        <a:bodyPr/>
        <a:lstStyle/>
        <a:p>
          <a:endParaRPr lang="en-US"/>
        </a:p>
      </dgm:t>
    </dgm:pt>
    <dgm:pt modelId="{12109D46-2A4F-4258-815F-C4D44E28A9B5}">
      <dgm:prSet/>
      <dgm:spPr/>
      <dgm:t>
        <a:bodyPr/>
        <a:lstStyle/>
        <a:p>
          <a:r>
            <a:rPr lang="uk-UA" dirty="0">
              <a:solidFill>
                <a:schemeClr val="bg1"/>
              </a:solidFill>
            </a:rPr>
            <a:t>Обмін досвідом з питань боротьби зі злочинністю та правоохоронної діяльності</a:t>
          </a:r>
          <a:endParaRPr lang="en-US" dirty="0">
            <a:solidFill>
              <a:schemeClr val="bg1"/>
            </a:solidFill>
          </a:endParaRPr>
        </a:p>
      </dgm:t>
    </dgm:pt>
    <dgm:pt modelId="{13288288-B556-4B66-99A3-383E69A454EB}" type="parTrans" cxnId="{2F516BB5-1447-4AE6-86AF-C8A83050A137}">
      <dgm:prSet/>
      <dgm:spPr/>
      <dgm:t>
        <a:bodyPr/>
        <a:lstStyle/>
        <a:p>
          <a:endParaRPr lang="en-US"/>
        </a:p>
      </dgm:t>
    </dgm:pt>
    <dgm:pt modelId="{662B281A-8A8E-4E4C-AB78-074296C868F7}" type="sibTrans" cxnId="{2F516BB5-1447-4AE6-86AF-C8A83050A137}">
      <dgm:prSet/>
      <dgm:spPr/>
      <dgm:t>
        <a:bodyPr/>
        <a:lstStyle/>
        <a:p>
          <a:endParaRPr lang="en-US"/>
        </a:p>
      </dgm:t>
    </dgm:pt>
    <dgm:pt modelId="{F15681B0-09E9-4740-890D-8B596786F990}" type="pres">
      <dgm:prSet presAssocID="{1B28FC57-41E9-4BF0-9D21-1FC4BE8B0B1C}" presName="linear" presStyleCnt="0">
        <dgm:presLayoutVars>
          <dgm:animLvl val="lvl"/>
          <dgm:resizeHandles val="exact"/>
        </dgm:presLayoutVars>
      </dgm:prSet>
      <dgm:spPr/>
    </dgm:pt>
    <dgm:pt modelId="{B50D8E4F-911E-544E-A95B-2B826898C897}" type="pres">
      <dgm:prSet presAssocID="{3D4AE64E-814E-47D1-8740-AAA61AF20AD9}" presName="parentText" presStyleLbl="node1" presStyleIdx="0" presStyleCnt="8">
        <dgm:presLayoutVars>
          <dgm:chMax val="0"/>
          <dgm:bulletEnabled val="1"/>
        </dgm:presLayoutVars>
      </dgm:prSet>
      <dgm:spPr/>
    </dgm:pt>
    <dgm:pt modelId="{D1F0FA1E-7BCD-584A-AF3C-DDF13092BA0B}" type="pres">
      <dgm:prSet presAssocID="{95F40B4D-920A-4723-8935-BBA04D83D580}" presName="spacer" presStyleCnt="0"/>
      <dgm:spPr/>
    </dgm:pt>
    <dgm:pt modelId="{FE53E470-815D-004E-8DFB-3CF9C0B7E69C}" type="pres">
      <dgm:prSet presAssocID="{C59B6923-7B7F-42D7-A9B6-5F4A9C71C8DF}" presName="parentText" presStyleLbl="node1" presStyleIdx="1" presStyleCnt="8">
        <dgm:presLayoutVars>
          <dgm:chMax val="0"/>
          <dgm:bulletEnabled val="1"/>
        </dgm:presLayoutVars>
      </dgm:prSet>
      <dgm:spPr/>
    </dgm:pt>
    <dgm:pt modelId="{55A4A155-E6B0-144C-8C02-257E93C76FAF}" type="pres">
      <dgm:prSet presAssocID="{1FDC3CE7-4DAB-4D9F-A141-79D14C961421}" presName="spacer" presStyleCnt="0"/>
      <dgm:spPr/>
    </dgm:pt>
    <dgm:pt modelId="{2FAB91F2-9858-E24E-B610-43736D88F33F}" type="pres">
      <dgm:prSet presAssocID="{F988F940-FFEB-4A00-A548-CDCE4D89E97B}" presName="parentText" presStyleLbl="node1" presStyleIdx="2" presStyleCnt="8">
        <dgm:presLayoutVars>
          <dgm:chMax val="0"/>
          <dgm:bulletEnabled val="1"/>
        </dgm:presLayoutVars>
      </dgm:prSet>
      <dgm:spPr/>
    </dgm:pt>
    <dgm:pt modelId="{E20CD56B-33BB-364F-B7DB-376D149512A0}" type="pres">
      <dgm:prSet presAssocID="{BA9ECB54-CD7D-4392-93F4-589446A2F707}" presName="spacer" presStyleCnt="0"/>
      <dgm:spPr/>
    </dgm:pt>
    <dgm:pt modelId="{82540E7D-A236-6846-93C8-BF9C6138D3C2}" type="pres">
      <dgm:prSet presAssocID="{4E3FDFC0-795D-494F-9166-563664D1F4EC}" presName="parentText" presStyleLbl="node1" presStyleIdx="3" presStyleCnt="8">
        <dgm:presLayoutVars>
          <dgm:chMax val="0"/>
          <dgm:bulletEnabled val="1"/>
        </dgm:presLayoutVars>
      </dgm:prSet>
      <dgm:spPr/>
    </dgm:pt>
    <dgm:pt modelId="{93FCEE8D-B5B3-E347-ACEC-20B3BA23DF5B}" type="pres">
      <dgm:prSet presAssocID="{443FE016-6C75-4BB4-8D85-58CF02D13A27}" presName="spacer" presStyleCnt="0"/>
      <dgm:spPr/>
    </dgm:pt>
    <dgm:pt modelId="{EB1A2538-A913-4644-B9C7-1F98DBB70D35}" type="pres">
      <dgm:prSet presAssocID="{4146FCF2-74C7-43F8-9ECA-49A3EFC148DE}" presName="parentText" presStyleLbl="node1" presStyleIdx="4" presStyleCnt="8">
        <dgm:presLayoutVars>
          <dgm:chMax val="0"/>
          <dgm:bulletEnabled val="1"/>
        </dgm:presLayoutVars>
      </dgm:prSet>
      <dgm:spPr/>
    </dgm:pt>
    <dgm:pt modelId="{FFB498A0-E7CD-5D43-9F0F-C355611F19E9}" type="pres">
      <dgm:prSet presAssocID="{078AB512-141A-4F07-B0DB-F48CA4C7CC17}" presName="spacer" presStyleCnt="0"/>
      <dgm:spPr/>
    </dgm:pt>
    <dgm:pt modelId="{C145FCB3-3BBE-3B49-89E3-0214CB254B21}" type="pres">
      <dgm:prSet presAssocID="{D36BE25C-2FDF-417A-97FC-A62ABB4E0200}" presName="parentText" presStyleLbl="node1" presStyleIdx="5" presStyleCnt="8">
        <dgm:presLayoutVars>
          <dgm:chMax val="0"/>
          <dgm:bulletEnabled val="1"/>
        </dgm:presLayoutVars>
      </dgm:prSet>
      <dgm:spPr/>
    </dgm:pt>
    <dgm:pt modelId="{DFA7DD94-F675-BB4D-BEE2-ECB5D9E05FAA}" type="pres">
      <dgm:prSet presAssocID="{148D61A4-C758-4D38-ADF3-DA1B10E08A85}" presName="spacer" presStyleCnt="0"/>
      <dgm:spPr/>
    </dgm:pt>
    <dgm:pt modelId="{AAA750AE-4875-0E43-BBAF-8A01F4A4311F}" type="pres">
      <dgm:prSet presAssocID="{9E0A7D6E-83B6-49CC-8AAB-FAE663284C5E}" presName="parentText" presStyleLbl="node1" presStyleIdx="6" presStyleCnt="8">
        <dgm:presLayoutVars>
          <dgm:chMax val="0"/>
          <dgm:bulletEnabled val="1"/>
        </dgm:presLayoutVars>
      </dgm:prSet>
      <dgm:spPr/>
    </dgm:pt>
    <dgm:pt modelId="{B784714A-0FFD-4F40-A731-CF65D93038FE}" type="pres">
      <dgm:prSet presAssocID="{A4834E06-729B-4260-BD7C-5D7775DBDB19}" presName="spacer" presStyleCnt="0"/>
      <dgm:spPr/>
    </dgm:pt>
    <dgm:pt modelId="{22F377F6-8C6F-3248-8D65-13A4991D8D02}" type="pres">
      <dgm:prSet presAssocID="{12109D46-2A4F-4258-815F-C4D44E28A9B5}" presName="parentText" presStyleLbl="node1" presStyleIdx="7" presStyleCnt="8">
        <dgm:presLayoutVars>
          <dgm:chMax val="0"/>
          <dgm:bulletEnabled val="1"/>
        </dgm:presLayoutVars>
      </dgm:prSet>
      <dgm:spPr/>
    </dgm:pt>
  </dgm:ptLst>
  <dgm:cxnLst>
    <dgm:cxn modelId="{5BABAC17-6ACC-9842-9B71-5BE77ADD0092}" type="presOf" srcId="{12109D46-2A4F-4258-815F-C4D44E28A9B5}" destId="{22F377F6-8C6F-3248-8D65-13A4991D8D02}" srcOrd="0" destOrd="0" presId="urn:microsoft.com/office/officeart/2005/8/layout/vList2"/>
    <dgm:cxn modelId="{CA0F6218-A556-4630-AD59-27A32053E409}" srcId="{1B28FC57-41E9-4BF0-9D21-1FC4BE8B0B1C}" destId="{9E0A7D6E-83B6-49CC-8AAB-FAE663284C5E}" srcOrd="6" destOrd="0" parTransId="{34BE4F4B-E173-4DD1-AC14-A94AA316E3A0}" sibTransId="{A4834E06-729B-4260-BD7C-5D7775DBDB19}"/>
    <dgm:cxn modelId="{39EEDC1A-0060-49FB-BA50-4C8C621A9C72}" srcId="{1B28FC57-41E9-4BF0-9D21-1FC4BE8B0B1C}" destId="{C59B6923-7B7F-42D7-A9B6-5F4A9C71C8DF}" srcOrd="1" destOrd="0" parTransId="{A8E6E4C7-7345-42D7-B4D5-09F665DB15A3}" sibTransId="{1FDC3CE7-4DAB-4D9F-A141-79D14C961421}"/>
    <dgm:cxn modelId="{FEA38A29-4D62-844A-A1F3-0CC87B14A1A2}" type="presOf" srcId="{4E3FDFC0-795D-494F-9166-563664D1F4EC}" destId="{82540E7D-A236-6846-93C8-BF9C6138D3C2}" srcOrd="0" destOrd="0" presId="urn:microsoft.com/office/officeart/2005/8/layout/vList2"/>
    <dgm:cxn modelId="{E558D839-E0A8-304E-8BAE-A117C5FC48E5}" type="presOf" srcId="{F988F940-FFEB-4A00-A548-CDCE4D89E97B}" destId="{2FAB91F2-9858-E24E-B610-43736D88F33F}" srcOrd="0" destOrd="0" presId="urn:microsoft.com/office/officeart/2005/8/layout/vList2"/>
    <dgm:cxn modelId="{9B8E8A46-F6A8-F942-A152-2EACD026AE09}" type="presOf" srcId="{D36BE25C-2FDF-417A-97FC-A62ABB4E0200}" destId="{C145FCB3-3BBE-3B49-89E3-0214CB254B21}" srcOrd="0" destOrd="0" presId="urn:microsoft.com/office/officeart/2005/8/layout/vList2"/>
    <dgm:cxn modelId="{CA44284D-6212-AA40-A422-194621E4A4CC}" type="presOf" srcId="{4146FCF2-74C7-43F8-9ECA-49A3EFC148DE}" destId="{EB1A2538-A913-4644-B9C7-1F98DBB70D35}" srcOrd="0" destOrd="0" presId="urn:microsoft.com/office/officeart/2005/8/layout/vList2"/>
    <dgm:cxn modelId="{B88F8B5E-9DC8-48E0-A4AD-8FD84E57A78F}" srcId="{1B28FC57-41E9-4BF0-9D21-1FC4BE8B0B1C}" destId="{4E3FDFC0-795D-494F-9166-563664D1F4EC}" srcOrd="3" destOrd="0" parTransId="{F7A6DB23-576E-4D30-B4E5-75B8F106691A}" sibTransId="{443FE016-6C75-4BB4-8D85-58CF02D13A27}"/>
    <dgm:cxn modelId="{4EE52263-9B9D-CE42-8917-7D7014AD8375}" type="presOf" srcId="{C59B6923-7B7F-42D7-A9B6-5F4A9C71C8DF}" destId="{FE53E470-815D-004E-8DFB-3CF9C0B7E69C}" srcOrd="0" destOrd="0" presId="urn:microsoft.com/office/officeart/2005/8/layout/vList2"/>
    <dgm:cxn modelId="{A19A8593-5EEE-A745-BAAF-4DC25A82D73E}" type="presOf" srcId="{1B28FC57-41E9-4BF0-9D21-1FC4BE8B0B1C}" destId="{F15681B0-09E9-4740-890D-8B596786F990}" srcOrd="0" destOrd="0" presId="urn:microsoft.com/office/officeart/2005/8/layout/vList2"/>
    <dgm:cxn modelId="{BF8C4EAA-8579-4320-95BF-92D7A9E1E9EB}" srcId="{1B28FC57-41E9-4BF0-9D21-1FC4BE8B0B1C}" destId="{3D4AE64E-814E-47D1-8740-AAA61AF20AD9}" srcOrd="0" destOrd="0" parTransId="{2210CE61-0EA8-4A2F-BAA0-B84454707C09}" sibTransId="{95F40B4D-920A-4723-8935-BBA04D83D580}"/>
    <dgm:cxn modelId="{2F516BB5-1447-4AE6-86AF-C8A83050A137}" srcId="{1B28FC57-41E9-4BF0-9D21-1FC4BE8B0B1C}" destId="{12109D46-2A4F-4258-815F-C4D44E28A9B5}" srcOrd="7" destOrd="0" parTransId="{13288288-B556-4B66-99A3-383E69A454EB}" sibTransId="{662B281A-8A8E-4E4C-AB78-074296C868F7}"/>
    <dgm:cxn modelId="{82A3D8B8-3880-7740-AD96-B7736D5DF4A6}" type="presOf" srcId="{3D4AE64E-814E-47D1-8740-AAA61AF20AD9}" destId="{B50D8E4F-911E-544E-A95B-2B826898C897}" srcOrd="0" destOrd="0" presId="urn:microsoft.com/office/officeart/2005/8/layout/vList2"/>
    <dgm:cxn modelId="{4F38D9C5-A029-4586-87D2-2FD92155BEAB}" srcId="{1B28FC57-41E9-4BF0-9D21-1FC4BE8B0B1C}" destId="{D36BE25C-2FDF-417A-97FC-A62ABB4E0200}" srcOrd="5" destOrd="0" parTransId="{C4CA6494-8371-4174-96F1-74922CA93FB5}" sibTransId="{148D61A4-C758-4D38-ADF3-DA1B10E08A85}"/>
    <dgm:cxn modelId="{51881ACE-50B1-4B0A-9660-8A747AB75CD5}" srcId="{1B28FC57-41E9-4BF0-9D21-1FC4BE8B0B1C}" destId="{F988F940-FFEB-4A00-A548-CDCE4D89E97B}" srcOrd="2" destOrd="0" parTransId="{8C36B4BF-84B3-48A3-BD26-A9A265B36CA1}" sibTransId="{BA9ECB54-CD7D-4392-93F4-589446A2F707}"/>
    <dgm:cxn modelId="{AEF79AD3-72C5-AC49-8B4E-A6FC2832432E}" type="presOf" srcId="{9E0A7D6E-83B6-49CC-8AAB-FAE663284C5E}" destId="{AAA750AE-4875-0E43-BBAF-8A01F4A4311F}" srcOrd="0" destOrd="0" presId="urn:microsoft.com/office/officeart/2005/8/layout/vList2"/>
    <dgm:cxn modelId="{CD8365E5-1644-4A75-AAB1-A918EF491BD8}" srcId="{1B28FC57-41E9-4BF0-9D21-1FC4BE8B0B1C}" destId="{4146FCF2-74C7-43F8-9ECA-49A3EFC148DE}" srcOrd="4" destOrd="0" parTransId="{0A4E73F2-2986-4D99-B2FE-3BC828478EE6}" sibTransId="{078AB512-141A-4F07-B0DB-F48CA4C7CC17}"/>
    <dgm:cxn modelId="{399E71FF-1C5B-924D-AFEF-238CED3A13BA}" type="presParOf" srcId="{F15681B0-09E9-4740-890D-8B596786F990}" destId="{B50D8E4F-911E-544E-A95B-2B826898C897}" srcOrd="0" destOrd="0" presId="urn:microsoft.com/office/officeart/2005/8/layout/vList2"/>
    <dgm:cxn modelId="{78E8EDEB-5BCF-4A4E-BCFC-CAF8B44518B5}" type="presParOf" srcId="{F15681B0-09E9-4740-890D-8B596786F990}" destId="{D1F0FA1E-7BCD-584A-AF3C-DDF13092BA0B}" srcOrd="1" destOrd="0" presId="urn:microsoft.com/office/officeart/2005/8/layout/vList2"/>
    <dgm:cxn modelId="{1091D1B6-5F85-D44B-893D-A301E4ED7D7E}" type="presParOf" srcId="{F15681B0-09E9-4740-890D-8B596786F990}" destId="{FE53E470-815D-004E-8DFB-3CF9C0B7E69C}" srcOrd="2" destOrd="0" presId="urn:microsoft.com/office/officeart/2005/8/layout/vList2"/>
    <dgm:cxn modelId="{C7D4E07D-DC81-B14B-B2C2-C5F2284DFF8F}" type="presParOf" srcId="{F15681B0-09E9-4740-890D-8B596786F990}" destId="{55A4A155-E6B0-144C-8C02-257E93C76FAF}" srcOrd="3" destOrd="0" presId="urn:microsoft.com/office/officeart/2005/8/layout/vList2"/>
    <dgm:cxn modelId="{F31F738C-59AA-574A-8781-B331C8A1D92D}" type="presParOf" srcId="{F15681B0-09E9-4740-890D-8B596786F990}" destId="{2FAB91F2-9858-E24E-B610-43736D88F33F}" srcOrd="4" destOrd="0" presId="urn:microsoft.com/office/officeart/2005/8/layout/vList2"/>
    <dgm:cxn modelId="{4601436E-9A51-894F-9611-5957510352AE}" type="presParOf" srcId="{F15681B0-09E9-4740-890D-8B596786F990}" destId="{E20CD56B-33BB-364F-B7DB-376D149512A0}" srcOrd="5" destOrd="0" presId="urn:microsoft.com/office/officeart/2005/8/layout/vList2"/>
    <dgm:cxn modelId="{CD0AD2E5-A0EC-C940-BBDB-5E2593F90AD9}" type="presParOf" srcId="{F15681B0-09E9-4740-890D-8B596786F990}" destId="{82540E7D-A236-6846-93C8-BF9C6138D3C2}" srcOrd="6" destOrd="0" presId="urn:microsoft.com/office/officeart/2005/8/layout/vList2"/>
    <dgm:cxn modelId="{E54EAE0E-D1DF-3F49-B1F1-B8B6C558FBA0}" type="presParOf" srcId="{F15681B0-09E9-4740-890D-8B596786F990}" destId="{93FCEE8D-B5B3-E347-ACEC-20B3BA23DF5B}" srcOrd="7" destOrd="0" presId="urn:microsoft.com/office/officeart/2005/8/layout/vList2"/>
    <dgm:cxn modelId="{EA838732-47E6-B545-8E07-3C9631F1BA0D}" type="presParOf" srcId="{F15681B0-09E9-4740-890D-8B596786F990}" destId="{EB1A2538-A913-4644-B9C7-1F98DBB70D35}" srcOrd="8" destOrd="0" presId="urn:microsoft.com/office/officeart/2005/8/layout/vList2"/>
    <dgm:cxn modelId="{1EA42731-62F8-BB41-B853-208E4A1E5D49}" type="presParOf" srcId="{F15681B0-09E9-4740-890D-8B596786F990}" destId="{FFB498A0-E7CD-5D43-9F0F-C355611F19E9}" srcOrd="9" destOrd="0" presId="urn:microsoft.com/office/officeart/2005/8/layout/vList2"/>
    <dgm:cxn modelId="{AF0F83B7-8230-5D4B-B6BC-2B089A6D2AAB}" type="presParOf" srcId="{F15681B0-09E9-4740-890D-8B596786F990}" destId="{C145FCB3-3BBE-3B49-89E3-0214CB254B21}" srcOrd="10" destOrd="0" presId="urn:microsoft.com/office/officeart/2005/8/layout/vList2"/>
    <dgm:cxn modelId="{EFAF82B0-5861-D346-967B-FCF3C99B84D3}" type="presParOf" srcId="{F15681B0-09E9-4740-890D-8B596786F990}" destId="{DFA7DD94-F675-BB4D-BEE2-ECB5D9E05FAA}" srcOrd="11" destOrd="0" presId="urn:microsoft.com/office/officeart/2005/8/layout/vList2"/>
    <dgm:cxn modelId="{67701F62-AEB0-C443-99E7-1CAC491111A0}" type="presParOf" srcId="{F15681B0-09E9-4740-890D-8B596786F990}" destId="{AAA750AE-4875-0E43-BBAF-8A01F4A4311F}" srcOrd="12" destOrd="0" presId="urn:microsoft.com/office/officeart/2005/8/layout/vList2"/>
    <dgm:cxn modelId="{55776D32-850E-E743-852E-474817D4D57B}" type="presParOf" srcId="{F15681B0-09E9-4740-890D-8B596786F990}" destId="{B784714A-0FFD-4F40-A731-CF65D93038FE}" srcOrd="13" destOrd="0" presId="urn:microsoft.com/office/officeart/2005/8/layout/vList2"/>
    <dgm:cxn modelId="{63D81430-E034-9649-929C-9EC4491C8BA1}" type="presParOf" srcId="{F15681B0-09E9-4740-890D-8B596786F990}" destId="{22F377F6-8C6F-3248-8D65-13A4991D8D02}" srcOrd="1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2DE6FE-C7FE-3547-9735-26AECBA7F7D7}">
      <dsp:nvSpPr>
        <dsp:cNvPr id="0" name=""/>
        <dsp:cNvSpPr/>
      </dsp:nvSpPr>
      <dsp:spPr>
        <a:xfrm>
          <a:off x="1322" y="81131"/>
          <a:ext cx="4640570" cy="294676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0AEDB9C-61E0-9F4B-8053-3AF090C363E6}">
      <dsp:nvSpPr>
        <dsp:cNvPr id="0" name=""/>
        <dsp:cNvSpPr/>
      </dsp:nvSpPr>
      <dsp:spPr>
        <a:xfrm>
          <a:off x="516940" y="570969"/>
          <a:ext cx="4640570" cy="294676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uk-UA" sz="3700" kern="1200"/>
            <a:t>Проактивні послуги (ініціатива походить від поілці, зокрема патрулювання);</a:t>
          </a:r>
          <a:endParaRPr lang="en-US" sz="3700" kern="1200"/>
        </a:p>
      </dsp:txBody>
      <dsp:txXfrm>
        <a:off x="603248" y="657277"/>
        <a:ext cx="4467954" cy="2774145"/>
      </dsp:txXfrm>
    </dsp:sp>
    <dsp:sp modelId="{ABB5C210-75FA-424B-A8E2-BA3908EF1251}">
      <dsp:nvSpPr>
        <dsp:cNvPr id="0" name=""/>
        <dsp:cNvSpPr/>
      </dsp:nvSpPr>
      <dsp:spPr>
        <a:xfrm>
          <a:off x="5673129" y="81131"/>
          <a:ext cx="4640570" cy="294676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F206E3-C8A6-A54F-861F-26154E406D48}">
      <dsp:nvSpPr>
        <dsp:cNvPr id="0" name=""/>
        <dsp:cNvSpPr/>
      </dsp:nvSpPr>
      <dsp:spPr>
        <a:xfrm>
          <a:off x="6188748" y="570969"/>
          <a:ext cx="4640570" cy="294676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uk-UA" sz="3700" kern="1200"/>
            <a:t>Реактивні послуги (реагування на звернення або повідомлення громадян).</a:t>
          </a:r>
          <a:endParaRPr lang="en-US" sz="3700" kern="1200"/>
        </a:p>
      </dsp:txBody>
      <dsp:txXfrm>
        <a:off x="6275056" y="657277"/>
        <a:ext cx="4467954" cy="277414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2DE6FE-C7FE-3547-9735-26AECBA7F7D7}">
      <dsp:nvSpPr>
        <dsp:cNvPr id="0" name=""/>
        <dsp:cNvSpPr/>
      </dsp:nvSpPr>
      <dsp:spPr>
        <a:xfrm>
          <a:off x="636940" y="-52680"/>
          <a:ext cx="4640570" cy="294676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0AEDB9C-61E0-9F4B-8053-3AF090C363E6}">
      <dsp:nvSpPr>
        <dsp:cNvPr id="0" name=""/>
        <dsp:cNvSpPr/>
      </dsp:nvSpPr>
      <dsp:spPr>
        <a:xfrm>
          <a:off x="1152559" y="437157"/>
          <a:ext cx="4640570" cy="294676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uk-UA" sz="3100" kern="1200" dirty="0" err="1"/>
            <a:t>Обовязкові</a:t>
          </a:r>
          <a:r>
            <a:rPr lang="uk-UA" sz="3100" kern="1200" dirty="0"/>
            <a:t> послуги, за якими громадяни </a:t>
          </a:r>
          <a:r>
            <a:rPr lang="uk-UA" sz="3100" kern="1200" dirty="0" err="1"/>
            <a:t>зобовязані</a:t>
          </a:r>
          <a:r>
            <a:rPr lang="uk-UA" sz="3100" kern="1200" dirty="0"/>
            <a:t> звертатися (реєстрація зброї тощо)</a:t>
          </a:r>
          <a:endParaRPr lang="en-US" sz="3100" kern="1200" dirty="0"/>
        </a:p>
      </dsp:txBody>
      <dsp:txXfrm>
        <a:off x="1238867" y="523465"/>
        <a:ext cx="4467954" cy="2774145"/>
      </dsp:txXfrm>
    </dsp:sp>
    <dsp:sp modelId="{ABB5C210-75FA-424B-A8E2-BA3908EF1251}">
      <dsp:nvSpPr>
        <dsp:cNvPr id="0" name=""/>
        <dsp:cNvSpPr/>
      </dsp:nvSpPr>
      <dsp:spPr>
        <a:xfrm>
          <a:off x="5650808" y="-264553"/>
          <a:ext cx="4640570" cy="294676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F206E3-C8A6-A54F-861F-26154E406D48}">
      <dsp:nvSpPr>
        <dsp:cNvPr id="0" name=""/>
        <dsp:cNvSpPr/>
      </dsp:nvSpPr>
      <dsp:spPr>
        <a:xfrm>
          <a:off x="6166427" y="225284"/>
          <a:ext cx="4640570" cy="294676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uk-UA" sz="3100" kern="1200" dirty="0"/>
            <a:t>Добровільні послуги, які надаються за бажанням громадян (наприклад, участь у програмах співпраці з поліцією)</a:t>
          </a:r>
          <a:endParaRPr lang="en-US" sz="3100" kern="1200" dirty="0"/>
        </a:p>
      </dsp:txBody>
      <dsp:txXfrm>
        <a:off x="6252735" y="311592"/>
        <a:ext cx="4467954" cy="277414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2B0C76-D6A5-694C-B354-5A0EF6D4DC12}">
      <dsp:nvSpPr>
        <dsp:cNvPr id="0" name=""/>
        <dsp:cNvSpPr/>
      </dsp:nvSpPr>
      <dsp:spPr>
        <a:xfrm>
          <a:off x="0" y="439"/>
          <a:ext cx="5632246"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8B8DCA4-810D-9E4D-A57E-0A624BED6E14}">
      <dsp:nvSpPr>
        <dsp:cNvPr id="0" name=""/>
        <dsp:cNvSpPr/>
      </dsp:nvSpPr>
      <dsp:spPr>
        <a:xfrm>
          <a:off x="0" y="439"/>
          <a:ext cx="5632246" cy="7196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US" sz="1000" b="0" i="0" kern="1200" baseline="0">
              <a:latin typeface="Times New Roman" panose="02020603050405020304" pitchFamily="18" charset="0"/>
              <a:cs typeface="Times New Roman" panose="02020603050405020304" pitchFamily="18" charset="0"/>
            </a:rPr>
            <a:t>Стратегічна програма діяльності Державного бюро розслідувань на 2022–2026 рр. </a:t>
          </a:r>
          <a:endParaRPr lang="en-US" sz="1000" kern="1200">
            <a:latin typeface="Times New Roman" panose="02020603050405020304" pitchFamily="18" charset="0"/>
            <a:cs typeface="Times New Roman" panose="02020603050405020304" pitchFamily="18" charset="0"/>
          </a:endParaRPr>
        </a:p>
      </dsp:txBody>
      <dsp:txXfrm>
        <a:off x="0" y="439"/>
        <a:ext cx="5632246" cy="719687"/>
      </dsp:txXfrm>
    </dsp:sp>
    <dsp:sp modelId="{2B7428F1-A31C-A94B-98D0-BB81B786118A}">
      <dsp:nvSpPr>
        <dsp:cNvPr id="0" name=""/>
        <dsp:cNvSpPr/>
      </dsp:nvSpPr>
      <dsp:spPr>
        <a:xfrm>
          <a:off x="0" y="720126"/>
          <a:ext cx="5632246"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C4D293C-DDA8-6649-9945-F7D71D9F9140}">
      <dsp:nvSpPr>
        <dsp:cNvPr id="0" name=""/>
        <dsp:cNvSpPr/>
      </dsp:nvSpPr>
      <dsp:spPr>
        <a:xfrm>
          <a:off x="0" y="720126"/>
          <a:ext cx="5632246" cy="7196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uk-UA" sz="1000" b="0" i="0" kern="1200"/>
            <a:t>розвиток нормативно-правової бази, якою регламентується міжнародне співробітництво ДБР з правоохоронними органами інших держав та міжнародни</a:t>
          </a:r>
          <a:endParaRPr lang="uk-UA" sz="1000" kern="1200"/>
        </a:p>
      </dsp:txBody>
      <dsp:txXfrm>
        <a:off x="0" y="720126"/>
        <a:ext cx="5632246" cy="719687"/>
      </dsp:txXfrm>
    </dsp:sp>
    <dsp:sp modelId="{CB19793F-2C82-E446-AC7E-E41F3339A803}">
      <dsp:nvSpPr>
        <dsp:cNvPr id="0" name=""/>
        <dsp:cNvSpPr/>
      </dsp:nvSpPr>
      <dsp:spPr>
        <a:xfrm>
          <a:off x="0" y="1439814"/>
          <a:ext cx="5632246"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2E5973B-DFDA-884D-9DAA-1064AA941466}">
      <dsp:nvSpPr>
        <dsp:cNvPr id="0" name=""/>
        <dsp:cNvSpPr/>
      </dsp:nvSpPr>
      <dsp:spPr>
        <a:xfrm>
          <a:off x="0" y="1439814"/>
          <a:ext cx="5632246" cy="7196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uk-UA" sz="1000" b="0" i="0" kern="1200" dirty="0"/>
            <a:t>ефективна співпраця з Радою Європи та Офісом Ради Європи в Україні, Моніторинговою місією ООН з прав людини в Україні, Координатором </a:t>
          </a:r>
          <a:r>
            <a:rPr lang="uk-UA" sz="1000" b="0" i="0" kern="1200" dirty="0" err="1"/>
            <a:t>проєктів</a:t>
          </a:r>
          <a:r>
            <a:rPr lang="uk-UA" sz="1000" b="0" i="0" kern="1200" dirty="0"/>
            <a:t> ОБСЄ в Україні, іншими міжнародними </a:t>
          </a:r>
          <a:r>
            <a:rPr lang="uk-UA" sz="1000" b="0" i="0" kern="1200" dirty="0" err="1"/>
            <a:t>організа-ціями</a:t>
          </a:r>
          <a:r>
            <a:rPr lang="uk-UA" sz="1000" b="0" i="0" kern="1200" dirty="0"/>
            <a:t> щодо протидії катуванням та іншим видам неналежного поводження</a:t>
          </a:r>
          <a:endParaRPr lang="uk-UA" sz="1000" kern="1200" dirty="0"/>
        </a:p>
      </dsp:txBody>
      <dsp:txXfrm>
        <a:off x="0" y="1439814"/>
        <a:ext cx="5632246" cy="719687"/>
      </dsp:txXfrm>
    </dsp:sp>
    <dsp:sp modelId="{4BE4AAE1-4C71-CA4F-8D0C-41ADF8609839}">
      <dsp:nvSpPr>
        <dsp:cNvPr id="0" name=""/>
        <dsp:cNvSpPr/>
      </dsp:nvSpPr>
      <dsp:spPr>
        <a:xfrm>
          <a:off x="0" y="2159501"/>
          <a:ext cx="5632246"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49C1740-C081-3344-9682-764F19AD32BD}">
      <dsp:nvSpPr>
        <dsp:cNvPr id="0" name=""/>
        <dsp:cNvSpPr/>
      </dsp:nvSpPr>
      <dsp:spPr>
        <a:xfrm>
          <a:off x="0" y="2159501"/>
          <a:ext cx="5632246" cy="7196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uk-UA" sz="1000" b="0" i="0" kern="1200"/>
            <a:t>удосконалення двосторонньої взаємодії з Представництвом ЄС в Україні, КМЄС з реформування сектору цивільної безпеки України, Офісом Ради Європи в Україні, іншими міжнародними партнерами з метою розбудови інституційної спроможності ДБР, впровадження найкращих світових стандартів право-охоронної діяльності в діяльність </a:t>
          </a:r>
          <a:endParaRPr lang="uk-UA" sz="1000" kern="1200"/>
        </a:p>
      </dsp:txBody>
      <dsp:txXfrm>
        <a:off x="0" y="2159501"/>
        <a:ext cx="5632246" cy="719687"/>
      </dsp:txXfrm>
    </dsp:sp>
    <dsp:sp modelId="{35DF5C24-EBFA-7F40-AE00-A9B9CDB5273E}">
      <dsp:nvSpPr>
        <dsp:cNvPr id="0" name=""/>
        <dsp:cNvSpPr/>
      </dsp:nvSpPr>
      <dsp:spPr>
        <a:xfrm>
          <a:off x="0" y="2879189"/>
          <a:ext cx="5632246"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884988D-01DC-354E-9F52-08797BFF88F9}">
      <dsp:nvSpPr>
        <dsp:cNvPr id="0" name=""/>
        <dsp:cNvSpPr/>
      </dsp:nvSpPr>
      <dsp:spPr>
        <a:xfrm>
          <a:off x="0" y="2879189"/>
          <a:ext cx="5632246" cy="7196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uk-UA" sz="1000" b="0" i="0" u="none" kern="1200"/>
            <a:t>реалізація проєктів міжнародної технічної </a:t>
          </a:r>
          <a:endParaRPr lang="uk-UA" sz="1000" kern="1200"/>
        </a:p>
      </dsp:txBody>
      <dsp:txXfrm>
        <a:off x="0" y="2879189"/>
        <a:ext cx="5632246" cy="71968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F99D72-CB50-E540-BADE-417D30699E33}">
      <dsp:nvSpPr>
        <dsp:cNvPr id="0" name=""/>
        <dsp:cNvSpPr/>
      </dsp:nvSpPr>
      <dsp:spPr>
        <a:xfrm>
          <a:off x="3173" y="163200"/>
          <a:ext cx="2517277" cy="1510366"/>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0" i="0" kern="1200" baseline="0"/>
            <a:t>Європол є правоохоронним органом Європейського Союзу. </a:t>
          </a:r>
          <a:endParaRPr lang="en-US" sz="1700" kern="1200"/>
        </a:p>
      </dsp:txBody>
      <dsp:txXfrm>
        <a:off x="3173" y="163200"/>
        <a:ext cx="2517277" cy="1510366"/>
      </dsp:txXfrm>
    </dsp:sp>
    <dsp:sp modelId="{4815F0B6-C92D-984A-BA4C-0E4AD5F838A3}">
      <dsp:nvSpPr>
        <dsp:cNvPr id="0" name=""/>
        <dsp:cNvSpPr/>
      </dsp:nvSpPr>
      <dsp:spPr>
        <a:xfrm>
          <a:off x="2772178" y="163200"/>
          <a:ext cx="2517277" cy="1510366"/>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0" i="0" kern="1200" baseline="0"/>
            <a:t>Призначенням Європолу є посилення взаємного співробітництва компетентних органів </a:t>
          </a:r>
          <a:endParaRPr lang="en-US" sz="1700" kern="1200"/>
        </a:p>
      </dsp:txBody>
      <dsp:txXfrm>
        <a:off x="2772178" y="163200"/>
        <a:ext cx="2517277" cy="1510366"/>
      </dsp:txXfrm>
    </dsp:sp>
    <dsp:sp modelId="{635B42FA-89AB-5140-98E7-7831912FBFF6}">
      <dsp:nvSpPr>
        <dsp:cNvPr id="0" name=""/>
        <dsp:cNvSpPr/>
      </dsp:nvSpPr>
      <dsp:spPr>
        <a:xfrm>
          <a:off x="5541184" y="163200"/>
          <a:ext cx="2517277" cy="1510366"/>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0" i="0" kern="1200" baseline="0"/>
            <a:t>держав-членів ЄС у боротьбі з організованою злочинністю, тероризмом та </a:t>
          </a:r>
          <a:endParaRPr lang="en-US" sz="1700" kern="1200"/>
        </a:p>
      </dsp:txBody>
      <dsp:txXfrm>
        <a:off x="5541184" y="163200"/>
        <a:ext cx="2517277" cy="1510366"/>
      </dsp:txXfrm>
    </dsp:sp>
    <dsp:sp modelId="{96311B84-B6A2-6943-AD73-A0372DDA5ACB}">
      <dsp:nvSpPr>
        <dsp:cNvPr id="0" name=""/>
        <dsp:cNvSpPr/>
      </dsp:nvSpPr>
      <dsp:spPr>
        <a:xfrm>
          <a:off x="8310190" y="163200"/>
          <a:ext cx="2517277" cy="1510366"/>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0" i="0" kern="1200" baseline="0"/>
            <a:t>іншими формами тяжких злочинів, які зачіпають дві або більше держав-членів ЄС.</a:t>
          </a:r>
          <a:endParaRPr lang="en-US" sz="1700" kern="1200"/>
        </a:p>
      </dsp:txBody>
      <dsp:txXfrm>
        <a:off x="8310190" y="163200"/>
        <a:ext cx="2517277" cy="1510366"/>
      </dsp:txXfrm>
    </dsp:sp>
    <dsp:sp modelId="{162E3603-E9E6-2A43-86EF-DA85CEBD61D5}">
      <dsp:nvSpPr>
        <dsp:cNvPr id="0" name=""/>
        <dsp:cNvSpPr/>
      </dsp:nvSpPr>
      <dsp:spPr>
        <a:xfrm>
          <a:off x="3173" y="1925295"/>
          <a:ext cx="2517277" cy="1510366"/>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0" i="0" kern="1200" baseline="0"/>
            <a:t>Всього до компетенції Агентства Європолу віднесено майже 30 форм злочинності, </a:t>
          </a:r>
          <a:endParaRPr lang="en-US" sz="1700" kern="1200"/>
        </a:p>
      </dsp:txBody>
      <dsp:txXfrm>
        <a:off x="3173" y="1925295"/>
        <a:ext cx="2517277" cy="1510366"/>
      </dsp:txXfrm>
    </dsp:sp>
    <dsp:sp modelId="{E49CFE1C-D020-D641-966E-77F23021F35B}">
      <dsp:nvSpPr>
        <dsp:cNvPr id="0" name=""/>
        <dsp:cNvSpPr/>
      </dsp:nvSpPr>
      <dsp:spPr>
        <a:xfrm>
          <a:off x="2772178" y="1925295"/>
          <a:ext cx="2517277" cy="1510366"/>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0" i="0" kern="1200" baseline="0"/>
            <a:t>серед яких: тероризм, міжнародний обіг наркотиків, організоване шахрайство, корупція, </a:t>
          </a:r>
          <a:endParaRPr lang="en-US" sz="1700" kern="1200"/>
        </a:p>
      </dsp:txBody>
      <dsp:txXfrm>
        <a:off x="2772178" y="1925295"/>
        <a:ext cx="2517277" cy="1510366"/>
      </dsp:txXfrm>
    </dsp:sp>
    <dsp:sp modelId="{6CAC7529-F71E-9C4E-82EC-9FA665466223}">
      <dsp:nvSpPr>
        <dsp:cNvPr id="0" name=""/>
        <dsp:cNvSpPr/>
      </dsp:nvSpPr>
      <dsp:spPr>
        <a:xfrm>
          <a:off x="5541184" y="1925295"/>
          <a:ext cx="2517277" cy="1510366"/>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0" i="0" kern="1200" baseline="0"/>
            <a:t>діяльність з відмивання грошових коштів, підробка грошових коштів та платіжних засобів,</a:t>
          </a:r>
          <a:endParaRPr lang="en-US" sz="1700" kern="1200"/>
        </a:p>
      </dsp:txBody>
      <dsp:txXfrm>
        <a:off x="5541184" y="1925295"/>
        <a:ext cx="2517277" cy="1510366"/>
      </dsp:txXfrm>
    </dsp:sp>
    <dsp:sp modelId="{E65C6216-3CE2-E645-AE10-0317FBED0F68}">
      <dsp:nvSpPr>
        <dsp:cNvPr id="0" name=""/>
        <dsp:cNvSpPr/>
      </dsp:nvSpPr>
      <dsp:spPr>
        <a:xfrm>
          <a:off x="8310190" y="1925295"/>
          <a:ext cx="2517277" cy="1510366"/>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0" i="0" kern="1200" baseline="0"/>
            <a:t>кіберзлочинність, злочини у сфері інтелектуальної власност</a:t>
          </a:r>
          <a:r>
            <a:rPr lang="uk-UA" sz="1700" b="0" i="0" kern="1200" baseline="0"/>
            <a:t>і.</a:t>
          </a:r>
          <a:endParaRPr lang="en-US" sz="1700" kern="1200"/>
        </a:p>
      </dsp:txBody>
      <dsp:txXfrm>
        <a:off x="8310190" y="1925295"/>
        <a:ext cx="2517277" cy="151036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37E360-2186-44E6-9DBA-350235B30B5A}">
      <dsp:nvSpPr>
        <dsp:cNvPr id="0" name=""/>
        <dsp:cNvSpPr/>
      </dsp:nvSpPr>
      <dsp:spPr>
        <a:xfrm>
          <a:off x="0" y="584815"/>
          <a:ext cx="10830641" cy="1079658"/>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F583F97-A5BE-4417-A23B-FA2C7A6B15E6}">
      <dsp:nvSpPr>
        <dsp:cNvPr id="0" name=""/>
        <dsp:cNvSpPr/>
      </dsp:nvSpPr>
      <dsp:spPr>
        <a:xfrm>
          <a:off x="326596" y="827738"/>
          <a:ext cx="593812" cy="59381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45FDC41-EC4D-434E-B98C-DB2ACE13865F}">
      <dsp:nvSpPr>
        <dsp:cNvPr id="0" name=""/>
        <dsp:cNvSpPr/>
      </dsp:nvSpPr>
      <dsp:spPr>
        <a:xfrm>
          <a:off x="1247006" y="584815"/>
          <a:ext cx="9583634" cy="10796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264" tIns="114264" rIns="114264" bIns="114264" numCol="1" spcCol="1270" anchor="ctr" anchorCtr="0">
          <a:noAutofit/>
        </a:bodyPr>
        <a:lstStyle/>
        <a:p>
          <a:pPr marL="0" lvl="0" indent="0" algn="l" defTabSz="711200">
            <a:lnSpc>
              <a:spcPct val="90000"/>
            </a:lnSpc>
            <a:spcBef>
              <a:spcPct val="0"/>
            </a:spcBef>
            <a:spcAft>
              <a:spcPct val="35000"/>
            </a:spcAft>
            <a:buNone/>
          </a:pPr>
          <a:r>
            <a:rPr lang="en-US" sz="1600" b="0" i="0" kern="1200" baseline="0"/>
            <a:t>Європол та Інтерпол є різними міжнародними організаціями, які взаємодіють між собою та мають на меті сприяти країнам в боротьбі зі злочинністю.</a:t>
          </a:r>
          <a:endParaRPr lang="en-US" sz="1600" kern="1200"/>
        </a:p>
      </dsp:txBody>
      <dsp:txXfrm>
        <a:off x="1247006" y="584815"/>
        <a:ext cx="9583634" cy="1079658"/>
      </dsp:txXfrm>
    </dsp:sp>
    <dsp:sp modelId="{AF521A00-300F-4FBA-B6C7-EF24E2A9B783}">
      <dsp:nvSpPr>
        <dsp:cNvPr id="0" name=""/>
        <dsp:cNvSpPr/>
      </dsp:nvSpPr>
      <dsp:spPr>
        <a:xfrm>
          <a:off x="0" y="1934388"/>
          <a:ext cx="10830641" cy="1079658"/>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DF1DF5B-4FA8-4B14-B895-8523FC3A3BFE}">
      <dsp:nvSpPr>
        <dsp:cNvPr id="0" name=""/>
        <dsp:cNvSpPr/>
      </dsp:nvSpPr>
      <dsp:spPr>
        <a:xfrm>
          <a:off x="326596" y="2177312"/>
          <a:ext cx="593812" cy="59381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FEF1126-C8E3-4FAB-BFBE-EA0A0072315D}">
      <dsp:nvSpPr>
        <dsp:cNvPr id="0" name=""/>
        <dsp:cNvSpPr/>
      </dsp:nvSpPr>
      <dsp:spPr>
        <a:xfrm>
          <a:off x="1247006" y="1934388"/>
          <a:ext cx="9583634" cy="10796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264" tIns="114264" rIns="114264" bIns="114264" numCol="1" spcCol="1270" anchor="ctr" anchorCtr="0">
          <a:noAutofit/>
        </a:bodyPr>
        <a:lstStyle/>
        <a:p>
          <a:pPr marL="0" lvl="0" indent="0" algn="l" defTabSz="711200">
            <a:lnSpc>
              <a:spcPct val="90000"/>
            </a:lnSpc>
            <a:spcBef>
              <a:spcPct val="0"/>
            </a:spcBef>
            <a:spcAft>
              <a:spcPct val="35000"/>
            </a:spcAft>
            <a:buNone/>
          </a:pPr>
          <a:r>
            <a:rPr lang="en-US" sz="1600" b="0" i="0" kern="1200" baseline="0" dirty="0" err="1"/>
            <a:t>Найбільш</a:t>
          </a:r>
          <a:r>
            <a:rPr lang="en-US" sz="1600" b="0" i="0" kern="1200" baseline="0" dirty="0"/>
            <a:t> </a:t>
          </a:r>
          <a:r>
            <a:rPr lang="en-US" sz="1600" b="0" i="0" kern="1200" baseline="0" dirty="0" err="1"/>
            <a:t>очевидною</a:t>
          </a:r>
          <a:r>
            <a:rPr lang="en-US" sz="1600" b="0" i="0" kern="1200" baseline="0" dirty="0"/>
            <a:t> </a:t>
          </a:r>
          <a:r>
            <a:rPr lang="en-US" sz="1600" b="0" i="0" kern="1200" baseline="0" dirty="0" err="1"/>
            <a:t>ознакою</a:t>
          </a:r>
          <a:r>
            <a:rPr lang="en-US" sz="1600" b="0" i="0" kern="1200" baseline="0" dirty="0"/>
            <a:t> </a:t>
          </a:r>
          <a:r>
            <a:rPr lang="en-US" sz="1600" b="0" i="0" kern="1200" baseline="0" dirty="0" err="1"/>
            <a:t>для</a:t>
          </a:r>
          <a:r>
            <a:rPr lang="en-US" sz="1600" b="0" i="0" kern="1200" baseline="0" dirty="0"/>
            <a:t> </a:t>
          </a:r>
          <a:r>
            <a:rPr lang="en-US" sz="1600" b="0" i="0" kern="1200" baseline="0" dirty="0" err="1"/>
            <a:t>розмежування</a:t>
          </a:r>
          <a:r>
            <a:rPr lang="en-US" sz="1600" b="0" i="0" kern="1200" baseline="0" dirty="0"/>
            <a:t> </a:t>
          </a:r>
          <a:r>
            <a:rPr lang="en-US" sz="1600" b="0" i="0" kern="1200" baseline="0" dirty="0" err="1"/>
            <a:t>Європолу</a:t>
          </a:r>
          <a:r>
            <a:rPr lang="en-US" sz="1600" b="0" i="0" kern="1200" baseline="0" dirty="0"/>
            <a:t> </a:t>
          </a:r>
          <a:r>
            <a:rPr lang="en-US" sz="1600" b="0" i="0" kern="1200" baseline="0" dirty="0" err="1"/>
            <a:t>та</a:t>
          </a:r>
          <a:r>
            <a:rPr lang="en-US" sz="1600" b="0" i="0" kern="1200" baseline="0" dirty="0"/>
            <a:t> </a:t>
          </a:r>
          <a:r>
            <a:rPr lang="en-US" sz="1600" b="0" i="0" kern="1200" baseline="0" dirty="0" err="1"/>
            <a:t>Інтерполу</a:t>
          </a:r>
          <a:r>
            <a:rPr lang="en-US" sz="1600" b="0" i="0" kern="1200" baseline="0" dirty="0"/>
            <a:t> </a:t>
          </a:r>
          <a:r>
            <a:rPr lang="en-US" sz="1600" b="0" i="0" kern="1200" baseline="0" dirty="0" err="1"/>
            <a:t>є</a:t>
          </a:r>
          <a:r>
            <a:rPr lang="en-US" sz="1600" b="0" i="0" kern="1200" baseline="0" dirty="0"/>
            <a:t> </a:t>
          </a:r>
          <a:r>
            <a:rPr lang="en-US" sz="1600" b="0" i="0" kern="1200" baseline="0" dirty="0" err="1"/>
            <a:t>їх</a:t>
          </a:r>
          <a:r>
            <a:rPr lang="en-US" sz="1600" b="0" i="0" kern="1200" baseline="0" dirty="0"/>
            <a:t> </a:t>
          </a:r>
          <a:r>
            <a:rPr lang="en-US" sz="1600" b="0" i="0" kern="1200" baseline="0" dirty="0" err="1"/>
            <a:t>територіальна</a:t>
          </a:r>
          <a:r>
            <a:rPr lang="en-US" sz="1600" b="0" i="0" kern="1200" baseline="0" dirty="0"/>
            <a:t> </a:t>
          </a:r>
          <a:r>
            <a:rPr lang="en-US" sz="1600" b="0" i="0" kern="1200" baseline="0" dirty="0" err="1"/>
            <a:t>юрисдикція</a:t>
          </a:r>
          <a:r>
            <a:rPr lang="en-US" sz="1600" b="0" i="0" kern="1200" baseline="0" dirty="0"/>
            <a:t>. </a:t>
          </a:r>
          <a:r>
            <a:rPr lang="en-US" sz="1600" b="0" i="0" kern="1200" baseline="0" dirty="0" err="1"/>
            <a:t>Так</a:t>
          </a:r>
          <a:r>
            <a:rPr lang="en-US" sz="1600" b="0" i="0" kern="1200" baseline="0" dirty="0"/>
            <a:t>, </a:t>
          </a:r>
          <a:r>
            <a:rPr lang="en-US" sz="1600" b="0" i="0" kern="1200" baseline="0" dirty="0" err="1"/>
            <a:t>Європол</a:t>
          </a:r>
          <a:r>
            <a:rPr lang="en-US" sz="1600" b="0" i="0" kern="1200" baseline="0" dirty="0"/>
            <a:t> </a:t>
          </a:r>
          <a:r>
            <a:rPr lang="en-US" sz="1600" b="0" i="0" kern="1200" baseline="0" dirty="0" err="1"/>
            <a:t>поширює</a:t>
          </a:r>
          <a:r>
            <a:rPr lang="en-US" sz="1600" b="0" i="0" kern="1200" baseline="0" dirty="0"/>
            <a:t> </a:t>
          </a:r>
          <a:r>
            <a:rPr lang="en-US" sz="1600" b="0" i="0" kern="1200" baseline="0" dirty="0" err="1"/>
            <a:t>діяльність</a:t>
          </a:r>
          <a:r>
            <a:rPr lang="en-US" sz="1600" b="0" i="0" kern="1200" baseline="0" dirty="0"/>
            <a:t> </a:t>
          </a:r>
          <a:r>
            <a:rPr lang="en-US" sz="1600" b="0" i="0" kern="1200" baseline="0" dirty="0" err="1"/>
            <a:t>лише</a:t>
          </a:r>
          <a:r>
            <a:rPr lang="en-US" sz="1600" b="0" i="0" kern="1200" baseline="0" dirty="0"/>
            <a:t> </a:t>
          </a:r>
          <a:r>
            <a:rPr lang="en-US" sz="1600" b="0" i="0" kern="1200" baseline="0" dirty="0" err="1"/>
            <a:t>на</a:t>
          </a:r>
          <a:r>
            <a:rPr lang="en-US" sz="1600" b="0" i="0" kern="1200" baseline="0" dirty="0"/>
            <a:t> </a:t>
          </a:r>
          <a:r>
            <a:rPr lang="en-US" sz="1600" b="0" i="0" kern="1200" baseline="0" dirty="0" err="1"/>
            <a:t>держави-члени</a:t>
          </a:r>
          <a:r>
            <a:rPr lang="en-US" sz="1600" b="0" i="0" kern="1200" baseline="0" dirty="0"/>
            <a:t> ЄС, </a:t>
          </a:r>
          <a:r>
            <a:rPr lang="en-US" sz="1600" b="0" i="0" kern="1200" baseline="0" dirty="0" err="1"/>
            <a:t>їх</a:t>
          </a:r>
          <a:r>
            <a:rPr lang="en-US" sz="1600" b="0" i="0" kern="1200" baseline="0" dirty="0"/>
            <a:t> </a:t>
          </a:r>
          <a:r>
            <a:rPr lang="en-US" sz="1600" b="0" i="0" kern="1200" baseline="0" dirty="0" err="1"/>
            <a:t>всього</a:t>
          </a:r>
          <a:r>
            <a:rPr lang="en-US" sz="1600" b="0" i="0" kern="1200" baseline="0" dirty="0"/>
            <a:t> 27. </a:t>
          </a:r>
          <a:r>
            <a:rPr lang="en-US" sz="1600" b="0" i="0" kern="1200" baseline="0" dirty="0" err="1"/>
            <a:t>Водночас</a:t>
          </a:r>
          <a:r>
            <a:rPr lang="en-US" sz="1600" b="0" i="0" kern="1200" baseline="0" dirty="0"/>
            <a:t>, </a:t>
          </a:r>
          <a:r>
            <a:rPr lang="en-US" sz="1600" b="0" i="0" kern="1200" baseline="0" dirty="0" err="1"/>
            <a:t>Інтерпол</a:t>
          </a:r>
          <a:r>
            <a:rPr lang="en-US" sz="1600" b="0" i="0" kern="1200" baseline="0" dirty="0"/>
            <a:t> </a:t>
          </a:r>
          <a:r>
            <a:rPr lang="en-US" sz="1600" b="0" i="0" kern="1200" baseline="0" dirty="0" err="1"/>
            <a:t>налічує</a:t>
          </a:r>
          <a:r>
            <a:rPr lang="en-US" sz="1600" b="0" i="0" kern="1200" baseline="0" dirty="0"/>
            <a:t> 195 </a:t>
          </a:r>
          <a:r>
            <a:rPr lang="en-US" sz="1600" b="0" i="0" kern="1200" baseline="0" dirty="0" err="1"/>
            <a:t>країн-членів</a:t>
          </a:r>
          <a:r>
            <a:rPr lang="en-US" sz="1600" b="0" i="0" kern="1200" baseline="0" dirty="0"/>
            <a:t>, </a:t>
          </a:r>
          <a:r>
            <a:rPr lang="en-US" sz="1600" b="0" i="0" kern="1200" baseline="0" dirty="0" err="1"/>
            <a:t>що</a:t>
          </a:r>
          <a:r>
            <a:rPr lang="en-US" sz="1600" b="0" i="0" kern="1200" baseline="0" dirty="0"/>
            <a:t> </a:t>
          </a:r>
          <a:r>
            <a:rPr lang="en-US" sz="1600" b="0" i="0" kern="1200" baseline="0" dirty="0" err="1"/>
            <a:t>робить</a:t>
          </a:r>
          <a:r>
            <a:rPr lang="en-US" sz="1600" b="0" i="0" kern="1200" baseline="0" dirty="0"/>
            <a:t> </a:t>
          </a:r>
          <a:r>
            <a:rPr lang="en-US" sz="1600" b="0" i="0" kern="1200" baseline="0" dirty="0" err="1"/>
            <a:t>його</a:t>
          </a:r>
          <a:r>
            <a:rPr lang="en-US" sz="1600" b="0" i="0" kern="1200" baseline="0" dirty="0"/>
            <a:t> </a:t>
          </a:r>
          <a:r>
            <a:rPr lang="en-US" sz="1600" b="0" i="0" kern="1200" baseline="0" dirty="0" err="1"/>
            <a:t>найбільшою</a:t>
          </a:r>
          <a:r>
            <a:rPr lang="en-US" sz="1600" b="0" i="0" kern="1200" baseline="0" dirty="0"/>
            <a:t> </a:t>
          </a:r>
          <a:r>
            <a:rPr lang="en-US" sz="1600" b="0" i="0" kern="1200" baseline="0" dirty="0" err="1"/>
            <a:t>поліцейською</a:t>
          </a:r>
          <a:r>
            <a:rPr lang="en-US" sz="1600" b="0" i="0" kern="1200" baseline="0" dirty="0"/>
            <a:t> </a:t>
          </a:r>
          <a:r>
            <a:rPr lang="en-US" sz="1600" b="0" i="0" kern="1200" baseline="0" dirty="0" err="1"/>
            <a:t>організацією</a:t>
          </a:r>
          <a:r>
            <a:rPr lang="en-US" sz="1600" b="0" i="0" kern="1200" baseline="0" dirty="0"/>
            <a:t> </a:t>
          </a:r>
          <a:r>
            <a:rPr lang="en-US" sz="1600" b="0" i="0" kern="1200" baseline="0" dirty="0" err="1"/>
            <a:t>у</a:t>
          </a:r>
          <a:r>
            <a:rPr lang="en-US" sz="1600" b="0" i="0" kern="1200" baseline="0" dirty="0"/>
            <a:t> </a:t>
          </a:r>
          <a:r>
            <a:rPr lang="en-US" sz="1600" b="0" i="0" kern="1200" baseline="0" dirty="0" err="1"/>
            <a:t>св</a:t>
          </a:r>
          <a:endParaRPr lang="en-US" sz="1600" kern="1200" dirty="0"/>
        </a:p>
      </dsp:txBody>
      <dsp:txXfrm>
        <a:off x="1247006" y="1934388"/>
        <a:ext cx="9583634" cy="107965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0D8E4F-911E-544E-A95B-2B826898C897}">
      <dsp:nvSpPr>
        <dsp:cNvPr id="0" name=""/>
        <dsp:cNvSpPr/>
      </dsp:nvSpPr>
      <dsp:spPr>
        <a:xfrm>
          <a:off x="0" y="120017"/>
          <a:ext cx="6261100" cy="637065"/>
        </a:xfrm>
        <a:prstGeom prst="roundRect">
          <a:avLst/>
        </a:prstGeom>
        <a:gradFill rotWithShape="0">
          <a:gsLst>
            <a:gs pos="0">
              <a:schemeClr val="accent2">
                <a:hueOff val="0"/>
                <a:satOff val="0"/>
                <a:lumOff val="0"/>
                <a:alphaOff val="0"/>
                <a:tint val="94000"/>
                <a:satMod val="103000"/>
                <a:lumMod val="102000"/>
              </a:schemeClr>
            </a:gs>
            <a:gs pos="50000">
              <a:schemeClr val="accent2">
                <a:hueOff val="0"/>
                <a:satOff val="0"/>
                <a:lumOff val="0"/>
                <a:alphaOff val="0"/>
                <a:shade val="100000"/>
                <a:satMod val="110000"/>
                <a:lumMod val="100000"/>
              </a:schemeClr>
            </a:gs>
            <a:gs pos="100000">
              <a:schemeClr val="accent2">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uk-UA" sz="1200" kern="1200" dirty="0" err="1">
              <a:solidFill>
                <a:schemeClr val="bg1"/>
              </a:solidFill>
            </a:rPr>
            <a:t>Установолення</a:t>
          </a:r>
          <a:r>
            <a:rPr lang="uk-UA" sz="1200" kern="1200" dirty="0">
              <a:solidFill>
                <a:schemeClr val="bg1"/>
              </a:solidFill>
            </a:rPr>
            <a:t> місця знаходження осіб, які розшукуються, з метою їх затримання, арешту, обмеження свободи пересування для подальшої видачі (екстрадиції);</a:t>
          </a:r>
          <a:endParaRPr lang="en-US" sz="1200" kern="1200" dirty="0">
            <a:solidFill>
              <a:schemeClr val="bg1"/>
            </a:solidFill>
          </a:endParaRPr>
        </a:p>
      </dsp:txBody>
      <dsp:txXfrm>
        <a:off x="31099" y="151116"/>
        <a:ext cx="6198902" cy="574867"/>
      </dsp:txXfrm>
    </dsp:sp>
    <dsp:sp modelId="{FE53E470-815D-004E-8DFB-3CF9C0B7E69C}">
      <dsp:nvSpPr>
        <dsp:cNvPr id="0" name=""/>
        <dsp:cNvSpPr/>
      </dsp:nvSpPr>
      <dsp:spPr>
        <a:xfrm>
          <a:off x="0" y="791642"/>
          <a:ext cx="6261100" cy="637065"/>
        </a:xfrm>
        <a:prstGeom prst="roundRect">
          <a:avLst/>
        </a:prstGeom>
        <a:gradFill rotWithShape="0">
          <a:gsLst>
            <a:gs pos="0">
              <a:schemeClr val="accent2">
                <a:hueOff val="791760"/>
                <a:satOff val="-136"/>
                <a:lumOff val="-1401"/>
                <a:alphaOff val="0"/>
                <a:tint val="94000"/>
                <a:satMod val="103000"/>
                <a:lumMod val="102000"/>
              </a:schemeClr>
            </a:gs>
            <a:gs pos="50000">
              <a:schemeClr val="accent2">
                <a:hueOff val="791760"/>
                <a:satOff val="-136"/>
                <a:lumOff val="-1401"/>
                <a:alphaOff val="0"/>
                <a:shade val="100000"/>
                <a:satMod val="110000"/>
                <a:lumMod val="100000"/>
              </a:schemeClr>
            </a:gs>
            <a:gs pos="100000">
              <a:schemeClr val="accent2">
                <a:hueOff val="791760"/>
                <a:satOff val="-136"/>
                <a:lumOff val="-1401"/>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uk-UA" sz="1200" kern="1200" dirty="0">
              <a:solidFill>
                <a:schemeClr val="bg1"/>
              </a:solidFill>
            </a:rPr>
            <a:t>Установлення </a:t>
          </a:r>
          <a:r>
            <a:rPr lang="uk-UA" sz="1200" kern="1200" dirty="0" err="1">
              <a:solidFill>
                <a:schemeClr val="bg1"/>
              </a:solidFill>
            </a:rPr>
            <a:t>місцязнаходження</a:t>
          </a:r>
          <a:r>
            <a:rPr lang="uk-UA" sz="1200" kern="1200" dirty="0">
              <a:solidFill>
                <a:schemeClr val="bg1"/>
              </a:solidFill>
            </a:rPr>
            <a:t> осіб чи </a:t>
          </a:r>
          <a:r>
            <a:rPr lang="uk-UA" sz="1200" kern="1200" dirty="0" err="1">
              <a:solidFill>
                <a:schemeClr val="bg1"/>
              </a:solidFill>
            </a:rPr>
            <a:t>обєктів</a:t>
          </a:r>
          <a:r>
            <a:rPr lang="uk-UA" sz="1200" kern="1200" dirty="0">
              <a:solidFill>
                <a:schemeClr val="bg1"/>
              </a:solidFill>
            </a:rPr>
            <a:t>, що </a:t>
          </a:r>
          <a:r>
            <a:rPr lang="uk-UA" sz="1200" kern="1200" dirty="0" err="1">
              <a:solidFill>
                <a:schemeClr val="bg1"/>
              </a:solidFill>
            </a:rPr>
            <a:t>станволять</a:t>
          </a:r>
          <a:r>
            <a:rPr lang="uk-UA" sz="1200" kern="1200" dirty="0">
              <a:solidFill>
                <a:schemeClr val="bg1"/>
              </a:solidFill>
            </a:rPr>
            <a:t> інтерес для правоохоронних органів України чи інших держав-членів Інтерполу;</a:t>
          </a:r>
          <a:endParaRPr lang="en-US" sz="1200" kern="1200" dirty="0">
            <a:solidFill>
              <a:schemeClr val="bg1"/>
            </a:solidFill>
          </a:endParaRPr>
        </a:p>
      </dsp:txBody>
      <dsp:txXfrm>
        <a:off x="31099" y="822741"/>
        <a:ext cx="6198902" cy="574867"/>
      </dsp:txXfrm>
    </dsp:sp>
    <dsp:sp modelId="{2FAB91F2-9858-E24E-B610-43736D88F33F}">
      <dsp:nvSpPr>
        <dsp:cNvPr id="0" name=""/>
        <dsp:cNvSpPr/>
      </dsp:nvSpPr>
      <dsp:spPr>
        <a:xfrm>
          <a:off x="0" y="1463267"/>
          <a:ext cx="6261100" cy="637065"/>
        </a:xfrm>
        <a:prstGeom prst="roundRect">
          <a:avLst/>
        </a:prstGeom>
        <a:gradFill rotWithShape="0">
          <a:gsLst>
            <a:gs pos="0">
              <a:schemeClr val="accent2">
                <a:hueOff val="1583520"/>
                <a:satOff val="-272"/>
                <a:lumOff val="-2801"/>
                <a:alphaOff val="0"/>
                <a:tint val="94000"/>
                <a:satMod val="103000"/>
                <a:lumMod val="102000"/>
              </a:schemeClr>
            </a:gs>
            <a:gs pos="50000">
              <a:schemeClr val="accent2">
                <a:hueOff val="1583520"/>
                <a:satOff val="-272"/>
                <a:lumOff val="-2801"/>
                <a:alphaOff val="0"/>
                <a:shade val="100000"/>
                <a:satMod val="110000"/>
                <a:lumMod val="100000"/>
              </a:schemeClr>
            </a:gs>
            <a:gs pos="100000">
              <a:schemeClr val="accent2">
                <a:hueOff val="1583520"/>
                <a:satOff val="-272"/>
                <a:lumOff val="-2801"/>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uk-UA" sz="1200" kern="1200" dirty="0">
              <a:solidFill>
                <a:schemeClr val="bg1"/>
              </a:solidFill>
            </a:rPr>
            <a:t>Надання чи отримання інформації, що </a:t>
          </a:r>
          <a:r>
            <a:rPr lang="uk-UA" sz="1200" kern="1200" dirty="0" err="1">
              <a:solidFill>
                <a:schemeClr val="bg1"/>
              </a:solidFill>
            </a:rPr>
            <a:t>стосуюється</a:t>
          </a:r>
          <a:r>
            <a:rPr lang="uk-UA" sz="1200" kern="1200" dirty="0">
              <a:solidFill>
                <a:schemeClr val="bg1"/>
              </a:solidFill>
            </a:rPr>
            <a:t> розслідування злочинів, кримінального минулого або злочинної діяльності осіб;</a:t>
          </a:r>
          <a:endParaRPr lang="en-US" sz="1200" kern="1200" dirty="0">
            <a:solidFill>
              <a:schemeClr val="bg1"/>
            </a:solidFill>
          </a:endParaRPr>
        </a:p>
      </dsp:txBody>
      <dsp:txXfrm>
        <a:off x="31099" y="1494366"/>
        <a:ext cx="6198902" cy="574867"/>
      </dsp:txXfrm>
    </dsp:sp>
    <dsp:sp modelId="{82540E7D-A236-6846-93C8-BF9C6138D3C2}">
      <dsp:nvSpPr>
        <dsp:cNvPr id="0" name=""/>
        <dsp:cNvSpPr/>
      </dsp:nvSpPr>
      <dsp:spPr>
        <a:xfrm>
          <a:off x="0" y="2134892"/>
          <a:ext cx="6261100" cy="637065"/>
        </a:xfrm>
        <a:prstGeom prst="roundRect">
          <a:avLst/>
        </a:prstGeom>
        <a:gradFill rotWithShape="0">
          <a:gsLst>
            <a:gs pos="0">
              <a:schemeClr val="accent2">
                <a:hueOff val="2375279"/>
                <a:satOff val="-408"/>
                <a:lumOff val="-4202"/>
                <a:alphaOff val="0"/>
                <a:tint val="94000"/>
                <a:satMod val="103000"/>
                <a:lumMod val="102000"/>
              </a:schemeClr>
            </a:gs>
            <a:gs pos="50000">
              <a:schemeClr val="accent2">
                <a:hueOff val="2375279"/>
                <a:satOff val="-408"/>
                <a:lumOff val="-4202"/>
                <a:alphaOff val="0"/>
                <a:shade val="100000"/>
                <a:satMod val="110000"/>
                <a:lumMod val="100000"/>
              </a:schemeClr>
            </a:gs>
            <a:gs pos="100000">
              <a:schemeClr val="accent2">
                <a:hueOff val="2375279"/>
                <a:satOff val="-408"/>
                <a:lumOff val="-4202"/>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uk-UA" sz="1200" kern="1200" dirty="0">
              <a:solidFill>
                <a:schemeClr val="bg1"/>
              </a:solidFill>
            </a:rPr>
            <a:t>Надання та отримання інформації з метою попередження про осіб, події, об'єкти, способи  вчинення злочинів, що </a:t>
          </a:r>
          <a:r>
            <a:rPr lang="uk-UA" sz="1200" kern="1200" dirty="0" err="1">
              <a:solidFill>
                <a:schemeClr val="bg1"/>
              </a:solidFill>
            </a:rPr>
            <a:t>станволять</a:t>
          </a:r>
          <a:r>
            <a:rPr lang="uk-UA" sz="1200" kern="1200" dirty="0">
              <a:solidFill>
                <a:schemeClr val="bg1"/>
              </a:solidFill>
            </a:rPr>
            <a:t> реальну небезпеку публічній безпеці та порядку й можуть завдати істотної шкоди майну чи громадянам;</a:t>
          </a:r>
          <a:endParaRPr lang="en-US" sz="1200" kern="1200" dirty="0">
            <a:solidFill>
              <a:schemeClr val="bg1"/>
            </a:solidFill>
          </a:endParaRPr>
        </a:p>
      </dsp:txBody>
      <dsp:txXfrm>
        <a:off x="31099" y="2165991"/>
        <a:ext cx="6198902" cy="574867"/>
      </dsp:txXfrm>
    </dsp:sp>
    <dsp:sp modelId="{EB1A2538-A913-4644-B9C7-1F98DBB70D35}">
      <dsp:nvSpPr>
        <dsp:cNvPr id="0" name=""/>
        <dsp:cNvSpPr/>
      </dsp:nvSpPr>
      <dsp:spPr>
        <a:xfrm>
          <a:off x="0" y="2806517"/>
          <a:ext cx="6261100" cy="637065"/>
        </a:xfrm>
        <a:prstGeom prst="roundRect">
          <a:avLst/>
        </a:prstGeom>
        <a:gradFill rotWithShape="0">
          <a:gsLst>
            <a:gs pos="0">
              <a:schemeClr val="accent2">
                <a:hueOff val="3167039"/>
                <a:satOff val="-545"/>
                <a:lumOff val="-5602"/>
                <a:alphaOff val="0"/>
                <a:tint val="94000"/>
                <a:satMod val="103000"/>
                <a:lumMod val="102000"/>
              </a:schemeClr>
            </a:gs>
            <a:gs pos="50000">
              <a:schemeClr val="accent2">
                <a:hueOff val="3167039"/>
                <a:satOff val="-545"/>
                <a:lumOff val="-5602"/>
                <a:alphaOff val="0"/>
                <a:shade val="100000"/>
                <a:satMod val="110000"/>
                <a:lumMod val="100000"/>
              </a:schemeClr>
            </a:gs>
            <a:gs pos="100000">
              <a:schemeClr val="accent2">
                <a:hueOff val="3167039"/>
                <a:satOff val="-545"/>
                <a:lumOff val="-5602"/>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uk-UA" sz="1200" kern="1200" dirty="0">
              <a:solidFill>
                <a:schemeClr val="bg1"/>
              </a:solidFill>
            </a:rPr>
            <a:t>Ідентифікація осіб або невпізнаних трупів;</a:t>
          </a:r>
          <a:endParaRPr lang="en-US" sz="1200" kern="1200" dirty="0">
            <a:solidFill>
              <a:schemeClr val="bg1"/>
            </a:solidFill>
          </a:endParaRPr>
        </a:p>
      </dsp:txBody>
      <dsp:txXfrm>
        <a:off x="31099" y="2837616"/>
        <a:ext cx="6198902" cy="574867"/>
      </dsp:txXfrm>
    </dsp:sp>
    <dsp:sp modelId="{C145FCB3-3BBE-3B49-89E3-0214CB254B21}">
      <dsp:nvSpPr>
        <dsp:cNvPr id="0" name=""/>
        <dsp:cNvSpPr/>
      </dsp:nvSpPr>
      <dsp:spPr>
        <a:xfrm>
          <a:off x="0" y="3478142"/>
          <a:ext cx="6261100" cy="637065"/>
        </a:xfrm>
        <a:prstGeom prst="roundRect">
          <a:avLst/>
        </a:prstGeom>
        <a:gradFill rotWithShape="0">
          <a:gsLst>
            <a:gs pos="0">
              <a:schemeClr val="accent2">
                <a:hueOff val="3958799"/>
                <a:satOff val="-681"/>
                <a:lumOff val="-7003"/>
                <a:alphaOff val="0"/>
                <a:tint val="94000"/>
                <a:satMod val="103000"/>
                <a:lumMod val="102000"/>
              </a:schemeClr>
            </a:gs>
            <a:gs pos="50000">
              <a:schemeClr val="accent2">
                <a:hueOff val="3958799"/>
                <a:satOff val="-681"/>
                <a:lumOff val="-7003"/>
                <a:alphaOff val="0"/>
                <a:shade val="100000"/>
                <a:satMod val="110000"/>
                <a:lumMod val="100000"/>
              </a:schemeClr>
            </a:gs>
            <a:gs pos="100000">
              <a:schemeClr val="accent2">
                <a:hueOff val="3958799"/>
                <a:satOff val="-681"/>
                <a:lumOff val="-7003"/>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uk-UA" sz="1200" kern="1200" dirty="0">
              <a:solidFill>
                <a:schemeClr val="bg1"/>
              </a:solidFill>
            </a:rPr>
            <a:t>Проведення криміналістичних досліджень;</a:t>
          </a:r>
          <a:endParaRPr lang="en-US" sz="1200" kern="1200" dirty="0">
            <a:solidFill>
              <a:schemeClr val="bg1"/>
            </a:solidFill>
          </a:endParaRPr>
        </a:p>
      </dsp:txBody>
      <dsp:txXfrm>
        <a:off x="31099" y="3509241"/>
        <a:ext cx="6198902" cy="574867"/>
      </dsp:txXfrm>
    </dsp:sp>
    <dsp:sp modelId="{AAA750AE-4875-0E43-BBAF-8A01F4A4311F}">
      <dsp:nvSpPr>
        <dsp:cNvPr id="0" name=""/>
        <dsp:cNvSpPr/>
      </dsp:nvSpPr>
      <dsp:spPr>
        <a:xfrm>
          <a:off x="0" y="4149767"/>
          <a:ext cx="6261100" cy="637065"/>
        </a:xfrm>
        <a:prstGeom prst="roundRect">
          <a:avLst/>
        </a:prstGeom>
        <a:gradFill rotWithShape="0">
          <a:gsLst>
            <a:gs pos="0">
              <a:schemeClr val="accent2">
                <a:hueOff val="4750559"/>
                <a:satOff val="-817"/>
                <a:lumOff val="-8403"/>
                <a:alphaOff val="0"/>
                <a:tint val="94000"/>
                <a:satMod val="103000"/>
                <a:lumMod val="102000"/>
              </a:schemeClr>
            </a:gs>
            <a:gs pos="50000">
              <a:schemeClr val="accent2">
                <a:hueOff val="4750559"/>
                <a:satOff val="-817"/>
                <a:lumOff val="-8403"/>
                <a:alphaOff val="0"/>
                <a:shade val="100000"/>
                <a:satMod val="110000"/>
                <a:lumMod val="100000"/>
              </a:schemeClr>
            </a:gs>
            <a:gs pos="100000">
              <a:schemeClr val="accent2">
                <a:hueOff val="4750559"/>
                <a:satOff val="-817"/>
                <a:lumOff val="-8403"/>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uk-UA" sz="1200" kern="1200" dirty="0">
              <a:solidFill>
                <a:schemeClr val="bg1"/>
              </a:solidFill>
            </a:rPr>
            <a:t>Ідентифікація загроз, організованих груп чи злочинних організацій;</a:t>
          </a:r>
          <a:endParaRPr lang="en-US" sz="1200" kern="1200" dirty="0">
            <a:solidFill>
              <a:schemeClr val="bg1"/>
            </a:solidFill>
          </a:endParaRPr>
        </a:p>
      </dsp:txBody>
      <dsp:txXfrm>
        <a:off x="31099" y="4180866"/>
        <a:ext cx="6198902" cy="574867"/>
      </dsp:txXfrm>
    </dsp:sp>
    <dsp:sp modelId="{22F377F6-8C6F-3248-8D65-13A4991D8D02}">
      <dsp:nvSpPr>
        <dsp:cNvPr id="0" name=""/>
        <dsp:cNvSpPr/>
      </dsp:nvSpPr>
      <dsp:spPr>
        <a:xfrm>
          <a:off x="0" y="4821392"/>
          <a:ext cx="6261100" cy="637065"/>
        </a:xfrm>
        <a:prstGeom prst="roundRect">
          <a:avLst/>
        </a:prstGeom>
        <a:gradFill rotWithShape="0">
          <a:gsLst>
            <a:gs pos="0">
              <a:schemeClr val="accent2">
                <a:hueOff val="5542319"/>
                <a:satOff val="-953"/>
                <a:lumOff val="-9804"/>
                <a:alphaOff val="0"/>
                <a:tint val="94000"/>
                <a:satMod val="103000"/>
                <a:lumMod val="102000"/>
              </a:schemeClr>
            </a:gs>
            <a:gs pos="50000">
              <a:schemeClr val="accent2">
                <a:hueOff val="5542319"/>
                <a:satOff val="-953"/>
                <a:lumOff val="-9804"/>
                <a:alphaOff val="0"/>
                <a:shade val="100000"/>
                <a:satMod val="110000"/>
                <a:lumMod val="100000"/>
              </a:schemeClr>
            </a:gs>
            <a:gs pos="100000">
              <a:schemeClr val="accent2">
                <a:hueOff val="5542319"/>
                <a:satOff val="-953"/>
                <a:lumOff val="-9804"/>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uk-UA" sz="1200" kern="1200" dirty="0">
              <a:solidFill>
                <a:schemeClr val="bg1"/>
              </a:solidFill>
            </a:rPr>
            <a:t>Обмін досвідом з питань боротьби зі злочинністю та правоохоронної діяльності</a:t>
          </a:r>
          <a:endParaRPr lang="en-US" sz="1200" kern="1200" dirty="0">
            <a:solidFill>
              <a:schemeClr val="bg1"/>
            </a:solidFill>
          </a:endParaRPr>
        </a:p>
      </dsp:txBody>
      <dsp:txXfrm>
        <a:off x="31099" y="4852491"/>
        <a:ext cx="6198902" cy="57486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A"/>
          </a:p>
        </p:txBody>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A"/>
          </a:p>
        </p:txBody>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dirty="0"/>
              <a:t>2/15/26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46C117F-5CCF-4837-BE5F-2B92066CAFAF}" type="datetimeFigureOut">
              <a:rPr lang="en-US" dirty="0"/>
              <a:t>2/15/26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EB90BD-B6CE-46B7-997F-7313B992CCDC}" type="datetimeFigureOut">
              <a:rPr lang="en-US" dirty="0"/>
              <a:t>2/15/26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DB9D11F-B188-461D-B23F-39381795C052}" type="datetimeFigureOut">
              <a:rPr lang="en-US" dirty="0"/>
              <a:t>2/15/26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2E6D8D9-55A2-4063-B0F3-121F44549695}" type="datetimeFigureOut">
              <a:rPr lang="en-US" dirty="0"/>
              <a:t>2/15/26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4B24536-994D-4021-A283-9F449C0DB509}" type="datetimeFigureOut">
              <a:rPr lang="en-US" dirty="0"/>
              <a:t>2/15/26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CBBBB78-C96F-47B7-AB17-D852CA960AC9}" type="datetimeFigureOut">
              <a:rPr lang="en-US" dirty="0"/>
              <a:t>2/15/26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dirty="0"/>
              <a:t>2/15/26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178E61D-D431-422C-9764-11DAFE33AB63}" type="datetimeFigureOut">
              <a:rPr lang="en-US" dirty="0"/>
              <a:t>2/15/26</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A"/>
          </a:p>
        </p:txBody>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A"/>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dirty="0"/>
              <a:t>2/15/26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0578ACC-22D6-47C1-A373-4FD133E34F3C}" type="datetimeFigureOut">
              <a:rPr lang="en-US" dirty="0"/>
              <a:t>2/15/26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dirty="0"/>
              <a:t>2/15/26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dirty="0"/>
              <a:t>2/15/26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dirty="0"/>
              <a:t>2/15/26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D24A7AC-904D-4781-85BA-7D10C17ED021}" type="datetimeFigureOut">
              <a:rPr lang="en-US" dirty="0"/>
              <a:t>2/15/26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331444B-B92B-4E27-8C94-BB93EAF5CB18}" type="datetimeFigureOut">
              <a:rPr lang="en-US" dirty="0"/>
              <a:t>2/15/26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63EFA5E-FA76-400D-B3DC-F0BA90E6D107}" type="datetimeFigureOut">
              <a:rPr lang="en-US" dirty="0"/>
              <a:t>2/15/26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D6E9DEC-419B-4CC5-A080-3B06BD5A8291}" type="datetimeFigureOut">
              <a:rPr lang="en-US" dirty="0"/>
              <a:t>2/15/26</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8" Type="http://schemas.openxmlformats.org/officeDocument/2006/relationships/diagramQuickStyle" Target="../diagrams/quickStyle3.xml"/><Relationship Id="rId3" Type="http://schemas.openxmlformats.org/officeDocument/2006/relationships/image" Target="../media/image2.png"/><Relationship Id="rId7" Type="http://schemas.openxmlformats.org/officeDocument/2006/relationships/diagramLayout" Target="../diagrams/layout3.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Data" Target="../diagrams/data3.xml"/><Relationship Id="rId5" Type="http://schemas.openxmlformats.org/officeDocument/2006/relationships/image" Target="../media/image11.jpeg"/><Relationship Id="rId10" Type="http://schemas.microsoft.com/office/2007/relationships/diagramDrawing" Target="../diagrams/drawing3.xml"/><Relationship Id="rId4" Type="http://schemas.openxmlformats.org/officeDocument/2006/relationships/image" Target="../media/image10.jpeg"/><Relationship Id="rId9" Type="http://schemas.openxmlformats.org/officeDocument/2006/relationships/diagramColors" Target="../diagrams/colors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16.png"/><Relationship Id="rId7" Type="http://schemas.openxmlformats.org/officeDocument/2006/relationships/diagramColors" Target="../diagrams/colors6.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png"/><Relationship Id="rId7"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zakon.rada.gov.ua/laws/show/795-2007-&#1087;#Text" TargetMode="External"/><Relationship Id="rId2" Type="http://schemas.openxmlformats.org/officeDocument/2006/relationships/hyperlink" Target="https://doi.org/10.32782/2709-9261-2025-1-13-5"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C3E6C53-102E-4ACA-BCBB-3CC973B9948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0" name="Picture 9">
            <a:extLst>
              <a:ext uri="{FF2B5EF4-FFF2-40B4-BE49-F238E27FC236}">
                <a16:creationId xmlns:a16="http://schemas.microsoft.com/office/drawing/2014/main" id="{E4655D52-F2FA-4137-8A31-499A4FE6291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2" name="Picture 11">
            <a:extLst>
              <a:ext uri="{FF2B5EF4-FFF2-40B4-BE49-F238E27FC236}">
                <a16:creationId xmlns:a16="http://schemas.microsoft.com/office/drawing/2014/main" id="{8519FA1D-01C2-425F-B9AA-D69B4DD0A1E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4" name="Rectangle 13">
            <a:extLst>
              <a:ext uri="{FF2B5EF4-FFF2-40B4-BE49-F238E27FC236}">
                <a16:creationId xmlns:a16="http://schemas.microsoft.com/office/drawing/2014/main" id="{DC0D803F-BF83-4194-8691-90B027BDF5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A"/>
          </a:p>
        </p:txBody>
      </p:sp>
      <p:sp>
        <p:nvSpPr>
          <p:cNvPr id="16" name="Rectangle 15">
            <a:extLst>
              <a:ext uri="{FF2B5EF4-FFF2-40B4-BE49-F238E27FC236}">
                <a16:creationId xmlns:a16="http://schemas.microsoft.com/office/drawing/2014/main" id="{4316132F-CC4B-4C96-9C75-95DC7CD489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A"/>
          </a:p>
        </p:txBody>
      </p:sp>
      <p:sp useBgFill="1">
        <p:nvSpPr>
          <p:cNvPr id="18" name="Rectangle 17">
            <a:extLst>
              <a:ext uri="{FF2B5EF4-FFF2-40B4-BE49-F238E27FC236}">
                <a16:creationId xmlns:a16="http://schemas.microsoft.com/office/drawing/2014/main" id="{4B0FA309-807F-4C17-98EF-A3BA7388E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2642A87B-CAE9-4F8F-B293-28388E45D9E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2" name="Rectangle 21">
            <a:extLst>
              <a:ext uri="{FF2B5EF4-FFF2-40B4-BE49-F238E27FC236}">
                <a16:creationId xmlns:a16="http://schemas.microsoft.com/office/drawing/2014/main" id="{C8FA1749-B91A-40E7-AD01-0B9C9C6AF7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4527" y="0"/>
            <a:ext cx="7552944" cy="6858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id="{3B7A934F-FFF7-4353-83D3-4EF66E93EEF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print">
            <a:extLst>
              <a:ext uri="{28A0092B-C50C-407E-A947-70E740481C1C}">
                <a14:useLocalDpi xmlns:a14="http://schemas.microsoft.com/office/drawing/2010/main" val="0"/>
              </a:ext>
            </a:extLst>
          </a:blip>
          <a:stretch>
            <a:fillRect/>
          </a:stretch>
        </p:blipFill>
        <p:spPr>
          <a:xfrm>
            <a:off x="1" y="5006045"/>
            <a:ext cx="4965192" cy="144668"/>
          </a:xfrm>
          <a:prstGeom prst="rect">
            <a:avLst/>
          </a:prstGeom>
        </p:spPr>
      </p:pic>
      <p:sp>
        <p:nvSpPr>
          <p:cNvPr id="26" name="Rectangle 25">
            <a:extLst>
              <a:ext uri="{FF2B5EF4-FFF2-40B4-BE49-F238E27FC236}">
                <a16:creationId xmlns:a16="http://schemas.microsoft.com/office/drawing/2014/main" id="{700676C8-6DE8-47DD-9A23-D42063A12E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838764"/>
            <a:ext cx="4964567" cy="3180473"/>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A"/>
          </a:p>
        </p:txBody>
      </p:sp>
      <p:sp>
        <p:nvSpPr>
          <p:cNvPr id="2" name="Title 1">
            <a:extLst>
              <a:ext uri="{FF2B5EF4-FFF2-40B4-BE49-F238E27FC236}">
                <a16:creationId xmlns:a16="http://schemas.microsoft.com/office/drawing/2014/main" id="{7D88F91F-3AB8-475F-F4E8-B16EA11F7E44}"/>
              </a:ext>
            </a:extLst>
          </p:cNvPr>
          <p:cNvSpPr>
            <a:spLocks noGrp="1"/>
          </p:cNvSpPr>
          <p:nvPr>
            <p:ph type="ctrTitle"/>
          </p:nvPr>
        </p:nvSpPr>
        <p:spPr>
          <a:xfrm>
            <a:off x="680321" y="2063262"/>
            <a:ext cx="3739279" cy="2661052"/>
          </a:xfrm>
        </p:spPr>
        <p:txBody>
          <a:bodyPr vert="horz" lIns="91440" tIns="45720" rIns="91440" bIns="45720" rtlCol="0" anchor="ctr">
            <a:normAutofit/>
          </a:bodyPr>
          <a:lstStyle/>
          <a:p>
            <a:r>
              <a:rPr lang="en-US" sz="2400">
                <a:solidFill>
                  <a:srgbClr val="FFFFFF"/>
                </a:solidFill>
              </a:rPr>
              <a:t>Тема 1:</a:t>
            </a:r>
            <a:r>
              <a:rPr lang="en-US" sz="2400" b="1">
                <a:solidFill>
                  <a:srgbClr val="FFFFFF"/>
                </a:solidFill>
              </a:rPr>
              <a:t>СУТНІСТЬ ПРАВООХОРОННОЇ ДІЯЛЬНОСТІ: ВІД ПОЛІЦЕЇСТИКИ ДО ЄВРОПЕЙСЬКИХ СТАНДАРТІВ</a:t>
            </a:r>
            <a:br>
              <a:rPr lang="en-US" sz="2400">
                <a:solidFill>
                  <a:srgbClr val="FFFFFF"/>
                </a:solidFill>
              </a:rPr>
            </a:br>
            <a:r>
              <a:rPr lang="en-US" sz="2400">
                <a:solidFill>
                  <a:srgbClr val="FFFFFF"/>
                </a:solidFill>
              </a:rPr>
              <a:t> </a:t>
            </a:r>
          </a:p>
        </p:txBody>
      </p:sp>
      <p:sp>
        <p:nvSpPr>
          <p:cNvPr id="3" name="Subtitle 2">
            <a:extLst>
              <a:ext uri="{FF2B5EF4-FFF2-40B4-BE49-F238E27FC236}">
                <a16:creationId xmlns:a16="http://schemas.microsoft.com/office/drawing/2014/main" id="{6F14FD00-F9E3-3686-2218-974B294CAA23}"/>
              </a:ext>
            </a:extLst>
          </p:cNvPr>
          <p:cNvSpPr>
            <a:spLocks noGrp="1"/>
          </p:cNvSpPr>
          <p:nvPr>
            <p:ph type="subTitle" idx="1"/>
          </p:nvPr>
        </p:nvSpPr>
        <p:spPr>
          <a:xfrm>
            <a:off x="5287995" y="661106"/>
            <a:ext cx="6257362" cy="5503101"/>
          </a:xfrm>
        </p:spPr>
        <p:txBody>
          <a:bodyPr vert="horz" lIns="91440" tIns="45720" rIns="91440" bIns="45720" rtlCol="0" anchor="ctr">
            <a:normAutofit/>
          </a:bodyPr>
          <a:lstStyle/>
          <a:p>
            <a:pPr indent="-228600" algn="l">
              <a:buFont typeface="Arial" panose="020B0604020202020204" pitchFamily="34" charset="0"/>
              <a:buChar char="•"/>
            </a:pPr>
            <a:r>
              <a:rPr lang="en-US" dirty="0" err="1">
                <a:solidFill>
                  <a:schemeClr val="bg1"/>
                </a:solidFill>
              </a:rPr>
              <a:t>Поняття</a:t>
            </a:r>
            <a:r>
              <a:rPr lang="en-US" dirty="0">
                <a:solidFill>
                  <a:schemeClr val="bg1"/>
                </a:solidFill>
              </a:rPr>
              <a:t> </a:t>
            </a:r>
            <a:r>
              <a:rPr lang="en-US" dirty="0" err="1">
                <a:solidFill>
                  <a:schemeClr val="bg1"/>
                </a:solidFill>
              </a:rPr>
              <a:t>та</a:t>
            </a:r>
            <a:r>
              <a:rPr lang="en-US" dirty="0">
                <a:solidFill>
                  <a:schemeClr val="bg1"/>
                </a:solidFill>
              </a:rPr>
              <a:t> </a:t>
            </a:r>
            <a:r>
              <a:rPr lang="en-US" dirty="0" err="1">
                <a:solidFill>
                  <a:schemeClr val="bg1"/>
                </a:solidFill>
              </a:rPr>
              <a:t>зміст</a:t>
            </a:r>
            <a:r>
              <a:rPr lang="en-US" dirty="0">
                <a:solidFill>
                  <a:schemeClr val="bg1"/>
                </a:solidFill>
              </a:rPr>
              <a:t> </a:t>
            </a:r>
            <a:r>
              <a:rPr lang="en-US" dirty="0" err="1">
                <a:solidFill>
                  <a:schemeClr val="bg1"/>
                </a:solidFill>
              </a:rPr>
              <a:t>правоохоронної</a:t>
            </a:r>
            <a:r>
              <a:rPr lang="en-US" dirty="0">
                <a:solidFill>
                  <a:schemeClr val="bg1"/>
                </a:solidFill>
              </a:rPr>
              <a:t> </a:t>
            </a:r>
            <a:r>
              <a:rPr lang="en-US" dirty="0" err="1">
                <a:solidFill>
                  <a:schemeClr val="bg1"/>
                </a:solidFill>
              </a:rPr>
              <a:t>діяльності</a:t>
            </a:r>
            <a:r>
              <a:rPr lang="en-US" dirty="0">
                <a:solidFill>
                  <a:schemeClr val="bg1"/>
                </a:solidFill>
              </a:rPr>
              <a:t>. </a:t>
            </a:r>
            <a:endParaRPr lang="uk-UA" dirty="0">
              <a:solidFill>
                <a:schemeClr val="bg1"/>
              </a:solidFill>
            </a:endParaRPr>
          </a:p>
          <a:p>
            <a:pPr indent="-228600" algn="l">
              <a:buFont typeface="Arial" panose="020B0604020202020204" pitchFamily="34" charset="0"/>
              <a:buChar char="•"/>
            </a:pPr>
            <a:r>
              <a:rPr lang="en-US" dirty="0" err="1">
                <a:solidFill>
                  <a:schemeClr val="bg1"/>
                </a:solidFill>
              </a:rPr>
              <a:t>Конституційні</a:t>
            </a:r>
            <a:r>
              <a:rPr lang="en-US" dirty="0">
                <a:solidFill>
                  <a:schemeClr val="bg1"/>
                </a:solidFill>
              </a:rPr>
              <a:t> </a:t>
            </a:r>
            <a:r>
              <a:rPr lang="en-US" dirty="0" err="1">
                <a:solidFill>
                  <a:schemeClr val="bg1"/>
                </a:solidFill>
              </a:rPr>
              <a:t>засади</a:t>
            </a:r>
            <a:r>
              <a:rPr lang="en-US" dirty="0">
                <a:solidFill>
                  <a:schemeClr val="bg1"/>
                </a:solidFill>
              </a:rPr>
              <a:t> </a:t>
            </a:r>
            <a:r>
              <a:rPr lang="en-US" dirty="0" err="1">
                <a:solidFill>
                  <a:schemeClr val="bg1"/>
                </a:solidFill>
              </a:rPr>
              <a:t>діяльності</a:t>
            </a:r>
            <a:r>
              <a:rPr lang="en-US" dirty="0">
                <a:solidFill>
                  <a:schemeClr val="bg1"/>
                </a:solidFill>
              </a:rPr>
              <a:t> </a:t>
            </a:r>
            <a:r>
              <a:rPr lang="en-US" dirty="0" err="1">
                <a:solidFill>
                  <a:schemeClr val="bg1"/>
                </a:solidFill>
              </a:rPr>
              <a:t>правоохоронних</a:t>
            </a:r>
            <a:r>
              <a:rPr lang="en-US" dirty="0">
                <a:solidFill>
                  <a:schemeClr val="bg1"/>
                </a:solidFill>
              </a:rPr>
              <a:t> </a:t>
            </a:r>
            <a:r>
              <a:rPr lang="en-US" dirty="0" err="1">
                <a:solidFill>
                  <a:schemeClr val="bg1"/>
                </a:solidFill>
              </a:rPr>
              <a:t>органів</a:t>
            </a:r>
            <a:r>
              <a:rPr lang="en-US" dirty="0">
                <a:solidFill>
                  <a:schemeClr val="bg1"/>
                </a:solidFill>
              </a:rPr>
              <a:t>. </a:t>
            </a:r>
          </a:p>
          <a:p>
            <a:pPr indent="-228600" algn="l">
              <a:buFont typeface="Arial" panose="020B0604020202020204" pitchFamily="34" charset="0"/>
              <a:buChar char="•"/>
            </a:pPr>
            <a:r>
              <a:rPr lang="en-US" dirty="0" err="1">
                <a:solidFill>
                  <a:schemeClr val="bg1"/>
                </a:solidFill>
              </a:rPr>
              <a:t>Система</a:t>
            </a:r>
            <a:r>
              <a:rPr lang="en-US" dirty="0">
                <a:solidFill>
                  <a:schemeClr val="bg1"/>
                </a:solidFill>
              </a:rPr>
              <a:t> </a:t>
            </a:r>
            <a:r>
              <a:rPr lang="en-US" dirty="0" err="1">
                <a:solidFill>
                  <a:schemeClr val="bg1"/>
                </a:solidFill>
              </a:rPr>
              <a:t>правоохоронних</a:t>
            </a:r>
            <a:r>
              <a:rPr lang="en-US" dirty="0">
                <a:solidFill>
                  <a:schemeClr val="bg1"/>
                </a:solidFill>
              </a:rPr>
              <a:t> </a:t>
            </a:r>
            <a:r>
              <a:rPr lang="en-US" dirty="0" err="1">
                <a:solidFill>
                  <a:schemeClr val="bg1"/>
                </a:solidFill>
              </a:rPr>
              <a:t>органів</a:t>
            </a:r>
            <a:r>
              <a:rPr lang="uk-UA" dirty="0">
                <a:solidFill>
                  <a:schemeClr val="bg1"/>
                </a:solidFill>
              </a:rPr>
              <a:t> </a:t>
            </a:r>
            <a:r>
              <a:rPr lang="en-US" dirty="0" err="1">
                <a:solidFill>
                  <a:schemeClr val="bg1"/>
                </a:solidFill>
              </a:rPr>
              <a:t>України</a:t>
            </a:r>
            <a:r>
              <a:rPr lang="en-US" dirty="0">
                <a:solidFill>
                  <a:schemeClr val="bg1"/>
                </a:solidFill>
              </a:rPr>
              <a:t>.</a:t>
            </a:r>
            <a:r>
              <a:rPr lang="en-US" b="1" dirty="0">
                <a:solidFill>
                  <a:schemeClr val="bg1"/>
                </a:solidFill>
              </a:rPr>
              <a:t> </a:t>
            </a:r>
            <a:endParaRPr lang="uk-UA" b="1" dirty="0">
              <a:solidFill>
                <a:schemeClr val="bg1"/>
              </a:solidFill>
            </a:endParaRPr>
          </a:p>
          <a:p>
            <a:pPr indent="-228600" algn="l">
              <a:buFont typeface="Arial" panose="020B0604020202020204" pitchFamily="34" charset="0"/>
              <a:buChar char="•"/>
            </a:pPr>
            <a:r>
              <a:rPr lang="en-US" dirty="0" err="1">
                <a:solidFill>
                  <a:schemeClr val="bg1"/>
                </a:solidFill>
              </a:rPr>
              <a:t>Поліцейська</a:t>
            </a:r>
            <a:r>
              <a:rPr lang="en-US" dirty="0">
                <a:solidFill>
                  <a:schemeClr val="bg1"/>
                </a:solidFill>
              </a:rPr>
              <a:t> </a:t>
            </a:r>
            <a:r>
              <a:rPr lang="en-US" dirty="0" err="1">
                <a:solidFill>
                  <a:schemeClr val="bg1"/>
                </a:solidFill>
              </a:rPr>
              <a:t>послуга</a:t>
            </a:r>
            <a:r>
              <a:rPr lang="en-US" dirty="0">
                <a:solidFill>
                  <a:schemeClr val="bg1"/>
                </a:solidFill>
              </a:rPr>
              <a:t> </a:t>
            </a:r>
            <a:r>
              <a:rPr lang="en-US" dirty="0" err="1">
                <a:solidFill>
                  <a:schemeClr val="bg1"/>
                </a:solidFill>
              </a:rPr>
              <a:t>як</a:t>
            </a:r>
            <a:r>
              <a:rPr lang="en-US" dirty="0">
                <a:solidFill>
                  <a:schemeClr val="bg1"/>
                </a:solidFill>
              </a:rPr>
              <a:t> </a:t>
            </a:r>
            <a:r>
              <a:rPr lang="en-US" dirty="0" err="1">
                <a:solidFill>
                  <a:schemeClr val="bg1"/>
                </a:solidFill>
              </a:rPr>
              <a:t>правова</a:t>
            </a:r>
            <a:r>
              <a:rPr lang="en-US" dirty="0">
                <a:solidFill>
                  <a:schemeClr val="bg1"/>
                </a:solidFill>
              </a:rPr>
              <a:t> </a:t>
            </a:r>
            <a:r>
              <a:rPr lang="en-US" dirty="0" err="1">
                <a:solidFill>
                  <a:schemeClr val="bg1"/>
                </a:solidFill>
              </a:rPr>
              <a:t>категорія</a:t>
            </a:r>
            <a:r>
              <a:rPr lang="en-US" dirty="0">
                <a:solidFill>
                  <a:schemeClr val="bg1"/>
                </a:solidFill>
              </a:rPr>
              <a:t>. </a:t>
            </a:r>
            <a:endParaRPr lang="uk-UA" b="1" dirty="0">
              <a:solidFill>
                <a:schemeClr val="bg1"/>
              </a:solidFill>
            </a:endParaRPr>
          </a:p>
          <a:p>
            <a:pPr indent="-228600" algn="l">
              <a:buFont typeface="Arial" panose="020B0604020202020204" pitchFamily="34" charset="0"/>
              <a:buChar char="•"/>
            </a:pPr>
            <a:r>
              <a:rPr lang="en-US" dirty="0" err="1">
                <a:solidFill>
                  <a:schemeClr val="bg1"/>
                </a:solidFill>
              </a:rPr>
              <a:t>Поліцеїстика</a:t>
            </a:r>
            <a:r>
              <a:rPr lang="en-US" dirty="0">
                <a:solidFill>
                  <a:schemeClr val="bg1"/>
                </a:solidFill>
              </a:rPr>
              <a:t> </a:t>
            </a:r>
            <a:r>
              <a:rPr lang="en-US" dirty="0" err="1">
                <a:solidFill>
                  <a:schemeClr val="bg1"/>
                </a:solidFill>
              </a:rPr>
              <a:t>як</a:t>
            </a:r>
            <a:r>
              <a:rPr lang="en-US" dirty="0">
                <a:solidFill>
                  <a:schemeClr val="bg1"/>
                </a:solidFill>
              </a:rPr>
              <a:t> </a:t>
            </a:r>
            <a:r>
              <a:rPr lang="en-US" dirty="0" err="1">
                <a:solidFill>
                  <a:schemeClr val="bg1"/>
                </a:solidFill>
              </a:rPr>
              <a:t>наука</a:t>
            </a:r>
            <a:r>
              <a:rPr lang="en-US" dirty="0">
                <a:solidFill>
                  <a:schemeClr val="bg1"/>
                </a:solidFill>
              </a:rPr>
              <a:t>: </a:t>
            </a:r>
            <a:r>
              <a:rPr lang="en-US" dirty="0" err="1">
                <a:solidFill>
                  <a:schemeClr val="bg1"/>
                </a:solidFill>
              </a:rPr>
              <a:t>історія</a:t>
            </a:r>
            <a:r>
              <a:rPr lang="en-US" dirty="0">
                <a:solidFill>
                  <a:schemeClr val="bg1"/>
                </a:solidFill>
              </a:rPr>
              <a:t> </a:t>
            </a:r>
            <a:r>
              <a:rPr lang="en-US" dirty="0" err="1">
                <a:solidFill>
                  <a:schemeClr val="bg1"/>
                </a:solidFill>
              </a:rPr>
              <a:t>та</a:t>
            </a:r>
            <a:r>
              <a:rPr lang="en-US" dirty="0">
                <a:solidFill>
                  <a:schemeClr val="bg1"/>
                </a:solidFill>
              </a:rPr>
              <a:t> </a:t>
            </a:r>
            <a:r>
              <a:rPr lang="en-US" dirty="0" err="1">
                <a:solidFill>
                  <a:schemeClr val="bg1"/>
                </a:solidFill>
              </a:rPr>
              <a:t>сучасність</a:t>
            </a:r>
            <a:r>
              <a:rPr lang="en-US" dirty="0">
                <a:solidFill>
                  <a:schemeClr val="bg1"/>
                </a:solidFill>
              </a:rPr>
              <a:t>.</a:t>
            </a:r>
            <a:endParaRPr lang="en-US" b="1" dirty="0">
              <a:solidFill>
                <a:schemeClr val="bg1"/>
              </a:solidFill>
            </a:endParaRPr>
          </a:p>
          <a:p>
            <a:pPr indent="-228600" algn="l">
              <a:buFont typeface="Arial" panose="020B0604020202020204" pitchFamily="34" charset="0"/>
              <a:buChar char="•"/>
            </a:pPr>
            <a:r>
              <a:rPr lang="en-US" dirty="0" err="1">
                <a:solidFill>
                  <a:schemeClr val="bg1"/>
                </a:solidFill>
              </a:rPr>
              <a:t>Моделі</a:t>
            </a:r>
            <a:r>
              <a:rPr lang="en-US" dirty="0">
                <a:solidFill>
                  <a:schemeClr val="bg1"/>
                </a:solidFill>
              </a:rPr>
              <a:t> </a:t>
            </a:r>
            <a:r>
              <a:rPr lang="en-US" dirty="0" err="1">
                <a:solidFill>
                  <a:schemeClr val="bg1"/>
                </a:solidFill>
              </a:rPr>
              <a:t>поліцейської</a:t>
            </a:r>
            <a:r>
              <a:rPr lang="en-US" dirty="0">
                <a:solidFill>
                  <a:schemeClr val="bg1"/>
                </a:solidFill>
              </a:rPr>
              <a:t> </a:t>
            </a:r>
            <a:r>
              <a:rPr lang="en-US" dirty="0" err="1">
                <a:solidFill>
                  <a:schemeClr val="bg1"/>
                </a:solidFill>
              </a:rPr>
              <a:t>діяльності</a:t>
            </a:r>
            <a:r>
              <a:rPr lang="en-US" dirty="0">
                <a:solidFill>
                  <a:schemeClr val="bg1"/>
                </a:solidFill>
              </a:rPr>
              <a:t> </a:t>
            </a:r>
            <a:r>
              <a:rPr lang="en-US" dirty="0" err="1">
                <a:solidFill>
                  <a:schemeClr val="bg1"/>
                </a:solidFill>
              </a:rPr>
              <a:t>та</a:t>
            </a:r>
            <a:r>
              <a:rPr lang="en-US" dirty="0">
                <a:solidFill>
                  <a:schemeClr val="bg1"/>
                </a:solidFill>
              </a:rPr>
              <a:t> </a:t>
            </a:r>
            <a:r>
              <a:rPr lang="en-US" dirty="0" err="1">
                <a:solidFill>
                  <a:schemeClr val="bg1"/>
                </a:solidFill>
              </a:rPr>
              <a:t>підготовки</a:t>
            </a:r>
            <a:r>
              <a:rPr lang="en-US" dirty="0">
                <a:solidFill>
                  <a:schemeClr val="bg1"/>
                </a:solidFill>
              </a:rPr>
              <a:t> </a:t>
            </a:r>
            <a:r>
              <a:rPr lang="en-US" dirty="0" err="1">
                <a:solidFill>
                  <a:schemeClr val="bg1"/>
                </a:solidFill>
              </a:rPr>
              <a:t>кадрів</a:t>
            </a:r>
            <a:r>
              <a:rPr lang="en-US" dirty="0">
                <a:solidFill>
                  <a:schemeClr val="bg1"/>
                </a:solidFill>
              </a:rPr>
              <a:t>: </a:t>
            </a:r>
            <a:r>
              <a:rPr lang="en-US" dirty="0" err="1">
                <a:solidFill>
                  <a:schemeClr val="bg1"/>
                </a:solidFill>
              </a:rPr>
              <a:t>порівняльний</a:t>
            </a:r>
            <a:r>
              <a:rPr lang="en-US" dirty="0">
                <a:solidFill>
                  <a:schemeClr val="bg1"/>
                </a:solidFill>
              </a:rPr>
              <a:t> </a:t>
            </a:r>
            <a:r>
              <a:rPr lang="en-US" dirty="0" err="1">
                <a:solidFill>
                  <a:schemeClr val="bg1"/>
                </a:solidFill>
              </a:rPr>
              <a:t>аналіз</a:t>
            </a:r>
            <a:r>
              <a:rPr lang="en-US" dirty="0">
                <a:solidFill>
                  <a:schemeClr val="bg1"/>
                </a:solidFill>
              </a:rPr>
              <a:t> </a:t>
            </a:r>
            <a:r>
              <a:rPr lang="en-US" dirty="0" err="1">
                <a:solidFill>
                  <a:schemeClr val="bg1"/>
                </a:solidFill>
              </a:rPr>
              <a:t>України</a:t>
            </a:r>
            <a:r>
              <a:rPr lang="en-US" dirty="0">
                <a:solidFill>
                  <a:schemeClr val="bg1"/>
                </a:solidFill>
              </a:rPr>
              <a:t> </a:t>
            </a:r>
            <a:r>
              <a:rPr lang="en-US" dirty="0" err="1">
                <a:solidFill>
                  <a:schemeClr val="bg1"/>
                </a:solidFill>
              </a:rPr>
              <a:t>та</a:t>
            </a:r>
            <a:r>
              <a:rPr lang="en-US" dirty="0">
                <a:solidFill>
                  <a:schemeClr val="bg1"/>
                </a:solidFill>
              </a:rPr>
              <a:t> </a:t>
            </a:r>
            <a:r>
              <a:rPr lang="en-US" dirty="0" err="1">
                <a:solidFill>
                  <a:schemeClr val="bg1"/>
                </a:solidFill>
              </a:rPr>
              <a:t>країн</a:t>
            </a:r>
            <a:r>
              <a:rPr lang="en-US" dirty="0">
                <a:solidFill>
                  <a:schemeClr val="bg1"/>
                </a:solidFill>
              </a:rPr>
              <a:t> ЄС. </a:t>
            </a:r>
            <a:endParaRPr lang="uk-UA" dirty="0">
              <a:solidFill>
                <a:schemeClr val="bg1"/>
              </a:solidFill>
            </a:endParaRPr>
          </a:p>
          <a:p>
            <a:pPr indent="-228600" algn="l">
              <a:buFont typeface="Arial" panose="020B0604020202020204" pitchFamily="34" charset="0"/>
              <a:buChar char="•"/>
            </a:pPr>
            <a:r>
              <a:rPr lang="en-US" dirty="0" err="1">
                <a:solidFill>
                  <a:schemeClr val="bg1"/>
                </a:solidFill>
              </a:rPr>
              <a:t>Співпраця</a:t>
            </a:r>
            <a:r>
              <a:rPr lang="en-US" dirty="0">
                <a:solidFill>
                  <a:schemeClr val="bg1"/>
                </a:solidFill>
              </a:rPr>
              <a:t> </a:t>
            </a:r>
            <a:r>
              <a:rPr lang="en-US" dirty="0" err="1">
                <a:solidFill>
                  <a:schemeClr val="bg1"/>
                </a:solidFill>
              </a:rPr>
              <a:t>правоохоронних</a:t>
            </a:r>
            <a:r>
              <a:rPr lang="en-US" dirty="0">
                <a:solidFill>
                  <a:schemeClr val="bg1"/>
                </a:solidFill>
              </a:rPr>
              <a:t> </a:t>
            </a:r>
            <a:r>
              <a:rPr lang="en-US" dirty="0" err="1">
                <a:solidFill>
                  <a:schemeClr val="bg1"/>
                </a:solidFill>
              </a:rPr>
              <a:t>органів</a:t>
            </a:r>
            <a:r>
              <a:rPr lang="en-US" dirty="0">
                <a:solidFill>
                  <a:schemeClr val="bg1"/>
                </a:solidFill>
              </a:rPr>
              <a:t>:</a:t>
            </a:r>
            <a:r>
              <a:rPr lang="uk-UA" dirty="0">
                <a:solidFill>
                  <a:schemeClr val="bg1"/>
                </a:solidFill>
              </a:rPr>
              <a:t> </a:t>
            </a:r>
            <a:r>
              <a:rPr lang="en-US" dirty="0" err="1">
                <a:solidFill>
                  <a:schemeClr val="bg1"/>
                </a:solidFill>
              </a:rPr>
              <a:t>вітчизняний</a:t>
            </a:r>
            <a:r>
              <a:rPr lang="en-US" dirty="0">
                <a:solidFill>
                  <a:schemeClr val="bg1"/>
                </a:solidFill>
              </a:rPr>
              <a:t> </a:t>
            </a:r>
            <a:r>
              <a:rPr lang="en-US" dirty="0" err="1">
                <a:solidFill>
                  <a:schemeClr val="bg1"/>
                </a:solidFill>
              </a:rPr>
              <a:t>та</a:t>
            </a:r>
            <a:r>
              <a:rPr lang="en-US" dirty="0">
                <a:solidFill>
                  <a:schemeClr val="bg1"/>
                </a:solidFill>
              </a:rPr>
              <a:t> </a:t>
            </a:r>
            <a:r>
              <a:rPr lang="en-US" dirty="0" err="1">
                <a:solidFill>
                  <a:schemeClr val="bg1"/>
                </a:solidFill>
              </a:rPr>
              <a:t>міжнародний</a:t>
            </a:r>
            <a:r>
              <a:rPr lang="en-US" dirty="0">
                <a:solidFill>
                  <a:schemeClr val="bg1"/>
                </a:solidFill>
              </a:rPr>
              <a:t> </a:t>
            </a:r>
            <a:r>
              <a:rPr lang="en-US" dirty="0" err="1">
                <a:solidFill>
                  <a:schemeClr val="bg1"/>
                </a:solidFill>
              </a:rPr>
              <a:t>аспекти</a:t>
            </a:r>
            <a:r>
              <a:rPr lang="en-US" dirty="0">
                <a:solidFill>
                  <a:schemeClr val="bg1"/>
                </a:solidFill>
              </a:rPr>
              <a:t> (Interpol, Europol).</a:t>
            </a:r>
          </a:p>
          <a:p>
            <a:pPr indent="-228600" algn="l">
              <a:buFont typeface="Arial" panose="020B0604020202020204" pitchFamily="34" charset="0"/>
              <a:buChar char="•"/>
            </a:pPr>
            <a:endParaRPr lang="en-US" dirty="0">
              <a:solidFill>
                <a:srgbClr val="FFFFFF"/>
              </a:solidFill>
            </a:endParaRPr>
          </a:p>
        </p:txBody>
      </p:sp>
    </p:spTree>
    <p:extLst>
      <p:ext uri="{BB962C8B-B14F-4D97-AF65-F5344CB8AC3E}">
        <p14:creationId xmlns:p14="http://schemas.microsoft.com/office/powerpoint/2010/main" val="33109674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AAE22-F0C7-2A63-2CAD-49699278B62D}"/>
              </a:ext>
            </a:extLst>
          </p:cNvPr>
          <p:cNvSpPr>
            <a:spLocks noGrp="1"/>
          </p:cNvSpPr>
          <p:nvPr>
            <p:ph type="title"/>
          </p:nvPr>
        </p:nvSpPr>
        <p:spPr/>
        <p:txBody>
          <a:bodyPr/>
          <a:lstStyle/>
          <a:p>
            <a:r>
              <a:rPr lang="uk-UA" dirty="0"/>
              <a:t>Ознаки поліцейської послуги:</a:t>
            </a:r>
            <a:endParaRPr lang="en-UA" dirty="0"/>
          </a:p>
        </p:txBody>
      </p:sp>
      <p:sp>
        <p:nvSpPr>
          <p:cNvPr id="3" name="Content Placeholder 2">
            <a:extLst>
              <a:ext uri="{FF2B5EF4-FFF2-40B4-BE49-F238E27FC236}">
                <a16:creationId xmlns:a16="http://schemas.microsoft.com/office/drawing/2014/main" id="{3300FD28-45EE-77C6-8692-1850A3F6F584}"/>
              </a:ext>
            </a:extLst>
          </p:cNvPr>
          <p:cNvSpPr>
            <a:spLocks noGrp="1"/>
          </p:cNvSpPr>
          <p:nvPr>
            <p:ph idx="1"/>
          </p:nvPr>
        </p:nvSpPr>
        <p:spPr>
          <a:xfrm>
            <a:off x="680321" y="1961804"/>
            <a:ext cx="10575112" cy="3974385"/>
          </a:xfrm>
        </p:spPr>
        <p:txBody>
          <a:bodyPr>
            <a:normAutofit fontScale="70000" lnSpcReduction="20000"/>
          </a:bodyPr>
          <a:lstStyle/>
          <a:p>
            <a:pPr algn="just"/>
            <a:r>
              <a:rPr lang="uk-UA" dirty="0">
                <a:latin typeface="Times New Roman" panose="02020603050405020304" pitchFamily="18" charset="0"/>
                <a:cs typeface="Times New Roman" panose="02020603050405020304" pitchFamily="18" charset="0"/>
              </a:rPr>
              <a:t>запровадження такого виду діяльність Національної поліції як «поліцейська послуга» стало ключовим моментом у намаганнях нинішньої влади докорінно змінити філософію діяльності правоохоронних органів України та трансформувати їх функції з контрольно-репресивних на сервісні. Відтак, надання відповідних послуг населенню є ключовою формою діяльності цього центрального органу виконавчої влади.</a:t>
            </a:r>
          </a:p>
          <a:p>
            <a:r>
              <a:rPr lang="uk-UA" i="1" dirty="0">
                <a:latin typeface="Times New Roman" panose="02020603050405020304" pitchFamily="18" charset="0"/>
                <a:cs typeface="Times New Roman" panose="02020603050405020304" pitchFamily="18" charset="0"/>
              </a:rPr>
              <a:t>Головними ознаками поліцейських послуг з допомоги</a:t>
            </a:r>
            <a:r>
              <a:rPr lang="uk-UA" dirty="0">
                <a:latin typeface="Times New Roman" panose="02020603050405020304" pitchFamily="18" charset="0"/>
                <a:cs typeface="Times New Roman" panose="02020603050405020304" pitchFamily="18" charset="0"/>
              </a:rPr>
              <a:t> є такі: </a:t>
            </a:r>
          </a:p>
          <a:p>
            <a:r>
              <a:rPr lang="uk-UA" dirty="0">
                <a:latin typeface="Times New Roman" panose="02020603050405020304" pitchFamily="18" charset="0"/>
                <a:cs typeface="Times New Roman" panose="02020603050405020304" pitchFamily="18" charset="0"/>
              </a:rPr>
              <a:t>а) надання послуг лише за заявою фізичної особи (ініціативна, </a:t>
            </a:r>
            <a:r>
              <a:rPr lang="uk-UA" dirty="0" err="1">
                <a:latin typeface="Times New Roman" panose="02020603050405020304" pitchFamily="18" charset="0"/>
                <a:cs typeface="Times New Roman" panose="02020603050405020304" pitchFamily="18" charset="0"/>
              </a:rPr>
              <a:t>заявна</a:t>
            </a:r>
            <a:r>
              <a:rPr lang="uk-UA" dirty="0">
                <a:latin typeface="Times New Roman" panose="02020603050405020304" pitchFamily="18" charset="0"/>
                <a:cs typeface="Times New Roman" panose="02020603050405020304" pitchFamily="18" charset="0"/>
              </a:rPr>
              <a:t> діяльність); </a:t>
            </a:r>
          </a:p>
          <a:p>
            <a:r>
              <a:rPr lang="uk-UA" dirty="0">
                <a:latin typeface="Times New Roman" panose="02020603050405020304" pitchFamily="18" charset="0"/>
                <a:cs typeface="Times New Roman" panose="02020603050405020304" pitchFamily="18" charset="0"/>
              </a:rPr>
              <a:t>б) допоміжний характер, обумовлений зв’язком із забезпеченням умов для реалізації прав, свобод та законних інтересів конкретних осіб; </a:t>
            </a:r>
          </a:p>
          <a:p>
            <a:r>
              <a:rPr lang="uk-UA" dirty="0">
                <a:latin typeface="Times New Roman" panose="02020603050405020304" pitchFamily="18" charset="0"/>
                <a:cs typeface="Times New Roman" panose="02020603050405020304" pitchFamily="18" charset="0"/>
              </a:rPr>
              <a:t>в) надання послуг лише шляхом реалізації владних повноважень поліцейським; </a:t>
            </a:r>
          </a:p>
          <a:p>
            <a:r>
              <a:rPr lang="uk-UA" dirty="0">
                <a:latin typeface="Times New Roman" panose="02020603050405020304" pitchFamily="18" charset="0"/>
                <a:cs typeface="Times New Roman" panose="02020603050405020304" pitchFamily="18" charset="0"/>
              </a:rPr>
              <a:t>г) законодавче регулювання права на отримання особою конкретної послуги та кореспондуючого повноваження поліцейського на надання такої послуги;</a:t>
            </a:r>
          </a:p>
          <a:p>
            <a:r>
              <a:rPr lang="uk-UA" dirty="0">
                <a:latin typeface="Times New Roman" panose="02020603050405020304" pitchFamily="18" charset="0"/>
                <a:cs typeface="Times New Roman" panose="02020603050405020304" pitchFamily="18" charset="0"/>
              </a:rPr>
              <a:t>ґ) можливість отримання конкретної послуги, як правило, в одному органі поліції; </a:t>
            </a:r>
          </a:p>
          <a:p>
            <a:r>
              <a:rPr lang="uk-UA" dirty="0" err="1">
                <a:latin typeface="Times New Roman" panose="02020603050405020304" pitchFamily="18" charset="0"/>
                <a:cs typeface="Times New Roman" panose="02020603050405020304" pitchFamily="18" charset="0"/>
              </a:rPr>
              <a:t>д</a:t>
            </a:r>
            <a:r>
              <a:rPr lang="uk-UA" dirty="0">
                <a:latin typeface="Times New Roman" panose="02020603050405020304" pitchFamily="18" charset="0"/>
                <a:cs typeface="Times New Roman" panose="02020603050405020304" pitchFamily="18" charset="0"/>
              </a:rPr>
              <a:t>) результатом надання є адміністративний акт – дія або рішення поліцейського, яким задоволено звернення конкретної особи. Цей акт є адресним (спрямованим на особу, яка звернулася за послугою з допомоги).</a:t>
            </a:r>
          </a:p>
          <a:p>
            <a:endParaRPr lang="en-UA" dirty="0"/>
          </a:p>
        </p:txBody>
      </p:sp>
    </p:spTree>
    <p:extLst>
      <p:ext uri="{BB962C8B-B14F-4D97-AF65-F5344CB8AC3E}">
        <p14:creationId xmlns:p14="http://schemas.microsoft.com/office/powerpoint/2010/main" val="13664210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grpSp>
        <p:nvGrpSpPr>
          <p:cNvPr id="3082" name="Group 3081">
            <a:extLst>
              <a:ext uri="{FF2B5EF4-FFF2-40B4-BE49-F238E27FC236}">
                <a16:creationId xmlns:a16="http://schemas.microsoft.com/office/drawing/2014/main" id="{4050A4B3-C32C-4322-B92D-C077623C34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76" y="0"/>
            <a:ext cx="12192000" cy="6858001"/>
            <a:chOff x="-3176" y="0"/>
            <a:chExt cx="12192000" cy="6858001"/>
          </a:xfrm>
        </p:grpSpPr>
        <p:sp useBgFill="1">
          <p:nvSpPr>
            <p:cNvPr id="3083" name="Rectangle 3082">
              <a:extLst>
                <a:ext uri="{FF2B5EF4-FFF2-40B4-BE49-F238E27FC236}">
                  <a16:creationId xmlns:a16="http://schemas.microsoft.com/office/drawing/2014/main" id="{1A9A51A9-AA1B-4283-BF13-6F1D63FDD5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84" name="Picture 3083">
              <a:extLst>
                <a:ext uri="{FF2B5EF4-FFF2-40B4-BE49-F238E27FC236}">
                  <a16:creationId xmlns:a16="http://schemas.microsoft.com/office/drawing/2014/main" id="{A685DFA7-77F5-4963-B6BD-9BCF3D04506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grpSp>
      <p:pic>
        <p:nvPicPr>
          <p:cNvPr id="3075" name="Picture 3" descr="У Луцьку запрацював новий велопатруль 2025: Топ-5 фактів 🚴">
            <a:extLst>
              <a:ext uri="{FF2B5EF4-FFF2-40B4-BE49-F238E27FC236}">
                <a16:creationId xmlns:a16="http://schemas.microsoft.com/office/drawing/2014/main" id="{33E007B7-D07E-38BE-2394-44773D35F9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6295" r="11594"/>
          <a:stretch>
            <a:fillRect/>
          </a:stretch>
        </p:blipFill>
        <p:spPr bwMode="auto">
          <a:xfrm>
            <a:off x="7547810" y="10"/>
            <a:ext cx="4641013" cy="4233662"/>
          </a:xfrm>
          <a:prstGeom prst="rect">
            <a:avLst/>
          </a:prstGeom>
          <a:noFill/>
          <a:ln>
            <a:noFill/>
          </a:ln>
          <a:effectLst/>
          <a:extLst>
            <a:ext uri="{909E8E84-426E-40DD-AFC4-6F175D3DCCD1}">
              <a14:hiddenFill xmlns:a14="http://schemas.microsoft.com/office/drawing/2010/main">
                <a:solidFill>
                  <a:srgbClr val="FFFFFF"/>
                </a:solidFill>
              </a14:hiddenFill>
            </a:ext>
          </a:extLst>
        </p:spPr>
      </p:pic>
      <p:sp>
        <p:nvSpPr>
          <p:cNvPr id="3086" name="Rectangle 3085">
            <a:extLst>
              <a:ext uri="{FF2B5EF4-FFF2-40B4-BE49-F238E27FC236}">
                <a16:creationId xmlns:a16="http://schemas.microsoft.com/office/drawing/2014/main" id="{7974EFF1-6555-4277-8547-1C92974E73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796704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A"/>
          </a:p>
        </p:txBody>
      </p:sp>
      <p:sp>
        <p:nvSpPr>
          <p:cNvPr id="2" name="Title 1">
            <a:extLst>
              <a:ext uri="{FF2B5EF4-FFF2-40B4-BE49-F238E27FC236}">
                <a16:creationId xmlns:a16="http://schemas.microsoft.com/office/drawing/2014/main" id="{6BF8028A-6625-4A0D-4E24-595D2E244DB3}"/>
              </a:ext>
            </a:extLst>
          </p:cNvPr>
          <p:cNvSpPr>
            <a:spLocks noGrp="1"/>
          </p:cNvSpPr>
          <p:nvPr>
            <p:ph type="title"/>
          </p:nvPr>
        </p:nvSpPr>
        <p:spPr>
          <a:xfrm>
            <a:off x="680321" y="753228"/>
            <a:ext cx="7087552" cy="1080938"/>
          </a:xfrm>
        </p:spPr>
        <p:txBody>
          <a:bodyPr>
            <a:normAutofit/>
          </a:bodyPr>
          <a:lstStyle/>
          <a:p>
            <a:r>
              <a:rPr lang="uk-UA" dirty="0"/>
              <a:t>За функціональним призначенням :</a:t>
            </a:r>
            <a:endParaRPr lang="en-UA" dirty="0"/>
          </a:p>
        </p:txBody>
      </p:sp>
      <p:pic>
        <p:nvPicPr>
          <p:cNvPr id="3088" name="Picture 3087">
            <a:extLst>
              <a:ext uri="{FF2B5EF4-FFF2-40B4-BE49-F238E27FC236}">
                <a16:creationId xmlns:a16="http://schemas.microsoft.com/office/drawing/2014/main" id="{5974BEAF-D0A0-45D8-852C-637D4C6E2CB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2" y="1970240"/>
            <a:ext cx="7967048" cy="321164"/>
          </a:xfrm>
          <a:prstGeom prst="rect">
            <a:avLst/>
          </a:prstGeom>
        </p:spPr>
      </p:pic>
      <p:sp>
        <p:nvSpPr>
          <p:cNvPr id="3" name="Content Placeholder 2">
            <a:extLst>
              <a:ext uri="{FF2B5EF4-FFF2-40B4-BE49-F238E27FC236}">
                <a16:creationId xmlns:a16="http://schemas.microsoft.com/office/drawing/2014/main" id="{9E681ABF-2470-9C9A-2D9A-297D7CCE4CC0}"/>
              </a:ext>
            </a:extLst>
          </p:cNvPr>
          <p:cNvSpPr>
            <a:spLocks noGrp="1"/>
          </p:cNvSpPr>
          <p:nvPr>
            <p:ph idx="1"/>
          </p:nvPr>
        </p:nvSpPr>
        <p:spPr>
          <a:xfrm>
            <a:off x="680321" y="2336873"/>
            <a:ext cx="6423211" cy="3599316"/>
          </a:xfrm>
        </p:spPr>
        <p:txBody>
          <a:bodyPr>
            <a:normAutofit/>
          </a:bodyPr>
          <a:lstStyle/>
          <a:p>
            <a:r>
              <a:rPr lang="uk-UA" sz="1700"/>
              <a:t>Охорона публічного порядку та безпеки (патрулювання вулиць та громадських місць, забезпечення безпеки під час масових заходів;</a:t>
            </a:r>
          </a:p>
          <a:p>
            <a:r>
              <a:rPr lang="uk-UA" sz="1700"/>
              <a:t>Превентивна діяльність (проведення профілактичних заходів для запобігання правопорушенням, робота з молоддю, неповнолітніми, вразливими групами населення;</a:t>
            </a:r>
          </a:p>
          <a:p>
            <a:r>
              <a:rPr lang="uk-UA" sz="1700"/>
              <a:t>Розслідування та розкриття кримінальних правопорушень (збір доказів, проведення слідчих дій…);</a:t>
            </a:r>
          </a:p>
          <a:p>
            <a:r>
              <a:rPr lang="uk-UA" sz="1700"/>
              <a:t>Адміністративні послуги (видача дозволу на зброю, надання довідок та інших документів)</a:t>
            </a:r>
            <a:endParaRPr lang="en-UA" sz="1700"/>
          </a:p>
        </p:txBody>
      </p:sp>
      <p:pic>
        <p:nvPicPr>
          <p:cNvPr id="3077" name="Picture 5" descr="Бучанське ДФТГ №1 набирає добровольців до кінного патруля | Незламні.City">
            <a:extLst>
              <a:ext uri="{FF2B5EF4-FFF2-40B4-BE49-F238E27FC236}">
                <a16:creationId xmlns:a16="http://schemas.microsoft.com/office/drawing/2014/main" id="{889C4747-F581-74F1-26CF-EA37DC11C9B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5150" r="1799" b="-1"/>
          <a:stretch>
            <a:fillRect/>
          </a:stretch>
        </p:blipFill>
        <p:spPr bwMode="auto">
          <a:xfrm>
            <a:off x="7547809" y="4233673"/>
            <a:ext cx="4644191" cy="2624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77919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grpSp>
        <p:nvGrpSpPr>
          <p:cNvPr id="4106" name="Group 4105">
            <a:extLst>
              <a:ext uri="{FF2B5EF4-FFF2-40B4-BE49-F238E27FC236}">
                <a16:creationId xmlns:a16="http://schemas.microsoft.com/office/drawing/2014/main" id="{4050A4B3-C32C-4322-B92D-C077623C34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76" y="0"/>
            <a:ext cx="12192000" cy="6858001"/>
            <a:chOff x="-3176" y="0"/>
            <a:chExt cx="12192000" cy="6858001"/>
          </a:xfrm>
        </p:grpSpPr>
        <p:sp useBgFill="1">
          <p:nvSpPr>
            <p:cNvPr id="4107" name="Rectangle 4106">
              <a:extLst>
                <a:ext uri="{FF2B5EF4-FFF2-40B4-BE49-F238E27FC236}">
                  <a16:creationId xmlns:a16="http://schemas.microsoft.com/office/drawing/2014/main" id="{1A9A51A9-AA1B-4283-BF13-6F1D63FDD5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08" name="Picture 4107">
              <a:extLst>
                <a:ext uri="{FF2B5EF4-FFF2-40B4-BE49-F238E27FC236}">
                  <a16:creationId xmlns:a16="http://schemas.microsoft.com/office/drawing/2014/main" id="{A685DFA7-77F5-4963-B6BD-9BCF3D04506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grpSp>
      <p:pic>
        <p:nvPicPr>
          <p:cNvPr id="4099" name="Picture 3" descr="Розумний відеонагляд та відеоаналітика | Verna UA">
            <a:extLst>
              <a:ext uri="{FF2B5EF4-FFF2-40B4-BE49-F238E27FC236}">
                <a16:creationId xmlns:a16="http://schemas.microsoft.com/office/drawing/2014/main" id="{DE3C8AF3-94C6-0C6F-2D08-D2D7CC4AF2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1394" r="23623" b="1"/>
          <a:stretch>
            <a:fillRect/>
          </a:stretch>
        </p:blipFill>
        <p:spPr bwMode="auto">
          <a:xfrm>
            <a:off x="7547810" y="10"/>
            <a:ext cx="4641013" cy="4233662"/>
          </a:xfrm>
          <a:prstGeom prst="rect">
            <a:avLst/>
          </a:prstGeom>
          <a:noFill/>
          <a:ln>
            <a:noFill/>
          </a:ln>
          <a:effectLst/>
          <a:extLst>
            <a:ext uri="{909E8E84-426E-40DD-AFC4-6F175D3DCCD1}">
              <a14:hiddenFill xmlns:a14="http://schemas.microsoft.com/office/drawing/2010/main">
                <a:solidFill>
                  <a:srgbClr val="FFFFFF"/>
                </a:solidFill>
              </a14:hiddenFill>
            </a:ext>
          </a:extLst>
        </p:spPr>
      </p:pic>
      <p:sp>
        <p:nvSpPr>
          <p:cNvPr id="4110" name="Rectangle 4109">
            <a:extLst>
              <a:ext uri="{FF2B5EF4-FFF2-40B4-BE49-F238E27FC236}">
                <a16:creationId xmlns:a16="http://schemas.microsoft.com/office/drawing/2014/main" id="{7974EFF1-6555-4277-8547-1C92974E73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796704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A"/>
          </a:p>
        </p:txBody>
      </p:sp>
      <p:sp>
        <p:nvSpPr>
          <p:cNvPr id="2" name="Title 1">
            <a:extLst>
              <a:ext uri="{FF2B5EF4-FFF2-40B4-BE49-F238E27FC236}">
                <a16:creationId xmlns:a16="http://schemas.microsoft.com/office/drawing/2014/main" id="{BFAB1AD8-C985-B4AD-E50B-E26E246002A2}"/>
              </a:ext>
            </a:extLst>
          </p:cNvPr>
          <p:cNvSpPr>
            <a:spLocks noGrp="1"/>
          </p:cNvSpPr>
          <p:nvPr>
            <p:ph type="title"/>
          </p:nvPr>
        </p:nvSpPr>
        <p:spPr>
          <a:xfrm>
            <a:off x="680321" y="753228"/>
            <a:ext cx="7087552" cy="1080938"/>
          </a:xfrm>
        </p:spPr>
        <p:txBody>
          <a:bodyPr>
            <a:normAutofit/>
          </a:bodyPr>
          <a:lstStyle/>
          <a:p>
            <a:r>
              <a:rPr lang="uk-UA" dirty="0"/>
              <a:t>За характером взаємодії</a:t>
            </a:r>
            <a:endParaRPr lang="en-UA" dirty="0"/>
          </a:p>
        </p:txBody>
      </p:sp>
      <p:pic>
        <p:nvPicPr>
          <p:cNvPr id="4112" name="Picture 4111">
            <a:extLst>
              <a:ext uri="{FF2B5EF4-FFF2-40B4-BE49-F238E27FC236}">
                <a16:creationId xmlns:a16="http://schemas.microsoft.com/office/drawing/2014/main" id="{5974BEAF-D0A0-45D8-852C-637D4C6E2CB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2" y="1970240"/>
            <a:ext cx="7967048" cy="321164"/>
          </a:xfrm>
          <a:prstGeom prst="rect">
            <a:avLst/>
          </a:prstGeom>
        </p:spPr>
      </p:pic>
      <p:sp>
        <p:nvSpPr>
          <p:cNvPr id="3" name="Content Placeholder 2">
            <a:extLst>
              <a:ext uri="{FF2B5EF4-FFF2-40B4-BE49-F238E27FC236}">
                <a16:creationId xmlns:a16="http://schemas.microsoft.com/office/drawing/2014/main" id="{629FE5CB-946B-00E4-F700-B22E69777C67}"/>
              </a:ext>
            </a:extLst>
          </p:cNvPr>
          <p:cNvSpPr>
            <a:spLocks noGrp="1"/>
          </p:cNvSpPr>
          <p:nvPr>
            <p:ph idx="1"/>
          </p:nvPr>
        </p:nvSpPr>
        <p:spPr>
          <a:xfrm>
            <a:off x="680321" y="2336873"/>
            <a:ext cx="6423211" cy="3599316"/>
          </a:xfrm>
        </p:spPr>
        <p:txBody>
          <a:bodyPr>
            <a:normAutofit/>
          </a:bodyPr>
          <a:lstStyle/>
          <a:p>
            <a:r>
              <a:rPr lang="uk-UA" sz="2000"/>
              <a:t>Прямі послуги (безпосереднє надання допомоги громадянам (наприклад, реагування на виклики);</a:t>
            </a:r>
          </a:p>
          <a:p>
            <a:r>
              <a:rPr lang="uk-UA" sz="2000"/>
              <a:t>Непрямі послуги (моніторинг ситуації в громадських місцях за д моніторинг ситуації в громадських місцях за допомогою системи відеоспостержень опомогою системи відеоспостержень) </a:t>
            </a:r>
            <a:endParaRPr lang="en-UA" sz="2000"/>
          </a:p>
        </p:txBody>
      </p:sp>
      <p:pic>
        <p:nvPicPr>
          <p:cNvPr id="4101" name="Picture 5" descr="Операційний центр запобігання та моніторингу надзвичайних ситуацій">
            <a:extLst>
              <a:ext uri="{FF2B5EF4-FFF2-40B4-BE49-F238E27FC236}">
                <a16:creationId xmlns:a16="http://schemas.microsoft.com/office/drawing/2014/main" id="{DA0B3B59-3496-4242-AD1E-D74E381D34F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t="3346" r="-2" b="20921"/>
          <a:stretch>
            <a:fillRect/>
          </a:stretch>
        </p:blipFill>
        <p:spPr bwMode="auto">
          <a:xfrm>
            <a:off x="7547809" y="4233673"/>
            <a:ext cx="4644191" cy="2624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00183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30098-74A7-5088-07B4-19103024954A}"/>
              </a:ext>
            </a:extLst>
          </p:cNvPr>
          <p:cNvSpPr>
            <a:spLocks noGrp="1"/>
          </p:cNvSpPr>
          <p:nvPr>
            <p:ph type="title"/>
          </p:nvPr>
        </p:nvSpPr>
        <p:spPr>
          <a:xfrm>
            <a:off x="680321" y="753228"/>
            <a:ext cx="9613861" cy="1080938"/>
          </a:xfrm>
        </p:spPr>
        <p:txBody>
          <a:bodyPr>
            <a:normAutofit/>
          </a:bodyPr>
          <a:lstStyle/>
          <a:p>
            <a:r>
              <a:rPr lang="uk-UA" dirty="0"/>
              <a:t>За способом надання: </a:t>
            </a:r>
            <a:endParaRPr lang="en-UA" dirty="0"/>
          </a:p>
        </p:txBody>
      </p:sp>
      <p:graphicFrame>
        <p:nvGraphicFramePr>
          <p:cNvPr id="5" name="Content Placeholder 2">
            <a:extLst>
              <a:ext uri="{FF2B5EF4-FFF2-40B4-BE49-F238E27FC236}">
                <a16:creationId xmlns:a16="http://schemas.microsoft.com/office/drawing/2014/main" id="{4DEB7C1F-6F44-B6CD-42E7-61007E8EF387}"/>
              </a:ext>
            </a:extLst>
          </p:cNvPr>
          <p:cNvGraphicFramePr>
            <a:graphicFrameLocks noGrp="1"/>
          </p:cNvGraphicFramePr>
          <p:nvPr>
            <p:ph idx="1"/>
            <p:extLst>
              <p:ext uri="{D42A27DB-BD31-4B8C-83A1-F6EECF244321}">
                <p14:modId xmlns:p14="http://schemas.microsoft.com/office/powerpoint/2010/main" val="999950549"/>
              </p:ext>
            </p:extLst>
          </p:nvPr>
        </p:nvGraphicFramePr>
        <p:xfrm>
          <a:off x="681037" y="2336800"/>
          <a:ext cx="10830641" cy="35988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50558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a:extLst>
            <a:ext uri="{FF2B5EF4-FFF2-40B4-BE49-F238E27FC236}">
              <a16:creationId xmlns:a16="http://schemas.microsoft.com/office/drawing/2014/main" id="{AF37E1FE-C894-1764-73B5-589C9279463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36E47C8-120F-E990-824D-A2032403682A}"/>
              </a:ext>
            </a:extLst>
          </p:cNvPr>
          <p:cNvSpPr>
            <a:spLocks noGrp="1"/>
          </p:cNvSpPr>
          <p:nvPr>
            <p:ph type="title"/>
          </p:nvPr>
        </p:nvSpPr>
        <p:spPr>
          <a:xfrm>
            <a:off x="680321" y="753228"/>
            <a:ext cx="9613861" cy="1080938"/>
          </a:xfrm>
        </p:spPr>
        <p:txBody>
          <a:bodyPr>
            <a:normAutofit/>
          </a:bodyPr>
          <a:lstStyle/>
          <a:p>
            <a:r>
              <a:rPr lang="uk-UA" dirty="0"/>
              <a:t>За </a:t>
            </a:r>
            <a:r>
              <a:rPr lang="uk-UA" dirty="0" err="1"/>
              <a:t>обовʼязковістю</a:t>
            </a:r>
            <a:r>
              <a:rPr lang="uk-UA" dirty="0"/>
              <a:t>: </a:t>
            </a:r>
            <a:endParaRPr lang="en-UA" dirty="0"/>
          </a:p>
        </p:txBody>
      </p:sp>
      <p:graphicFrame>
        <p:nvGraphicFramePr>
          <p:cNvPr id="5" name="Content Placeholder 2">
            <a:extLst>
              <a:ext uri="{FF2B5EF4-FFF2-40B4-BE49-F238E27FC236}">
                <a16:creationId xmlns:a16="http://schemas.microsoft.com/office/drawing/2014/main" id="{688701D0-4B4B-4B7E-8FC2-59C2B918AFB7}"/>
              </a:ext>
            </a:extLst>
          </p:cNvPr>
          <p:cNvGraphicFramePr>
            <a:graphicFrameLocks noGrp="1"/>
          </p:cNvGraphicFramePr>
          <p:nvPr>
            <p:ph idx="1"/>
            <p:extLst>
              <p:ext uri="{D42A27DB-BD31-4B8C-83A1-F6EECF244321}">
                <p14:modId xmlns:p14="http://schemas.microsoft.com/office/powerpoint/2010/main" val="831655116"/>
              </p:ext>
            </p:extLst>
          </p:nvPr>
        </p:nvGraphicFramePr>
        <p:xfrm>
          <a:off x="681037" y="2336800"/>
          <a:ext cx="10830641" cy="35988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112966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AB8455-C79F-B625-B4BB-AF9EC785B942}"/>
              </a:ext>
            </a:extLst>
          </p:cNvPr>
          <p:cNvSpPr>
            <a:spLocks noGrp="1"/>
          </p:cNvSpPr>
          <p:nvPr>
            <p:ph type="title"/>
          </p:nvPr>
        </p:nvSpPr>
        <p:spPr/>
        <p:txBody>
          <a:bodyPr/>
          <a:lstStyle/>
          <a:p>
            <a:r>
              <a:rPr lang="uk-UA" dirty="0"/>
              <a:t>За </a:t>
            </a:r>
            <a:r>
              <a:rPr lang="uk-UA" dirty="0" err="1"/>
              <a:t>оплатністю</a:t>
            </a:r>
            <a:endParaRPr lang="en-UA" dirty="0"/>
          </a:p>
        </p:txBody>
      </p:sp>
      <p:sp>
        <p:nvSpPr>
          <p:cNvPr id="3" name="Content Placeholder 2">
            <a:extLst>
              <a:ext uri="{FF2B5EF4-FFF2-40B4-BE49-F238E27FC236}">
                <a16:creationId xmlns:a16="http://schemas.microsoft.com/office/drawing/2014/main" id="{A45B2B78-1AC5-5D15-531D-10C69921456A}"/>
              </a:ext>
            </a:extLst>
          </p:cNvPr>
          <p:cNvSpPr>
            <a:spLocks noGrp="1"/>
          </p:cNvSpPr>
          <p:nvPr>
            <p:ph idx="1"/>
          </p:nvPr>
        </p:nvSpPr>
        <p:spPr/>
        <p:txBody>
          <a:bodyPr/>
          <a:lstStyle/>
          <a:p>
            <a:r>
              <a:rPr lang="uk-UA" dirty="0"/>
              <a:t>Безоплатні послуги (такі, що надаються безкоштовно в рамках бюджетного фінансування);</a:t>
            </a:r>
          </a:p>
          <a:p>
            <a:r>
              <a:rPr lang="uk-UA" dirty="0"/>
              <a:t>Платні послуги (послуги, за які стягується плата відповідно до законодавства (наприклад оформлення та видача дозволу на перевезення </a:t>
            </a:r>
            <a:r>
              <a:rPr lang="uk-UA" dirty="0" err="1"/>
              <a:t>багатогабаритних</a:t>
            </a:r>
            <a:r>
              <a:rPr lang="uk-UA" dirty="0"/>
              <a:t>, </a:t>
            </a:r>
            <a:r>
              <a:rPr lang="uk-UA" dirty="0" err="1"/>
              <a:t>великоважкових</a:t>
            </a:r>
            <a:r>
              <a:rPr lang="uk-UA" dirty="0"/>
              <a:t> вантажів</a:t>
            </a:r>
          </a:p>
          <a:p>
            <a:r>
              <a:rPr lang="uk-UA" dirty="0"/>
              <a:t>та інші. </a:t>
            </a:r>
            <a:endParaRPr lang="en-UA" dirty="0"/>
          </a:p>
        </p:txBody>
      </p:sp>
    </p:spTree>
    <p:extLst>
      <p:ext uri="{BB962C8B-B14F-4D97-AF65-F5344CB8AC3E}">
        <p14:creationId xmlns:p14="http://schemas.microsoft.com/office/powerpoint/2010/main" val="16990805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B0FA309-807F-4C17-98EF-A3BA7388E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2642A87B-CAE9-4F8F-B293-28388E45D9E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Rectangle 11">
            <a:extLst>
              <a:ext uri="{FF2B5EF4-FFF2-40B4-BE49-F238E27FC236}">
                <a16:creationId xmlns:a16="http://schemas.microsoft.com/office/drawing/2014/main" id="{C8FA1749-B91A-40E7-AD01-0B9C9C6AF7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4527" y="0"/>
            <a:ext cx="7552944" cy="6858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3B7A934F-FFF7-4353-83D3-4EF66E93EEF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print">
            <a:extLst>
              <a:ext uri="{28A0092B-C50C-407E-A947-70E740481C1C}">
                <a14:useLocalDpi xmlns:a14="http://schemas.microsoft.com/office/drawing/2010/main" val="0"/>
              </a:ext>
            </a:extLst>
          </a:blip>
          <a:stretch>
            <a:fillRect/>
          </a:stretch>
        </p:blipFill>
        <p:spPr>
          <a:xfrm>
            <a:off x="1" y="5006045"/>
            <a:ext cx="4965192" cy="144668"/>
          </a:xfrm>
          <a:prstGeom prst="rect">
            <a:avLst/>
          </a:prstGeom>
        </p:spPr>
      </p:pic>
      <p:sp>
        <p:nvSpPr>
          <p:cNvPr id="16" name="Rectangle 15">
            <a:extLst>
              <a:ext uri="{FF2B5EF4-FFF2-40B4-BE49-F238E27FC236}">
                <a16:creationId xmlns:a16="http://schemas.microsoft.com/office/drawing/2014/main" id="{700676C8-6DE8-47DD-9A23-D42063A12E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838764"/>
            <a:ext cx="4964567" cy="3180473"/>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A"/>
          </a:p>
        </p:txBody>
      </p:sp>
      <p:sp>
        <p:nvSpPr>
          <p:cNvPr id="2" name="Title 1">
            <a:extLst>
              <a:ext uri="{FF2B5EF4-FFF2-40B4-BE49-F238E27FC236}">
                <a16:creationId xmlns:a16="http://schemas.microsoft.com/office/drawing/2014/main" id="{62198BBD-8C45-1F2F-F667-F08C4612FEA3}"/>
              </a:ext>
            </a:extLst>
          </p:cNvPr>
          <p:cNvSpPr>
            <a:spLocks noGrp="1"/>
          </p:cNvSpPr>
          <p:nvPr>
            <p:ph type="title"/>
          </p:nvPr>
        </p:nvSpPr>
        <p:spPr>
          <a:xfrm>
            <a:off x="680321" y="2063262"/>
            <a:ext cx="3739279" cy="2661052"/>
          </a:xfrm>
        </p:spPr>
        <p:txBody>
          <a:bodyPr>
            <a:normAutofit/>
          </a:bodyPr>
          <a:lstStyle/>
          <a:p>
            <a:pPr algn="r"/>
            <a:r>
              <a:rPr lang="uk-UA" sz="1400" b="1" dirty="0" err="1">
                <a:solidFill>
                  <a:srgbClr val="FFFFFF"/>
                </a:solidFill>
              </a:rPr>
              <a:t>Поліцеїстика</a:t>
            </a:r>
            <a:r>
              <a:rPr lang="uk-UA" sz="1400" b="1" dirty="0">
                <a:solidFill>
                  <a:srgbClr val="FFFFFF"/>
                </a:solidFill>
              </a:rPr>
              <a:t>:</a:t>
            </a:r>
            <a:br>
              <a:rPr lang="uk-UA" sz="1400" b="1" dirty="0">
                <a:solidFill>
                  <a:srgbClr val="FFFFFF"/>
                </a:solidFill>
              </a:rPr>
            </a:br>
            <a:r>
              <a:rPr lang="uk-UA" sz="1400" dirty="0">
                <a:solidFill>
                  <a:srgbClr val="FFFFFF"/>
                </a:solidFill>
              </a:rPr>
              <a:t> — це комплексна наука про поліцейське право та діяльність поліції, що вивчає правові, організаційні та практичні засади функціонування поліцейських органів. Вона охоплює питання публічної безпеки, правоохоронної діяльності, досудового розслідування та взаємодії поліції з громадянам</a:t>
            </a:r>
            <a:endParaRPr lang="en-UA" sz="1400" dirty="0">
              <a:solidFill>
                <a:srgbClr val="FFFFFF"/>
              </a:solidFill>
            </a:endParaRPr>
          </a:p>
        </p:txBody>
      </p:sp>
      <p:sp>
        <p:nvSpPr>
          <p:cNvPr id="19" name="Content Placeholder 2">
            <a:extLst>
              <a:ext uri="{FF2B5EF4-FFF2-40B4-BE49-F238E27FC236}">
                <a16:creationId xmlns:a16="http://schemas.microsoft.com/office/drawing/2014/main" id="{66C5FC1C-069B-A9A3-2F5B-DFD19FB2D5B9}"/>
              </a:ext>
            </a:extLst>
          </p:cNvPr>
          <p:cNvSpPr>
            <a:spLocks noGrp="1"/>
          </p:cNvSpPr>
          <p:nvPr>
            <p:ph idx="1"/>
          </p:nvPr>
        </p:nvSpPr>
        <p:spPr>
          <a:xfrm>
            <a:off x="5287995" y="661106"/>
            <a:ext cx="6257362" cy="5503101"/>
          </a:xfrm>
        </p:spPr>
        <p:txBody>
          <a:bodyPr anchor="ctr">
            <a:normAutofit/>
          </a:bodyPr>
          <a:lstStyle/>
          <a:p>
            <a:pPr algn="just"/>
            <a:r>
              <a:rPr lang="uk-UA" sz="1400" dirty="0">
                <a:solidFill>
                  <a:schemeClr val="bg1"/>
                </a:solidFill>
              </a:rPr>
              <a:t>Сучасний первинний етап формування поліцейського права як підгалузі адміністративного права України характеризується наступним:</a:t>
            </a:r>
          </a:p>
          <a:p>
            <a:pPr algn="just"/>
            <a:r>
              <a:rPr lang="uk-UA" sz="1400" dirty="0">
                <a:solidFill>
                  <a:schemeClr val="bg1"/>
                </a:solidFill>
              </a:rPr>
              <a:t>1. У сприйнятті поліцейського права як елементу сучасної системи права України повинен застосовуватися не історичний, а функціональний підхід до змісту сучасного законодавства, а також сучасних правовідносин у сфері забезпечення публічної безпеки і порядку.</a:t>
            </a:r>
          </a:p>
          <a:p>
            <a:pPr algn="just"/>
            <a:r>
              <a:rPr lang="uk-UA" sz="1400" dirty="0">
                <a:solidFill>
                  <a:schemeClr val="bg1"/>
                </a:solidFill>
              </a:rPr>
              <a:t>2. Дослідження у галузі поліцейського права повинне здійснюватися через призму завдань, принципів та цілей поліцейської діяльності у демократичному суспільстві та правовій державі. </a:t>
            </a:r>
          </a:p>
          <a:p>
            <a:pPr algn="just"/>
            <a:r>
              <a:rPr lang="uk-UA" sz="1400" dirty="0">
                <a:solidFill>
                  <a:schemeClr val="bg1"/>
                </a:solidFill>
              </a:rPr>
              <a:t>3. Поліцейська діяльність повинна досліджуватися та вивчатися через призму її нормативного регулювання, тобто поліцейського права, що має відображатися у назвах навчальних дисциплін та підручників, у проблематиці наукових конференцій, загалом у підходах до оцінки явищ суспільної дійсності. І саме такий акцент як у науці, так і правозастосуванні буде сприяти утвердженню верховенства права над організаційною та діяльнісною складовою органів поліції.</a:t>
            </a:r>
          </a:p>
          <a:p>
            <a:endParaRPr lang="en-UA" sz="1000" dirty="0">
              <a:solidFill>
                <a:srgbClr val="FFFFFF"/>
              </a:solidFill>
            </a:endParaRPr>
          </a:p>
        </p:txBody>
      </p:sp>
    </p:spTree>
    <p:extLst>
      <p:ext uri="{BB962C8B-B14F-4D97-AF65-F5344CB8AC3E}">
        <p14:creationId xmlns:p14="http://schemas.microsoft.com/office/powerpoint/2010/main" val="37145196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a:extLst>
            <a:ext uri="{FF2B5EF4-FFF2-40B4-BE49-F238E27FC236}">
              <a16:creationId xmlns:a16="http://schemas.microsoft.com/office/drawing/2014/main" id="{D5807964-B00D-AFD1-2E5E-D503D2411857}"/>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A3CD44-8AA8-D6CD-C35A-8B42837CE4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CC827EF5-6CE0-8494-6122-EB1FF73BAD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Rectangle 11">
            <a:extLst>
              <a:ext uri="{FF2B5EF4-FFF2-40B4-BE49-F238E27FC236}">
                <a16:creationId xmlns:a16="http://schemas.microsoft.com/office/drawing/2014/main" id="{C6A6CDAA-79D6-4771-60F6-1D21E87DA5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4527" y="0"/>
            <a:ext cx="7552944" cy="6858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227FA99B-20B5-66D0-DF61-E130C512C6D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print">
            <a:extLst>
              <a:ext uri="{28A0092B-C50C-407E-A947-70E740481C1C}">
                <a14:useLocalDpi xmlns:a14="http://schemas.microsoft.com/office/drawing/2010/main" val="0"/>
              </a:ext>
            </a:extLst>
          </a:blip>
          <a:stretch>
            <a:fillRect/>
          </a:stretch>
        </p:blipFill>
        <p:spPr>
          <a:xfrm>
            <a:off x="1" y="5006045"/>
            <a:ext cx="4965192" cy="144668"/>
          </a:xfrm>
          <a:prstGeom prst="rect">
            <a:avLst/>
          </a:prstGeom>
        </p:spPr>
      </p:pic>
      <p:sp>
        <p:nvSpPr>
          <p:cNvPr id="16" name="Rectangle 15">
            <a:extLst>
              <a:ext uri="{FF2B5EF4-FFF2-40B4-BE49-F238E27FC236}">
                <a16:creationId xmlns:a16="http://schemas.microsoft.com/office/drawing/2014/main" id="{7B930EA9-0EDE-B39D-2063-B59934FB2D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838764"/>
            <a:ext cx="4964567" cy="3180473"/>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A"/>
          </a:p>
        </p:txBody>
      </p:sp>
      <p:sp>
        <p:nvSpPr>
          <p:cNvPr id="2" name="Title 1">
            <a:extLst>
              <a:ext uri="{FF2B5EF4-FFF2-40B4-BE49-F238E27FC236}">
                <a16:creationId xmlns:a16="http://schemas.microsoft.com/office/drawing/2014/main" id="{630B5D0B-6A92-CE1F-7A60-4CFE594D2811}"/>
              </a:ext>
            </a:extLst>
          </p:cNvPr>
          <p:cNvSpPr>
            <a:spLocks noGrp="1"/>
          </p:cNvSpPr>
          <p:nvPr>
            <p:ph type="title"/>
          </p:nvPr>
        </p:nvSpPr>
        <p:spPr>
          <a:xfrm>
            <a:off x="680321" y="2063262"/>
            <a:ext cx="3739279" cy="2661052"/>
          </a:xfrm>
        </p:spPr>
        <p:txBody>
          <a:bodyPr>
            <a:normAutofit/>
          </a:bodyPr>
          <a:lstStyle/>
          <a:p>
            <a:pPr algn="r"/>
            <a:r>
              <a:rPr lang="uk-UA" sz="1400" b="1">
                <a:solidFill>
                  <a:srgbClr val="FFFFFF"/>
                </a:solidFill>
              </a:rPr>
              <a:t>Поліцеїстика:</a:t>
            </a:r>
            <a:br>
              <a:rPr lang="uk-UA" sz="1400" b="1">
                <a:solidFill>
                  <a:srgbClr val="FFFFFF"/>
                </a:solidFill>
              </a:rPr>
            </a:br>
            <a:r>
              <a:rPr lang="uk-UA" sz="1400">
                <a:solidFill>
                  <a:srgbClr val="FFFFFF"/>
                </a:solidFill>
              </a:rPr>
              <a:t> — це комплексна наука про поліцейське право та діяльність поліції, що вивчає правові, організаційні та практичні засади функціонування поліцейських органів. Вона охоплює питання публічної безпеки, правоохоронної діяльності, досудового розслідування та взаємодії поліції з громадянам</a:t>
            </a:r>
            <a:endParaRPr lang="en-UA" sz="1400" dirty="0">
              <a:solidFill>
                <a:srgbClr val="FFFFFF"/>
              </a:solidFill>
            </a:endParaRPr>
          </a:p>
        </p:txBody>
      </p:sp>
      <p:sp>
        <p:nvSpPr>
          <p:cNvPr id="19" name="Content Placeholder 2">
            <a:extLst>
              <a:ext uri="{FF2B5EF4-FFF2-40B4-BE49-F238E27FC236}">
                <a16:creationId xmlns:a16="http://schemas.microsoft.com/office/drawing/2014/main" id="{C1B7AB74-E206-48B7-5E57-13219FF635A9}"/>
              </a:ext>
            </a:extLst>
          </p:cNvPr>
          <p:cNvSpPr>
            <a:spLocks noGrp="1"/>
          </p:cNvSpPr>
          <p:nvPr>
            <p:ph idx="1"/>
          </p:nvPr>
        </p:nvSpPr>
        <p:spPr>
          <a:xfrm>
            <a:off x="5287995" y="149087"/>
            <a:ext cx="6257362" cy="6370983"/>
          </a:xfrm>
        </p:spPr>
        <p:txBody>
          <a:bodyPr anchor="ctr">
            <a:normAutofit/>
          </a:bodyPr>
          <a:lstStyle/>
          <a:p>
            <a:pPr algn="just"/>
            <a:r>
              <a:rPr lang="uk-UA" sz="1800" dirty="0">
                <a:solidFill>
                  <a:schemeClr val="bg1"/>
                </a:solidFill>
                <a:latin typeface="Times New Roman" panose="02020603050405020304" pitchFamily="18" charset="0"/>
                <a:cs typeface="Times New Roman" panose="02020603050405020304" pitchFamily="18" charset="0"/>
              </a:rPr>
              <a:t>Поліція має керуватися новою філософією правоохоронної та правозахисної діяльності, в основі якої – перехід від реактивної моделі, тобто реагування на злочини та їх розслідування, а також покарання злочинців, до </a:t>
            </a:r>
            <a:r>
              <a:rPr lang="uk-UA" sz="1800" dirty="0" err="1">
                <a:solidFill>
                  <a:schemeClr val="bg1"/>
                </a:solidFill>
                <a:latin typeface="Times New Roman" panose="02020603050405020304" pitchFamily="18" charset="0"/>
                <a:cs typeface="Times New Roman" panose="02020603050405020304" pitchFamily="18" charset="0"/>
              </a:rPr>
              <a:t>проактивної</a:t>
            </a:r>
            <a:r>
              <a:rPr lang="uk-UA" sz="1800" dirty="0">
                <a:solidFill>
                  <a:schemeClr val="bg1"/>
                </a:solidFill>
                <a:latin typeface="Times New Roman" panose="02020603050405020304" pitchFamily="18" charset="0"/>
                <a:cs typeface="Times New Roman" panose="02020603050405020304" pitchFamily="18" charset="0"/>
              </a:rPr>
              <a:t> моделі – служіння громадянам з акцентом на попередження злочинів та співпрацю поліції з населенням на основі системи «поліція – народ – партнери», що передбачено Законом України «Про Національну поліцію». </a:t>
            </a:r>
          </a:p>
          <a:p>
            <a:pPr algn="just"/>
            <a:r>
              <a:rPr lang="uk-UA" sz="1800" dirty="0">
                <a:solidFill>
                  <a:schemeClr val="bg1"/>
                </a:solidFill>
                <a:latin typeface="Times New Roman" panose="02020603050405020304" pitchFamily="18" charset="0"/>
                <a:cs typeface="Times New Roman" panose="02020603050405020304" pitchFamily="18" charset="0"/>
              </a:rPr>
              <a:t>Тому значно зростає значення поліції в питаннях так званої соціальної компетенції, зокрема тісного співробітництва з державними установами, органами виконавчої влади та місцевого самоврядування і політичними організаціями й окремими громадянами. В основу наукових досліджень у галузі </a:t>
            </a:r>
            <a:r>
              <a:rPr lang="uk-UA" sz="1800" dirty="0" err="1">
                <a:solidFill>
                  <a:schemeClr val="bg1"/>
                </a:solidFill>
                <a:latin typeface="Times New Roman" panose="02020603050405020304" pitchFamily="18" charset="0"/>
                <a:cs typeface="Times New Roman" panose="02020603050405020304" pitchFamily="18" charset="0"/>
              </a:rPr>
              <a:t>поліцеїстики</a:t>
            </a:r>
            <a:r>
              <a:rPr lang="uk-UA" sz="1800" dirty="0">
                <a:solidFill>
                  <a:schemeClr val="bg1"/>
                </a:solidFill>
                <a:latin typeface="Times New Roman" panose="02020603050405020304" pitchFamily="18" charset="0"/>
                <a:cs typeface="Times New Roman" panose="02020603050405020304" pitchFamily="18" charset="0"/>
              </a:rPr>
              <a:t> мають бути покладені основні функції поліції, зокрема превентивна, репресивна, соціальна.</a:t>
            </a:r>
          </a:p>
          <a:p>
            <a:pPr algn="just"/>
            <a:r>
              <a:rPr lang="uk-UA" sz="1800" dirty="0">
                <a:solidFill>
                  <a:schemeClr val="bg1"/>
                </a:solidFill>
                <a:latin typeface="Times New Roman" panose="02020603050405020304" pitchFamily="18" charset="0"/>
                <a:cs typeface="Times New Roman" panose="02020603050405020304" pitchFamily="18" charset="0"/>
              </a:rPr>
              <a:t>Єдиного визначення науки </a:t>
            </a:r>
            <a:r>
              <a:rPr lang="uk-UA" sz="1800" dirty="0" err="1">
                <a:solidFill>
                  <a:schemeClr val="bg1"/>
                </a:solidFill>
                <a:latin typeface="Times New Roman" panose="02020603050405020304" pitchFamily="18" charset="0"/>
                <a:cs typeface="Times New Roman" panose="02020603050405020304" pitchFamily="18" charset="0"/>
              </a:rPr>
              <a:t>поліцеїстики</a:t>
            </a:r>
            <a:r>
              <a:rPr lang="uk-UA" sz="1800" dirty="0">
                <a:solidFill>
                  <a:schemeClr val="bg1"/>
                </a:solidFill>
                <a:latin typeface="Times New Roman" panose="02020603050405020304" pitchFamily="18" charset="0"/>
                <a:cs typeface="Times New Roman" panose="02020603050405020304" pitchFamily="18" charset="0"/>
              </a:rPr>
              <a:t>, її предмета і методології в науці європейських країн поки що немає, наразі вона перебуває на стадії становлення як самостійна і сучасна наука, існування якої обґрунтовується сучасною правоохоронною діяльністю України та Європи.</a:t>
            </a:r>
          </a:p>
          <a:p>
            <a:pPr algn="just"/>
            <a:endParaRPr lang="uk-UA" dirty="0">
              <a:solidFill>
                <a:schemeClr val="bg1"/>
              </a:solidFill>
            </a:endParaRPr>
          </a:p>
          <a:p>
            <a:endParaRPr lang="en-UA" sz="1000" dirty="0">
              <a:solidFill>
                <a:srgbClr val="FFFFFF"/>
              </a:solidFill>
            </a:endParaRPr>
          </a:p>
        </p:txBody>
      </p:sp>
    </p:spTree>
    <p:extLst>
      <p:ext uri="{BB962C8B-B14F-4D97-AF65-F5344CB8AC3E}">
        <p14:creationId xmlns:p14="http://schemas.microsoft.com/office/powerpoint/2010/main" val="41963332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93BE068-EB49-4EE8-B342-7FF888A468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C1B05C9B-60E1-40F3-BB02-7DAF0B1F01A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9ECF49E4-D4F6-E892-63E6-12089F2D3122}"/>
              </a:ext>
            </a:extLst>
          </p:cNvPr>
          <p:cNvSpPr>
            <a:spLocks noGrp="1"/>
          </p:cNvSpPr>
          <p:nvPr>
            <p:ph idx="1"/>
          </p:nvPr>
        </p:nvSpPr>
        <p:spPr>
          <a:xfrm>
            <a:off x="643467" y="664477"/>
            <a:ext cx="8324618" cy="3557525"/>
          </a:xfrm>
        </p:spPr>
        <p:txBody>
          <a:bodyPr anchor="b">
            <a:normAutofit/>
          </a:bodyPr>
          <a:lstStyle/>
          <a:p>
            <a:r>
              <a:rPr lang="uk-UA" sz="2000" dirty="0">
                <a:latin typeface="Times New Roman" panose="02020603050405020304" pitchFamily="18" charset="0"/>
                <a:cs typeface="Times New Roman" panose="02020603050405020304" pitchFamily="18" charset="0"/>
              </a:rPr>
              <a:t>Інструкція про порядок використання правоохоронними органами України інформації Міжнародної організації кримінальної поліції – Інтерпол, затвердженої Наказом міністерства внутрішніх справ України, Офісом Генерального прокурора, Національним антикорупційним бюро України, Службою безпеки України, Державним бюро розслідувань, міністерством фінансів України, </a:t>
            </a:r>
            <a:r>
              <a:rPr lang="uk-UA" sz="2000" dirty="0" err="1">
                <a:latin typeface="Times New Roman" panose="02020603050405020304" pitchFamily="18" charset="0"/>
                <a:cs typeface="Times New Roman" panose="02020603050405020304" pitchFamily="18" charset="0"/>
              </a:rPr>
              <a:t>Міністерствром</a:t>
            </a:r>
            <a:r>
              <a:rPr lang="uk-UA" sz="2000" dirty="0">
                <a:latin typeface="Times New Roman" panose="02020603050405020304" pitchFamily="18" charset="0"/>
                <a:cs typeface="Times New Roman" panose="02020603050405020304" pitchFamily="18" charset="0"/>
              </a:rPr>
              <a:t> юстиції України від 17.08.2020 р. </a:t>
            </a:r>
            <a:endParaRPr lang="en-UA" sz="2000" dirty="0"/>
          </a:p>
        </p:txBody>
      </p:sp>
      <p:sp>
        <p:nvSpPr>
          <p:cNvPr id="12" name="Rectangle 11">
            <a:extLst>
              <a:ext uri="{FF2B5EF4-FFF2-40B4-BE49-F238E27FC236}">
                <a16:creationId xmlns:a16="http://schemas.microsoft.com/office/drawing/2014/main" id="{80C94170-18D0-486D-BF90-C5D8F24654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6" y="6210130"/>
            <a:ext cx="8968085" cy="27594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2F0C59B-04F6-4625-98E1-3A5809FD1D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4557357"/>
            <a:ext cx="8978671" cy="1660332"/>
          </a:xfrm>
          <a:prstGeom prst="rect">
            <a:avLst/>
          </a:prstGeom>
          <a:solidFill>
            <a:srgbClr val="0D0D0D">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A"/>
          </a:p>
        </p:txBody>
      </p:sp>
      <p:sp>
        <p:nvSpPr>
          <p:cNvPr id="2" name="Title 1">
            <a:extLst>
              <a:ext uri="{FF2B5EF4-FFF2-40B4-BE49-F238E27FC236}">
                <a16:creationId xmlns:a16="http://schemas.microsoft.com/office/drawing/2014/main" id="{6ED0D744-6381-461F-FC45-97FF60124B2C}"/>
              </a:ext>
            </a:extLst>
          </p:cNvPr>
          <p:cNvSpPr>
            <a:spLocks noGrp="1"/>
          </p:cNvSpPr>
          <p:nvPr>
            <p:ph type="title"/>
          </p:nvPr>
        </p:nvSpPr>
        <p:spPr>
          <a:xfrm>
            <a:off x="680321" y="4714194"/>
            <a:ext cx="8129353" cy="1311176"/>
          </a:xfrm>
        </p:spPr>
        <p:txBody>
          <a:bodyPr anchor="b">
            <a:normAutofit/>
          </a:bodyPr>
          <a:lstStyle/>
          <a:p>
            <a:pPr algn="r"/>
            <a:r>
              <a:rPr lang="en-US" sz="2600" dirty="0">
                <a:solidFill>
                  <a:srgbClr val="FFFFFF"/>
                </a:solidFill>
                <a:latin typeface="Times New Roman" panose="02020603050405020304" pitchFamily="18" charset="0"/>
                <a:cs typeface="Times New Roman" panose="02020603050405020304" pitchFamily="18" charset="0"/>
              </a:rPr>
              <a:t>СПІВПРАЦЯ ПРАВООХОРОННИХ ОРГАНІВ:</a:t>
            </a:r>
            <a:r>
              <a:rPr lang="uk-UA" sz="2600" dirty="0">
                <a:solidFill>
                  <a:srgbClr val="FFFFFF"/>
                </a:solidFill>
                <a:latin typeface="Times New Roman" panose="02020603050405020304" pitchFamily="18" charset="0"/>
                <a:cs typeface="Times New Roman" panose="02020603050405020304" pitchFamily="18" charset="0"/>
              </a:rPr>
              <a:t> </a:t>
            </a:r>
            <a:r>
              <a:rPr lang="en-US" sz="2600" dirty="0">
                <a:solidFill>
                  <a:srgbClr val="FFFFFF"/>
                </a:solidFill>
                <a:latin typeface="Times New Roman" panose="02020603050405020304" pitchFamily="18" charset="0"/>
                <a:cs typeface="Times New Roman" panose="02020603050405020304" pitchFamily="18" charset="0"/>
              </a:rPr>
              <a:t>ВІТЧИЗНЯНИЙ ТА МІЖНАРОДНИЙ АСПЕКТИ (INTERPOL, EUROPOL</a:t>
            </a:r>
            <a:r>
              <a:rPr lang="en-US" sz="2600" dirty="0">
                <a:solidFill>
                  <a:srgbClr val="FFFFFF"/>
                </a:solidFill>
              </a:rPr>
              <a:t>).</a:t>
            </a:r>
            <a:endParaRPr lang="en-UA" sz="2600" dirty="0">
              <a:solidFill>
                <a:srgbClr val="FFFFFF"/>
              </a:solidFill>
            </a:endParaRPr>
          </a:p>
        </p:txBody>
      </p:sp>
      <p:sp>
        <p:nvSpPr>
          <p:cNvPr id="16" name="Rectangle 15">
            <a:extLst>
              <a:ext uri="{FF2B5EF4-FFF2-40B4-BE49-F238E27FC236}">
                <a16:creationId xmlns:a16="http://schemas.microsoft.com/office/drawing/2014/main" id="{E94F92A3-106C-4644-B506-76132863E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22301" y="6191468"/>
            <a:ext cx="3080285" cy="27594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39D9C4DB-091C-47D0-BDA8-3375FF9989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22301" y="4557357"/>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A"/>
          </a:p>
        </p:txBody>
      </p:sp>
    </p:spTree>
    <p:extLst>
      <p:ext uri="{BB962C8B-B14F-4D97-AF65-F5344CB8AC3E}">
        <p14:creationId xmlns:p14="http://schemas.microsoft.com/office/powerpoint/2010/main" val="12716844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grpSp>
        <p:nvGrpSpPr>
          <p:cNvPr id="7183" name="Group 7182">
            <a:extLst>
              <a:ext uri="{FF2B5EF4-FFF2-40B4-BE49-F238E27FC236}">
                <a16:creationId xmlns:a16="http://schemas.microsoft.com/office/drawing/2014/main" id="{7D0669C1-CDCE-41C7-A9AB-65D9119F838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76" y="0"/>
            <a:ext cx="12192000" cy="6858001"/>
            <a:chOff x="-3176" y="0"/>
            <a:chExt cx="12192000" cy="6858001"/>
          </a:xfrm>
        </p:grpSpPr>
        <p:sp useBgFill="1">
          <p:nvSpPr>
            <p:cNvPr id="7185" name="Rectangle 7184">
              <a:extLst>
                <a:ext uri="{FF2B5EF4-FFF2-40B4-BE49-F238E27FC236}">
                  <a16:creationId xmlns:a16="http://schemas.microsoft.com/office/drawing/2014/main" id="{1F80B4EE-271C-45C6-9338-555D3B0C4A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87" name="Picture 7186">
              <a:extLst>
                <a:ext uri="{FF2B5EF4-FFF2-40B4-BE49-F238E27FC236}">
                  <a16:creationId xmlns:a16="http://schemas.microsoft.com/office/drawing/2014/main" id="{6FCF3DCC-E585-4F88-8F8B-4EABFEF062C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grpSp>
      <p:sp>
        <p:nvSpPr>
          <p:cNvPr id="7190" name="Rectangle 7189">
            <a:extLst>
              <a:ext uri="{FF2B5EF4-FFF2-40B4-BE49-F238E27FC236}">
                <a16:creationId xmlns:a16="http://schemas.microsoft.com/office/drawing/2014/main" id="{F1AACF4D-AF22-463C-97CE-C34F0783C0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6499753"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A"/>
          </a:p>
        </p:txBody>
      </p:sp>
      <p:sp>
        <p:nvSpPr>
          <p:cNvPr id="2" name="Title 1">
            <a:extLst>
              <a:ext uri="{FF2B5EF4-FFF2-40B4-BE49-F238E27FC236}">
                <a16:creationId xmlns:a16="http://schemas.microsoft.com/office/drawing/2014/main" id="{B6A4F590-8D04-0613-AE40-F349416E9EDA}"/>
              </a:ext>
            </a:extLst>
          </p:cNvPr>
          <p:cNvSpPr>
            <a:spLocks noGrp="1"/>
          </p:cNvSpPr>
          <p:nvPr>
            <p:ph type="title"/>
          </p:nvPr>
        </p:nvSpPr>
        <p:spPr>
          <a:xfrm>
            <a:off x="680321" y="753228"/>
            <a:ext cx="5632247" cy="1080938"/>
          </a:xfrm>
        </p:spPr>
        <p:txBody>
          <a:bodyPr>
            <a:normAutofit/>
          </a:bodyPr>
          <a:lstStyle/>
          <a:p>
            <a:r>
              <a:rPr lang="en-US" sz="1700">
                <a:latin typeface="Times New Roman" panose="02020603050405020304" pitchFamily="18" charset="0"/>
                <a:cs typeface="Times New Roman" panose="02020603050405020304" pitchFamily="18" charset="0"/>
              </a:rPr>
              <a:t>СПІВПРАЦЯ ПРАВООХОРОННИХ ОРГАНІВ:</a:t>
            </a:r>
            <a:r>
              <a:rPr lang="uk-UA" sz="1700">
                <a:latin typeface="Times New Roman" panose="02020603050405020304" pitchFamily="18" charset="0"/>
                <a:cs typeface="Times New Roman" panose="02020603050405020304" pitchFamily="18" charset="0"/>
              </a:rPr>
              <a:t> </a:t>
            </a:r>
            <a:r>
              <a:rPr lang="en-US" sz="1700">
                <a:latin typeface="Times New Roman" panose="02020603050405020304" pitchFamily="18" charset="0"/>
                <a:cs typeface="Times New Roman" panose="02020603050405020304" pitchFamily="18" charset="0"/>
              </a:rPr>
              <a:t>ВІТЧИЗНЯНИЙ ТА МІЖНАРОДНИЙ АСПЕКТИ (INTERPOL, EUROPOL</a:t>
            </a:r>
            <a:r>
              <a:rPr lang="en-US" sz="1700"/>
              <a:t>).</a:t>
            </a:r>
            <a:br>
              <a:rPr lang="en-US" sz="1700"/>
            </a:br>
            <a:endParaRPr lang="en-UA" sz="1700"/>
          </a:p>
        </p:txBody>
      </p:sp>
      <p:pic>
        <p:nvPicPr>
          <p:cNvPr id="7191" name="Picture 7190">
            <a:extLst>
              <a:ext uri="{FF2B5EF4-FFF2-40B4-BE49-F238E27FC236}">
                <a16:creationId xmlns:a16="http://schemas.microsoft.com/office/drawing/2014/main" id="{6524329A-37E7-4025-B6E9-A97D4053689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 y="1970240"/>
            <a:ext cx="6492240" cy="261714"/>
          </a:xfrm>
          <a:prstGeom prst="rect">
            <a:avLst/>
          </a:prstGeom>
        </p:spPr>
      </p:pic>
      <p:pic>
        <p:nvPicPr>
          <p:cNvPr id="7171" name="Picture 3" descr="Як знятись з розшуку Інтерполу? Як зняти людину чи машину з розшуку  Інтерполу? ✓">
            <a:extLst>
              <a:ext uri="{FF2B5EF4-FFF2-40B4-BE49-F238E27FC236}">
                <a16:creationId xmlns:a16="http://schemas.microsoft.com/office/drawing/2014/main" id="{D2B8B83A-3CD7-67A1-392C-B50EE2ADEE6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4518" r="2284" b="-3"/>
          <a:stretch>
            <a:fillRect/>
          </a:stretch>
        </p:blipFill>
        <p:spPr bwMode="auto">
          <a:xfrm>
            <a:off x="6984387" y="484632"/>
            <a:ext cx="4719805" cy="2836084"/>
          </a:xfrm>
          <a:prstGeom prst="rect">
            <a:avLst/>
          </a:prstGeom>
          <a:noFill/>
          <a:ln>
            <a:noFill/>
          </a:ln>
          <a:effectLst>
            <a:outerShdw blurRad="76200" dist="63500" dir="5040000" algn="tl" rotWithShape="0">
              <a:srgbClr val="000000">
                <a:alpha val="41000"/>
              </a:srgbClr>
            </a:outerShdw>
          </a:effectLst>
          <a:extLst>
            <a:ext uri="{909E8E84-426E-40DD-AFC4-6F175D3DCCD1}">
              <a14:hiddenFill xmlns:a14="http://schemas.microsoft.com/office/drawing/2010/main">
                <a:solidFill>
                  <a:srgbClr val="FFFFFF"/>
                </a:solidFill>
              </a14:hiddenFill>
            </a:ext>
          </a:extLst>
        </p:spPr>
      </p:pic>
      <p:pic>
        <p:nvPicPr>
          <p:cNvPr id="7173" name="Picture 5" descr="Європол долучився до спільної групи щодо розслідування міжнародних злочинів  в Україні :: Свідомі">
            <a:extLst>
              <a:ext uri="{FF2B5EF4-FFF2-40B4-BE49-F238E27FC236}">
                <a16:creationId xmlns:a16="http://schemas.microsoft.com/office/drawing/2014/main" id="{4264FABC-9541-6C10-2220-797D3E18FEE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9544" r="-3" b="-3"/>
          <a:stretch>
            <a:fillRect/>
          </a:stretch>
        </p:blipFill>
        <p:spPr bwMode="auto">
          <a:xfrm>
            <a:off x="6984386" y="3632401"/>
            <a:ext cx="4719805" cy="2743530"/>
          </a:xfrm>
          <a:prstGeom prst="rect">
            <a:avLst/>
          </a:prstGeom>
          <a:noFill/>
          <a:ln>
            <a:noFill/>
          </a:ln>
          <a:effectLst>
            <a:outerShdw blurRad="76200" dist="63500" dir="5040000" algn="tl" rotWithShape="0">
              <a:srgbClr val="000000">
                <a:alpha val="41000"/>
              </a:srgbClr>
            </a:outerShdw>
          </a:effectLst>
          <a:extLst>
            <a:ext uri="{909E8E84-426E-40DD-AFC4-6F175D3DCCD1}">
              <a14:hiddenFill xmlns:a14="http://schemas.microsoft.com/office/drawing/2010/main">
                <a:solidFill>
                  <a:srgbClr val="FFFFFF"/>
                </a:solidFill>
              </a14:hiddenFill>
            </a:ext>
          </a:extLst>
        </p:spPr>
      </p:pic>
      <p:graphicFrame>
        <p:nvGraphicFramePr>
          <p:cNvPr id="6" name="Rectangle 1">
            <a:extLst>
              <a:ext uri="{FF2B5EF4-FFF2-40B4-BE49-F238E27FC236}">
                <a16:creationId xmlns:a16="http://schemas.microsoft.com/office/drawing/2014/main" id="{19296FDF-53B6-0242-7FFC-0CC1C352771B}"/>
              </a:ext>
            </a:extLst>
          </p:cNvPr>
          <p:cNvGraphicFramePr>
            <a:graphicFrameLocks noGrp="1"/>
          </p:cNvGraphicFramePr>
          <p:nvPr>
            <p:ph idx="1"/>
            <p:extLst>
              <p:ext uri="{D42A27DB-BD31-4B8C-83A1-F6EECF244321}">
                <p14:modId xmlns:p14="http://schemas.microsoft.com/office/powerpoint/2010/main" val="4214968641"/>
              </p:ext>
            </p:extLst>
          </p:nvPr>
        </p:nvGraphicFramePr>
        <p:xfrm>
          <a:off x="680322" y="2336873"/>
          <a:ext cx="5632246" cy="3599316"/>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14596028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9755B-4EF3-729B-574C-5DEA41ABE210}"/>
              </a:ext>
            </a:extLst>
          </p:cNvPr>
          <p:cNvSpPr>
            <a:spLocks noGrp="1"/>
          </p:cNvSpPr>
          <p:nvPr>
            <p:ph type="title"/>
          </p:nvPr>
        </p:nvSpPr>
        <p:spPr/>
        <p:txBody>
          <a:bodyPr/>
          <a:lstStyle/>
          <a:p>
            <a:r>
              <a:rPr lang="uk-UA" dirty="0"/>
              <a:t>Поняття правоохоронної діяльності</a:t>
            </a:r>
            <a:endParaRPr lang="en-UA" dirty="0"/>
          </a:p>
        </p:txBody>
      </p:sp>
      <p:sp>
        <p:nvSpPr>
          <p:cNvPr id="3" name="Content Placeholder 2">
            <a:extLst>
              <a:ext uri="{FF2B5EF4-FFF2-40B4-BE49-F238E27FC236}">
                <a16:creationId xmlns:a16="http://schemas.microsoft.com/office/drawing/2014/main" id="{E123611A-6E14-8E5A-B51B-FF8A50B25464}"/>
              </a:ext>
            </a:extLst>
          </p:cNvPr>
          <p:cNvSpPr>
            <a:spLocks noGrp="1"/>
          </p:cNvSpPr>
          <p:nvPr>
            <p:ph idx="1"/>
          </p:nvPr>
        </p:nvSpPr>
        <p:spPr/>
        <p:txBody>
          <a:bodyPr>
            <a:normAutofit fontScale="92500" lnSpcReduction="20000"/>
          </a:bodyPr>
          <a:lstStyle/>
          <a:p>
            <a:pPr algn="ctr"/>
            <a:r>
              <a:rPr lang="uk-UA" dirty="0">
                <a:solidFill>
                  <a:schemeClr val="accent1">
                    <a:lumMod val="40000"/>
                    <a:lumOff val="60000"/>
                  </a:schemeClr>
                </a:solidFill>
                <a:latin typeface="Times New Roman" panose="02020603050405020304" pitchFamily="18" charset="0"/>
                <a:cs typeface="Times New Roman" panose="02020603050405020304" pitchFamily="18" charset="0"/>
              </a:rPr>
              <a:t>Ст. 1 Конституції України проголошує Україну правовою державою, в якій одним із головних завдань є створення реального та діючого механізму захисту прав, свобод і охоронюваних законом інтересів фізичних та юридичних осіб. </a:t>
            </a:r>
          </a:p>
          <a:p>
            <a:pPr algn="ctr"/>
            <a:endParaRPr lang="uk-UA" dirty="0">
              <a:solidFill>
                <a:schemeClr val="accent1">
                  <a:lumMod val="40000"/>
                  <a:lumOff val="60000"/>
                </a:schemeClr>
              </a:solidFill>
              <a:latin typeface="Times New Roman" panose="02020603050405020304" pitchFamily="18" charset="0"/>
              <a:cs typeface="Times New Roman" panose="02020603050405020304" pitchFamily="18" charset="0"/>
            </a:endParaRPr>
          </a:p>
          <a:p>
            <a:pPr algn="ctr"/>
            <a:r>
              <a:rPr lang="uk-UA" dirty="0">
                <a:solidFill>
                  <a:schemeClr val="accent1">
                    <a:lumMod val="40000"/>
                    <a:lumOff val="60000"/>
                  </a:schemeClr>
                </a:solidFill>
                <a:latin typeface="Times New Roman" panose="02020603050405020304" pitchFamily="18" charset="0"/>
                <a:cs typeface="Times New Roman" panose="02020603050405020304" pitchFamily="18" charset="0"/>
              </a:rPr>
              <a:t>Центральне місце в сфері правового захисту в державі посідають правоохоронні органи.</a:t>
            </a:r>
            <a:br>
              <a:rPr lang="uk-UA" dirty="0">
                <a:solidFill>
                  <a:schemeClr val="accent1">
                    <a:lumMod val="40000"/>
                    <a:lumOff val="60000"/>
                  </a:schemeClr>
                </a:solidFill>
                <a:latin typeface="Times New Roman" panose="02020603050405020304" pitchFamily="18" charset="0"/>
                <a:cs typeface="Times New Roman" panose="02020603050405020304" pitchFamily="18" charset="0"/>
              </a:rPr>
            </a:br>
            <a:endParaRPr lang="uk-UA" dirty="0">
              <a:solidFill>
                <a:schemeClr val="accent1">
                  <a:lumMod val="40000"/>
                  <a:lumOff val="60000"/>
                </a:schemeClr>
              </a:solidFill>
              <a:latin typeface="Times New Roman" panose="02020603050405020304" pitchFamily="18" charset="0"/>
              <a:cs typeface="Times New Roman" panose="02020603050405020304" pitchFamily="18" charset="0"/>
            </a:endParaRPr>
          </a:p>
          <a:p>
            <a:pPr algn="ctr"/>
            <a:r>
              <a:rPr lang="uk-UA" b="1" dirty="0">
                <a:solidFill>
                  <a:schemeClr val="accent1">
                    <a:lumMod val="40000"/>
                    <a:lumOff val="60000"/>
                  </a:schemeClr>
                </a:solidFill>
                <a:latin typeface="Times New Roman" panose="02020603050405020304" pitchFamily="18" charset="0"/>
                <a:cs typeface="Times New Roman" panose="02020603050405020304" pitchFamily="18" charset="0"/>
              </a:rPr>
              <a:t>ПРАВООХОРОННА ДІЯЛЬНІСТЬ</a:t>
            </a:r>
            <a:r>
              <a:rPr lang="uk-UA" dirty="0">
                <a:solidFill>
                  <a:schemeClr val="accent1">
                    <a:lumMod val="40000"/>
                    <a:lumOff val="60000"/>
                  </a:schemeClr>
                </a:solidFill>
                <a:latin typeface="Times New Roman" panose="02020603050405020304" pitchFamily="18" charset="0"/>
                <a:cs typeface="Times New Roman" panose="02020603050405020304" pitchFamily="18" charset="0"/>
              </a:rPr>
              <a:t> розглядається як вид державної діяльності, яка здійснюється з метою охорони права спеціально уповноваженими державними органами шляхом застосування юридичних заходів впливу в точній відповідності із законом і за неухильного дотримання встановленого порядку. </a:t>
            </a:r>
          </a:p>
          <a:p>
            <a:pPr algn="ctr"/>
            <a:endParaRPr lang="uk-UA" dirty="0">
              <a:solidFill>
                <a:schemeClr val="accent1">
                  <a:lumMod val="40000"/>
                  <a:lumOff val="60000"/>
                </a:schemeClr>
              </a:solidFill>
              <a:latin typeface="Times New Roman" panose="02020603050405020304" pitchFamily="18" charset="0"/>
              <a:cs typeface="Times New Roman" panose="02020603050405020304" pitchFamily="18" charset="0"/>
            </a:endParaRPr>
          </a:p>
          <a:p>
            <a:pPr algn="ctr"/>
            <a:endParaRPr lang="uk-UA" dirty="0">
              <a:solidFill>
                <a:srgbClr val="333333"/>
              </a:solidFill>
              <a:latin typeface="Times New Roman" panose="02020603050405020304" pitchFamily="18" charset="0"/>
              <a:cs typeface="Times New Roman" panose="02020603050405020304" pitchFamily="18" charset="0"/>
            </a:endParaRPr>
          </a:p>
          <a:p>
            <a:endParaRPr lang="en-UA" dirty="0"/>
          </a:p>
        </p:txBody>
      </p:sp>
    </p:spTree>
    <p:extLst>
      <p:ext uri="{BB962C8B-B14F-4D97-AF65-F5344CB8AC3E}">
        <p14:creationId xmlns:p14="http://schemas.microsoft.com/office/powerpoint/2010/main" val="279209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BA0C0-3BC5-FC40-04D0-D24ABAF2ABE8}"/>
              </a:ext>
            </a:extLst>
          </p:cNvPr>
          <p:cNvSpPr>
            <a:spLocks noGrp="1"/>
          </p:cNvSpPr>
          <p:nvPr>
            <p:ph type="title"/>
          </p:nvPr>
        </p:nvSpPr>
        <p:spPr/>
        <p:txBody>
          <a:bodyPr/>
          <a:lstStyle/>
          <a:p>
            <a:r>
              <a:rPr lang="uk-UA" dirty="0"/>
              <a:t>Інтерпол : провідна координація дій правоохоронних органів різних країн</a:t>
            </a:r>
            <a:endParaRPr lang="en-UA" dirty="0"/>
          </a:p>
        </p:txBody>
      </p:sp>
      <p:sp>
        <p:nvSpPr>
          <p:cNvPr id="3" name="Content Placeholder 2">
            <a:extLst>
              <a:ext uri="{FF2B5EF4-FFF2-40B4-BE49-F238E27FC236}">
                <a16:creationId xmlns:a16="http://schemas.microsoft.com/office/drawing/2014/main" id="{284BA354-CB95-1F09-3B48-F30B80649525}"/>
              </a:ext>
            </a:extLst>
          </p:cNvPr>
          <p:cNvSpPr>
            <a:spLocks noGrp="1"/>
          </p:cNvSpPr>
          <p:nvPr>
            <p:ph idx="1"/>
          </p:nvPr>
        </p:nvSpPr>
        <p:spPr>
          <a:xfrm>
            <a:off x="680321" y="2336873"/>
            <a:ext cx="10089279" cy="3599316"/>
          </a:xfrm>
        </p:spPr>
        <p:txBody>
          <a:bodyPr>
            <a:normAutofit/>
          </a:bodyPr>
          <a:lstStyle/>
          <a:p>
            <a:pPr algn="just"/>
            <a:r>
              <a:rPr lang="uk-UA" sz="2000" dirty="0">
                <a:solidFill>
                  <a:schemeClr val="accent1">
                    <a:lumMod val="20000"/>
                    <a:lumOff val="80000"/>
                  </a:schemeClr>
                </a:solidFill>
                <a:latin typeface="Times New Roman" panose="02020603050405020304" pitchFamily="18" charset="0"/>
                <a:cs typeface="Times New Roman" panose="02020603050405020304" pitchFamily="18" charset="0"/>
              </a:rPr>
              <a:t>Україна прийнята до Міжнародної організації кримінальної поліції (</a:t>
            </a:r>
            <a:r>
              <a:rPr lang="uk-UA" sz="2000" dirty="0" err="1">
                <a:solidFill>
                  <a:schemeClr val="accent1">
                    <a:lumMod val="20000"/>
                    <a:lumOff val="80000"/>
                  </a:schemeClr>
                </a:solidFill>
                <a:latin typeface="Times New Roman" panose="02020603050405020304" pitchFamily="18" charset="0"/>
                <a:cs typeface="Times New Roman" panose="02020603050405020304" pitchFamily="18" charset="0"/>
              </a:rPr>
              <a:t>інтерпол</a:t>
            </a:r>
            <a:r>
              <a:rPr lang="uk-UA" sz="2000" dirty="0">
                <a:solidFill>
                  <a:schemeClr val="accent1">
                    <a:lumMod val="20000"/>
                    <a:lumOff val="80000"/>
                  </a:schemeClr>
                </a:solidFill>
                <a:latin typeface="Times New Roman" panose="02020603050405020304" pitchFamily="18" charset="0"/>
                <a:cs typeface="Times New Roman" panose="02020603050405020304" pitchFamily="18" charset="0"/>
              </a:rPr>
              <a:t>) 4 листопада1992 року на 61-й Генеральній асамблеї Інтерполу в м. Дакар. </a:t>
            </a:r>
          </a:p>
          <a:p>
            <a:pPr algn="just"/>
            <a:r>
              <a:rPr lang="uk-UA" sz="2000" dirty="0">
                <a:solidFill>
                  <a:schemeClr val="accent1">
                    <a:lumMod val="20000"/>
                    <a:lumOff val="80000"/>
                  </a:schemeClr>
                </a:solidFill>
                <a:latin typeface="Times New Roman" panose="02020603050405020304" pitchFamily="18" charset="0"/>
                <a:cs typeface="Times New Roman" panose="02020603050405020304" pitchFamily="18" charset="0"/>
              </a:rPr>
              <a:t>25 березня 1993 року в Україні створено Національне центральне бюро Інтерполу в Україні: представляє Україну в цій</a:t>
            </a:r>
          </a:p>
          <a:p>
            <a:pPr algn="just"/>
            <a:r>
              <a:rPr lang="uk-UA" sz="2000" dirty="0">
                <a:solidFill>
                  <a:schemeClr val="accent1">
                    <a:lumMod val="20000"/>
                    <a:lumOff val="80000"/>
                  </a:schemeClr>
                </a:solidFill>
                <a:latin typeface="Times New Roman" panose="02020603050405020304" pitchFamily="18" charset="0"/>
                <a:cs typeface="Times New Roman" panose="02020603050405020304" pitchFamily="18" charset="0"/>
              </a:rPr>
              <a:t>Організації, є центром координації взаємодії правоохоронних органів України з компетентними органами інших держав у питанні боротьби з транснаціональною злочинністю. Діяльність полягає в організації інформаційного супроводження оперативно-розшукових справ, що знаходяться у провадженні правоохоронних органів України та інших держав. </a:t>
            </a:r>
            <a:endParaRPr lang="en-UA" sz="2000" dirty="0">
              <a:solidFill>
                <a:schemeClr val="accent1">
                  <a:lumMod val="20000"/>
                  <a:lumOff val="8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261940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2D5AE-F2E0-0D61-D12D-E89210215D97}"/>
              </a:ext>
            </a:extLst>
          </p:cNvPr>
          <p:cNvSpPr>
            <a:spLocks noGrp="1"/>
          </p:cNvSpPr>
          <p:nvPr>
            <p:ph type="title"/>
          </p:nvPr>
        </p:nvSpPr>
        <p:spPr>
          <a:xfrm>
            <a:off x="680321" y="753228"/>
            <a:ext cx="9613861" cy="1080938"/>
          </a:xfrm>
        </p:spPr>
        <p:txBody>
          <a:bodyPr>
            <a:normAutofit/>
          </a:bodyPr>
          <a:lstStyle/>
          <a:p>
            <a:r>
              <a:rPr lang="uk-UA" dirty="0"/>
              <a:t>ЄВРОПОЛ</a:t>
            </a:r>
            <a:endParaRPr lang="en-UA" dirty="0"/>
          </a:p>
        </p:txBody>
      </p:sp>
      <p:graphicFrame>
        <p:nvGraphicFramePr>
          <p:cNvPr id="6" name="Rectangle 1">
            <a:extLst>
              <a:ext uri="{FF2B5EF4-FFF2-40B4-BE49-F238E27FC236}">
                <a16:creationId xmlns:a16="http://schemas.microsoft.com/office/drawing/2014/main" id="{B321DEBD-F362-114B-23F8-35D45D04AFE5}"/>
              </a:ext>
            </a:extLst>
          </p:cNvPr>
          <p:cNvGraphicFramePr>
            <a:graphicFrameLocks noGrp="1"/>
          </p:cNvGraphicFramePr>
          <p:nvPr>
            <p:ph idx="1"/>
            <p:extLst>
              <p:ext uri="{D42A27DB-BD31-4B8C-83A1-F6EECF244321}">
                <p14:modId xmlns:p14="http://schemas.microsoft.com/office/powerpoint/2010/main" val="2032850673"/>
              </p:ext>
            </p:extLst>
          </p:nvPr>
        </p:nvGraphicFramePr>
        <p:xfrm>
          <a:off x="681037" y="2336800"/>
          <a:ext cx="10830641" cy="35988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094299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0F439-DCE1-84BB-AE81-FE570CC47015}"/>
              </a:ext>
            </a:extLst>
          </p:cNvPr>
          <p:cNvSpPr>
            <a:spLocks noGrp="1"/>
          </p:cNvSpPr>
          <p:nvPr>
            <p:ph type="title"/>
          </p:nvPr>
        </p:nvSpPr>
        <p:spPr>
          <a:xfrm>
            <a:off x="680321" y="753228"/>
            <a:ext cx="9613861" cy="1080938"/>
          </a:xfrm>
        </p:spPr>
        <p:txBody>
          <a:bodyPr>
            <a:normAutofit/>
          </a:bodyPr>
          <a:lstStyle/>
          <a:p>
            <a:r>
              <a:rPr lang="uk-UA" dirty="0"/>
              <a:t>Інтерпол </a:t>
            </a:r>
            <a:r>
              <a:rPr lang="en-US" dirty="0"/>
              <a:t>vs</a:t>
            </a:r>
            <a:r>
              <a:rPr lang="uk-UA" dirty="0"/>
              <a:t> </a:t>
            </a:r>
            <a:r>
              <a:rPr lang="uk-UA" dirty="0" err="1"/>
              <a:t>Європол</a:t>
            </a:r>
            <a:endParaRPr lang="en-UA" dirty="0"/>
          </a:p>
        </p:txBody>
      </p:sp>
      <p:graphicFrame>
        <p:nvGraphicFramePr>
          <p:cNvPr id="6" name="Rectangle 1">
            <a:extLst>
              <a:ext uri="{FF2B5EF4-FFF2-40B4-BE49-F238E27FC236}">
                <a16:creationId xmlns:a16="http://schemas.microsoft.com/office/drawing/2014/main" id="{954E9A5E-922B-E103-91E8-BAD9ADC81BDA}"/>
              </a:ext>
            </a:extLst>
          </p:cNvPr>
          <p:cNvGraphicFramePr>
            <a:graphicFrameLocks noGrp="1"/>
          </p:cNvGraphicFramePr>
          <p:nvPr>
            <p:ph idx="1"/>
            <p:extLst>
              <p:ext uri="{D42A27DB-BD31-4B8C-83A1-F6EECF244321}">
                <p14:modId xmlns:p14="http://schemas.microsoft.com/office/powerpoint/2010/main" val="2679871504"/>
              </p:ext>
            </p:extLst>
          </p:nvPr>
        </p:nvGraphicFramePr>
        <p:xfrm>
          <a:off x="681037" y="2336800"/>
          <a:ext cx="10830641" cy="35988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077107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106B9FE-7E5A-4047-B5D3-C3C24BD3E8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60EBA20-0A64-45D5-B937-FE93DCA01C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85632" y="0"/>
            <a:ext cx="340636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A"/>
          </a:p>
        </p:txBody>
      </p:sp>
      <p:pic>
        <p:nvPicPr>
          <p:cNvPr id="13" name="Picture 12">
            <a:extLst>
              <a:ext uri="{FF2B5EF4-FFF2-40B4-BE49-F238E27FC236}">
                <a16:creationId xmlns:a16="http://schemas.microsoft.com/office/drawing/2014/main" id="{3EAD5E5B-543A-4690-8C75-BACF7FFB40E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pic>
        <p:nvPicPr>
          <p:cNvPr id="15" name="Picture 14">
            <a:extLst>
              <a:ext uri="{FF2B5EF4-FFF2-40B4-BE49-F238E27FC236}">
                <a16:creationId xmlns:a16="http://schemas.microsoft.com/office/drawing/2014/main" id="{98739700-980C-4F96-84CD-97157DFE86A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 y="1959089"/>
            <a:ext cx="9107362" cy="321164"/>
          </a:xfrm>
          <a:prstGeom prst="rect">
            <a:avLst/>
          </a:prstGeom>
        </p:spPr>
      </p:pic>
      <p:sp>
        <p:nvSpPr>
          <p:cNvPr id="17" name="Rectangle 16">
            <a:extLst>
              <a:ext uri="{FF2B5EF4-FFF2-40B4-BE49-F238E27FC236}">
                <a16:creationId xmlns:a16="http://schemas.microsoft.com/office/drawing/2014/main" id="{52A2FDCB-3B06-44F3-A0AA-2C056C3E5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609600"/>
            <a:ext cx="9107363" cy="1368198"/>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A"/>
          </a:p>
        </p:txBody>
      </p:sp>
      <p:sp>
        <p:nvSpPr>
          <p:cNvPr id="2" name="Title 1">
            <a:extLst>
              <a:ext uri="{FF2B5EF4-FFF2-40B4-BE49-F238E27FC236}">
                <a16:creationId xmlns:a16="http://schemas.microsoft.com/office/drawing/2014/main" id="{45063AE2-53CE-A5F9-8367-BE4839F4B865}"/>
              </a:ext>
            </a:extLst>
          </p:cNvPr>
          <p:cNvSpPr>
            <a:spLocks noGrp="1"/>
          </p:cNvSpPr>
          <p:nvPr>
            <p:ph type="title"/>
          </p:nvPr>
        </p:nvSpPr>
        <p:spPr>
          <a:xfrm>
            <a:off x="680321" y="753228"/>
            <a:ext cx="7461844" cy="1080938"/>
          </a:xfrm>
        </p:spPr>
        <p:txBody>
          <a:bodyPr>
            <a:normAutofit fontScale="90000"/>
          </a:bodyPr>
          <a:lstStyle/>
          <a:p>
            <a:r>
              <a:rPr lang="uk-UA" b="1" dirty="0"/>
              <a:t>правова основа для співпраці правоохоронних органів України з </a:t>
            </a:r>
            <a:r>
              <a:rPr lang="uk-UA" b="1" dirty="0" err="1"/>
              <a:t>Європолом</a:t>
            </a:r>
            <a:br>
              <a:rPr lang="uk-UA" b="1" dirty="0"/>
            </a:br>
            <a:endParaRPr lang="en-UA" dirty="0">
              <a:solidFill>
                <a:srgbClr val="FFFFFF"/>
              </a:solidFill>
            </a:endParaRPr>
          </a:p>
        </p:txBody>
      </p:sp>
      <p:sp>
        <p:nvSpPr>
          <p:cNvPr id="4" name="Rectangle 1">
            <a:extLst>
              <a:ext uri="{FF2B5EF4-FFF2-40B4-BE49-F238E27FC236}">
                <a16:creationId xmlns:a16="http://schemas.microsoft.com/office/drawing/2014/main" id="{888EE1B7-7FF1-9A05-7680-FB2CFBF1C7AD}"/>
              </a:ext>
            </a:extLst>
          </p:cNvPr>
          <p:cNvSpPr>
            <a:spLocks noGrp="1" noChangeArrowheads="1"/>
          </p:cNvSpPr>
          <p:nvPr>
            <p:ph idx="1"/>
          </p:nvPr>
        </p:nvSpPr>
        <p:spPr bwMode="auto">
          <a:xfrm>
            <a:off x="680321" y="2336873"/>
            <a:ext cx="7461844" cy="3142077"/>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Ctr="0" compatLnSpc="1">
            <a:prstTxWarp prst="textNoShape">
              <a:avLst/>
            </a:prstTxWarp>
            <a:normAutofit fontScale="92500" lnSpcReduction="10000"/>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spcBef>
                <a:spcPct val="0"/>
              </a:spcBef>
              <a:spcAft>
                <a:spcPts val="600"/>
              </a:spcAft>
              <a:buClrTx/>
              <a:buSzTx/>
              <a:buFontTx/>
              <a:buNone/>
              <a:tabLst/>
            </a:pPr>
            <a:r>
              <a:rPr kumimoji="0" lang="en-UA" altLang="en-UA" sz="2000" b="0" i="0" u="none" strike="noStrike" cap="none" normalizeH="0" baseline="0" dirty="0">
                <a:ln>
                  <a:noFill/>
                </a:ln>
                <a:effectLst/>
                <a:latin typeface="Times New Roman" panose="02020603050405020304" pitchFamily="18" charset="0"/>
                <a:cs typeface="Times New Roman" panose="02020603050405020304" pitchFamily="18" charset="0"/>
              </a:rPr>
              <a:t>У своїй діяльності Європол взаємодіє з іншими країнами та міжнародними організаціями на підставі відповідних угод.</a:t>
            </a:r>
            <a:r>
              <a:rPr kumimoji="0" lang="uk-UA" altLang="en-UA" sz="2000"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A" altLang="en-UA" sz="2000" b="0" i="0" u="none" strike="noStrike" cap="none" normalizeH="0" baseline="0" dirty="0">
                <a:ln>
                  <a:noFill/>
                </a:ln>
                <a:effectLst/>
                <a:latin typeface="Times New Roman" panose="02020603050405020304" pitchFamily="18" charset="0"/>
                <a:cs typeface="Times New Roman" panose="02020603050405020304" pitchFamily="18" charset="0"/>
              </a:rPr>
              <a:t>Україна та Європейський поліцейський офіс здійснюють співпрацю на підставі Угоди між Україною та Європейським поліцейським офісом про оперативне та стратегічне співробітництво від ​​14.12.2016.</a:t>
            </a:r>
            <a:r>
              <a:rPr kumimoji="0" lang="uk-UA" altLang="en-UA" sz="2000"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A" altLang="en-UA" sz="2000" b="0" i="0" u="none" strike="noStrike" cap="none" normalizeH="0" baseline="0" dirty="0">
                <a:ln>
                  <a:noFill/>
                </a:ln>
                <a:effectLst/>
                <a:latin typeface="Times New Roman" panose="02020603050405020304" pitchFamily="18" charset="0"/>
                <a:cs typeface="Times New Roman" panose="02020603050405020304" pitchFamily="18" charset="0"/>
              </a:rPr>
              <a:t>За змістом угоди, співробітництво органів поширюється на всі сфери злочинності, які входять до компетенції Європолу, включаючи пов’язані з ними злочини.</a:t>
            </a:r>
          </a:p>
          <a:p>
            <a:pPr marL="0" marR="0" lvl="0" indent="0" algn="just" defTabSz="914400" rtl="0" eaLnBrk="0" fontAlgn="base" latinLnBrk="0" hangingPunct="0">
              <a:spcBef>
                <a:spcPct val="0"/>
              </a:spcBef>
              <a:spcAft>
                <a:spcPts val="600"/>
              </a:spcAft>
              <a:buClrTx/>
              <a:buSzTx/>
              <a:buFontTx/>
              <a:buNone/>
              <a:tabLst/>
            </a:pPr>
            <a:r>
              <a:rPr kumimoji="0" lang="en-UA" altLang="en-UA" sz="2000" b="0" i="0" u="none" strike="noStrike" cap="none" normalizeH="0" baseline="0" dirty="0">
                <a:ln>
                  <a:noFill/>
                </a:ln>
                <a:effectLst/>
                <a:latin typeface="Times New Roman" panose="02020603050405020304" pitchFamily="18" charset="0"/>
                <a:cs typeface="Times New Roman" panose="02020603050405020304" pitchFamily="18" charset="0"/>
              </a:rPr>
              <a:t>Основним завданням співпраці є обмін інформацією. Однак, співробітництво може включати обмін спеціальними знаннями, загальними зведеннями, результатами стратегічного аналізу, інформацією щодо процедур кримінальних розслідувань</a:t>
            </a:r>
            <a:r>
              <a:rPr lang="uk-UA" altLang="en-UA" sz="2000" dirty="0">
                <a:latin typeface="Times New Roman" panose="02020603050405020304" pitchFamily="18" charset="0"/>
                <a:cs typeface="Times New Roman" panose="02020603050405020304" pitchFamily="18" charset="0"/>
              </a:rPr>
              <a:t> тощо.</a:t>
            </a:r>
          </a:p>
          <a:p>
            <a:pPr marL="0" marR="0" lvl="0" indent="0" algn="just" defTabSz="914400" rtl="0" eaLnBrk="0" fontAlgn="base" latinLnBrk="0" hangingPunct="0">
              <a:spcBef>
                <a:spcPct val="0"/>
              </a:spcBef>
              <a:spcAft>
                <a:spcPts val="600"/>
              </a:spcAft>
              <a:buClrTx/>
              <a:buSzTx/>
              <a:buFontTx/>
              <a:buNone/>
              <a:tabLst/>
            </a:pPr>
            <a:endParaRPr kumimoji="0" lang="en-UA" altLang="en-UA" sz="1500" b="0" i="0" u="none" strike="noStrike" cap="none" normalizeH="0" baseline="0" dirty="0">
              <a:ln>
                <a:noFill/>
              </a:ln>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655403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106B9FE-7E5A-4047-B5D3-C3C24BD3E8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60EBA20-0A64-45D5-B937-FE93DCA01C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85632" y="0"/>
            <a:ext cx="340636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A"/>
          </a:p>
        </p:txBody>
      </p:sp>
      <p:pic>
        <p:nvPicPr>
          <p:cNvPr id="13" name="Picture 12">
            <a:extLst>
              <a:ext uri="{FF2B5EF4-FFF2-40B4-BE49-F238E27FC236}">
                <a16:creationId xmlns:a16="http://schemas.microsoft.com/office/drawing/2014/main" id="{3EAD5E5B-543A-4690-8C75-BACF7FFB40E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pic>
        <p:nvPicPr>
          <p:cNvPr id="15" name="Picture 14">
            <a:extLst>
              <a:ext uri="{FF2B5EF4-FFF2-40B4-BE49-F238E27FC236}">
                <a16:creationId xmlns:a16="http://schemas.microsoft.com/office/drawing/2014/main" id="{98739700-980C-4F96-84CD-97157DFE86A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 y="1959089"/>
            <a:ext cx="9107362" cy="321164"/>
          </a:xfrm>
          <a:prstGeom prst="rect">
            <a:avLst/>
          </a:prstGeom>
        </p:spPr>
      </p:pic>
      <p:sp>
        <p:nvSpPr>
          <p:cNvPr id="17" name="Rectangle 16">
            <a:extLst>
              <a:ext uri="{FF2B5EF4-FFF2-40B4-BE49-F238E27FC236}">
                <a16:creationId xmlns:a16="http://schemas.microsoft.com/office/drawing/2014/main" id="{52A2FDCB-3B06-44F3-A0AA-2C056C3E5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609600"/>
            <a:ext cx="9107363" cy="1368198"/>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A"/>
          </a:p>
        </p:txBody>
      </p:sp>
      <p:sp>
        <p:nvSpPr>
          <p:cNvPr id="2" name="Title 1">
            <a:extLst>
              <a:ext uri="{FF2B5EF4-FFF2-40B4-BE49-F238E27FC236}">
                <a16:creationId xmlns:a16="http://schemas.microsoft.com/office/drawing/2014/main" id="{AA08197A-6446-ADC2-A7DF-9537505890BA}"/>
              </a:ext>
            </a:extLst>
          </p:cNvPr>
          <p:cNvSpPr>
            <a:spLocks noGrp="1"/>
          </p:cNvSpPr>
          <p:nvPr>
            <p:ph type="title"/>
          </p:nvPr>
        </p:nvSpPr>
        <p:spPr>
          <a:xfrm>
            <a:off x="680321" y="753228"/>
            <a:ext cx="7461844" cy="1080938"/>
          </a:xfrm>
        </p:spPr>
        <p:txBody>
          <a:bodyPr>
            <a:normAutofit/>
          </a:bodyPr>
          <a:lstStyle/>
          <a:p>
            <a:r>
              <a:rPr lang="uk-UA" dirty="0">
                <a:solidFill>
                  <a:srgbClr val="FFFFFF"/>
                </a:solidFill>
              </a:rPr>
              <a:t>Співпраця з </a:t>
            </a:r>
            <a:r>
              <a:rPr lang="uk-UA" dirty="0" err="1">
                <a:solidFill>
                  <a:srgbClr val="FFFFFF"/>
                </a:solidFill>
              </a:rPr>
              <a:t>Європолом</a:t>
            </a:r>
            <a:endParaRPr lang="en-UA" dirty="0">
              <a:solidFill>
                <a:srgbClr val="FFFFFF"/>
              </a:solidFill>
            </a:endParaRPr>
          </a:p>
        </p:txBody>
      </p:sp>
      <p:sp>
        <p:nvSpPr>
          <p:cNvPr id="4" name="Rectangle 1">
            <a:extLst>
              <a:ext uri="{FF2B5EF4-FFF2-40B4-BE49-F238E27FC236}">
                <a16:creationId xmlns:a16="http://schemas.microsoft.com/office/drawing/2014/main" id="{463618B0-2825-5793-661F-982DC85E2A2F}"/>
              </a:ext>
            </a:extLst>
          </p:cNvPr>
          <p:cNvSpPr>
            <a:spLocks noGrp="1" noChangeArrowheads="1"/>
          </p:cNvSpPr>
          <p:nvPr>
            <p:ph idx="1"/>
          </p:nvPr>
        </p:nvSpPr>
        <p:spPr bwMode="auto">
          <a:xfrm>
            <a:off x="680320" y="2121426"/>
            <a:ext cx="7903507" cy="3694487"/>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0" tIns="0" rIns="0" bIns="0" numCol="1" anchorCtr="0" compatLnSpc="1">
            <a:prstTxWarp prst="textNoShape">
              <a:avLst/>
            </a:prstTxWarp>
            <a:normAutofit fontScale="32500" lnSpcReduction="20000"/>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spcBef>
                <a:spcPct val="0"/>
              </a:spcBef>
              <a:spcAft>
                <a:spcPts val="600"/>
              </a:spcAft>
              <a:buClrTx/>
              <a:buSzTx/>
              <a:buFontTx/>
              <a:buNone/>
              <a:tabLst/>
            </a:pPr>
            <a:r>
              <a:rPr kumimoji="0" lang="en-UA" altLang="en-UA" sz="4300" b="0" i="0" u="none" strike="noStrike" cap="none" normalizeH="0" baseline="0" dirty="0">
                <a:ln>
                  <a:noFill/>
                </a:ln>
                <a:effectLst/>
                <a:latin typeface="Times New Roman" panose="02020603050405020304" pitchFamily="18" charset="0"/>
                <a:cs typeface="Times New Roman" panose="02020603050405020304" pitchFamily="18" charset="0"/>
              </a:rPr>
              <a:t> </a:t>
            </a:r>
            <a:endParaRPr kumimoji="0" lang="uk-UA" altLang="en-UA" sz="4300" b="0" i="0" u="none" strike="noStrike" cap="none" normalizeH="0" baseline="0" dirty="0">
              <a:ln>
                <a:noFill/>
              </a:ln>
              <a:effectLst/>
              <a:highlight>
                <a:srgbClr val="00FFFF"/>
              </a:highligh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spcBef>
                <a:spcPct val="0"/>
              </a:spcBef>
              <a:spcAft>
                <a:spcPts val="600"/>
              </a:spcAft>
              <a:buClrTx/>
              <a:buSzTx/>
              <a:buFontTx/>
              <a:buNone/>
              <a:tabLst/>
            </a:pPr>
            <a:r>
              <a:rPr kumimoji="0" lang="en-UA" altLang="en-UA" sz="4300" b="0" i="0" u="none" strike="noStrike" cap="none" normalizeH="0" baseline="0" dirty="0">
                <a:ln>
                  <a:noFill/>
                </a:ln>
                <a:solidFill>
                  <a:schemeClr val="bg1"/>
                </a:solidFill>
                <a:effectLst/>
                <a:highlight>
                  <a:srgbClr val="00FFFF"/>
                </a:highlight>
                <a:latin typeface="Times New Roman" panose="02020603050405020304" pitchFamily="18" charset="0"/>
                <a:cs typeface="Times New Roman" panose="02020603050405020304" pitchFamily="18" charset="0"/>
              </a:rPr>
              <a:t>взаємодія України з Європолом здійснюється через ДЕПАРТАМЕНТ МІЖНАРОДНОГО ПОЛІЦЕЙСЬКОГО СПІВРОБІТНИЦТВА </a:t>
            </a:r>
            <a:r>
              <a:rPr lang="uk-UA" altLang="en-UA" sz="4300" dirty="0">
                <a:solidFill>
                  <a:schemeClr val="bg1"/>
                </a:solidFill>
                <a:highlight>
                  <a:srgbClr val="00FFFF"/>
                </a:highlight>
                <a:latin typeface="Times New Roman" panose="02020603050405020304" pitchFamily="18" charset="0"/>
                <a:cs typeface="Times New Roman" panose="02020603050405020304" pitchFamily="18" charset="0"/>
              </a:rPr>
              <a:t> </a:t>
            </a:r>
            <a:r>
              <a:rPr kumimoji="0" lang="en-UA" altLang="en-UA" sz="4300" b="0" i="0" u="none" strike="noStrike" cap="none" normalizeH="0" baseline="0" dirty="0">
                <a:ln>
                  <a:noFill/>
                </a:ln>
                <a:solidFill>
                  <a:schemeClr val="bg1"/>
                </a:solidFill>
                <a:effectLst/>
                <a:highlight>
                  <a:srgbClr val="00FFFF"/>
                </a:highlight>
                <a:latin typeface="Times New Roman" panose="02020603050405020304" pitchFamily="18" charset="0"/>
                <a:cs typeface="Times New Roman" panose="02020603050405020304" pitchFamily="18" charset="0"/>
              </a:rPr>
              <a:t>НАЦІОНАЛЬНОЇ ПОЛІЦІЇ УКРАЇНИ.</a:t>
            </a:r>
          </a:p>
          <a:p>
            <a:pPr marL="0" marR="0" lvl="0" indent="0" algn="just" defTabSz="914400" rtl="0" eaLnBrk="0" fontAlgn="base" latinLnBrk="0" hangingPunct="0">
              <a:spcBef>
                <a:spcPct val="0"/>
              </a:spcBef>
              <a:spcAft>
                <a:spcPts val="600"/>
              </a:spcAft>
              <a:buClrTx/>
              <a:buSzTx/>
              <a:buFontTx/>
              <a:buNone/>
              <a:tabLst/>
            </a:pPr>
            <a:r>
              <a:rPr kumimoji="0" lang="en-UA" altLang="en-UA" sz="4300" b="0" i="0" u="none" strike="noStrike" cap="none" normalizeH="0" baseline="0" dirty="0">
                <a:ln>
                  <a:noFill/>
                </a:ln>
                <a:solidFill>
                  <a:schemeClr val="bg1"/>
                </a:solidFill>
                <a:effectLst/>
                <a:highlight>
                  <a:srgbClr val="00FFFF"/>
                </a:highlight>
                <a:latin typeface="Times New Roman" panose="02020603050405020304" pitchFamily="18" charset="0"/>
                <a:cs typeface="Times New Roman" panose="02020603050405020304" pitchFamily="18" charset="0"/>
              </a:rPr>
              <a:t>Поряд з цим, допускається прямий обмін інформацією між Європолом та іншими компетентними органами України </a:t>
            </a:r>
            <a:r>
              <a:rPr kumimoji="0" lang="en-UA" altLang="en-UA" sz="4300" b="0" i="1" u="none" strike="noStrike" cap="none" normalizeH="0" baseline="0" dirty="0">
                <a:ln>
                  <a:noFill/>
                </a:ln>
                <a:solidFill>
                  <a:schemeClr val="bg1"/>
                </a:solidFill>
                <a:effectLst/>
                <a:highlight>
                  <a:srgbClr val="00FFFF"/>
                </a:highlight>
                <a:latin typeface="Times New Roman" panose="02020603050405020304" pitchFamily="18" charset="0"/>
                <a:cs typeface="Times New Roman" panose="02020603050405020304" pitchFamily="18" charset="0"/>
              </a:rPr>
              <a:t>(зокрема, Національна поліція України, Національне антикорупційне бюро України, Генеральна прокуратура України (Офіс Генерального прокурора) та ін.)</a:t>
            </a:r>
            <a:r>
              <a:rPr kumimoji="0" lang="en-UA" altLang="en-UA" sz="4300" b="0" i="0" u="none" strike="noStrike" cap="none" normalizeH="0" baseline="0" dirty="0">
                <a:ln>
                  <a:noFill/>
                </a:ln>
                <a:solidFill>
                  <a:schemeClr val="bg1"/>
                </a:solidFill>
                <a:effectLst/>
                <a:highlight>
                  <a:srgbClr val="00FFFF"/>
                </a:highlight>
                <a:latin typeface="Times New Roman" panose="02020603050405020304" pitchFamily="18" charset="0"/>
                <a:cs typeface="Times New Roman" panose="02020603050405020304" pitchFamily="18" charset="0"/>
              </a:rPr>
              <a:t>.</a:t>
            </a:r>
          </a:p>
          <a:p>
            <a:pPr marL="0" lvl="0" indent="0" algn="just">
              <a:spcAft>
                <a:spcPts val="600"/>
              </a:spcAft>
              <a:buNone/>
            </a:pPr>
            <a:r>
              <a:rPr kumimoji="0" lang="en-UA" altLang="en-UA" sz="4300" b="0" i="0" u="none" strike="noStrike" cap="none" normalizeH="0" baseline="0" dirty="0">
                <a:ln>
                  <a:noFill/>
                </a:ln>
                <a:solidFill>
                  <a:schemeClr val="bg1"/>
                </a:solidFill>
                <a:effectLst/>
                <a:highlight>
                  <a:srgbClr val="00FFFF"/>
                </a:highlight>
                <a:latin typeface="Times New Roman" panose="02020603050405020304" pitchFamily="18" charset="0"/>
                <a:cs typeface="Times New Roman" panose="02020603050405020304" pitchFamily="18" charset="0"/>
              </a:rPr>
              <a:t>В рамках міжнародного співробітництва України з Європолом правоохоронними органами України здійснюється робота в міжнародних спільних слідчих групах, оперативний обмін інформацією у кримінальних провадженнях, встановлення місцезнаходження осіб в різних країнах та притягнення винних осіб до відповідальності</a:t>
            </a:r>
            <a:r>
              <a:rPr lang="uk-UA" sz="4300" dirty="0">
                <a:solidFill>
                  <a:schemeClr val="bg1"/>
                </a:solidFill>
                <a:highlight>
                  <a:srgbClr val="00FFFF"/>
                </a:highlight>
                <a:latin typeface="Times New Roman" panose="02020603050405020304" pitchFamily="18" charset="0"/>
                <a:cs typeface="Times New Roman" panose="02020603050405020304" pitchFamily="18" charset="0"/>
              </a:rPr>
              <a:t>а останні роки, в результаті співпраці українських правоохоронних органів, </a:t>
            </a:r>
            <a:r>
              <a:rPr lang="uk-UA" sz="4300" dirty="0" err="1">
                <a:solidFill>
                  <a:schemeClr val="bg1"/>
                </a:solidFill>
                <a:highlight>
                  <a:srgbClr val="00FFFF"/>
                </a:highlight>
                <a:latin typeface="Times New Roman" panose="02020603050405020304" pitchFamily="18" charset="0"/>
                <a:cs typeface="Times New Roman" panose="02020603050405020304" pitchFamily="18" charset="0"/>
              </a:rPr>
              <a:t>Європолу</a:t>
            </a:r>
            <a:r>
              <a:rPr lang="uk-UA" sz="4300" dirty="0">
                <a:solidFill>
                  <a:schemeClr val="bg1"/>
                </a:solidFill>
                <a:highlight>
                  <a:srgbClr val="00FFFF"/>
                </a:highlight>
                <a:latin typeface="Times New Roman" panose="02020603050405020304" pitchFamily="18" charset="0"/>
                <a:cs typeface="Times New Roman" panose="02020603050405020304" pitchFamily="18" charset="0"/>
              </a:rPr>
              <a:t> та правоохоронних органів інших країн було проведено ряд операцій в результаті яких, зокрема, було викрито нелегальний обіг вогнепальної зброї, вилучено підроблені товари та готівку, викрито незаконне ввезення мігрантів та нелегальну міграцію, </a:t>
            </a:r>
            <a:r>
              <a:rPr lang="uk-UA" sz="4300" dirty="0" err="1">
                <a:solidFill>
                  <a:schemeClr val="bg1"/>
                </a:solidFill>
                <a:highlight>
                  <a:srgbClr val="00FFFF"/>
                </a:highlight>
                <a:latin typeface="Times New Roman" panose="02020603050405020304" pitchFamily="18" charset="0"/>
                <a:cs typeface="Times New Roman" panose="02020603050405020304" pitchFamily="18" charset="0"/>
              </a:rPr>
              <a:t>зупинено</a:t>
            </a:r>
            <a:r>
              <a:rPr lang="uk-UA" sz="4300" dirty="0">
                <a:solidFill>
                  <a:schemeClr val="bg1"/>
                </a:solidFill>
                <a:highlight>
                  <a:srgbClr val="00FFFF"/>
                </a:highlight>
                <a:latin typeface="Times New Roman" panose="02020603050405020304" pitchFamily="18" charset="0"/>
                <a:cs typeface="Times New Roman" panose="02020603050405020304" pitchFamily="18" charset="0"/>
              </a:rPr>
              <a:t> роботу злочинної групи, причетної до шахрайства з бінарними опціонами, виявлено схеми «грошових мулів» для відмивання грошей, затримано </a:t>
            </a:r>
            <a:r>
              <a:rPr lang="uk-UA" sz="4300" dirty="0" err="1">
                <a:solidFill>
                  <a:schemeClr val="bg1"/>
                </a:solidFill>
                <a:highlight>
                  <a:srgbClr val="00FFFF"/>
                </a:highlight>
                <a:latin typeface="Times New Roman" panose="02020603050405020304" pitchFamily="18" charset="0"/>
                <a:cs typeface="Times New Roman" panose="02020603050405020304" pitchFamily="18" charset="0"/>
              </a:rPr>
              <a:t>кіберакторів</a:t>
            </a:r>
            <a:r>
              <a:rPr lang="uk-UA" sz="4300" dirty="0">
                <a:solidFill>
                  <a:schemeClr val="bg1"/>
                </a:solidFill>
                <a:highlight>
                  <a:srgbClr val="00FFFF"/>
                </a:highlight>
                <a:latin typeface="Times New Roman" panose="02020603050405020304" pitchFamily="18" charset="0"/>
                <a:cs typeface="Times New Roman" panose="02020603050405020304" pitchFamily="18" charset="0"/>
              </a:rPr>
              <a:t>, операторів програм-вимагачів, </a:t>
            </a:r>
            <a:r>
              <a:rPr lang="uk-UA" sz="4300" dirty="0" err="1">
                <a:solidFill>
                  <a:schemeClr val="bg1"/>
                </a:solidFill>
                <a:highlight>
                  <a:srgbClr val="00FFFF"/>
                </a:highlight>
                <a:latin typeface="Times New Roman" panose="02020603050405020304" pitchFamily="18" charset="0"/>
                <a:cs typeface="Times New Roman" panose="02020603050405020304" pitchFamily="18" charset="0"/>
              </a:rPr>
              <a:t>знешкоджено</a:t>
            </a:r>
            <a:r>
              <a:rPr lang="uk-UA" sz="4300" dirty="0">
                <a:solidFill>
                  <a:schemeClr val="bg1"/>
                </a:solidFill>
                <a:highlight>
                  <a:srgbClr val="00FFFF"/>
                </a:highlight>
                <a:latin typeface="Times New Roman" panose="02020603050405020304" pitchFamily="18" charset="0"/>
                <a:cs typeface="Times New Roman" panose="02020603050405020304" pitchFamily="18" charset="0"/>
              </a:rPr>
              <a:t> мережу </a:t>
            </a:r>
            <a:r>
              <a:rPr lang="en-US" sz="4300" dirty="0">
                <a:solidFill>
                  <a:schemeClr val="bg1"/>
                </a:solidFill>
                <a:highlight>
                  <a:srgbClr val="00FFFF"/>
                </a:highlight>
                <a:latin typeface="Times New Roman" panose="02020603050405020304" pitchFamily="18" charset="0"/>
                <a:cs typeface="Times New Roman" panose="02020603050405020304" pitchFamily="18" charset="0"/>
              </a:rPr>
              <a:t>VPN-</a:t>
            </a:r>
            <a:r>
              <a:rPr lang="uk-UA" sz="4300" dirty="0">
                <a:solidFill>
                  <a:schemeClr val="bg1"/>
                </a:solidFill>
                <a:highlight>
                  <a:srgbClr val="00FFFF"/>
                </a:highlight>
                <a:latin typeface="Times New Roman" panose="02020603050405020304" pitchFamily="18" charset="0"/>
                <a:cs typeface="Times New Roman" panose="02020603050405020304" pitchFamily="18" charset="0"/>
              </a:rPr>
              <a:t>сервісу, призначену для атак вірусами-шифрувальниками, порушено роботу бот-мереж </a:t>
            </a:r>
            <a:r>
              <a:rPr lang="en-US" sz="4300" dirty="0">
                <a:solidFill>
                  <a:schemeClr val="bg1"/>
                </a:solidFill>
                <a:highlight>
                  <a:srgbClr val="00FFFF"/>
                </a:highlight>
                <a:latin typeface="Times New Roman" panose="02020603050405020304" pitchFamily="18" charset="0"/>
                <a:cs typeface="Times New Roman" panose="02020603050405020304" pitchFamily="18" charset="0"/>
              </a:rPr>
              <a:t>EMOTET, </a:t>
            </a:r>
            <a:r>
              <a:rPr lang="uk-UA" sz="4300" dirty="0">
                <a:solidFill>
                  <a:schemeClr val="bg1"/>
                </a:solidFill>
                <a:highlight>
                  <a:srgbClr val="00FFFF"/>
                </a:highlight>
                <a:latin typeface="Times New Roman" panose="02020603050405020304" pitchFamily="18" charset="0"/>
                <a:cs typeface="Times New Roman" panose="02020603050405020304" pitchFamily="18" charset="0"/>
              </a:rPr>
              <a:t>припинено роботу нелегального ринку у темній мережі </a:t>
            </a:r>
            <a:r>
              <a:rPr lang="en-US" sz="4300" dirty="0" err="1">
                <a:solidFill>
                  <a:schemeClr val="bg1"/>
                </a:solidFill>
                <a:highlight>
                  <a:srgbClr val="00FFFF"/>
                </a:highlight>
                <a:latin typeface="Times New Roman" panose="02020603050405020304" pitchFamily="18" charset="0"/>
                <a:cs typeface="Times New Roman" panose="02020603050405020304" pitchFamily="18" charset="0"/>
              </a:rPr>
              <a:t>DarkMarket</a:t>
            </a:r>
            <a:r>
              <a:rPr lang="uk-UA" sz="4300" dirty="0">
                <a:solidFill>
                  <a:schemeClr val="bg1"/>
                </a:solidFill>
                <a:highlight>
                  <a:srgbClr val="00FFFF"/>
                </a:highlight>
                <a:latin typeface="Times New Roman" panose="02020603050405020304" pitchFamily="18" charset="0"/>
                <a:cs typeface="Times New Roman" panose="02020603050405020304" pitchFamily="18" charset="0"/>
              </a:rPr>
              <a:t>. Також, правоохоронні органи України були залучені до таких операцій як «</a:t>
            </a:r>
            <a:r>
              <a:rPr lang="en-US" sz="4300" dirty="0">
                <a:solidFill>
                  <a:schemeClr val="bg1"/>
                </a:solidFill>
                <a:highlight>
                  <a:srgbClr val="00FFFF"/>
                </a:highlight>
                <a:latin typeface="Times New Roman" panose="02020603050405020304" pitchFamily="18" charset="0"/>
                <a:cs typeface="Times New Roman" panose="02020603050405020304" pitchFamily="18" charset="0"/>
              </a:rPr>
              <a:t>Operation In Our Sites» (</a:t>
            </a:r>
            <a:r>
              <a:rPr lang="uk-UA" sz="4300" dirty="0">
                <a:solidFill>
                  <a:schemeClr val="bg1"/>
                </a:solidFill>
                <a:highlight>
                  <a:srgbClr val="00FFFF"/>
                </a:highlight>
                <a:latin typeface="Times New Roman" panose="02020603050405020304" pitchFamily="18" charset="0"/>
                <a:cs typeface="Times New Roman" panose="02020603050405020304" pitchFamily="18" charset="0"/>
              </a:rPr>
              <a:t>боротьба зі злочинами у сфері інтелектуальної власності в мережі Інтернет), «</a:t>
            </a:r>
            <a:r>
              <a:rPr lang="en-US" sz="4300" dirty="0">
                <a:solidFill>
                  <a:schemeClr val="bg1"/>
                </a:solidFill>
                <a:highlight>
                  <a:srgbClr val="00FFFF"/>
                </a:highlight>
                <a:latin typeface="Times New Roman" panose="02020603050405020304" pitchFamily="18" charset="0"/>
                <a:cs typeface="Times New Roman" panose="02020603050405020304" pitchFamily="18" charset="0"/>
              </a:rPr>
              <a:t>Shield» (</a:t>
            </a:r>
            <a:r>
              <a:rPr lang="uk-UA" sz="4300" dirty="0">
                <a:solidFill>
                  <a:schemeClr val="bg1"/>
                </a:solidFill>
                <a:highlight>
                  <a:srgbClr val="00FFFF"/>
                </a:highlight>
                <a:latin typeface="Times New Roman" panose="02020603050405020304" pitchFamily="18" charset="0"/>
                <a:cs typeface="Times New Roman" panose="02020603050405020304" pitchFamily="18" charset="0"/>
              </a:rPr>
              <a:t>боротьба з обігом підроблених ліків, допінгових речовин), «</a:t>
            </a:r>
            <a:r>
              <a:rPr lang="en-US" sz="4300" b="1" dirty="0">
                <a:solidFill>
                  <a:schemeClr val="bg1"/>
                </a:solidFill>
                <a:highlight>
                  <a:srgbClr val="00FFFF"/>
                </a:highlight>
                <a:latin typeface="Times New Roman" panose="02020603050405020304" pitchFamily="18" charset="0"/>
                <a:cs typeface="Times New Roman" panose="02020603050405020304" pitchFamily="18" charset="0"/>
              </a:rPr>
              <a:t>Retrovirus</a:t>
            </a:r>
            <a:r>
              <a:rPr lang="en-US" sz="4300" dirty="0">
                <a:solidFill>
                  <a:schemeClr val="bg1"/>
                </a:solidFill>
                <a:highlight>
                  <a:srgbClr val="00FFFF"/>
                </a:highlight>
                <a:latin typeface="Times New Roman" panose="02020603050405020304" pitchFamily="18" charset="0"/>
                <a:cs typeface="Times New Roman" panose="02020603050405020304" pitchFamily="18" charset="0"/>
              </a:rPr>
              <a:t>» (</a:t>
            </a:r>
            <a:r>
              <a:rPr lang="uk-UA" sz="4300" dirty="0">
                <a:solidFill>
                  <a:schemeClr val="bg1"/>
                </a:solidFill>
                <a:highlight>
                  <a:srgbClr val="00FFFF"/>
                </a:highlight>
                <a:latin typeface="Times New Roman" panose="02020603050405020304" pitchFamily="18" charset="0"/>
                <a:cs typeface="Times New Roman" panose="02020603050405020304" pitchFamily="18" charset="0"/>
              </a:rPr>
              <a:t>боротьба з неправильною обробкою та утилізацією санітарних відходів), «</a:t>
            </a:r>
            <a:r>
              <a:rPr lang="en-US" sz="4300" b="1" dirty="0">
                <a:solidFill>
                  <a:schemeClr val="bg1"/>
                </a:solidFill>
                <a:highlight>
                  <a:srgbClr val="00FFFF"/>
                </a:highlight>
                <a:latin typeface="Times New Roman" panose="02020603050405020304" pitchFamily="18" charset="0"/>
                <a:cs typeface="Times New Roman" panose="02020603050405020304" pitchFamily="18" charset="0"/>
              </a:rPr>
              <a:t>Silver Axe</a:t>
            </a:r>
            <a:r>
              <a:rPr lang="en-US" sz="4300" dirty="0">
                <a:solidFill>
                  <a:schemeClr val="bg1"/>
                </a:solidFill>
                <a:highlight>
                  <a:srgbClr val="00FFFF"/>
                </a:highlight>
                <a:latin typeface="Times New Roman" panose="02020603050405020304" pitchFamily="18" charset="0"/>
                <a:cs typeface="Times New Roman" panose="02020603050405020304" pitchFamily="18" charset="0"/>
              </a:rPr>
              <a:t>» (</a:t>
            </a:r>
            <a:r>
              <a:rPr lang="uk-UA" sz="4300" dirty="0">
                <a:solidFill>
                  <a:schemeClr val="bg1"/>
                </a:solidFill>
                <a:highlight>
                  <a:srgbClr val="00FFFF"/>
                </a:highlight>
                <a:latin typeface="Times New Roman" panose="02020603050405020304" pitchFamily="18" charset="0"/>
                <a:cs typeface="Times New Roman" panose="02020603050405020304" pitchFamily="18" charset="0"/>
              </a:rPr>
              <a:t>боротьба з торгівлею підробленими та незаконними пестицидами), «</a:t>
            </a:r>
            <a:r>
              <a:rPr lang="uk-UA" sz="4300" b="1" dirty="0">
                <a:solidFill>
                  <a:schemeClr val="bg1"/>
                </a:solidFill>
                <a:highlight>
                  <a:srgbClr val="00FFFF"/>
                </a:highlight>
                <a:latin typeface="Times New Roman" panose="02020603050405020304" pitchFamily="18" charset="0"/>
                <a:cs typeface="Times New Roman" panose="02020603050405020304" pitchFamily="18" charset="0"/>
              </a:rPr>
              <a:t>30 </a:t>
            </a:r>
            <a:r>
              <a:rPr lang="en-US" sz="4300" b="1" dirty="0">
                <a:solidFill>
                  <a:schemeClr val="bg1"/>
                </a:solidFill>
                <a:highlight>
                  <a:srgbClr val="00FFFF"/>
                </a:highlight>
                <a:latin typeface="Times New Roman" panose="02020603050405020304" pitchFamily="18" charset="0"/>
                <a:cs typeface="Times New Roman" panose="02020603050405020304" pitchFamily="18" charset="0"/>
              </a:rPr>
              <a:t>Days at Sea</a:t>
            </a:r>
            <a:r>
              <a:rPr lang="en-US" sz="4300" dirty="0">
                <a:solidFill>
                  <a:schemeClr val="bg1"/>
                </a:solidFill>
                <a:highlight>
                  <a:srgbClr val="00FFFF"/>
                </a:highlight>
                <a:latin typeface="Times New Roman" panose="02020603050405020304" pitchFamily="18" charset="0"/>
                <a:cs typeface="Times New Roman" panose="02020603050405020304" pitchFamily="18" charset="0"/>
              </a:rPr>
              <a:t>» (</a:t>
            </a:r>
            <a:r>
              <a:rPr lang="uk-UA" sz="4300" dirty="0">
                <a:solidFill>
                  <a:schemeClr val="bg1"/>
                </a:solidFill>
                <a:highlight>
                  <a:srgbClr val="00FFFF"/>
                </a:highlight>
                <a:latin typeface="Times New Roman" panose="02020603050405020304" pitchFamily="18" charset="0"/>
                <a:cs typeface="Times New Roman" panose="02020603050405020304" pitchFamily="18" charset="0"/>
              </a:rPr>
              <a:t>боротьба з екологічною злочинністю), «</a:t>
            </a:r>
            <a:r>
              <a:rPr lang="en-US" sz="4300" b="1" dirty="0">
                <a:solidFill>
                  <a:schemeClr val="bg1"/>
                </a:solidFill>
                <a:highlight>
                  <a:srgbClr val="00FFFF"/>
                </a:highlight>
                <a:latin typeface="Times New Roman" panose="02020603050405020304" pitchFamily="18" charset="0"/>
                <a:cs typeface="Times New Roman" panose="02020603050405020304" pitchFamily="18" charset="0"/>
              </a:rPr>
              <a:t>Aphrodite</a:t>
            </a:r>
            <a:r>
              <a:rPr lang="en-US" sz="4300" dirty="0">
                <a:solidFill>
                  <a:schemeClr val="bg1"/>
                </a:solidFill>
                <a:highlight>
                  <a:srgbClr val="00FFFF"/>
                </a:highlight>
                <a:latin typeface="Times New Roman" panose="02020603050405020304" pitchFamily="18" charset="0"/>
                <a:cs typeface="Times New Roman" panose="02020603050405020304" pitchFamily="18" charset="0"/>
              </a:rPr>
              <a:t>» (</a:t>
            </a:r>
            <a:r>
              <a:rPr lang="uk-UA" sz="4300" dirty="0">
                <a:solidFill>
                  <a:schemeClr val="bg1"/>
                </a:solidFill>
                <a:highlight>
                  <a:srgbClr val="00FFFF"/>
                </a:highlight>
                <a:latin typeface="Times New Roman" panose="02020603050405020304" pitchFamily="18" charset="0"/>
                <a:cs typeface="Times New Roman" panose="02020603050405020304" pitchFamily="18" charset="0"/>
              </a:rPr>
              <a:t>боротьба з контрафактними товарами</a:t>
            </a:r>
            <a:endParaRPr kumimoji="0" lang="en-UA" altLang="en-UA" sz="4300" b="0" u="none" strike="noStrike" cap="none" normalizeH="0" baseline="0" dirty="0">
              <a:ln>
                <a:noFill/>
              </a:ln>
              <a:solidFill>
                <a:schemeClr val="bg1"/>
              </a:solidFill>
              <a:effectLst/>
              <a:highlight>
                <a:srgbClr val="00FFFF"/>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533383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2A773CA-28F4-49C2-BFA3-49A5867C7A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5D7C72BA-4476-4E4B-BC37-9A75FD0C595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Rectangle 12">
            <a:extLst>
              <a:ext uri="{FF2B5EF4-FFF2-40B4-BE49-F238E27FC236}">
                <a16:creationId xmlns:a16="http://schemas.microsoft.com/office/drawing/2014/main" id="{3009A16D-868B-4145-BBC6-555098537E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4527"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3992EB33-38E1-4175-8EE2-9BB8CC159C7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print">
            <a:extLst>
              <a:ext uri="{28A0092B-C50C-407E-A947-70E740481C1C}">
                <a14:useLocalDpi xmlns:a14="http://schemas.microsoft.com/office/drawing/2010/main" val="0"/>
              </a:ext>
            </a:extLst>
          </a:blip>
          <a:stretch>
            <a:fillRect/>
          </a:stretch>
        </p:blipFill>
        <p:spPr>
          <a:xfrm>
            <a:off x="1" y="5006045"/>
            <a:ext cx="4965192" cy="144668"/>
          </a:xfrm>
          <a:prstGeom prst="rect">
            <a:avLst/>
          </a:prstGeom>
        </p:spPr>
      </p:pic>
      <p:sp>
        <p:nvSpPr>
          <p:cNvPr id="17" name="Rectangle 16">
            <a:extLst>
              <a:ext uri="{FF2B5EF4-FFF2-40B4-BE49-F238E27FC236}">
                <a16:creationId xmlns:a16="http://schemas.microsoft.com/office/drawing/2014/main" id="{2DCAE5CF-5D29-4779-83E1-BDB64E4F30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838764"/>
            <a:ext cx="4964567" cy="318047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A"/>
          </a:p>
        </p:txBody>
      </p:sp>
      <p:sp>
        <p:nvSpPr>
          <p:cNvPr id="2" name="Title 1">
            <a:extLst>
              <a:ext uri="{FF2B5EF4-FFF2-40B4-BE49-F238E27FC236}">
                <a16:creationId xmlns:a16="http://schemas.microsoft.com/office/drawing/2014/main" id="{406CFD15-8072-55F9-7DF8-BDD436ECF174}"/>
              </a:ext>
            </a:extLst>
          </p:cNvPr>
          <p:cNvSpPr>
            <a:spLocks noGrp="1"/>
          </p:cNvSpPr>
          <p:nvPr>
            <p:ph type="title"/>
          </p:nvPr>
        </p:nvSpPr>
        <p:spPr>
          <a:xfrm>
            <a:off x="680321" y="2063262"/>
            <a:ext cx="3739279" cy="2661052"/>
          </a:xfrm>
        </p:spPr>
        <p:txBody>
          <a:bodyPr>
            <a:normAutofit/>
          </a:bodyPr>
          <a:lstStyle/>
          <a:p>
            <a:pPr algn="r"/>
            <a:r>
              <a:rPr lang="uk-UA" sz="2400" dirty="0"/>
              <a:t>Цілі міжнародної співпраці Державного бюро розслідувань з використанням інформаційної системи Інтерполу</a:t>
            </a:r>
            <a:br>
              <a:rPr lang="uk-UA" sz="2400" dirty="0"/>
            </a:br>
            <a:endParaRPr lang="en-UA" sz="2400" dirty="0"/>
          </a:p>
        </p:txBody>
      </p:sp>
      <p:graphicFrame>
        <p:nvGraphicFramePr>
          <p:cNvPr id="5" name="Content Placeholder 2">
            <a:extLst>
              <a:ext uri="{FF2B5EF4-FFF2-40B4-BE49-F238E27FC236}">
                <a16:creationId xmlns:a16="http://schemas.microsoft.com/office/drawing/2014/main" id="{1F37C3E6-16A4-9735-C67C-7FFDD53A8DEF}"/>
              </a:ext>
            </a:extLst>
          </p:cNvPr>
          <p:cNvGraphicFramePr>
            <a:graphicFrameLocks noGrp="1"/>
          </p:cNvGraphicFramePr>
          <p:nvPr>
            <p:ph idx="1"/>
            <p:extLst>
              <p:ext uri="{D42A27DB-BD31-4B8C-83A1-F6EECF244321}">
                <p14:modId xmlns:p14="http://schemas.microsoft.com/office/powerpoint/2010/main" val="2455456809"/>
              </p:ext>
            </p:extLst>
          </p:nvPr>
        </p:nvGraphicFramePr>
        <p:xfrm>
          <a:off x="5284788" y="639763"/>
          <a:ext cx="6261100" cy="55784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9033206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10269" name="Picture 10268">
            <a:extLst>
              <a:ext uri="{FF2B5EF4-FFF2-40B4-BE49-F238E27FC236}">
                <a16:creationId xmlns:a16="http://schemas.microsoft.com/office/drawing/2014/main" id="{6D378268-173C-4C67-AF66-98482F208A1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0271" name="Picture 10270">
            <a:extLst>
              <a:ext uri="{FF2B5EF4-FFF2-40B4-BE49-F238E27FC236}">
                <a16:creationId xmlns:a16="http://schemas.microsoft.com/office/drawing/2014/main" id="{F5B94371-1ED5-46C9-92CB-009E55DBB27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273" name="Rectangle 10272">
            <a:extLst>
              <a:ext uri="{FF2B5EF4-FFF2-40B4-BE49-F238E27FC236}">
                <a16:creationId xmlns:a16="http://schemas.microsoft.com/office/drawing/2014/main" id="{93E975A1-5008-46D0-B573-A424564CB2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A"/>
          </a:p>
        </p:txBody>
      </p:sp>
      <p:sp useBgFill="1">
        <p:nvSpPr>
          <p:cNvPr id="10275" name="Rectangle 10274">
            <a:extLst>
              <a:ext uri="{FF2B5EF4-FFF2-40B4-BE49-F238E27FC236}">
                <a16:creationId xmlns:a16="http://schemas.microsoft.com/office/drawing/2014/main" id="{F059A320-8768-45B7-97A8-030AB958DF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42" name="Picture 2" descr="Найбільше запитів на видачу українських злочинців чи підозрюваних Україна подавала до РФ, але жодного втікача так і не отримала.">
            <a:extLst>
              <a:ext uri="{FF2B5EF4-FFF2-40B4-BE49-F238E27FC236}">
                <a16:creationId xmlns:a16="http://schemas.microsoft.com/office/drawing/2014/main" id="{A8691045-104B-DC44-6D6E-1CDE910FA9A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46165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На інфографіці – екстрадиція до України підозрюваних у злочинах під час повномасштабної війни.">
            <a:extLst>
              <a:ext uri="{FF2B5EF4-FFF2-40B4-BE49-F238E27FC236}">
                <a16:creationId xmlns:a16="http://schemas.microsoft.com/office/drawing/2014/main" id="{83DCEDE7-63F6-C43A-B099-B2B82EC1D0C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47230" y="2616258"/>
            <a:ext cx="4953000" cy="2844800"/>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Что такое экстрадиция - gospodar!org">
            <a:extLst>
              <a:ext uri="{FF2B5EF4-FFF2-40B4-BE49-F238E27FC236}">
                <a16:creationId xmlns:a16="http://schemas.microsoft.com/office/drawing/2014/main" id="{7882DEB0-DBA3-AC3C-C7D2-3233A93564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0230" y="958598"/>
            <a:ext cx="3492500" cy="2324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44878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11297" name="Picture 11296">
            <a:extLst>
              <a:ext uri="{FF2B5EF4-FFF2-40B4-BE49-F238E27FC236}">
                <a16:creationId xmlns:a16="http://schemas.microsoft.com/office/drawing/2014/main" id="{0E93D5FC-63A0-47A4-A8C7-365881F6453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1298" name="Picture 11297">
            <a:extLst>
              <a:ext uri="{FF2B5EF4-FFF2-40B4-BE49-F238E27FC236}">
                <a16:creationId xmlns:a16="http://schemas.microsoft.com/office/drawing/2014/main" id="{AEC8E9B6-3D7A-4F5B-9DEC-7C109D10F85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11299" name="Picture 11298">
            <a:extLst>
              <a:ext uri="{FF2B5EF4-FFF2-40B4-BE49-F238E27FC236}">
                <a16:creationId xmlns:a16="http://schemas.microsoft.com/office/drawing/2014/main" id="{B46DE350-A6F7-48F8-BC26-39BE38D1DBF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11300" name="Rectangle 11299">
            <a:extLst>
              <a:ext uri="{FF2B5EF4-FFF2-40B4-BE49-F238E27FC236}">
                <a16:creationId xmlns:a16="http://schemas.microsoft.com/office/drawing/2014/main" id="{C2A1BCF2-2977-4E81-8823-91321793F1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A"/>
          </a:p>
        </p:txBody>
      </p:sp>
      <p:sp>
        <p:nvSpPr>
          <p:cNvPr id="11301" name="Rectangle 11300">
            <a:extLst>
              <a:ext uri="{FF2B5EF4-FFF2-40B4-BE49-F238E27FC236}">
                <a16:creationId xmlns:a16="http://schemas.microsoft.com/office/drawing/2014/main" id="{687BE72E-2DA8-42F0-8ACA-D7572BFA7C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A"/>
          </a:p>
        </p:txBody>
      </p:sp>
      <p:grpSp>
        <p:nvGrpSpPr>
          <p:cNvPr id="11302" name="Group 11301">
            <a:extLst>
              <a:ext uri="{FF2B5EF4-FFF2-40B4-BE49-F238E27FC236}">
                <a16:creationId xmlns:a16="http://schemas.microsoft.com/office/drawing/2014/main" id="{E44AD07A-A369-48B1-9476-EF07FAA53E6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76" y="0"/>
            <a:ext cx="12192000" cy="6858001"/>
            <a:chOff x="-3176" y="0"/>
            <a:chExt cx="12192000" cy="6858001"/>
          </a:xfrm>
        </p:grpSpPr>
        <p:sp useBgFill="1">
          <p:nvSpPr>
            <p:cNvPr id="11284" name="Rectangle 11283">
              <a:extLst>
                <a:ext uri="{FF2B5EF4-FFF2-40B4-BE49-F238E27FC236}">
                  <a16:creationId xmlns:a16="http://schemas.microsoft.com/office/drawing/2014/main" id="{991086F0-AE3D-4C86-99DE-2290983485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303" name="Picture 11302">
              <a:extLst>
                <a:ext uri="{FF2B5EF4-FFF2-40B4-BE49-F238E27FC236}">
                  <a16:creationId xmlns:a16="http://schemas.microsoft.com/office/drawing/2014/main" id="{1F7B0F45-4E18-41D4-BB54-F35403C51B0C}"/>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grpSp>
      <p:sp>
        <p:nvSpPr>
          <p:cNvPr id="11304" name="Rectangle 11303">
            <a:extLst>
              <a:ext uri="{FF2B5EF4-FFF2-40B4-BE49-F238E27FC236}">
                <a16:creationId xmlns:a16="http://schemas.microsoft.com/office/drawing/2014/main" id="{B8F31EF5-7BFE-42A8-A874-E14D5DD46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4557357"/>
            <a:ext cx="8129873" cy="1660332"/>
          </a:xfrm>
          <a:prstGeom prst="rect">
            <a:avLst/>
          </a:prstGeom>
          <a:solidFill>
            <a:schemeClr val="bg1">
              <a:lumMod val="95000"/>
              <a:lumOff val="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A"/>
          </a:p>
        </p:txBody>
      </p:sp>
      <p:sp>
        <p:nvSpPr>
          <p:cNvPr id="2" name="Title 1">
            <a:extLst>
              <a:ext uri="{FF2B5EF4-FFF2-40B4-BE49-F238E27FC236}">
                <a16:creationId xmlns:a16="http://schemas.microsoft.com/office/drawing/2014/main" id="{BEAE594C-0DCF-324B-958A-8DC597C05A95}"/>
              </a:ext>
            </a:extLst>
          </p:cNvPr>
          <p:cNvSpPr>
            <a:spLocks noGrp="1"/>
          </p:cNvSpPr>
          <p:nvPr>
            <p:ph type="title"/>
          </p:nvPr>
        </p:nvSpPr>
        <p:spPr>
          <a:xfrm>
            <a:off x="690908" y="4710483"/>
            <a:ext cx="7284680" cy="940240"/>
          </a:xfrm>
        </p:spPr>
        <p:txBody>
          <a:bodyPr vert="horz" lIns="91440" tIns="45720" rIns="91440" bIns="45720" rtlCol="0" anchor="b">
            <a:normAutofit/>
          </a:bodyPr>
          <a:lstStyle/>
          <a:p>
            <a:pPr algn="r"/>
            <a:r>
              <a:rPr lang="en-US" sz="1200"/>
              <a:t>РФ оголосила "Мадяра" в міжнародний розшук:</a:t>
            </a:r>
            <a:br>
              <a:rPr lang="en-US" sz="1200"/>
            </a:br>
            <a:r>
              <a:rPr lang="en-US" sz="1200" b="1"/>
              <a:t>Слідчий комітет Росії оголосив у міжнародний розшук командувача Сил безпілотних систем Роберта Бровді, відомого за позивним "Мадяр"</a:t>
            </a:r>
            <a:br>
              <a:rPr lang="en-US" sz="1200"/>
            </a:br>
            <a:endParaRPr lang="en-US" sz="1200"/>
          </a:p>
        </p:txBody>
      </p:sp>
      <p:pic>
        <p:nvPicPr>
          <p:cNvPr id="11266" name="Picture 2" descr="РФ оголосила &quot;Мадяра&quot; в міжнародний розшук: Бровді іронічно відповів">
            <a:extLst>
              <a:ext uri="{FF2B5EF4-FFF2-40B4-BE49-F238E27FC236}">
                <a16:creationId xmlns:a16="http://schemas.microsoft.com/office/drawing/2014/main" id="{D3ABAF9A-02EA-3600-A033-16F1F147A6E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t="5238" b="18333"/>
          <a:stretch>
            <a:fillRect/>
          </a:stretch>
        </p:blipFill>
        <p:spPr bwMode="auto">
          <a:xfrm>
            <a:off x="634275" y="640078"/>
            <a:ext cx="7495596" cy="3609141"/>
          </a:xfrm>
          <a:prstGeom prst="rect">
            <a:avLst/>
          </a:prstGeom>
          <a:noFill/>
          <a:ln>
            <a:noFill/>
          </a:ln>
          <a:effectLst>
            <a:outerShdw blurRad="76200" dist="63500" dir="5040000" algn="tl" rotWithShape="0">
              <a:srgbClr val="000000">
                <a:alpha val="41000"/>
              </a:srgbClr>
            </a:outerShdw>
          </a:effectLst>
          <a:extLst>
            <a:ext uri="{909E8E84-426E-40DD-AFC4-6F175D3DCCD1}">
              <a14:hiddenFill xmlns:a14="http://schemas.microsoft.com/office/drawing/2010/main">
                <a:solidFill>
                  <a:srgbClr val="FFFFFF"/>
                </a:solidFill>
              </a14:hiddenFill>
            </a:ext>
          </a:extLst>
        </p:spPr>
      </p:pic>
      <p:pic>
        <p:nvPicPr>
          <p:cNvPr id="11268" name="Picture 4" descr="В Інтерпол направлено документи для оголошення в розшук Міндіча та Цукермана">
            <a:extLst>
              <a:ext uri="{FF2B5EF4-FFF2-40B4-BE49-F238E27FC236}">
                <a16:creationId xmlns:a16="http://schemas.microsoft.com/office/drawing/2014/main" id="{A6909E6A-59A7-F0A4-32CE-438D49E64FB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23533" r="15980" b="-3"/>
          <a:stretch>
            <a:fillRect/>
          </a:stretch>
        </p:blipFill>
        <p:spPr bwMode="auto">
          <a:xfrm>
            <a:off x="8608179" y="640078"/>
            <a:ext cx="3270387" cy="3609141"/>
          </a:xfrm>
          <a:prstGeom prst="rect">
            <a:avLst/>
          </a:prstGeom>
          <a:noFill/>
          <a:ln>
            <a:noFill/>
          </a:ln>
          <a:effectLst>
            <a:outerShdw blurRad="76200" dist="63500" dir="5040000" algn="tl" rotWithShape="0">
              <a:srgbClr val="000000">
                <a:alpha val="41000"/>
              </a:srgbClr>
            </a:outerShdw>
          </a:effectLst>
          <a:extLst>
            <a:ext uri="{909E8E84-426E-40DD-AFC4-6F175D3DCCD1}">
              <a14:hiddenFill xmlns:a14="http://schemas.microsoft.com/office/drawing/2010/main">
                <a:solidFill>
                  <a:srgbClr val="FFFFFF"/>
                </a:solidFill>
              </a14:hiddenFill>
            </a:ext>
          </a:extLst>
        </p:spPr>
      </p:pic>
      <p:sp>
        <p:nvSpPr>
          <p:cNvPr id="11305" name="Rectangle 11304">
            <a:extLst>
              <a:ext uri="{FF2B5EF4-FFF2-40B4-BE49-F238E27FC236}">
                <a16:creationId xmlns:a16="http://schemas.microsoft.com/office/drawing/2014/main" id="{565ED392-7278-4AAA-BC0F-C47497DBCA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73503" y="4557357"/>
            <a:ext cx="3925907"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A"/>
          </a:p>
        </p:txBody>
      </p:sp>
      <p:sp>
        <p:nvSpPr>
          <p:cNvPr id="11306" name="Rectangle 11305">
            <a:extLst>
              <a:ext uri="{FF2B5EF4-FFF2-40B4-BE49-F238E27FC236}">
                <a16:creationId xmlns:a16="http://schemas.microsoft.com/office/drawing/2014/main" id="{CBBB09EE-90EA-4D35-B0FF-63B6EE97CF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6" y="6210130"/>
            <a:ext cx="8119287" cy="275942"/>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07" name="Rectangle 11306">
            <a:extLst>
              <a:ext uri="{FF2B5EF4-FFF2-40B4-BE49-F238E27FC236}">
                <a16:creationId xmlns:a16="http://schemas.microsoft.com/office/drawing/2014/main" id="{80C677B7-3768-43DD-955D-D2BE3B84EB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84159" y="6210130"/>
            <a:ext cx="3918428" cy="275942"/>
          </a:xfrm>
          <a:prstGeom prst="rect">
            <a:avLst/>
          </a:pr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60282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F93BE068-EB49-4EE8-B342-7FF888A468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2">
            <a:extLst>
              <a:ext uri="{FF2B5EF4-FFF2-40B4-BE49-F238E27FC236}">
                <a16:creationId xmlns:a16="http://schemas.microsoft.com/office/drawing/2014/main" id="{C1B05C9B-60E1-40F3-BB02-7DAF0B1F01A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1">
            <a:extLst>
              <a:ext uri="{FF2B5EF4-FFF2-40B4-BE49-F238E27FC236}">
                <a16:creationId xmlns:a16="http://schemas.microsoft.com/office/drawing/2014/main" id="{6FF6495E-2918-CCB8-D003-DE860A3CD11C}"/>
              </a:ext>
            </a:extLst>
          </p:cNvPr>
          <p:cNvSpPr>
            <a:spLocks noGrp="1" noChangeArrowheads="1"/>
          </p:cNvSpPr>
          <p:nvPr>
            <p:ph idx="1"/>
          </p:nvPr>
        </p:nvSpPr>
        <p:spPr bwMode="auto">
          <a:xfrm>
            <a:off x="643467" y="664477"/>
            <a:ext cx="9669766" cy="355752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b" anchorCtr="0" compatLnSpc="1">
            <a:prstTxWarp prst="textNoShape">
              <a:avLst/>
            </a:prstTxWarp>
            <a:norm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spcBef>
                <a:spcPct val="0"/>
              </a:spcBef>
              <a:spcAft>
                <a:spcPts val="600"/>
              </a:spcAft>
              <a:buClrTx/>
              <a:buSzTx/>
              <a:buFontTx/>
              <a:buNone/>
              <a:tabLst/>
            </a:pPr>
            <a:r>
              <a:rPr kumimoji="0" lang="en-UA" altLang="en-UA" sz="1800" b="0" i="0" u="none" strike="noStrike" cap="none" normalizeH="0" baseline="0" dirty="0">
                <a:ln>
                  <a:noFill/>
                </a:ln>
                <a:effectLst/>
                <a:latin typeface="Times New Roman" panose="02020603050405020304" pitchFamily="18" charset="0"/>
              </a:rPr>
              <a:t>Наступною міжнародною організацією, в межах якої врегульовуються численні аспекти міжна-родної співпрацві правоохоронних органів різних держав, є ЄВРОПЕЙСЬКИЙ СОЮЗ. Вагомою подією у такому напрямі є підписання Угоди між Україною та Європейським поліцейським офісом про оперативне та стратегічне співробітництво, що була ратифікована Законом No 2129-VIII від 12 липня 2017 року. Мета цієї Угоди – встановлення відносин співробітництва між Україною та Європолом з метою підтримки України та держав-членів Європейського Союзу в запобіганні й боротьбі з організованою злочинністю, тероризмом та іншими формами міжнародної злочинності у визначених сферах злочинності, зокрема шляхом обміну інформацією між Україною та Європолом. Також співробітництво може включати, відповідно до визначе-них Рішенням Ради Європолу завдань Європолу, обмін спеціальними знаннями, загальними зведеннями, результатами стратегічного аналізу, інформацією щодо процедур кримінальних розслідувань, інформацією про методи запобігання злочинності, участь</a:t>
            </a:r>
            <a:r>
              <a:rPr kumimoji="0" lang="uk-UA" altLang="en-UA" sz="1800" b="0" i="0" u="none" strike="noStrike" cap="none" normalizeH="0" baseline="0" dirty="0">
                <a:ln>
                  <a:noFill/>
                </a:ln>
                <a:effectLst/>
                <a:latin typeface="Times New Roman" panose="02020603050405020304" pitchFamily="18" charset="0"/>
              </a:rPr>
              <a:t> в навчальних заходах, надання консультації в </a:t>
            </a:r>
            <a:r>
              <a:rPr lang="uk-UA" altLang="en-UA" sz="1800" dirty="0">
                <a:latin typeface="Times New Roman" panose="02020603050405020304" pitchFamily="18" charset="0"/>
              </a:rPr>
              <a:t>окремих кримінальних розслідуваннях</a:t>
            </a:r>
            <a:r>
              <a:rPr kumimoji="0" lang="uk-UA" altLang="en-UA" sz="1800" b="0" i="0" u="none" strike="noStrike" cap="none" normalizeH="0" baseline="0" dirty="0">
                <a:ln>
                  <a:noFill/>
                </a:ln>
                <a:effectLst/>
                <a:latin typeface="Times New Roman" panose="02020603050405020304" pitchFamily="18" charset="0"/>
              </a:rPr>
              <a:t> тощо.</a:t>
            </a:r>
            <a:endParaRPr kumimoji="0" lang="en-UA" altLang="en-UA" sz="1800" b="0" i="0" u="none" strike="noStrike" cap="none" normalizeH="0" baseline="0" dirty="0">
              <a:ln>
                <a:noFill/>
              </a:ln>
              <a:effectLst/>
              <a:latin typeface="Arial" panose="020B0604020202020204" pitchFamily="34" charset="0"/>
            </a:endParaRPr>
          </a:p>
        </p:txBody>
      </p:sp>
      <p:sp>
        <p:nvSpPr>
          <p:cNvPr id="34" name="Rectangle 33">
            <a:extLst>
              <a:ext uri="{FF2B5EF4-FFF2-40B4-BE49-F238E27FC236}">
                <a16:creationId xmlns:a16="http://schemas.microsoft.com/office/drawing/2014/main" id="{80C94170-18D0-486D-BF90-C5D8F24654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6" y="6210130"/>
            <a:ext cx="8968085" cy="27594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92F0C59B-04F6-4625-98E1-3A5809FD1D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4557357"/>
            <a:ext cx="8978671" cy="1660332"/>
          </a:xfrm>
          <a:prstGeom prst="rect">
            <a:avLst/>
          </a:prstGeom>
          <a:solidFill>
            <a:srgbClr val="0D0D0D">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A"/>
          </a:p>
        </p:txBody>
      </p:sp>
      <p:sp>
        <p:nvSpPr>
          <p:cNvPr id="2" name="Title 1">
            <a:extLst>
              <a:ext uri="{FF2B5EF4-FFF2-40B4-BE49-F238E27FC236}">
                <a16:creationId xmlns:a16="http://schemas.microsoft.com/office/drawing/2014/main" id="{09DAC693-3D4E-85E0-8216-EFAEAAAAAB26}"/>
              </a:ext>
            </a:extLst>
          </p:cNvPr>
          <p:cNvSpPr>
            <a:spLocks noGrp="1"/>
          </p:cNvSpPr>
          <p:nvPr>
            <p:ph type="title"/>
          </p:nvPr>
        </p:nvSpPr>
        <p:spPr>
          <a:xfrm>
            <a:off x="680321" y="4714194"/>
            <a:ext cx="8129353" cy="1311176"/>
          </a:xfrm>
        </p:spPr>
        <p:txBody>
          <a:bodyPr anchor="b">
            <a:normAutofit/>
          </a:bodyPr>
          <a:lstStyle/>
          <a:p>
            <a:pPr algn="r"/>
            <a:r>
              <a:rPr lang="uk-UA" sz="4800" dirty="0">
                <a:solidFill>
                  <a:srgbClr val="FFFFFF"/>
                </a:solidFill>
              </a:rPr>
              <a:t>Європейський Союз</a:t>
            </a:r>
            <a:endParaRPr lang="en-UA" sz="4800" dirty="0">
              <a:solidFill>
                <a:srgbClr val="FFFFFF"/>
              </a:solidFill>
            </a:endParaRPr>
          </a:p>
        </p:txBody>
      </p:sp>
      <p:sp>
        <p:nvSpPr>
          <p:cNvPr id="36" name="Rectangle 35">
            <a:extLst>
              <a:ext uri="{FF2B5EF4-FFF2-40B4-BE49-F238E27FC236}">
                <a16:creationId xmlns:a16="http://schemas.microsoft.com/office/drawing/2014/main" id="{E94F92A3-106C-4644-B506-76132863E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22301" y="6191468"/>
            <a:ext cx="3080285" cy="27594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39D9C4DB-091C-47D0-BDA8-3375FF9989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22301" y="4557357"/>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A"/>
          </a:p>
        </p:txBody>
      </p:sp>
    </p:spTree>
    <p:extLst>
      <p:ext uri="{BB962C8B-B14F-4D97-AF65-F5344CB8AC3E}">
        <p14:creationId xmlns:p14="http://schemas.microsoft.com/office/powerpoint/2010/main" val="5430639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B0FA309-807F-4C17-98EF-A3BA7388E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2642A87B-CAE9-4F8F-B293-28388E45D9E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Rectangle 11">
            <a:extLst>
              <a:ext uri="{FF2B5EF4-FFF2-40B4-BE49-F238E27FC236}">
                <a16:creationId xmlns:a16="http://schemas.microsoft.com/office/drawing/2014/main" id="{C8FA1749-B91A-40E7-AD01-0B9C9C6AF7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4527" y="0"/>
            <a:ext cx="7552944" cy="6858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3B7A934F-FFF7-4353-83D3-4EF66E93EEF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print">
            <a:extLst>
              <a:ext uri="{28A0092B-C50C-407E-A947-70E740481C1C}">
                <a14:useLocalDpi xmlns:a14="http://schemas.microsoft.com/office/drawing/2010/main" val="0"/>
              </a:ext>
            </a:extLst>
          </a:blip>
          <a:stretch>
            <a:fillRect/>
          </a:stretch>
        </p:blipFill>
        <p:spPr>
          <a:xfrm>
            <a:off x="1" y="5006045"/>
            <a:ext cx="4965192" cy="144668"/>
          </a:xfrm>
          <a:prstGeom prst="rect">
            <a:avLst/>
          </a:prstGeom>
        </p:spPr>
      </p:pic>
      <p:sp>
        <p:nvSpPr>
          <p:cNvPr id="16" name="Rectangle 15">
            <a:extLst>
              <a:ext uri="{FF2B5EF4-FFF2-40B4-BE49-F238E27FC236}">
                <a16:creationId xmlns:a16="http://schemas.microsoft.com/office/drawing/2014/main" id="{700676C8-6DE8-47DD-9A23-D42063A12E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838764"/>
            <a:ext cx="4964567" cy="3180473"/>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A"/>
          </a:p>
        </p:txBody>
      </p:sp>
      <p:sp>
        <p:nvSpPr>
          <p:cNvPr id="3" name="Content Placeholder 2">
            <a:extLst>
              <a:ext uri="{FF2B5EF4-FFF2-40B4-BE49-F238E27FC236}">
                <a16:creationId xmlns:a16="http://schemas.microsoft.com/office/drawing/2014/main" id="{5E2EA050-6665-CCB4-4C1A-C69A827291F0}"/>
              </a:ext>
            </a:extLst>
          </p:cNvPr>
          <p:cNvSpPr>
            <a:spLocks noGrp="1"/>
          </p:cNvSpPr>
          <p:nvPr>
            <p:ph idx="1"/>
          </p:nvPr>
        </p:nvSpPr>
        <p:spPr>
          <a:xfrm>
            <a:off x="4964566" y="661106"/>
            <a:ext cx="6580791" cy="5503101"/>
          </a:xfrm>
        </p:spPr>
        <p:txBody>
          <a:bodyPr anchor="ctr">
            <a:normAutofit/>
          </a:bodyPr>
          <a:lstStyle/>
          <a:p>
            <a:pPr marL="0" indent="0" algn="ctr">
              <a:buNone/>
            </a:pPr>
            <a:r>
              <a:rPr lang="uk-UA" sz="1600" b="1" dirty="0">
                <a:solidFill>
                  <a:schemeClr val="bg1"/>
                </a:solidFill>
                <a:latin typeface="Times New Roman" panose="02020603050405020304" pitchFamily="18" charset="0"/>
                <a:cs typeface="Times New Roman" panose="02020603050405020304" pitchFamily="18" charset="0"/>
              </a:rPr>
              <a:t>ЗМІСТ ПРАВООХОРОННОЇ ДІЯЛЬНОСТІ</a:t>
            </a:r>
          </a:p>
          <a:p>
            <a:pPr algn="just"/>
            <a:r>
              <a:rPr lang="uk-UA" sz="2000" dirty="0">
                <a:solidFill>
                  <a:schemeClr val="bg1"/>
                </a:solidFill>
                <a:latin typeface="Times New Roman" panose="02020603050405020304" pitchFamily="18" charset="0"/>
                <a:cs typeface="Times New Roman" panose="02020603050405020304" pitchFamily="18" charset="0"/>
              </a:rPr>
              <a:t>Правоохоронна діяльність спрямована на запобігання виникненню умов і причин можливих та вчинених суспільно небезпечних явищ, припинення їх розвитку та ліквідацію наслідків. Різним видам правоохоронної діяльності властива одна спеціальна ознака. Вона полягає в тому, що охорона прав фізичної чи юридичної особи здійснюється шляхом  застосування публічно встановлених процедур. Як охоронний інструмент держави, правоохоронна діяльність впливає на поведінку суб’єктів правовідносин за допомогою використання </a:t>
            </a:r>
            <a:r>
              <a:rPr lang="uk-UA" sz="2000" b="1" i="1" dirty="0">
                <a:solidFill>
                  <a:schemeClr val="bg1"/>
                </a:solidFill>
                <a:latin typeface="Times New Roman" panose="02020603050405020304" pitchFamily="18" charset="0"/>
                <a:cs typeface="Times New Roman" panose="02020603050405020304" pitchFamily="18" charset="0"/>
              </a:rPr>
              <a:t>дозволів</a:t>
            </a:r>
            <a:r>
              <a:rPr lang="uk-UA" sz="2000" dirty="0">
                <a:solidFill>
                  <a:schemeClr val="bg1"/>
                </a:solidFill>
                <a:latin typeface="Times New Roman" panose="02020603050405020304" pitchFamily="18" charset="0"/>
                <a:cs typeface="Times New Roman" panose="02020603050405020304" pitchFamily="18" charset="0"/>
              </a:rPr>
              <a:t>, </a:t>
            </a:r>
            <a:r>
              <a:rPr lang="uk-UA" sz="2000" b="1" i="1" dirty="0">
                <a:solidFill>
                  <a:schemeClr val="bg1"/>
                </a:solidFill>
                <a:latin typeface="Times New Roman" panose="02020603050405020304" pitchFamily="18" charset="0"/>
                <a:cs typeface="Times New Roman" panose="02020603050405020304" pitchFamily="18" charset="0"/>
              </a:rPr>
              <a:t>приписів</a:t>
            </a:r>
            <a:r>
              <a:rPr lang="uk-UA" sz="2000" dirty="0">
                <a:solidFill>
                  <a:schemeClr val="bg1"/>
                </a:solidFill>
                <a:latin typeface="Times New Roman" panose="02020603050405020304" pitchFamily="18" charset="0"/>
                <a:cs typeface="Times New Roman" panose="02020603050405020304" pitchFamily="18" charset="0"/>
              </a:rPr>
              <a:t>, </a:t>
            </a:r>
            <a:r>
              <a:rPr lang="uk-UA" sz="2000" b="1" i="1" dirty="0">
                <a:solidFill>
                  <a:schemeClr val="bg1"/>
                </a:solidFill>
                <a:latin typeface="Times New Roman" panose="02020603050405020304" pitchFamily="18" charset="0"/>
                <a:cs typeface="Times New Roman" panose="02020603050405020304" pitchFamily="18" charset="0"/>
              </a:rPr>
              <a:t>заборон</a:t>
            </a:r>
            <a:r>
              <a:rPr lang="uk-UA" sz="2000" dirty="0">
                <a:solidFill>
                  <a:schemeClr val="bg1"/>
                </a:solidFill>
                <a:latin typeface="Times New Roman" panose="02020603050405020304" pitchFamily="18" charset="0"/>
                <a:cs typeface="Times New Roman" panose="02020603050405020304" pitchFamily="18" charset="0"/>
              </a:rPr>
              <a:t>, </a:t>
            </a:r>
            <a:r>
              <a:rPr lang="uk-UA" sz="2000" b="1" i="1" dirty="0">
                <a:solidFill>
                  <a:schemeClr val="bg1"/>
                </a:solidFill>
                <a:latin typeface="Times New Roman" panose="02020603050405020304" pitchFamily="18" charset="0"/>
                <a:cs typeface="Times New Roman" panose="02020603050405020304" pitchFamily="18" charset="0"/>
              </a:rPr>
              <a:t>контролю</a:t>
            </a:r>
            <a:r>
              <a:rPr lang="uk-UA" sz="2000" dirty="0">
                <a:solidFill>
                  <a:schemeClr val="bg1"/>
                </a:solidFill>
                <a:latin typeface="Times New Roman" panose="02020603050405020304" pitchFamily="18" charset="0"/>
                <a:cs typeface="Times New Roman" panose="02020603050405020304" pitchFamily="18" charset="0"/>
              </a:rPr>
              <a:t> за їх додержанням та реалізації юридичної відповідальності.</a:t>
            </a:r>
          </a:p>
          <a:p>
            <a:endParaRPr lang="en-UA" sz="1600" dirty="0">
              <a:solidFill>
                <a:srgbClr val="FFFFFF"/>
              </a:solidFill>
            </a:endParaRPr>
          </a:p>
        </p:txBody>
      </p:sp>
    </p:spTree>
    <p:extLst>
      <p:ext uri="{BB962C8B-B14F-4D97-AF65-F5344CB8AC3E}">
        <p14:creationId xmlns:p14="http://schemas.microsoft.com/office/powerpoint/2010/main" val="9237311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a:extLst>
            <a:ext uri="{FF2B5EF4-FFF2-40B4-BE49-F238E27FC236}">
              <a16:creationId xmlns:a16="http://schemas.microsoft.com/office/drawing/2014/main" id="{3AAC357D-96F5-0B75-898B-7D6CE3348725}"/>
            </a:ext>
          </a:extLst>
        </p:cNvPr>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B4CBF2E5-04D4-A8EA-8F52-22FD973052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2">
            <a:extLst>
              <a:ext uri="{FF2B5EF4-FFF2-40B4-BE49-F238E27FC236}">
                <a16:creationId xmlns:a16="http://schemas.microsoft.com/office/drawing/2014/main" id="{E53850E4-1E7A-AAD2-902F-86D47C8B09A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1">
            <a:extLst>
              <a:ext uri="{FF2B5EF4-FFF2-40B4-BE49-F238E27FC236}">
                <a16:creationId xmlns:a16="http://schemas.microsoft.com/office/drawing/2014/main" id="{5546D4D2-4F22-60D6-AD08-998AAACA9EB3}"/>
              </a:ext>
            </a:extLst>
          </p:cNvPr>
          <p:cNvSpPr>
            <a:spLocks noGrp="1" noChangeArrowheads="1"/>
          </p:cNvSpPr>
          <p:nvPr>
            <p:ph idx="1"/>
          </p:nvPr>
        </p:nvSpPr>
        <p:spPr bwMode="auto">
          <a:xfrm>
            <a:off x="643467" y="664477"/>
            <a:ext cx="9669766" cy="355752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b" anchorCtr="0" compatLnSpc="1">
            <a:prstTxWarp prst="textNoShape">
              <a:avLst/>
            </a:prstTxWarp>
            <a:norm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spcBef>
                <a:spcPct val="0"/>
              </a:spcBef>
              <a:spcAft>
                <a:spcPts val="600"/>
              </a:spcAft>
              <a:buClrTx/>
              <a:buSzTx/>
              <a:buFontTx/>
              <a:buNone/>
              <a:tabLst/>
            </a:pPr>
            <a:r>
              <a:rPr kumimoji="0" lang="uk-UA" altLang="en-UA" sz="1800" b="0" i="0" u="none" strike="noStrike" cap="none" normalizeH="0" baseline="0" dirty="0">
                <a:ln>
                  <a:noFill/>
                </a:ln>
                <a:effectLst/>
                <a:latin typeface="Times New Roman" panose="02020603050405020304" pitchFamily="18" charset="0"/>
                <a:cs typeface="Times New Roman" panose="02020603050405020304" pitchFamily="18" charset="0"/>
              </a:rPr>
              <a:t>Сприяння правоохоронним органам у межах міжнародних конвенцій:</a:t>
            </a:r>
          </a:p>
          <a:p>
            <a:pPr marL="0" marR="0" lvl="0" indent="0" algn="just" defTabSz="914400" rtl="0" eaLnBrk="0" fontAlgn="base" latinLnBrk="0" hangingPunct="0">
              <a:spcBef>
                <a:spcPct val="0"/>
              </a:spcBef>
              <a:spcAft>
                <a:spcPts val="600"/>
              </a:spcAft>
              <a:buClrTx/>
              <a:buSzTx/>
              <a:buFontTx/>
              <a:buNone/>
              <a:tabLst/>
            </a:pPr>
            <a:r>
              <a:rPr lang="uk-UA" altLang="en-UA" sz="1800" dirty="0">
                <a:latin typeface="Times New Roman" panose="02020603050405020304" pitchFamily="18" charset="0"/>
                <a:cs typeface="Times New Roman" panose="02020603050405020304" pitchFamily="18" charset="0"/>
              </a:rPr>
              <a:t>Європейська конвенція про видачу правопорушників 1957 року (Україна підписала в 1997 році);</a:t>
            </a:r>
          </a:p>
          <a:p>
            <a:pPr marL="0" marR="0" lvl="0" indent="0" algn="just" defTabSz="914400" rtl="0" eaLnBrk="0" fontAlgn="base" latinLnBrk="0" hangingPunct="0">
              <a:spcBef>
                <a:spcPct val="0"/>
              </a:spcBef>
              <a:spcAft>
                <a:spcPts val="600"/>
              </a:spcAft>
              <a:buClrTx/>
              <a:buSzTx/>
              <a:buFontTx/>
              <a:buNone/>
              <a:tabLst/>
            </a:pPr>
            <a:r>
              <a:rPr kumimoji="0" lang="uk-UA" altLang="en-UA" sz="1800" b="0" i="0" u="none" strike="noStrike" cap="none" normalizeH="0" baseline="0" dirty="0">
                <a:ln>
                  <a:noFill/>
                </a:ln>
                <a:effectLst/>
                <a:latin typeface="Times New Roman" panose="02020603050405020304" pitchFamily="18" charset="0"/>
                <a:cs typeface="Times New Roman" panose="02020603050405020304" pitchFamily="18" charset="0"/>
              </a:rPr>
              <a:t>Європейська Конвенція про міжнародну допомогу у кримінальних справах 1959 року (Україна підписала в 1997 році та ратифі</a:t>
            </a:r>
            <a:r>
              <a:rPr lang="uk-UA" altLang="en-UA" sz="1800" dirty="0">
                <a:latin typeface="Times New Roman" panose="02020603050405020304" pitchFamily="18" charset="0"/>
                <a:cs typeface="Times New Roman" panose="02020603050405020304" pitchFamily="18" charset="0"/>
              </a:rPr>
              <a:t>кувала в 1998 році)</a:t>
            </a:r>
          </a:p>
          <a:p>
            <a:pPr marL="0" marR="0" lvl="0" indent="0" algn="just" defTabSz="914400" rtl="0" eaLnBrk="0" fontAlgn="base" latinLnBrk="0" hangingPunct="0">
              <a:spcBef>
                <a:spcPct val="0"/>
              </a:spcBef>
              <a:spcAft>
                <a:spcPts val="600"/>
              </a:spcAft>
              <a:buClrTx/>
              <a:buSzTx/>
              <a:buFontTx/>
              <a:buNone/>
              <a:tabLst/>
            </a:pPr>
            <a:r>
              <a:rPr kumimoji="0" lang="uk-UA" altLang="en-UA" sz="1800" b="0" i="0" u="none" strike="noStrike" cap="none" normalizeH="0" baseline="0" dirty="0">
                <a:ln>
                  <a:noFill/>
                </a:ln>
                <a:effectLst/>
                <a:latin typeface="Times New Roman" panose="02020603050405020304" pitchFamily="18" charset="0"/>
                <a:cs typeface="Times New Roman" panose="02020603050405020304" pitchFamily="18" charset="0"/>
              </a:rPr>
              <a:t>Європейська конвенція про передачу провадження у кримінальних справах 1972 року (Україна приєдналася в 1995 році)</a:t>
            </a:r>
          </a:p>
          <a:p>
            <a:pPr marL="0" marR="0" lvl="0" indent="0" algn="just" defTabSz="914400" rtl="0" eaLnBrk="0" fontAlgn="base" latinLnBrk="0" hangingPunct="0">
              <a:spcBef>
                <a:spcPct val="0"/>
              </a:spcBef>
              <a:spcAft>
                <a:spcPts val="600"/>
              </a:spcAft>
              <a:buClrTx/>
              <a:buSzTx/>
              <a:buFontTx/>
              <a:buNone/>
              <a:tabLst/>
            </a:pPr>
            <a:r>
              <a:rPr lang="uk-UA" altLang="en-UA" sz="1800" dirty="0">
                <a:latin typeface="Times New Roman" panose="02020603050405020304" pitchFamily="18" charset="0"/>
                <a:cs typeface="Times New Roman" panose="02020603050405020304" pitchFamily="18" charset="0"/>
              </a:rPr>
              <a:t>Конвенція про відмивання, пошук, арешт та </a:t>
            </a:r>
            <a:r>
              <a:rPr lang="uk-UA" altLang="en-UA" sz="1800" dirty="0" err="1">
                <a:latin typeface="Times New Roman" panose="02020603050405020304" pitchFamily="18" charset="0"/>
                <a:cs typeface="Times New Roman" panose="02020603050405020304" pitchFamily="18" charset="0"/>
              </a:rPr>
              <a:t>конфіскцію</a:t>
            </a:r>
            <a:r>
              <a:rPr lang="uk-UA" altLang="en-UA" sz="1800" dirty="0">
                <a:latin typeface="Times New Roman" panose="02020603050405020304" pitchFamily="18" charset="0"/>
                <a:cs typeface="Times New Roman" panose="02020603050405020304" pitchFamily="18" charset="0"/>
              </a:rPr>
              <a:t> доходів, отриманих злочинним шляхом 1990 року (підписана в 1997 році та ратифікована з застереженнями ;</a:t>
            </a:r>
          </a:p>
          <a:p>
            <a:pPr marL="0" marR="0" lvl="0" indent="0" algn="just" defTabSz="914400" rtl="0" eaLnBrk="0" fontAlgn="base" latinLnBrk="0" hangingPunct="0">
              <a:spcBef>
                <a:spcPct val="0"/>
              </a:spcBef>
              <a:spcAft>
                <a:spcPts val="600"/>
              </a:spcAft>
              <a:buClrTx/>
              <a:buSzTx/>
              <a:buFontTx/>
              <a:buNone/>
              <a:tabLst/>
            </a:pPr>
            <a:r>
              <a:rPr kumimoji="0" lang="uk-UA" altLang="en-UA" sz="1800" b="0" i="0" u="none" strike="noStrike" cap="none" normalizeH="0" baseline="0" dirty="0">
                <a:ln>
                  <a:noFill/>
                </a:ln>
                <a:effectLst/>
                <a:latin typeface="Times New Roman" panose="02020603050405020304" pitchFamily="18" charset="0"/>
                <a:cs typeface="Times New Roman" panose="02020603050405020304" pitchFamily="18" charset="0"/>
              </a:rPr>
              <a:t>Конвенція про передачу засуджених від 1983 року (Україна приєдналася в 1995 році).</a:t>
            </a:r>
          </a:p>
          <a:p>
            <a:pPr marL="0" marR="0" lvl="0" indent="0" algn="just" defTabSz="914400" rtl="0" eaLnBrk="0" fontAlgn="base" latinLnBrk="0" hangingPunct="0">
              <a:spcBef>
                <a:spcPct val="0"/>
              </a:spcBef>
              <a:spcAft>
                <a:spcPts val="600"/>
              </a:spcAft>
              <a:buClrTx/>
              <a:buSzTx/>
              <a:buFontTx/>
              <a:buNone/>
              <a:tabLst/>
            </a:pPr>
            <a:endParaRPr kumimoji="0" lang="en-UA" altLang="en-UA" sz="1800" b="0" i="0" u="none" strike="noStrike" cap="none" normalizeH="0" baseline="0" dirty="0">
              <a:ln>
                <a:noFill/>
              </a:ln>
              <a:effectLst/>
              <a:latin typeface="Times New Roman" panose="02020603050405020304" pitchFamily="18" charset="0"/>
              <a:cs typeface="Times New Roman" panose="02020603050405020304" pitchFamily="18" charset="0"/>
            </a:endParaRPr>
          </a:p>
        </p:txBody>
      </p:sp>
      <p:sp>
        <p:nvSpPr>
          <p:cNvPr id="34" name="Rectangle 33">
            <a:extLst>
              <a:ext uri="{FF2B5EF4-FFF2-40B4-BE49-F238E27FC236}">
                <a16:creationId xmlns:a16="http://schemas.microsoft.com/office/drawing/2014/main" id="{2A62D680-0A09-F4D4-B57F-3A845A37C0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6" y="6210130"/>
            <a:ext cx="8968085" cy="27594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DC3AE067-EED0-082B-712E-79B9C37F78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4557357"/>
            <a:ext cx="8978671" cy="1660332"/>
          </a:xfrm>
          <a:prstGeom prst="rect">
            <a:avLst/>
          </a:prstGeom>
          <a:solidFill>
            <a:srgbClr val="0D0D0D">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A"/>
          </a:p>
        </p:txBody>
      </p:sp>
      <p:sp>
        <p:nvSpPr>
          <p:cNvPr id="2" name="Title 1">
            <a:extLst>
              <a:ext uri="{FF2B5EF4-FFF2-40B4-BE49-F238E27FC236}">
                <a16:creationId xmlns:a16="http://schemas.microsoft.com/office/drawing/2014/main" id="{7245C8F5-C41D-4736-E8FE-F254A37F154A}"/>
              </a:ext>
            </a:extLst>
          </p:cNvPr>
          <p:cNvSpPr>
            <a:spLocks noGrp="1"/>
          </p:cNvSpPr>
          <p:nvPr>
            <p:ph type="title"/>
          </p:nvPr>
        </p:nvSpPr>
        <p:spPr>
          <a:xfrm>
            <a:off x="680321" y="4714194"/>
            <a:ext cx="8129353" cy="1311176"/>
          </a:xfrm>
        </p:spPr>
        <p:txBody>
          <a:bodyPr anchor="b">
            <a:normAutofit/>
          </a:bodyPr>
          <a:lstStyle/>
          <a:p>
            <a:pPr algn="r"/>
            <a:r>
              <a:rPr lang="uk-UA" sz="4800" dirty="0">
                <a:solidFill>
                  <a:srgbClr val="FFFFFF"/>
                </a:solidFill>
              </a:rPr>
              <a:t>Рада Європи</a:t>
            </a:r>
            <a:endParaRPr lang="en-UA" sz="4800" dirty="0">
              <a:solidFill>
                <a:srgbClr val="FFFFFF"/>
              </a:solidFill>
            </a:endParaRPr>
          </a:p>
        </p:txBody>
      </p:sp>
      <p:sp>
        <p:nvSpPr>
          <p:cNvPr id="36" name="Rectangle 35">
            <a:extLst>
              <a:ext uri="{FF2B5EF4-FFF2-40B4-BE49-F238E27FC236}">
                <a16:creationId xmlns:a16="http://schemas.microsoft.com/office/drawing/2014/main" id="{AB831A5E-3F84-FF30-B7FB-E7CECB1C90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22301" y="6191468"/>
            <a:ext cx="3080285" cy="27594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69D7BC7B-F643-4270-79CE-C8FA816F8D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22301" y="4557357"/>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A"/>
          </a:p>
        </p:txBody>
      </p:sp>
    </p:spTree>
    <p:extLst>
      <p:ext uri="{BB962C8B-B14F-4D97-AF65-F5344CB8AC3E}">
        <p14:creationId xmlns:p14="http://schemas.microsoft.com/office/powerpoint/2010/main" val="19370358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B0FA309-807F-4C17-98EF-A3BA7388E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2642A87B-CAE9-4F8F-B293-28388E45D9E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Rectangle 14">
            <a:extLst>
              <a:ext uri="{FF2B5EF4-FFF2-40B4-BE49-F238E27FC236}">
                <a16:creationId xmlns:a16="http://schemas.microsoft.com/office/drawing/2014/main" id="{C8FA1749-B91A-40E7-AD01-0B9C9C6AF7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4527" y="0"/>
            <a:ext cx="7552944" cy="6858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3B7A934F-FFF7-4353-83D3-4EF66E93EEF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print">
            <a:extLst>
              <a:ext uri="{28A0092B-C50C-407E-A947-70E740481C1C}">
                <a14:useLocalDpi xmlns:a14="http://schemas.microsoft.com/office/drawing/2010/main" val="0"/>
              </a:ext>
            </a:extLst>
          </a:blip>
          <a:stretch>
            <a:fillRect/>
          </a:stretch>
        </p:blipFill>
        <p:spPr>
          <a:xfrm>
            <a:off x="1" y="5006045"/>
            <a:ext cx="4965192" cy="144668"/>
          </a:xfrm>
          <a:prstGeom prst="rect">
            <a:avLst/>
          </a:prstGeom>
        </p:spPr>
      </p:pic>
      <p:sp>
        <p:nvSpPr>
          <p:cNvPr id="19" name="Rectangle 18">
            <a:extLst>
              <a:ext uri="{FF2B5EF4-FFF2-40B4-BE49-F238E27FC236}">
                <a16:creationId xmlns:a16="http://schemas.microsoft.com/office/drawing/2014/main" id="{700676C8-6DE8-47DD-9A23-D42063A12E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838764"/>
            <a:ext cx="4964567" cy="3180473"/>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A"/>
          </a:p>
        </p:txBody>
      </p:sp>
      <p:sp>
        <p:nvSpPr>
          <p:cNvPr id="5" name="Rectangle 2">
            <a:extLst>
              <a:ext uri="{FF2B5EF4-FFF2-40B4-BE49-F238E27FC236}">
                <a16:creationId xmlns:a16="http://schemas.microsoft.com/office/drawing/2014/main" id="{F5D26347-A56D-38B6-8F9C-E299EE586FDF}"/>
              </a:ext>
            </a:extLst>
          </p:cNvPr>
          <p:cNvSpPr>
            <a:spLocks noGrp="1" noChangeArrowheads="1"/>
          </p:cNvSpPr>
          <p:nvPr>
            <p:ph type="title"/>
          </p:nvPr>
        </p:nvSpPr>
        <p:spPr bwMode="auto">
          <a:xfrm>
            <a:off x="680321" y="2063262"/>
            <a:ext cx="3739279" cy="266105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Ctr="0" compatLnSpc="1">
            <a:prstTxWarp prst="textNoShape">
              <a:avLst/>
            </a:prstTxWarp>
            <a:norm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spcBef>
                <a:spcPct val="0"/>
              </a:spcBef>
              <a:spcAft>
                <a:spcPct val="0"/>
              </a:spcAft>
              <a:buClrTx/>
              <a:buSzTx/>
              <a:buFontTx/>
              <a:buNone/>
              <a:tabLst/>
            </a:pPr>
            <a:r>
              <a:rPr lang="uk-UA" altLang="en-UA" sz="2800">
                <a:solidFill>
                  <a:srgbClr val="FFFFFF"/>
                </a:solidFill>
                <a:latin typeface="Times New Roman" panose="02020603050405020304" pitchFamily="18" charset="0"/>
              </a:rPr>
              <a:t>М</a:t>
            </a:r>
            <a:r>
              <a:rPr kumimoji="0" lang="en-UA" altLang="en-UA" sz="2800" b="0" i="0" u="none" strike="noStrike" cap="none" normalizeH="0" baseline="0">
                <a:ln>
                  <a:noFill/>
                </a:ln>
                <a:solidFill>
                  <a:srgbClr val="FFFFFF"/>
                </a:solidFill>
                <a:effectLst/>
                <a:latin typeface="Times New Roman" panose="02020603050405020304" pitchFamily="18" charset="0"/>
              </a:rPr>
              <a:t>ереж</a:t>
            </a:r>
            <a:r>
              <a:rPr kumimoji="0" lang="uk-UA" altLang="en-UA" sz="2800" b="0" i="0" u="none" strike="noStrike" cap="none" normalizeH="0" baseline="0">
                <a:ln>
                  <a:noFill/>
                </a:ln>
                <a:solidFill>
                  <a:srgbClr val="FFFFFF"/>
                </a:solidFill>
                <a:effectLst/>
                <a:latin typeface="Times New Roman" panose="02020603050405020304" pitchFamily="18" charset="0"/>
              </a:rPr>
              <a:t>а </a:t>
            </a:r>
            <a:r>
              <a:rPr kumimoji="0" lang="en-UA" altLang="en-UA" sz="2800" b="0" i="0" u="none" strike="noStrike" cap="none" normalizeH="0" baseline="0">
                <a:ln>
                  <a:noFill/>
                </a:ln>
                <a:solidFill>
                  <a:srgbClr val="FFFFFF"/>
                </a:solidFill>
                <a:effectLst/>
                <a:latin typeface="Times New Roman" panose="02020603050405020304" pitchFamily="18" charset="0"/>
              </a:rPr>
              <a:t>європейських антикорупційних органів «Європейські партнери проти корупції» (EPAC</a:t>
            </a:r>
            <a:r>
              <a:rPr kumimoji="0" lang="uk-UA" altLang="en-UA" sz="2800" b="0" i="0" u="none" strike="noStrike" cap="none" normalizeH="0" baseline="0">
                <a:ln>
                  <a:noFill/>
                </a:ln>
                <a:solidFill>
                  <a:srgbClr val="FFFFFF"/>
                </a:solidFill>
                <a:effectLst/>
                <a:latin typeface="Times New Roman" panose="02020603050405020304" pitchFamily="18" charset="0"/>
              </a:rPr>
              <a:t>)</a:t>
            </a:r>
            <a:endParaRPr kumimoji="0" lang="en-UA" altLang="en-UA" sz="2800" b="0" i="0" u="none" strike="noStrike" cap="none" normalizeH="0" baseline="0">
              <a:ln>
                <a:noFill/>
              </a:ln>
              <a:solidFill>
                <a:srgbClr val="FFFFFF"/>
              </a:solidFill>
              <a:effectLst/>
              <a:latin typeface="Arial" panose="020B0604020202020204" pitchFamily="34" charset="0"/>
            </a:endParaRPr>
          </a:p>
        </p:txBody>
      </p:sp>
      <p:sp>
        <p:nvSpPr>
          <p:cNvPr id="6" name="Rectangle 3">
            <a:extLst>
              <a:ext uri="{FF2B5EF4-FFF2-40B4-BE49-F238E27FC236}">
                <a16:creationId xmlns:a16="http://schemas.microsoft.com/office/drawing/2014/main" id="{64966E18-421E-F4FD-5BB2-681CE72B9D4F}"/>
              </a:ext>
            </a:extLst>
          </p:cNvPr>
          <p:cNvSpPr>
            <a:spLocks noGrp="1" noChangeArrowheads="1"/>
          </p:cNvSpPr>
          <p:nvPr>
            <p:ph idx="1"/>
          </p:nvPr>
        </p:nvSpPr>
        <p:spPr bwMode="auto">
          <a:xfrm>
            <a:off x="5287995" y="661106"/>
            <a:ext cx="6257362" cy="5503101"/>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ctr" anchorCtr="0" compatLnSpc="1">
            <a:prstTxWarp prst="textNoShape">
              <a:avLst/>
            </a:prstTxWarp>
            <a:norm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spcBef>
                <a:spcPct val="0"/>
              </a:spcBef>
              <a:spcAft>
                <a:spcPts val="600"/>
              </a:spcAft>
              <a:buClrTx/>
              <a:buSzTx/>
              <a:buFontTx/>
              <a:buNone/>
              <a:tabLst/>
            </a:pPr>
            <a:r>
              <a:rPr kumimoji="0" lang="en-UA" altLang="en-UA" sz="1900" b="0" i="0" u="none" strike="noStrike" cap="none" normalizeH="0" baseline="0" dirty="0">
                <a:ln>
                  <a:noFill/>
                </a:ln>
                <a:solidFill>
                  <a:srgbClr val="FFFFFF"/>
                </a:solidFill>
                <a:effectLst/>
                <a:latin typeface="Times New Roman" panose="02020603050405020304" pitchFamily="18" charset="0"/>
              </a:rPr>
              <a:t>Таке рішення було ухвалене на 21-й щорічній конференції та Генеральній асамблеї EPAC/EACN, </a:t>
            </a:r>
            <a:endParaRPr kumimoji="0" lang="uk-UA" altLang="en-UA" sz="1900" b="0" i="0" u="none" strike="noStrike" cap="none" normalizeH="0" baseline="0" dirty="0">
              <a:ln>
                <a:noFill/>
              </a:ln>
              <a:solidFill>
                <a:srgbClr val="FFFFFF"/>
              </a:solidFill>
              <a:effectLst/>
              <a:latin typeface="Times New Roman" panose="02020603050405020304" pitchFamily="18" charset="0"/>
            </a:endParaRPr>
          </a:p>
          <a:p>
            <a:pPr marL="0" marR="0" lvl="0" indent="0" defTabSz="914400" rtl="0" eaLnBrk="0" fontAlgn="base" latinLnBrk="0" hangingPunct="0">
              <a:spcBef>
                <a:spcPct val="0"/>
              </a:spcBef>
              <a:spcAft>
                <a:spcPts val="600"/>
              </a:spcAft>
              <a:buClrTx/>
              <a:buSzTx/>
              <a:buFontTx/>
              <a:buNone/>
              <a:tabLst/>
            </a:pPr>
            <a:r>
              <a:rPr kumimoji="0" lang="en-UA" altLang="en-UA" sz="1900" b="0" i="0" u="none" strike="noStrike" cap="none" normalizeH="0" baseline="0" dirty="0">
                <a:ln>
                  <a:noFill/>
                </a:ln>
                <a:solidFill>
                  <a:srgbClr val="FFFFFF"/>
                </a:solidFill>
                <a:effectLst/>
                <a:latin typeface="Times New Roman" panose="02020603050405020304" pitchFamily="18" charset="0"/>
              </a:rPr>
              <a:t>які відбулись з 23 по 24 листопада 2022 р. Європейські партнери з боротьби з корупцією та </a:t>
            </a:r>
            <a:endParaRPr kumimoji="0" lang="uk-UA" altLang="en-UA" sz="1900" b="0" i="0" u="none" strike="noStrike" cap="none" normalizeH="0" baseline="0" dirty="0">
              <a:ln>
                <a:noFill/>
              </a:ln>
              <a:solidFill>
                <a:srgbClr val="FFFFFF"/>
              </a:solidFill>
              <a:effectLst/>
              <a:latin typeface="Times New Roman" panose="02020603050405020304" pitchFamily="18" charset="0"/>
            </a:endParaRPr>
          </a:p>
          <a:p>
            <a:pPr marL="0" marR="0" lvl="0" indent="0" defTabSz="914400" rtl="0" eaLnBrk="0" fontAlgn="base" latinLnBrk="0" hangingPunct="0">
              <a:spcBef>
                <a:spcPct val="0"/>
              </a:spcBef>
              <a:spcAft>
                <a:spcPts val="600"/>
              </a:spcAft>
              <a:buClrTx/>
              <a:buSzTx/>
              <a:buFontTx/>
              <a:buNone/>
              <a:tabLst/>
            </a:pPr>
            <a:r>
              <a:rPr kumimoji="0" lang="en-UA" altLang="en-UA" sz="1900" b="0" i="0" u="none" strike="noStrike" cap="none" normalizeH="0" baseline="0" dirty="0">
                <a:ln>
                  <a:noFill/>
                </a:ln>
                <a:solidFill>
                  <a:srgbClr val="FFFFFF"/>
                </a:solidFill>
                <a:effectLst/>
                <a:latin typeface="Times New Roman" panose="02020603050405020304" pitchFamily="18" charset="0"/>
              </a:rPr>
              <a:t>Європейська антикорупційна мережа є незалежними форумами фа-хівців-практиків, об’єднаних спільною метою запобігання та боротьби з корупцією. </a:t>
            </a:r>
            <a:endParaRPr kumimoji="0" lang="uk-UA" altLang="en-UA" sz="1900" b="0" i="0" u="none" strike="noStrike" cap="none" normalizeH="0" baseline="0" dirty="0">
              <a:ln>
                <a:noFill/>
              </a:ln>
              <a:solidFill>
                <a:srgbClr val="FFFFFF"/>
              </a:solidFill>
              <a:effectLst/>
              <a:latin typeface="Times New Roman" panose="02020603050405020304" pitchFamily="18" charset="0"/>
            </a:endParaRPr>
          </a:p>
          <a:p>
            <a:pPr marL="0" marR="0" lvl="0" indent="0" defTabSz="914400" rtl="0" eaLnBrk="0" fontAlgn="base" latinLnBrk="0" hangingPunct="0">
              <a:spcBef>
                <a:spcPct val="0"/>
              </a:spcBef>
              <a:spcAft>
                <a:spcPts val="600"/>
              </a:spcAft>
              <a:buClrTx/>
              <a:buSzTx/>
              <a:buFontTx/>
              <a:buNone/>
              <a:tabLst/>
            </a:pPr>
            <a:r>
              <a:rPr kumimoji="0" lang="en-UA" altLang="en-UA" sz="1900" b="0" i="0" u="none" strike="noStrike" cap="none" normalizeH="0" baseline="0" dirty="0">
                <a:ln>
                  <a:noFill/>
                </a:ln>
                <a:solidFill>
                  <a:srgbClr val="FFFFFF"/>
                </a:solidFill>
                <a:effectLst/>
                <a:latin typeface="Times New Roman" panose="02020603050405020304" pitchFamily="18" charset="0"/>
              </a:rPr>
              <a:t>До складу EPAC вхо-дять антикорупційні відомства та органи нагляду за діяльністю поліції держав-членів Ради Європи. </a:t>
            </a:r>
            <a:endParaRPr kumimoji="0" lang="uk-UA" altLang="en-UA" sz="1900" b="0" i="0" u="none" strike="noStrike" cap="none" normalizeH="0" baseline="0" dirty="0">
              <a:ln>
                <a:noFill/>
              </a:ln>
              <a:solidFill>
                <a:srgbClr val="FFFFFF"/>
              </a:solidFill>
              <a:effectLst/>
              <a:latin typeface="Times New Roman" panose="02020603050405020304" pitchFamily="18" charset="0"/>
            </a:endParaRPr>
          </a:p>
          <a:p>
            <a:pPr marL="0" marR="0" lvl="0" indent="0" defTabSz="914400" rtl="0" eaLnBrk="0" fontAlgn="base" latinLnBrk="0" hangingPunct="0">
              <a:spcBef>
                <a:spcPct val="0"/>
              </a:spcBef>
              <a:spcAft>
                <a:spcPts val="600"/>
              </a:spcAft>
              <a:buClrTx/>
              <a:buSzTx/>
              <a:buFontTx/>
              <a:buNone/>
              <a:tabLst/>
            </a:pPr>
            <a:r>
              <a:rPr kumimoji="0" lang="en-UA" altLang="en-UA" sz="1900" b="0" i="0" u="none" strike="noStrike" cap="none" normalizeH="0" baseline="0" dirty="0">
                <a:ln>
                  <a:noFill/>
                </a:ln>
                <a:solidFill>
                  <a:srgbClr val="FFFFFF"/>
                </a:solidFill>
                <a:effectLst/>
                <a:latin typeface="Times New Roman" panose="02020603050405020304" pitchFamily="18" charset="0"/>
              </a:rPr>
              <a:t>EACN об’єднує антикорупційні органи країн-членів Європейського Союзу. </a:t>
            </a:r>
            <a:endParaRPr kumimoji="0" lang="uk-UA" altLang="en-UA" sz="1900" b="0" i="0" u="none" strike="noStrike" cap="none" normalizeH="0" baseline="0" dirty="0">
              <a:ln>
                <a:noFill/>
              </a:ln>
              <a:solidFill>
                <a:srgbClr val="FFFFFF"/>
              </a:solidFill>
              <a:effectLst/>
              <a:latin typeface="Times New Roman" panose="02020603050405020304" pitchFamily="18" charset="0"/>
            </a:endParaRPr>
          </a:p>
          <a:p>
            <a:pPr marL="0" marR="0" lvl="0" indent="0" defTabSz="914400" rtl="0" eaLnBrk="0" fontAlgn="base" latinLnBrk="0" hangingPunct="0">
              <a:spcBef>
                <a:spcPct val="0"/>
              </a:spcBef>
              <a:spcAft>
                <a:spcPts val="600"/>
              </a:spcAft>
              <a:buClrTx/>
              <a:buSzTx/>
              <a:buFontTx/>
              <a:buNone/>
              <a:tabLst/>
            </a:pPr>
            <a:r>
              <a:rPr kumimoji="0" lang="en-UA" altLang="en-UA" sz="1900" b="0" i="0" u="none" strike="noStrike" cap="none" normalizeH="0" baseline="0" dirty="0">
                <a:ln>
                  <a:noFill/>
                </a:ln>
                <a:solidFill>
                  <a:srgbClr val="FFFFFF"/>
                </a:solidFill>
                <a:effectLst/>
                <a:latin typeface="Times New Roman" panose="02020603050405020304" pitchFamily="18" charset="0"/>
              </a:rPr>
              <a:t>На конференції обговорювались пи-тання, пов›язані із розслідуванням корупції на високому рівні, міжнародним співробітництвом та обміном інформацією, </a:t>
            </a:r>
            <a:endParaRPr kumimoji="0" lang="uk-UA" altLang="en-UA" sz="1900" b="0" i="0" u="none" strike="noStrike" cap="none" normalizeH="0" baseline="0" dirty="0">
              <a:ln>
                <a:noFill/>
              </a:ln>
              <a:solidFill>
                <a:srgbClr val="FFFFFF"/>
              </a:solidFill>
              <a:effectLst/>
              <a:latin typeface="Times New Roman" panose="02020603050405020304" pitchFamily="18" charset="0"/>
            </a:endParaRPr>
          </a:p>
          <a:p>
            <a:pPr marL="0" marR="0" lvl="0" indent="0" defTabSz="914400" rtl="0" eaLnBrk="0" fontAlgn="base" latinLnBrk="0" hangingPunct="0">
              <a:spcBef>
                <a:spcPct val="0"/>
              </a:spcBef>
              <a:spcAft>
                <a:spcPts val="600"/>
              </a:spcAft>
              <a:buClrTx/>
              <a:buSzTx/>
              <a:buFontTx/>
              <a:buNone/>
              <a:tabLst/>
            </a:pPr>
            <a:r>
              <a:rPr kumimoji="0" lang="en-UA" altLang="en-UA" sz="1900" b="0" i="0" u="none" strike="noStrike" cap="none" normalizeH="0" baseline="0" dirty="0">
                <a:ln>
                  <a:noFill/>
                </a:ln>
                <a:solidFill>
                  <a:srgbClr val="FFFFFF"/>
                </a:solidFill>
                <a:effectLst/>
                <a:latin typeface="Times New Roman" panose="02020603050405020304" pitchFamily="18" charset="0"/>
              </a:rPr>
              <a:t>поверненням активів, отриманих злочинним шляхом, а також новими інструментами для запобігання корупції та оцінки ризик</a:t>
            </a:r>
            <a:r>
              <a:rPr kumimoji="0" lang="uk-UA" altLang="en-UA" sz="1900" b="0" i="0" u="none" strike="noStrike" cap="none" normalizeH="0" baseline="0" dirty="0" err="1">
                <a:ln>
                  <a:noFill/>
                </a:ln>
                <a:solidFill>
                  <a:srgbClr val="FFFFFF"/>
                </a:solidFill>
                <a:effectLst/>
                <a:latin typeface="Times New Roman" panose="02020603050405020304" pitchFamily="18" charset="0"/>
              </a:rPr>
              <a:t>ів</a:t>
            </a:r>
            <a:endParaRPr kumimoji="0" lang="en-UA" altLang="en-UA" sz="1900" b="0" i="0" u="none" strike="noStrike" cap="none" normalizeH="0" baseline="0" dirty="0">
              <a:ln>
                <a:noFill/>
              </a:ln>
              <a:solidFill>
                <a:srgbClr val="FFFFFF"/>
              </a:solidFill>
              <a:effectLst/>
              <a:latin typeface="Arial" panose="020B0604020202020204" pitchFamily="34" charset="0"/>
            </a:endParaRPr>
          </a:p>
        </p:txBody>
      </p:sp>
    </p:spTree>
    <p:extLst>
      <p:ext uri="{BB962C8B-B14F-4D97-AF65-F5344CB8AC3E}">
        <p14:creationId xmlns:p14="http://schemas.microsoft.com/office/powerpoint/2010/main" val="1664594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8F823-5DF9-B918-55ED-C45C36C23425}"/>
              </a:ext>
            </a:extLst>
          </p:cNvPr>
          <p:cNvSpPr>
            <a:spLocks noGrp="1"/>
          </p:cNvSpPr>
          <p:nvPr>
            <p:ph type="title"/>
          </p:nvPr>
        </p:nvSpPr>
        <p:spPr/>
        <p:txBody>
          <a:bodyPr/>
          <a:lstStyle/>
          <a:p>
            <a:r>
              <a:rPr lang="uk-UA"/>
              <a:t>Список рекомендованої літератури:</a:t>
            </a:r>
            <a:endParaRPr lang="en-UA" dirty="0"/>
          </a:p>
        </p:txBody>
      </p:sp>
      <p:sp>
        <p:nvSpPr>
          <p:cNvPr id="3" name="Content Placeholder 2">
            <a:extLst>
              <a:ext uri="{FF2B5EF4-FFF2-40B4-BE49-F238E27FC236}">
                <a16:creationId xmlns:a16="http://schemas.microsoft.com/office/drawing/2014/main" id="{EF93D51B-E1AE-D865-C981-91B5201D7C70}"/>
              </a:ext>
            </a:extLst>
          </p:cNvPr>
          <p:cNvSpPr>
            <a:spLocks noGrp="1"/>
          </p:cNvSpPr>
          <p:nvPr>
            <p:ph idx="1"/>
          </p:nvPr>
        </p:nvSpPr>
        <p:spPr>
          <a:xfrm>
            <a:off x="680321" y="2336872"/>
            <a:ext cx="9613861" cy="3767899"/>
          </a:xfrm>
        </p:spPr>
        <p:txBody>
          <a:bodyPr>
            <a:normAutofit fontScale="40000" lnSpcReduction="20000"/>
          </a:bodyPr>
          <a:lstStyle/>
          <a:p>
            <a:pPr algn="just"/>
            <a:r>
              <a:rPr lang="uk-UA" sz="2900" dirty="0">
                <a:solidFill>
                  <a:schemeClr val="bg1"/>
                </a:solidFill>
                <a:highlight>
                  <a:srgbClr val="00FFFF"/>
                </a:highlight>
                <a:latin typeface="Times New Roman" panose="02020603050405020304" pitchFamily="18" charset="0"/>
                <a:cs typeface="Times New Roman" panose="02020603050405020304" pitchFamily="18" charset="0"/>
              </a:rPr>
              <a:t>Судові, правоохоронні, контрольно-наглядові та правозахисні органи України : підручник / МВС України, Харків. </a:t>
            </a:r>
            <a:r>
              <a:rPr lang="uk-UA" sz="2900" dirty="0" err="1">
                <a:solidFill>
                  <a:schemeClr val="bg1"/>
                </a:solidFill>
                <a:highlight>
                  <a:srgbClr val="00FFFF"/>
                </a:highlight>
                <a:latin typeface="Times New Roman" panose="02020603050405020304" pitchFamily="18" charset="0"/>
                <a:cs typeface="Times New Roman" panose="02020603050405020304" pitchFamily="18" charset="0"/>
              </a:rPr>
              <a:t>нац</a:t>
            </a:r>
            <a:r>
              <a:rPr lang="uk-UA" sz="2900" dirty="0">
                <a:solidFill>
                  <a:schemeClr val="bg1"/>
                </a:solidFill>
                <a:highlight>
                  <a:srgbClr val="00FFFF"/>
                </a:highlight>
                <a:latin typeface="Times New Roman" panose="02020603050405020304" pitchFamily="18" charset="0"/>
                <a:cs typeface="Times New Roman" panose="02020603050405020304" pitchFamily="18" charset="0"/>
              </a:rPr>
              <a:t>. ун-т </a:t>
            </a:r>
            <a:r>
              <a:rPr lang="uk-UA" sz="2900" dirty="0" err="1">
                <a:solidFill>
                  <a:schemeClr val="bg1"/>
                </a:solidFill>
                <a:highlight>
                  <a:srgbClr val="00FFFF"/>
                </a:highlight>
                <a:latin typeface="Times New Roman" panose="02020603050405020304" pitchFamily="18" charset="0"/>
                <a:cs typeface="Times New Roman" panose="02020603050405020304" pitchFamily="18" charset="0"/>
              </a:rPr>
              <a:t>внутр</a:t>
            </a:r>
            <a:r>
              <a:rPr lang="uk-UA" sz="2900" dirty="0">
                <a:solidFill>
                  <a:schemeClr val="bg1"/>
                </a:solidFill>
                <a:highlight>
                  <a:srgbClr val="00FFFF"/>
                </a:highlight>
                <a:latin typeface="Times New Roman" panose="02020603050405020304" pitchFamily="18" charset="0"/>
                <a:cs typeface="Times New Roman" panose="02020603050405020304" pitchFamily="18" charset="0"/>
              </a:rPr>
              <a:t>. справ ; за </a:t>
            </a:r>
            <a:r>
              <a:rPr lang="uk-UA" sz="2900" dirty="0" err="1">
                <a:solidFill>
                  <a:schemeClr val="bg1"/>
                </a:solidFill>
                <a:highlight>
                  <a:srgbClr val="00FFFF"/>
                </a:highlight>
                <a:latin typeface="Times New Roman" panose="02020603050405020304" pitchFamily="18" charset="0"/>
                <a:cs typeface="Times New Roman" panose="02020603050405020304" pitchFamily="18" charset="0"/>
              </a:rPr>
              <a:t>заг</a:t>
            </a:r>
            <a:r>
              <a:rPr lang="uk-UA" sz="2900" dirty="0">
                <a:solidFill>
                  <a:schemeClr val="bg1"/>
                </a:solidFill>
                <a:highlight>
                  <a:srgbClr val="00FFFF"/>
                </a:highlight>
                <a:latin typeface="Times New Roman" panose="02020603050405020304" pitchFamily="18" charset="0"/>
                <a:cs typeface="Times New Roman" panose="02020603050405020304" pitchFamily="18" charset="0"/>
              </a:rPr>
              <a:t>. ред. д-ра </a:t>
            </a:r>
            <a:r>
              <a:rPr lang="uk-UA" sz="2900" dirty="0" err="1">
                <a:solidFill>
                  <a:schemeClr val="bg1"/>
                </a:solidFill>
                <a:highlight>
                  <a:srgbClr val="00FFFF"/>
                </a:highlight>
                <a:latin typeface="Times New Roman" panose="02020603050405020304" pitchFamily="18" charset="0"/>
                <a:cs typeface="Times New Roman" panose="02020603050405020304" pitchFamily="18" charset="0"/>
              </a:rPr>
              <a:t>юрид</a:t>
            </a:r>
            <a:r>
              <a:rPr lang="uk-UA" sz="2900" dirty="0">
                <a:solidFill>
                  <a:schemeClr val="bg1"/>
                </a:solidFill>
                <a:highlight>
                  <a:srgbClr val="00FFFF"/>
                </a:highlight>
                <a:latin typeface="Times New Roman" panose="02020603050405020304" pitchFamily="18" charset="0"/>
                <a:cs typeface="Times New Roman" panose="02020603050405020304" pitchFamily="18" charset="0"/>
              </a:rPr>
              <a:t>. наук, проф. С. М. </a:t>
            </a:r>
            <a:r>
              <a:rPr lang="uk-UA" sz="2900" dirty="0" err="1">
                <a:solidFill>
                  <a:schemeClr val="bg1"/>
                </a:solidFill>
                <a:highlight>
                  <a:srgbClr val="00FFFF"/>
                </a:highlight>
                <a:latin typeface="Times New Roman" panose="02020603050405020304" pitchFamily="18" charset="0"/>
                <a:cs typeface="Times New Roman" panose="02020603050405020304" pitchFamily="18" charset="0"/>
              </a:rPr>
              <a:t>Гусарова</a:t>
            </a:r>
            <a:r>
              <a:rPr lang="uk-UA" sz="2900" dirty="0">
                <a:solidFill>
                  <a:schemeClr val="bg1"/>
                </a:solidFill>
                <a:highlight>
                  <a:srgbClr val="00FFFF"/>
                </a:highlight>
                <a:latin typeface="Times New Roman" panose="02020603050405020304" pitchFamily="18" charset="0"/>
                <a:cs typeface="Times New Roman" panose="02020603050405020304" pitchFamily="18" charset="0"/>
              </a:rPr>
              <a:t> ; [С. М. </a:t>
            </a:r>
            <a:r>
              <a:rPr lang="uk-UA" sz="2900" dirty="0" err="1">
                <a:solidFill>
                  <a:schemeClr val="bg1"/>
                </a:solidFill>
                <a:highlight>
                  <a:srgbClr val="00FFFF"/>
                </a:highlight>
                <a:latin typeface="Times New Roman" panose="02020603050405020304" pitchFamily="18" charset="0"/>
                <a:cs typeface="Times New Roman" panose="02020603050405020304" pitchFamily="18" charset="0"/>
              </a:rPr>
              <a:t>Гусаров</a:t>
            </a:r>
            <a:r>
              <a:rPr lang="uk-UA" sz="2900" dirty="0">
                <a:solidFill>
                  <a:schemeClr val="bg1"/>
                </a:solidFill>
                <a:highlight>
                  <a:srgbClr val="00FFFF"/>
                </a:highlight>
                <a:latin typeface="Times New Roman" panose="02020603050405020304" pitchFamily="18" charset="0"/>
                <a:cs typeface="Times New Roman" panose="02020603050405020304" pitchFamily="18" charset="0"/>
              </a:rPr>
              <a:t>, О. </a:t>
            </a:r>
            <a:r>
              <a:rPr lang="uk-UA" sz="2900" dirty="0" err="1">
                <a:solidFill>
                  <a:schemeClr val="bg1"/>
                </a:solidFill>
                <a:highlight>
                  <a:srgbClr val="00FFFF"/>
                </a:highlight>
                <a:latin typeface="Times New Roman" panose="02020603050405020304" pitchFamily="18" charset="0"/>
                <a:cs typeface="Times New Roman" panose="02020603050405020304" pitchFamily="18" charset="0"/>
              </a:rPr>
              <a:t>Ю</a:t>
            </a:r>
            <a:r>
              <a:rPr lang="uk-UA" sz="2900" dirty="0">
                <a:solidFill>
                  <a:schemeClr val="bg1"/>
                </a:solidFill>
                <a:highlight>
                  <a:srgbClr val="00FFFF"/>
                </a:highlight>
                <a:latin typeface="Times New Roman" panose="02020603050405020304" pitchFamily="18" charset="0"/>
                <a:cs typeface="Times New Roman" panose="02020603050405020304" pitchFamily="18" charset="0"/>
              </a:rPr>
              <a:t>. </a:t>
            </a:r>
            <a:r>
              <a:rPr lang="uk-UA" sz="2900" dirty="0" err="1">
                <a:solidFill>
                  <a:schemeClr val="bg1"/>
                </a:solidFill>
                <a:highlight>
                  <a:srgbClr val="00FFFF"/>
                </a:highlight>
                <a:latin typeface="Times New Roman" panose="02020603050405020304" pitchFamily="18" charset="0"/>
                <a:cs typeface="Times New Roman" panose="02020603050405020304" pitchFamily="18" charset="0"/>
              </a:rPr>
              <a:t>Салманова</a:t>
            </a:r>
            <a:r>
              <a:rPr lang="uk-UA" sz="2900" dirty="0">
                <a:solidFill>
                  <a:schemeClr val="bg1"/>
                </a:solidFill>
                <a:highlight>
                  <a:srgbClr val="00FFFF"/>
                </a:highlight>
                <a:latin typeface="Times New Roman" panose="02020603050405020304" pitchFamily="18" charset="0"/>
                <a:cs typeface="Times New Roman" panose="02020603050405020304" pitchFamily="18" charset="0"/>
              </a:rPr>
              <a:t>, А. Т. </a:t>
            </a:r>
            <a:r>
              <a:rPr lang="uk-UA" sz="2900" dirty="0" err="1">
                <a:solidFill>
                  <a:schemeClr val="bg1"/>
                </a:solidFill>
                <a:highlight>
                  <a:srgbClr val="00FFFF"/>
                </a:highlight>
                <a:latin typeface="Times New Roman" panose="02020603050405020304" pitchFamily="18" charset="0"/>
                <a:cs typeface="Times New Roman" panose="02020603050405020304" pitchFamily="18" charset="0"/>
              </a:rPr>
              <a:t>Комзюк</a:t>
            </a:r>
            <a:r>
              <a:rPr lang="uk-UA" sz="2900" dirty="0">
                <a:solidFill>
                  <a:schemeClr val="bg1"/>
                </a:solidFill>
                <a:highlight>
                  <a:srgbClr val="00FFFF"/>
                </a:highlight>
                <a:latin typeface="Times New Roman" panose="02020603050405020304" pitchFamily="18" charset="0"/>
                <a:cs typeface="Times New Roman" panose="02020603050405020304" pitchFamily="18" charset="0"/>
              </a:rPr>
              <a:t> та ін.]. Харків, 2020.  508 с.</a:t>
            </a:r>
          </a:p>
          <a:p>
            <a:pPr algn="just"/>
            <a:r>
              <a:rPr lang="uk-UA" sz="2900" dirty="0">
                <a:solidFill>
                  <a:schemeClr val="bg1"/>
                </a:solidFill>
                <a:highlight>
                  <a:srgbClr val="00FFFF"/>
                </a:highlight>
                <a:latin typeface="Times New Roman" panose="02020603050405020304" pitchFamily="18" charset="0"/>
                <a:cs typeface="Times New Roman" panose="02020603050405020304" pitchFamily="18" charset="0"/>
              </a:rPr>
              <a:t>Тарасенко, О. С., </a:t>
            </a:r>
            <a:r>
              <a:rPr lang="uk-UA" sz="2900" dirty="0" err="1">
                <a:solidFill>
                  <a:schemeClr val="bg1"/>
                </a:solidFill>
                <a:highlight>
                  <a:srgbClr val="00FFFF"/>
                </a:highlight>
                <a:latin typeface="Times New Roman" panose="02020603050405020304" pitchFamily="18" charset="0"/>
                <a:cs typeface="Times New Roman" panose="02020603050405020304" pitchFamily="18" charset="0"/>
              </a:rPr>
              <a:t>Умрихіна</a:t>
            </a:r>
            <a:r>
              <a:rPr lang="uk-UA" sz="2900" dirty="0">
                <a:solidFill>
                  <a:schemeClr val="bg1"/>
                </a:solidFill>
                <a:highlight>
                  <a:srgbClr val="00FFFF"/>
                </a:highlight>
                <a:latin typeface="Times New Roman" panose="02020603050405020304" pitchFamily="18" charset="0"/>
                <a:cs typeface="Times New Roman" panose="02020603050405020304" pitchFamily="18" charset="0"/>
              </a:rPr>
              <a:t>, І. О., &amp; </a:t>
            </a:r>
            <a:r>
              <a:rPr lang="uk-UA" sz="2900" dirty="0" err="1">
                <a:solidFill>
                  <a:schemeClr val="bg1"/>
                </a:solidFill>
                <a:highlight>
                  <a:srgbClr val="00FFFF"/>
                </a:highlight>
                <a:latin typeface="Times New Roman" panose="02020603050405020304" pitchFamily="18" charset="0"/>
                <a:cs typeface="Times New Roman" panose="02020603050405020304" pitchFamily="18" charset="0"/>
              </a:rPr>
              <a:t>Дронік</a:t>
            </a:r>
            <a:r>
              <a:rPr lang="uk-UA" sz="2900" dirty="0">
                <a:solidFill>
                  <a:schemeClr val="bg1"/>
                </a:solidFill>
                <a:highlight>
                  <a:srgbClr val="00FFFF"/>
                </a:highlight>
                <a:latin typeface="Times New Roman" panose="02020603050405020304" pitchFamily="18" charset="0"/>
                <a:cs typeface="Times New Roman" panose="02020603050405020304" pitchFamily="18" charset="0"/>
              </a:rPr>
              <a:t>, </a:t>
            </a:r>
            <a:r>
              <a:rPr lang="uk-UA" sz="2900" dirty="0" err="1">
                <a:solidFill>
                  <a:schemeClr val="bg1"/>
                </a:solidFill>
                <a:highlight>
                  <a:srgbClr val="00FFFF"/>
                </a:highlight>
                <a:latin typeface="Times New Roman" panose="02020603050405020304" pitchFamily="18" charset="0"/>
                <a:cs typeface="Times New Roman" panose="02020603050405020304" pitchFamily="18" charset="0"/>
              </a:rPr>
              <a:t>Д</a:t>
            </a:r>
            <a:r>
              <a:rPr lang="uk-UA" sz="2900" dirty="0">
                <a:solidFill>
                  <a:schemeClr val="bg1"/>
                </a:solidFill>
                <a:highlight>
                  <a:srgbClr val="00FFFF"/>
                </a:highlight>
                <a:latin typeface="Times New Roman" panose="02020603050405020304" pitchFamily="18" charset="0"/>
                <a:cs typeface="Times New Roman" panose="02020603050405020304" pitchFamily="18" charset="0"/>
              </a:rPr>
              <a:t>. С. (2025). КЛАСИФІКАЦІЯ ТА ОЗНАКИ ПОЛІЦЕЙСЬКИХ ПОСЛУГ. </a:t>
            </a:r>
            <a:r>
              <a:rPr lang="uk-UA" sz="2900" i="1" dirty="0">
                <a:solidFill>
                  <a:schemeClr val="bg1"/>
                </a:solidFill>
                <a:highlight>
                  <a:srgbClr val="00FFFF"/>
                </a:highlight>
                <a:latin typeface="Times New Roman" panose="02020603050405020304" pitchFamily="18" charset="0"/>
                <a:cs typeface="Times New Roman" panose="02020603050405020304" pitchFamily="18" charset="0"/>
              </a:rPr>
              <a:t>Українська </a:t>
            </a:r>
            <a:r>
              <a:rPr lang="uk-UA" sz="2900" i="1" dirty="0" err="1">
                <a:solidFill>
                  <a:schemeClr val="bg1"/>
                </a:solidFill>
                <a:highlight>
                  <a:srgbClr val="00FFFF"/>
                </a:highlight>
                <a:latin typeface="Times New Roman" panose="02020603050405020304" pitchFamily="18" charset="0"/>
                <a:cs typeface="Times New Roman" panose="02020603050405020304" pitchFamily="18" charset="0"/>
              </a:rPr>
              <a:t>поліцеїстика</a:t>
            </a:r>
            <a:r>
              <a:rPr lang="uk-UA" sz="2900" i="1" dirty="0">
                <a:solidFill>
                  <a:schemeClr val="bg1"/>
                </a:solidFill>
                <a:highlight>
                  <a:srgbClr val="00FFFF"/>
                </a:highlight>
                <a:latin typeface="Times New Roman" panose="02020603050405020304" pitchFamily="18" charset="0"/>
                <a:cs typeface="Times New Roman" panose="02020603050405020304" pitchFamily="18" charset="0"/>
              </a:rPr>
              <a:t>: теорія, законодавство, практика</a:t>
            </a:r>
            <a:r>
              <a:rPr lang="uk-UA" sz="2900" dirty="0">
                <a:solidFill>
                  <a:schemeClr val="bg1"/>
                </a:solidFill>
                <a:highlight>
                  <a:srgbClr val="00FFFF"/>
                </a:highlight>
                <a:latin typeface="Times New Roman" panose="02020603050405020304" pitchFamily="18" charset="0"/>
                <a:cs typeface="Times New Roman" panose="02020603050405020304" pitchFamily="18" charset="0"/>
              </a:rPr>
              <a:t>, (1), 30–35. </a:t>
            </a:r>
            <a:r>
              <a:rPr lang="en-US" sz="2900" dirty="0">
                <a:solidFill>
                  <a:schemeClr val="bg1"/>
                </a:solidFill>
                <a:highlight>
                  <a:srgbClr val="00FFFF"/>
                </a:highlight>
                <a:latin typeface="Times New Roman" panose="02020603050405020304" pitchFamily="18" charset="0"/>
                <a:cs typeface="Times New Roman" panose="02020603050405020304" pitchFamily="18" charset="0"/>
                <a:hlinkClick r:id="rId2"/>
              </a:rPr>
              <a:t>https://doi.org/10.32782/2709-9261-2025-1-13-5</a:t>
            </a:r>
            <a:r>
              <a:rPr lang="uk-UA" sz="2900" dirty="0">
                <a:solidFill>
                  <a:schemeClr val="bg1"/>
                </a:solidFill>
                <a:highlight>
                  <a:srgbClr val="00FFFF"/>
                </a:highlight>
                <a:latin typeface="Times New Roman" panose="02020603050405020304" pitchFamily="18" charset="0"/>
                <a:cs typeface="Times New Roman" panose="02020603050405020304" pitchFamily="18" charset="0"/>
              </a:rPr>
              <a:t> </a:t>
            </a:r>
          </a:p>
          <a:p>
            <a:pPr algn="just"/>
            <a:r>
              <a:rPr lang="uk-UA" sz="2900" dirty="0">
                <a:solidFill>
                  <a:schemeClr val="bg1"/>
                </a:solidFill>
                <a:highlight>
                  <a:srgbClr val="00FFFF"/>
                </a:highlight>
                <a:latin typeface="Times New Roman" panose="02020603050405020304" pitchFamily="18" charset="0"/>
                <a:cs typeface="Times New Roman" panose="02020603050405020304" pitchFamily="18" charset="0"/>
              </a:rPr>
              <a:t>Про затвердження переліку платних послуг, які надаються під розділами міністерства внутрішніх справ </a:t>
            </a:r>
            <a:r>
              <a:rPr lang="uk-UA" sz="2900" b="1" dirty="0">
                <a:solidFill>
                  <a:schemeClr val="bg1"/>
                </a:solidFill>
                <a:highlight>
                  <a:srgbClr val="00FFFF"/>
                </a:highlight>
                <a:latin typeface="Times New Roman" panose="02020603050405020304" pitchFamily="18" charset="0"/>
                <a:cs typeface="Times New Roman" panose="02020603050405020304" pitchFamily="18" charset="0"/>
              </a:rPr>
              <a:t>Національної поліції та Державної міграційної служби, і розміру плати за їх надання: Постанова КМУ від 4 червня 2007 року.  </a:t>
            </a:r>
            <a:r>
              <a:rPr lang="en-US" sz="2900" b="1" dirty="0">
                <a:solidFill>
                  <a:srgbClr val="FFAE3E"/>
                </a:solidFill>
                <a:highlight>
                  <a:srgbClr val="00FFFF"/>
                </a:highlight>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https://</a:t>
            </a:r>
            <a:r>
              <a:rPr lang="en-US" sz="2900" b="1" dirty="0" err="1">
                <a:solidFill>
                  <a:srgbClr val="FFAE3E"/>
                </a:solidFill>
                <a:highlight>
                  <a:srgbClr val="00FFFF"/>
                </a:highlight>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zakon.rada.gov.ua</a:t>
            </a:r>
            <a:r>
              <a:rPr lang="en-US" sz="2900" b="1" dirty="0">
                <a:solidFill>
                  <a:srgbClr val="FFAE3E"/>
                </a:solidFill>
                <a:highlight>
                  <a:srgbClr val="00FFFF"/>
                </a:highlight>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/laws/show/795-2007-</a:t>
            </a:r>
            <a:r>
              <a:rPr lang="uk-UA" sz="2900" b="1" dirty="0">
                <a:solidFill>
                  <a:srgbClr val="FFAE3E"/>
                </a:solidFill>
                <a:highlight>
                  <a:srgbClr val="00FFFF"/>
                </a:highlight>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п#</a:t>
            </a:r>
            <a:r>
              <a:rPr lang="en-US" sz="2900" b="1" dirty="0">
                <a:solidFill>
                  <a:schemeClr val="bg1"/>
                </a:solidFill>
                <a:highlight>
                  <a:srgbClr val="00FFFF"/>
                </a:highlight>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Text</a:t>
            </a:r>
            <a:endParaRPr lang="uk-UA" sz="2900" b="1" dirty="0">
              <a:solidFill>
                <a:schemeClr val="bg1"/>
              </a:solidFill>
              <a:highlight>
                <a:srgbClr val="00FFFF"/>
              </a:highlight>
              <a:latin typeface="Times New Roman" panose="02020603050405020304" pitchFamily="18" charset="0"/>
              <a:cs typeface="Times New Roman" panose="02020603050405020304" pitchFamily="18" charset="0"/>
            </a:endParaRPr>
          </a:p>
          <a:p>
            <a:pPr algn="just"/>
            <a:r>
              <a:rPr lang="uk-UA" sz="2900" dirty="0">
                <a:solidFill>
                  <a:schemeClr val="bg1"/>
                </a:solidFill>
                <a:highlight>
                  <a:srgbClr val="00FFFF"/>
                </a:highlight>
                <a:latin typeface="Times New Roman" panose="02020603050405020304" pitchFamily="18" charset="0"/>
                <a:cs typeface="Times New Roman" panose="02020603050405020304" pitchFamily="18" charset="0"/>
              </a:rPr>
              <a:t>Інструкція про порядок використання правоохоронними органами України інформації Міжнародної організації кримінальної поліції – Інтерпол, затвердженої </a:t>
            </a:r>
            <a:r>
              <a:rPr lang="uk-UA" sz="2900" dirty="0" err="1">
                <a:solidFill>
                  <a:schemeClr val="bg1"/>
                </a:solidFill>
                <a:highlight>
                  <a:srgbClr val="00FFFF"/>
                </a:highlight>
                <a:latin typeface="Times New Roman" panose="02020603050405020304" pitchFamily="18" charset="0"/>
                <a:cs typeface="Times New Roman" panose="02020603050405020304" pitchFamily="18" charset="0"/>
              </a:rPr>
              <a:t>Наказаом</a:t>
            </a:r>
            <a:r>
              <a:rPr lang="uk-UA" sz="2900" dirty="0">
                <a:solidFill>
                  <a:schemeClr val="bg1"/>
                </a:solidFill>
                <a:highlight>
                  <a:srgbClr val="00FFFF"/>
                </a:highlight>
                <a:latin typeface="Times New Roman" panose="02020603050405020304" pitchFamily="18" charset="0"/>
                <a:cs typeface="Times New Roman" panose="02020603050405020304" pitchFamily="18" charset="0"/>
              </a:rPr>
              <a:t> міністерства внутрішніх справ України, Офісом Генерального прокурора, Національним антикорупційним бюро України, Службою безпеки України, Державним бюро розслідувань, міністерством фінансів України, Міністерством юстиції України від 17.08.2020. р. </a:t>
            </a:r>
          </a:p>
          <a:p>
            <a:pPr algn="just"/>
            <a:r>
              <a:rPr lang="uk-UA" sz="2900" dirty="0">
                <a:solidFill>
                  <a:schemeClr val="bg1"/>
                </a:solidFill>
                <a:highlight>
                  <a:srgbClr val="00FFFF"/>
                </a:highlight>
                <a:latin typeface="Times New Roman" panose="02020603050405020304" pitchFamily="18" charset="0"/>
                <a:cs typeface="Times New Roman" panose="02020603050405020304" pitchFamily="18" charset="0"/>
              </a:rPr>
              <a:t>Соломаха А.Г. Ретроспектива та перспективи поліцейського права в Україні. </a:t>
            </a:r>
            <a:r>
              <a:rPr lang="uk-UA" sz="2900" i="1" dirty="0">
                <a:solidFill>
                  <a:schemeClr val="bg1"/>
                </a:solidFill>
                <a:highlight>
                  <a:srgbClr val="00FFFF"/>
                </a:highlight>
                <a:latin typeface="Times New Roman" panose="02020603050405020304" pitchFamily="18" charset="0"/>
                <a:cs typeface="Times New Roman" panose="02020603050405020304" pitchFamily="18" charset="0"/>
              </a:rPr>
              <a:t>Адміністративне право і процес</a:t>
            </a:r>
            <a:r>
              <a:rPr lang="uk-UA" sz="2900" dirty="0">
                <a:solidFill>
                  <a:schemeClr val="bg1"/>
                </a:solidFill>
                <a:highlight>
                  <a:srgbClr val="00FFFF"/>
                </a:highlight>
                <a:latin typeface="Times New Roman" panose="02020603050405020304" pitchFamily="18" charset="0"/>
                <a:cs typeface="Times New Roman" panose="02020603050405020304" pitchFamily="18" charset="0"/>
              </a:rPr>
              <a:t>. 2015. № 1(11).</a:t>
            </a:r>
          </a:p>
          <a:p>
            <a:pPr algn="just"/>
            <a:r>
              <a:rPr lang="uk-UA" sz="2900" dirty="0">
                <a:solidFill>
                  <a:schemeClr val="bg1"/>
                </a:solidFill>
                <a:highlight>
                  <a:srgbClr val="00FFFF"/>
                </a:highlight>
                <a:latin typeface="Times New Roman" panose="02020603050405020304" pitchFamily="18" charset="0"/>
                <a:cs typeface="Times New Roman" panose="02020603050405020304" pitchFamily="18" charset="0"/>
              </a:rPr>
              <a:t>Бандурко О.М. </a:t>
            </a:r>
            <a:r>
              <a:rPr lang="uk-UA" sz="2900" dirty="0" err="1">
                <a:solidFill>
                  <a:schemeClr val="bg1"/>
                </a:solidFill>
                <a:highlight>
                  <a:srgbClr val="00FFFF"/>
                </a:highlight>
                <a:latin typeface="Times New Roman" panose="02020603050405020304" pitchFamily="18" charset="0"/>
                <a:cs typeface="Times New Roman" panose="02020603050405020304" pitchFamily="18" charset="0"/>
              </a:rPr>
              <a:t>Поліцеїстика</a:t>
            </a:r>
            <a:r>
              <a:rPr lang="uk-UA" sz="2900" dirty="0">
                <a:solidFill>
                  <a:schemeClr val="bg1"/>
                </a:solidFill>
                <a:highlight>
                  <a:srgbClr val="00FFFF"/>
                </a:highlight>
                <a:latin typeface="Times New Roman" panose="02020603050405020304" pitchFamily="18" charset="0"/>
                <a:cs typeface="Times New Roman" panose="02020603050405020304" pitchFamily="18" charset="0"/>
              </a:rPr>
              <a:t> як галузь адміністративного права. Сучасна європейська </a:t>
            </a:r>
            <a:r>
              <a:rPr lang="uk-UA" sz="2900" dirty="0" err="1">
                <a:solidFill>
                  <a:schemeClr val="bg1"/>
                </a:solidFill>
                <a:highlight>
                  <a:srgbClr val="00FFFF"/>
                </a:highlight>
                <a:latin typeface="Times New Roman" panose="02020603050405020304" pitchFamily="18" charset="0"/>
                <a:cs typeface="Times New Roman" panose="02020603050405020304" pitchFamily="18" charset="0"/>
              </a:rPr>
              <a:t>поліцеїстика</a:t>
            </a:r>
            <a:r>
              <a:rPr lang="uk-UA" sz="2900" dirty="0">
                <a:solidFill>
                  <a:schemeClr val="bg1"/>
                </a:solidFill>
                <a:highlight>
                  <a:srgbClr val="00FFFF"/>
                </a:highlight>
                <a:latin typeface="Times New Roman" panose="02020603050405020304" pitchFamily="18" charset="0"/>
                <a:cs typeface="Times New Roman" panose="02020603050405020304" pitchFamily="18" charset="0"/>
              </a:rPr>
              <a:t> та можливості її використання в діяльності Національної поліції України. Матеріали наук. </a:t>
            </a:r>
            <a:r>
              <a:rPr lang="uk-UA" sz="2900" dirty="0" err="1">
                <a:solidFill>
                  <a:schemeClr val="bg1"/>
                </a:solidFill>
                <a:highlight>
                  <a:srgbClr val="00FFFF"/>
                </a:highlight>
                <a:latin typeface="Times New Roman" panose="02020603050405020304" pitchFamily="18" charset="0"/>
                <a:cs typeface="Times New Roman" panose="02020603050405020304" pitchFamily="18" charset="0"/>
              </a:rPr>
              <a:t>практ</a:t>
            </a:r>
            <a:r>
              <a:rPr lang="uk-UA" sz="2900" dirty="0">
                <a:solidFill>
                  <a:schemeClr val="bg1"/>
                </a:solidFill>
                <a:highlight>
                  <a:srgbClr val="00FFFF"/>
                </a:highlight>
                <a:latin typeface="Times New Roman" panose="02020603050405020304" pitchFamily="18" charset="0"/>
                <a:cs typeface="Times New Roman" panose="02020603050405020304" pitchFamily="18" charset="0"/>
              </a:rPr>
              <a:t>. конференції. Харків. 2019.. </a:t>
            </a:r>
            <a:r>
              <a:rPr lang="en-US" sz="2900" dirty="0">
                <a:solidFill>
                  <a:schemeClr val="bg1"/>
                </a:solidFill>
                <a:highlight>
                  <a:srgbClr val="00FFFF"/>
                </a:highlight>
                <a:latin typeface="Times New Roman" panose="02020603050405020304" pitchFamily="18" charset="0"/>
                <a:cs typeface="Times New Roman" panose="02020603050405020304" pitchFamily="18" charset="0"/>
              </a:rPr>
              <a:t>https://</a:t>
            </a:r>
            <a:r>
              <a:rPr lang="en-US" sz="2900" dirty="0" err="1">
                <a:solidFill>
                  <a:schemeClr val="bg1"/>
                </a:solidFill>
                <a:highlight>
                  <a:srgbClr val="00FFFF"/>
                </a:highlight>
                <a:latin typeface="Times New Roman" panose="02020603050405020304" pitchFamily="18" charset="0"/>
                <a:cs typeface="Times New Roman" panose="02020603050405020304" pitchFamily="18" charset="0"/>
              </a:rPr>
              <a:t>univd.edu.ua</a:t>
            </a:r>
            <a:r>
              <a:rPr lang="en-US" sz="2900" dirty="0">
                <a:solidFill>
                  <a:schemeClr val="bg1"/>
                </a:solidFill>
                <a:highlight>
                  <a:srgbClr val="00FFFF"/>
                </a:highlight>
                <a:latin typeface="Times New Roman" panose="02020603050405020304" pitchFamily="18" charset="0"/>
                <a:cs typeface="Times New Roman" panose="02020603050405020304" pitchFamily="18" charset="0"/>
              </a:rPr>
              <a:t>/general/publishing/</a:t>
            </a:r>
            <a:r>
              <a:rPr lang="en-US" sz="2900" dirty="0" err="1">
                <a:solidFill>
                  <a:schemeClr val="bg1"/>
                </a:solidFill>
                <a:highlight>
                  <a:srgbClr val="00FFFF"/>
                </a:highlight>
                <a:latin typeface="Times New Roman" panose="02020603050405020304" pitchFamily="18" charset="0"/>
                <a:cs typeface="Times New Roman" panose="02020603050405020304" pitchFamily="18" charset="0"/>
              </a:rPr>
              <a:t>konf</a:t>
            </a:r>
            <a:r>
              <a:rPr lang="en-US" sz="2900" dirty="0">
                <a:solidFill>
                  <a:schemeClr val="bg1"/>
                </a:solidFill>
                <a:highlight>
                  <a:srgbClr val="00FFFF"/>
                </a:highlight>
                <a:latin typeface="Times New Roman" panose="02020603050405020304" pitchFamily="18" charset="0"/>
                <a:cs typeface="Times New Roman" panose="02020603050405020304" pitchFamily="18" charset="0"/>
              </a:rPr>
              <a:t>/11_04_2019/pdf/6.pdf</a:t>
            </a:r>
            <a:r>
              <a:rPr lang="uk-UA" sz="2900" dirty="0">
                <a:solidFill>
                  <a:schemeClr val="bg1"/>
                </a:solidFill>
                <a:highlight>
                  <a:srgbClr val="00FFFF"/>
                </a:highlight>
                <a:latin typeface="Times New Roman" panose="02020603050405020304" pitchFamily="18" charset="0"/>
                <a:cs typeface="Times New Roman" panose="02020603050405020304" pitchFamily="18" charset="0"/>
              </a:rPr>
              <a:t> </a:t>
            </a:r>
          </a:p>
          <a:p>
            <a:pPr algn="just"/>
            <a:r>
              <a:rPr lang="uk-UA" sz="2900" dirty="0">
                <a:solidFill>
                  <a:schemeClr val="bg1"/>
                </a:solidFill>
                <a:highlight>
                  <a:srgbClr val="00FFFF"/>
                </a:highlight>
                <a:latin typeface="Times New Roman" panose="02020603050405020304" pitchFamily="18" charset="0"/>
                <a:cs typeface="Times New Roman" panose="02020603050405020304" pitchFamily="18" charset="0"/>
              </a:rPr>
              <a:t>Бойко І.В. Основні види поліцейської діяльності в Україні. </a:t>
            </a:r>
            <a:r>
              <a:rPr lang="uk-UA" sz="2900" i="1" dirty="0">
                <a:solidFill>
                  <a:schemeClr val="bg1"/>
                </a:solidFill>
                <a:highlight>
                  <a:srgbClr val="00FFFF"/>
                </a:highlight>
                <a:latin typeface="Times New Roman" panose="02020603050405020304" pitchFamily="18" charset="0"/>
                <a:cs typeface="Times New Roman" panose="02020603050405020304" pitchFamily="18" charset="0"/>
              </a:rPr>
              <a:t>Науковий вісник публічного та приватного права</a:t>
            </a:r>
            <a:r>
              <a:rPr lang="uk-UA" sz="2900" dirty="0">
                <a:solidFill>
                  <a:schemeClr val="bg1"/>
                </a:solidFill>
                <a:highlight>
                  <a:srgbClr val="00FFFF"/>
                </a:highlight>
                <a:latin typeface="Times New Roman" panose="02020603050405020304" pitchFamily="18" charset="0"/>
                <a:cs typeface="Times New Roman" panose="02020603050405020304" pitchFamily="18" charset="0"/>
              </a:rPr>
              <a:t>. 2018. Випуск 3. Том. 1.</a:t>
            </a:r>
          </a:p>
          <a:p>
            <a:pPr algn="just"/>
            <a:r>
              <a:rPr lang="uk-UA" sz="2900" dirty="0">
                <a:solidFill>
                  <a:schemeClr val="bg1"/>
                </a:solidFill>
                <a:highlight>
                  <a:srgbClr val="00FFFF"/>
                </a:highlight>
                <a:latin typeface="Times New Roman" panose="02020603050405020304" pitchFamily="18" charset="0"/>
                <a:cs typeface="Times New Roman" panose="02020603050405020304" pitchFamily="18" charset="0"/>
              </a:rPr>
              <a:t>Карабін Т.О. Проблеми формування поліцейського права у системі особливого </a:t>
            </a:r>
            <a:r>
              <a:rPr lang="uk-UA" sz="2900" dirty="0" err="1">
                <a:solidFill>
                  <a:schemeClr val="bg1"/>
                </a:solidFill>
                <a:highlight>
                  <a:srgbClr val="00FFFF"/>
                </a:highlight>
                <a:latin typeface="Times New Roman" panose="02020603050405020304" pitchFamily="18" charset="0"/>
                <a:cs typeface="Times New Roman" panose="02020603050405020304" pitchFamily="18" charset="0"/>
              </a:rPr>
              <a:t>адміністаритвиного</a:t>
            </a:r>
            <a:r>
              <a:rPr lang="uk-UA" sz="2900" dirty="0">
                <a:solidFill>
                  <a:schemeClr val="bg1"/>
                </a:solidFill>
                <a:highlight>
                  <a:srgbClr val="00FFFF"/>
                </a:highlight>
                <a:latin typeface="Times New Roman" panose="02020603050405020304" pitchFamily="18" charset="0"/>
                <a:cs typeface="Times New Roman" panose="02020603050405020304" pitchFamily="18" charset="0"/>
              </a:rPr>
              <a:t> права. Науковий вісник Ужгородського Національного університету. 2021. Серія Право. Випуск 68. </a:t>
            </a:r>
            <a:r>
              <a:rPr lang="en-US" sz="2900" dirty="0">
                <a:solidFill>
                  <a:schemeClr val="bg1"/>
                </a:solidFill>
                <a:highlight>
                  <a:srgbClr val="00FFFF"/>
                </a:highlight>
                <a:latin typeface="Times New Roman" panose="02020603050405020304" pitchFamily="18" charset="0"/>
                <a:cs typeface="Times New Roman" panose="02020603050405020304" pitchFamily="18" charset="0"/>
              </a:rPr>
              <a:t>DOI https://</a:t>
            </a:r>
            <a:r>
              <a:rPr lang="en-US" sz="2900" dirty="0" err="1">
                <a:solidFill>
                  <a:schemeClr val="bg1"/>
                </a:solidFill>
                <a:highlight>
                  <a:srgbClr val="00FFFF"/>
                </a:highlight>
                <a:latin typeface="Times New Roman" panose="02020603050405020304" pitchFamily="18" charset="0"/>
                <a:cs typeface="Times New Roman" panose="02020603050405020304" pitchFamily="18" charset="0"/>
              </a:rPr>
              <a:t>doi.org</a:t>
            </a:r>
            <a:r>
              <a:rPr lang="en-US" sz="2900" dirty="0">
                <a:solidFill>
                  <a:schemeClr val="bg1"/>
                </a:solidFill>
                <a:highlight>
                  <a:srgbClr val="00FFFF"/>
                </a:highlight>
                <a:latin typeface="Times New Roman" panose="02020603050405020304" pitchFamily="18" charset="0"/>
                <a:cs typeface="Times New Roman" panose="02020603050405020304" pitchFamily="18" charset="0"/>
              </a:rPr>
              <a:t>/10.24144/2307-3322.2021.68.27</a:t>
            </a:r>
          </a:p>
          <a:p>
            <a:endParaRPr lang="uk-UA" dirty="0">
              <a:latin typeface="Times New Roman" panose="02020603050405020304" pitchFamily="18" charset="0"/>
              <a:cs typeface="Times New Roman" panose="02020603050405020304" pitchFamily="18" charset="0"/>
            </a:endParaRPr>
          </a:p>
          <a:p>
            <a:endParaRPr lang="uk-UA" dirty="0"/>
          </a:p>
          <a:p>
            <a:endParaRPr lang="en-UA" sz="15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030316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a:extLst>
            <a:ext uri="{FF2B5EF4-FFF2-40B4-BE49-F238E27FC236}">
              <a16:creationId xmlns:a16="http://schemas.microsoft.com/office/drawing/2014/main" id="{5554BCD7-4457-97F6-C0F7-FCBDE4263221}"/>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593830A-177E-BC60-02CC-7B72849513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BD1B5B50-1CD6-4F6B-9AA2-396B22CE03F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Rectangle 11">
            <a:extLst>
              <a:ext uri="{FF2B5EF4-FFF2-40B4-BE49-F238E27FC236}">
                <a16:creationId xmlns:a16="http://schemas.microsoft.com/office/drawing/2014/main" id="{51015037-75F2-D021-EB21-BF2E7DAA9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4527" y="0"/>
            <a:ext cx="7552944" cy="6858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9EAEC8B9-1F61-265C-CA1C-776EB9DF27C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print">
            <a:extLst>
              <a:ext uri="{28A0092B-C50C-407E-A947-70E740481C1C}">
                <a14:useLocalDpi xmlns:a14="http://schemas.microsoft.com/office/drawing/2010/main" val="0"/>
              </a:ext>
            </a:extLst>
          </a:blip>
          <a:stretch>
            <a:fillRect/>
          </a:stretch>
        </p:blipFill>
        <p:spPr>
          <a:xfrm>
            <a:off x="1" y="5006045"/>
            <a:ext cx="4965192" cy="144668"/>
          </a:xfrm>
          <a:prstGeom prst="rect">
            <a:avLst/>
          </a:prstGeom>
        </p:spPr>
      </p:pic>
      <p:sp>
        <p:nvSpPr>
          <p:cNvPr id="16" name="Rectangle 15">
            <a:extLst>
              <a:ext uri="{FF2B5EF4-FFF2-40B4-BE49-F238E27FC236}">
                <a16:creationId xmlns:a16="http://schemas.microsoft.com/office/drawing/2014/main" id="{3CA426E0-C238-E172-52A2-71FAA2F6C0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838764"/>
            <a:ext cx="4964567" cy="3180473"/>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A"/>
          </a:p>
        </p:txBody>
      </p:sp>
      <p:sp>
        <p:nvSpPr>
          <p:cNvPr id="3" name="Content Placeholder 2">
            <a:extLst>
              <a:ext uri="{FF2B5EF4-FFF2-40B4-BE49-F238E27FC236}">
                <a16:creationId xmlns:a16="http://schemas.microsoft.com/office/drawing/2014/main" id="{B662D684-A5EC-EBAA-F9FC-BBD7E1333F0E}"/>
              </a:ext>
            </a:extLst>
          </p:cNvPr>
          <p:cNvSpPr>
            <a:spLocks noGrp="1"/>
          </p:cNvSpPr>
          <p:nvPr>
            <p:ph idx="1"/>
          </p:nvPr>
        </p:nvSpPr>
        <p:spPr>
          <a:xfrm>
            <a:off x="1658680" y="661106"/>
            <a:ext cx="9886678" cy="5503101"/>
          </a:xfrm>
        </p:spPr>
        <p:txBody>
          <a:bodyPr anchor="ctr">
            <a:normAutofit lnSpcReduction="10000"/>
          </a:bodyPr>
          <a:lstStyle/>
          <a:p>
            <a:pPr marL="0" indent="0" algn="just">
              <a:buNone/>
            </a:pPr>
            <a:endParaRPr lang="uk-UA" sz="1600" dirty="0">
              <a:solidFill>
                <a:srgbClr val="FFFFFF"/>
              </a:solidFill>
              <a:latin typeface="Times New Roman" panose="02020603050405020304" pitchFamily="18" charset="0"/>
              <a:cs typeface="Times New Roman" panose="02020603050405020304" pitchFamily="18" charset="0"/>
            </a:endParaRPr>
          </a:p>
          <a:p>
            <a:pPr algn="just"/>
            <a:r>
              <a:rPr lang="uk-UA" sz="1400" dirty="0">
                <a:solidFill>
                  <a:srgbClr val="333333"/>
                </a:solidFill>
                <a:latin typeface="Fira Sans Condensed" panose="020B0503050000020004" pitchFamily="34" charset="0"/>
              </a:rPr>
              <a:t>У законодавстві  немає чіткого визначення поняття правоохоронної діяльності, немає і вичерпного переліку правоохоронних органів. У різних законодавчих актах поняття та перелік правоохоронних органів визначаються по-різному. Найширший їх перелік міститься у ст. 2 Закону України «Про державний захист працівників суду і правоохоронних органів» </a:t>
            </a:r>
            <a:r>
              <a:rPr lang="en-US" sz="1600" b="1" dirty="0">
                <a:solidFill>
                  <a:srgbClr val="FFFFFF"/>
                </a:solidFill>
              </a:rPr>
              <a:t>https://</a:t>
            </a:r>
            <a:r>
              <a:rPr lang="en-US" sz="1600" b="1" dirty="0" err="1">
                <a:solidFill>
                  <a:srgbClr val="FFFFFF"/>
                </a:solidFill>
              </a:rPr>
              <a:t>zakon.rada.gov.ua</a:t>
            </a:r>
            <a:r>
              <a:rPr lang="en-US" sz="1600" b="1" dirty="0">
                <a:solidFill>
                  <a:srgbClr val="FFFFFF"/>
                </a:solidFill>
              </a:rPr>
              <a:t>/laws/show/3781-12#Text</a:t>
            </a:r>
            <a:br>
              <a:rPr lang="en-US" sz="1600" b="1" dirty="0">
                <a:solidFill>
                  <a:srgbClr val="FFFFFF"/>
                </a:solidFill>
              </a:rPr>
            </a:br>
            <a:endParaRPr lang="uk-UA" sz="1600" b="1" spc="-50" dirty="0">
              <a:latin typeface="Times New Roman" panose="02020603050405020304" pitchFamily="18" charset="0"/>
              <a:cs typeface="Times New Roman" panose="02020603050405020304" pitchFamily="18" charset="0"/>
            </a:endParaRPr>
          </a:p>
          <a:p>
            <a:pPr algn="just"/>
            <a:r>
              <a:rPr lang="uk-UA" sz="1600" b="1" dirty="0">
                <a:latin typeface="Times New Roman" panose="02020603050405020304" pitchFamily="18" charset="0"/>
                <a:cs typeface="Times New Roman" panose="02020603050405020304" pitchFamily="18" charset="0"/>
              </a:rPr>
              <a:t>Органи прокуратури, </a:t>
            </a:r>
          </a:p>
          <a:p>
            <a:pPr algn="just"/>
            <a:r>
              <a:rPr lang="uk-UA" sz="1600" b="1" dirty="0">
                <a:latin typeface="Times New Roman" panose="02020603050405020304" pitchFamily="18" charset="0"/>
                <a:cs typeface="Times New Roman" panose="02020603050405020304" pitchFamily="18" charset="0"/>
              </a:rPr>
              <a:t>Органи Національної поліції, </a:t>
            </a:r>
          </a:p>
          <a:p>
            <a:pPr algn="just"/>
            <a:r>
              <a:rPr lang="uk-UA" sz="1600" b="1" dirty="0">
                <a:latin typeface="Times New Roman" panose="02020603050405020304" pitchFamily="18" charset="0"/>
                <a:cs typeface="Times New Roman" panose="02020603050405020304" pitchFamily="18" charset="0"/>
              </a:rPr>
              <a:t>Служба безпеки України, </a:t>
            </a:r>
          </a:p>
          <a:p>
            <a:pPr algn="just"/>
            <a:r>
              <a:rPr lang="uk-UA" sz="1600" b="1" dirty="0">
                <a:latin typeface="Times New Roman" panose="02020603050405020304" pitchFamily="18" charset="0"/>
                <a:cs typeface="Times New Roman" panose="02020603050405020304" pitchFamily="18" charset="0"/>
              </a:rPr>
              <a:t>Військова служба правопорядку у Збройних Силах України, </a:t>
            </a:r>
          </a:p>
          <a:p>
            <a:pPr algn="just"/>
            <a:r>
              <a:rPr lang="uk-UA" sz="1600" b="1" dirty="0">
                <a:latin typeface="Times New Roman" panose="02020603050405020304" pitchFamily="18" charset="0"/>
                <a:cs typeface="Times New Roman" panose="02020603050405020304" pitchFamily="18" charset="0"/>
              </a:rPr>
              <a:t>Національне антикорупційне бюро України, </a:t>
            </a:r>
          </a:p>
          <a:p>
            <a:pPr algn="just"/>
            <a:r>
              <a:rPr lang="uk-UA" sz="1600" b="1" dirty="0">
                <a:latin typeface="Times New Roman" panose="02020603050405020304" pitchFamily="18" charset="0"/>
                <a:cs typeface="Times New Roman" panose="02020603050405020304" pitchFamily="18" charset="0"/>
              </a:rPr>
              <a:t>Органи охорони державного кордону, </a:t>
            </a:r>
          </a:p>
          <a:p>
            <a:pPr algn="just"/>
            <a:r>
              <a:rPr lang="uk-UA" sz="1600" b="1" dirty="0">
                <a:latin typeface="Times New Roman" panose="02020603050405020304" pitchFamily="18" charset="0"/>
                <a:cs typeface="Times New Roman" panose="02020603050405020304" pitchFamily="18" charset="0"/>
              </a:rPr>
              <a:t>Бюро економічної безпеки України, </a:t>
            </a:r>
          </a:p>
          <a:p>
            <a:pPr algn="just"/>
            <a:r>
              <a:rPr lang="uk-UA" sz="1600" b="1" dirty="0">
                <a:latin typeface="Times New Roman" panose="02020603050405020304" pitchFamily="18" charset="0"/>
                <a:cs typeface="Times New Roman" panose="02020603050405020304" pitchFamily="18" charset="0"/>
              </a:rPr>
              <a:t>органи і установи виконання покарань, </a:t>
            </a:r>
          </a:p>
          <a:p>
            <a:pPr algn="just"/>
            <a:r>
              <a:rPr lang="uk-UA" sz="1600" b="1" dirty="0">
                <a:latin typeface="Times New Roman" panose="02020603050405020304" pitchFamily="18" charset="0"/>
                <a:cs typeface="Times New Roman" panose="02020603050405020304" pitchFamily="18" charset="0"/>
              </a:rPr>
              <a:t>слідчі ізолятори, </a:t>
            </a:r>
          </a:p>
          <a:p>
            <a:pPr algn="just"/>
            <a:r>
              <a:rPr lang="uk-UA" sz="1600" b="1" dirty="0">
                <a:latin typeface="Times New Roman" panose="02020603050405020304" pitchFamily="18" charset="0"/>
                <a:cs typeface="Times New Roman" panose="02020603050405020304" pitchFamily="18" charset="0"/>
              </a:rPr>
              <a:t>органи державного фінансового контролю,</a:t>
            </a:r>
          </a:p>
          <a:p>
            <a:pPr algn="just"/>
            <a:r>
              <a:rPr lang="uk-UA" sz="1600" b="1" dirty="0">
                <a:latin typeface="Times New Roman" panose="02020603050405020304" pitchFamily="18" charset="0"/>
                <a:cs typeface="Times New Roman" panose="02020603050405020304" pitchFamily="18" charset="0"/>
              </a:rPr>
              <a:t>органи рибоохорони, державної лісової охорони, </a:t>
            </a:r>
          </a:p>
          <a:p>
            <a:pPr algn="just"/>
            <a:r>
              <a:rPr lang="uk-UA" sz="1600" b="1" dirty="0">
                <a:latin typeface="Times New Roman" panose="02020603050405020304" pitchFamily="18" charset="0"/>
                <a:cs typeface="Times New Roman" panose="02020603050405020304" pitchFamily="18" charset="0"/>
              </a:rPr>
              <a:t>інші органи, які здійснюють правозастосовні або правоохоронні функції. </a:t>
            </a:r>
          </a:p>
          <a:p>
            <a:endParaRPr lang="en-UA" sz="1600" dirty="0">
              <a:solidFill>
                <a:srgbClr val="FFFFFF"/>
              </a:solidFill>
            </a:endParaRPr>
          </a:p>
        </p:txBody>
      </p:sp>
    </p:spTree>
    <p:extLst>
      <p:ext uri="{BB962C8B-B14F-4D97-AF65-F5344CB8AC3E}">
        <p14:creationId xmlns:p14="http://schemas.microsoft.com/office/powerpoint/2010/main" val="40753617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84B474-42F4-DD18-5DE4-A0C747E0C3FF}"/>
              </a:ext>
            </a:extLst>
          </p:cNvPr>
          <p:cNvSpPr>
            <a:spLocks noGrp="1"/>
          </p:cNvSpPr>
          <p:nvPr>
            <p:ph type="title"/>
          </p:nvPr>
        </p:nvSpPr>
        <p:spPr/>
        <p:txBody>
          <a:bodyPr/>
          <a:lstStyle/>
          <a:p>
            <a:r>
              <a:rPr lang="uk-UA" dirty="0"/>
              <a:t>Функції правоохоронних органів:</a:t>
            </a:r>
            <a:endParaRPr lang="en-UA" dirty="0"/>
          </a:p>
        </p:txBody>
      </p:sp>
      <p:sp>
        <p:nvSpPr>
          <p:cNvPr id="3" name="Content Placeholder 2">
            <a:extLst>
              <a:ext uri="{FF2B5EF4-FFF2-40B4-BE49-F238E27FC236}">
                <a16:creationId xmlns:a16="http://schemas.microsoft.com/office/drawing/2014/main" id="{9680C173-DCAD-8EEB-A8F7-B6AAE8610C70}"/>
              </a:ext>
            </a:extLst>
          </p:cNvPr>
          <p:cNvSpPr>
            <a:spLocks noGrp="1"/>
          </p:cNvSpPr>
          <p:nvPr>
            <p:ph idx="1"/>
          </p:nvPr>
        </p:nvSpPr>
        <p:spPr/>
        <p:txBody>
          <a:bodyPr>
            <a:normAutofit fontScale="85000" lnSpcReduction="20000"/>
          </a:bodyPr>
          <a:lstStyle/>
          <a:p>
            <a:pPr algn="just"/>
            <a:r>
              <a:rPr lang="uk-UA" dirty="0">
                <a:solidFill>
                  <a:schemeClr val="bg1"/>
                </a:solidFill>
                <a:latin typeface="Times New Roman" panose="02020603050405020304" pitchFamily="18" charset="0"/>
                <a:cs typeface="Times New Roman" panose="02020603050405020304" pitchFamily="18" charset="0"/>
              </a:rPr>
              <a:t>1) запобігання кримінальним та адміністративним правопорушенням, їх припинення, розшук осіб, які їх вчинили;</a:t>
            </a:r>
          </a:p>
          <a:p>
            <a:pPr algn="just"/>
            <a:r>
              <a:rPr lang="uk-UA" dirty="0">
                <a:solidFill>
                  <a:schemeClr val="bg1"/>
                </a:solidFill>
                <a:latin typeface="Times New Roman" panose="02020603050405020304" pitchFamily="18" charset="0"/>
                <a:cs typeface="Times New Roman" panose="02020603050405020304" pitchFamily="18" charset="0"/>
              </a:rPr>
              <a:t>2) охорона особливо важливих державних об’єктів та окремих, передбачених законодавством, посадових осіб;</a:t>
            </a:r>
          </a:p>
          <a:p>
            <a:pPr algn="just"/>
            <a:r>
              <a:rPr lang="uk-UA" dirty="0">
                <a:solidFill>
                  <a:schemeClr val="bg1"/>
                </a:solidFill>
                <a:latin typeface="Times New Roman" panose="02020603050405020304" pitchFamily="18" charset="0"/>
                <a:cs typeface="Times New Roman" panose="02020603050405020304" pitchFamily="18" charset="0"/>
              </a:rPr>
              <a:t>3) оперативно-розшукова та розвідувальна діяльність;</a:t>
            </a:r>
          </a:p>
          <a:p>
            <a:pPr algn="just"/>
            <a:r>
              <a:rPr lang="uk-UA" dirty="0">
                <a:solidFill>
                  <a:schemeClr val="bg1"/>
                </a:solidFill>
                <a:latin typeface="Times New Roman" panose="02020603050405020304" pitchFamily="18" charset="0"/>
                <a:cs typeface="Times New Roman" panose="02020603050405020304" pitchFamily="18" charset="0"/>
              </a:rPr>
              <a:t>4) забезпечення публічної безпеки та громадського порядку;</a:t>
            </a:r>
          </a:p>
          <a:p>
            <a:pPr algn="just"/>
            <a:r>
              <a:rPr lang="uk-UA" dirty="0">
                <a:solidFill>
                  <a:schemeClr val="bg1"/>
                </a:solidFill>
                <a:latin typeface="Times New Roman" panose="02020603050405020304" pitchFamily="18" charset="0"/>
                <a:cs typeface="Times New Roman" panose="02020603050405020304" pitchFamily="18" charset="0"/>
              </a:rPr>
              <a:t>5) виконання кримінальних покарань;</a:t>
            </a:r>
          </a:p>
          <a:p>
            <a:pPr algn="just"/>
            <a:r>
              <a:rPr lang="uk-UA" dirty="0">
                <a:solidFill>
                  <a:schemeClr val="bg1"/>
                </a:solidFill>
                <a:latin typeface="Times New Roman" panose="02020603050405020304" pitchFamily="18" charset="0"/>
                <a:cs typeface="Times New Roman" panose="02020603050405020304" pitchFamily="18" charset="0"/>
              </a:rPr>
              <a:t>6) контроль за переміщенням людей, транспортних засобів, товарів та інших предметів чи речовин через державний і митні кордони України;</a:t>
            </a:r>
          </a:p>
          <a:p>
            <a:pPr algn="just"/>
            <a:r>
              <a:rPr lang="uk-UA" dirty="0">
                <a:solidFill>
                  <a:schemeClr val="bg1"/>
                </a:solidFill>
                <a:latin typeface="Times New Roman" panose="02020603050405020304" pitchFamily="18" charset="0"/>
                <a:cs typeface="Times New Roman" panose="02020603050405020304" pitchFamily="18" charset="0"/>
              </a:rPr>
              <a:t>7) протипожежний та цивільний захист населення;</a:t>
            </a:r>
          </a:p>
          <a:p>
            <a:pPr algn="just"/>
            <a:r>
              <a:rPr lang="uk-UA" dirty="0">
                <a:solidFill>
                  <a:schemeClr val="bg1"/>
                </a:solidFill>
                <a:latin typeface="Times New Roman" panose="02020603050405020304" pitchFamily="18" charset="0"/>
                <a:cs typeface="Times New Roman" panose="02020603050405020304" pitchFamily="18" charset="0"/>
              </a:rPr>
              <a:t>8) нагляд за виконанням законів.</a:t>
            </a:r>
          </a:p>
          <a:p>
            <a:endParaRPr lang="en-UA" dirty="0"/>
          </a:p>
        </p:txBody>
      </p:sp>
    </p:spTree>
    <p:extLst>
      <p:ext uri="{BB962C8B-B14F-4D97-AF65-F5344CB8AC3E}">
        <p14:creationId xmlns:p14="http://schemas.microsoft.com/office/powerpoint/2010/main" val="17404502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26CEA8-56E4-576A-5F64-61462555AD2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2D5CC74-1031-A563-DA2E-E46A13168749}"/>
              </a:ext>
            </a:extLst>
          </p:cNvPr>
          <p:cNvSpPr>
            <a:spLocks noGrp="1"/>
          </p:cNvSpPr>
          <p:nvPr>
            <p:ph type="title"/>
          </p:nvPr>
        </p:nvSpPr>
        <p:spPr/>
        <p:txBody>
          <a:bodyPr/>
          <a:lstStyle/>
          <a:p>
            <a:r>
              <a:rPr lang="uk-UA" dirty="0"/>
              <a:t>Ознаки правоохоронних органів:</a:t>
            </a:r>
            <a:endParaRPr lang="en-UA" dirty="0"/>
          </a:p>
        </p:txBody>
      </p:sp>
      <p:sp>
        <p:nvSpPr>
          <p:cNvPr id="3" name="Content Placeholder 2">
            <a:extLst>
              <a:ext uri="{FF2B5EF4-FFF2-40B4-BE49-F238E27FC236}">
                <a16:creationId xmlns:a16="http://schemas.microsoft.com/office/drawing/2014/main" id="{83F8D581-773D-9F0C-12AD-5977867CEE0E}"/>
              </a:ext>
            </a:extLst>
          </p:cNvPr>
          <p:cNvSpPr>
            <a:spLocks noGrp="1"/>
          </p:cNvSpPr>
          <p:nvPr>
            <p:ph idx="1"/>
          </p:nvPr>
        </p:nvSpPr>
        <p:spPr>
          <a:xfrm>
            <a:off x="680321" y="2112579"/>
            <a:ext cx="10513196" cy="3823610"/>
          </a:xfrm>
        </p:spPr>
        <p:txBody>
          <a:bodyPr>
            <a:normAutofit fontScale="85000" lnSpcReduction="20000"/>
          </a:bodyPr>
          <a:lstStyle/>
          <a:p>
            <a:r>
              <a:rPr lang="uk-UA" dirty="0">
                <a:solidFill>
                  <a:schemeClr val="bg1"/>
                </a:solidFill>
                <a:latin typeface="Times New Roman" panose="02020603050405020304" pitchFamily="18" charset="0"/>
                <a:cs typeface="Times New Roman" panose="02020603050405020304" pitchFamily="18" charset="0"/>
              </a:rPr>
              <a:t>1) органи, які виконують правоохоронні функції, для забезпечення виконання покладених на них завдань забезпечено правом застосування примусових заходів і засобів;</a:t>
            </a:r>
          </a:p>
          <a:p>
            <a:r>
              <a:rPr lang="uk-UA" dirty="0">
                <a:solidFill>
                  <a:schemeClr val="bg1"/>
                </a:solidFill>
                <a:latin typeface="Times New Roman" panose="02020603050405020304" pitchFamily="18" charset="0"/>
                <a:cs typeface="Times New Roman" panose="02020603050405020304" pitchFamily="18" charset="0"/>
              </a:rPr>
              <a:t>2) для виконання покладених на них обов’язків працівників таких органів наділено відповідними атрибутами (форма, посвідчення);</a:t>
            </a:r>
          </a:p>
          <a:p>
            <a:r>
              <a:rPr lang="uk-UA" dirty="0">
                <a:solidFill>
                  <a:schemeClr val="bg1"/>
                </a:solidFill>
                <a:latin typeface="Times New Roman" panose="02020603050405020304" pitchFamily="18" charset="0"/>
                <a:cs typeface="Times New Roman" panose="02020603050405020304" pitchFamily="18" charset="0"/>
              </a:rPr>
              <a:t>3) із метою забезпечення належної дисципліни працівникам правоохоронних органів присвоюють спеціальні звання, а питання їх відповідальності регламентується спеціальними статутами про дисципліну..</a:t>
            </a:r>
          </a:p>
          <a:p>
            <a:pPr algn="just"/>
            <a:r>
              <a:rPr lang="uk-UA" b="1" dirty="0">
                <a:solidFill>
                  <a:schemeClr val="bg1"/>
                </a:solidFill>
                <a:latin typeface="Times New Roman" panose="02020603050405020304" pitchFamily="18" charset="0"/>
                <a:cs typeface="Times New Roman" panose="02020603050405020304" pitchFamily="18" charset="0"/>
              </a:rPr>
              <a:t>Правоохоронні органи </a:t>
            </a:r>
            <a:r>
              <a:rPr lang="uk-UA" dirty="0">
                <a:solidFill>
                  <a:schemeClr val="bg1"/>
                </a:solidFill>
                <a:latin typeface="Times New Roman" panose="02020603050405020304" pitchFamily="18" charset="0"/>
                <a:cs typeface="Times New Roman" panose="02020603050405020304" pitchFamily="18" charset="0"/>
              </a:rPr>
              <a:t>– це існуючі в суспільстві й державі установи й організації, що здійснюють правозастосовну та правоохоронну функції, основне завдання яких полягає в забезпеченні законності, захисті прав та законних інтересів громадян, юридичних осіб, боротьбі зі злочинністю та іншими правопорушеннями.</a:t>
            </a:r>
          </a:p>
          <a:p>
            <a:pPr algn="just"/>
            <a:r>
              <a:rPr lang="uk-UA" dirty="0">
                <a:solidFill>
                  <a:schemeClr val="bg1"/>
                </a:solidFill>
                <a:latin typeface="Times New Roman" panose="02020603050405020304" pitchFamily="18" charset="0"/>
                <a:cs typeface="Times New Roman" panose="02020603050405020304" pitchFamily="18" charset="0"/>
              </a:rPr>
              <a:t>у </a:t>
            </a:r>
            <a:r>
              <a:rPr lang="uk-UA" dirty="0" err="1">
                <a:solidFill>
                  <a:schemeClr val="bg1"/>
                </a:solidFill>
                <a:latin typeface="Times New Roman" panose="02020603050405020304" pitchFamily="18" charset="0"/>
                <a:cs typeface="Times New Roman" panose="02020603050405020304" pitchFamily="18" charset="0"/>
              </a:rPr>
              <a:t>ч</a:t>
            </a:r>
            <a:r>
              <a:rPr lang="uk-UA" dirty="0">
                <a:solidFill>
                  <a:schemeClr val="bg1"/>
                </a:solidFill>
                <a:latin typeface="Times New Roman" panose="02020603050405020304" pitchFamily="18" charset="0"/>
                <a:cs typeface="Times New Roman" panose="02020603050405020304" pitchFamily="18" charset="0"/>
              </a:rPr>
              <a:t>. 4 ст. 1 Закону України «Про демократичний цивільний контроль над воєнною організацією і правоохоронними органами держави», згідно з якою «</a:t>
            </a:r>
            <a:r>
              <a:rPr lang="uk-UA" b="1" dirty="0">
                <a:solidFill>
                  <a:schemeClr val="bg1"/>
                </a:solidFill>
                <a:latin typeface="Times New Roman" panose="02020603050405020304" pitchFamily="18" charset="0"/>
                <a:cs typeface="Times New Roman" panose="02020603050405020304" pitchFamily="18" charset="0"/>
              </a:rPr>
              <a:t>правоохоронні органи </a:t>
            </a:r>
            <a:r>
              <a:rPr lang="uk-UA" dirty="0">
                <a:solidFill>
                  <a:schemeClr val="bg1"/>
                </a:solidFill>
                <a:latin typeface="Times New Roman" panose="02020603050405020304" pitchFamily="18" charset="0"/>
                <a:cs typeface="Times New Roman" panose="02020603050405020304" pitchFamily="18" charset="0"/>
              </a:rPr>
              <a:t>– державні органи, які відповідно до законодавства здійснюють правозастосовні або правоохоронні функції.</a:t>
            </a:r>
          </a:p>
          <a:p>
            <a:endParaRPr lang="uk-UA" dirty="0">
              <a:solidFill>
                <a:schemeClr val="bg2">
                  <a:lumMod val="75000"/>
                </a:schemeClr>
              </a:solidFill>
              <a:latin typeface="Times New Roman" panose="02020603050405020304" pitchFamily="18" charset="0"/>
              <a:cs typeface="Times New Roman" panose="02020603050405020304" pitchFamily="18" charset="0"/>
            </a:endParaRPr>
          </a:p>
          <a:p>
            <a:endParaRPr lang="en-UA" dirty="0"/>
          </a:p>
        </p:txBody>
      </p:sp>
    </p:spTree>
    <p:extLst>
      <p:ext uri="{BB962C8B-B14F-4D97-AF65-F5344CB8AC3E}">
        <p14:creationId xmlns:p14="http://schemas.microsoft.com/office/powerpoint/2010/main" val="3670576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E5C447-1E82-72D8-DCE4-C34E5528677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64F5ED8-F89A-3BB7-C865-5AEB3F0450D5}"/>
              </a:ext>
            </a:extLst>
          </p:cNvPr>
          <p:cNvSpPr>
            <a:spLocks noGrp="1"/>
          </p:cNvSpPr>
          <p:nvPr>
            <p:ph type="title"/>
          </p:nvPr>
        </p:nvSpPr>
        <p:spPr/>
        <p:txBody>
          <a:bodyPr/>
          <a:lstStyle/>
          <a:p>
            <a:r>
              <a:rPr lang="uk-UA" dirty="0"/>
              <a:t>Поняття «Працівник правоохоронного органу»:</a:t>
            </a:r>
            <a:endParaRPr lang="en-UA" dirty="0"/>
          </a:p>
        </p:txBody>
      </p:sp>
      <p:sp>
        <p:nvSpPr>
          <p:cNvPr id="3" name="Content Placeholder 2">
            <a:extLst>
              <a:ext uri="{FF2B5EF4-FFF2-40B4-BE49-F238E27FC236}">
                <a16:creationId xmlns:a16="http://schemas.microsoft.com/office/drawing/2014/main" id="{DE57C257-0CD9-52DB-233C-9F24D3618E8C}"/>
              </a:ext>
            </a:extLst>
          </p:cNvPr>
          <p:cNvSpPr>
            <a:spLocks noGrp="1"/>
          </p:cNvSpPr>
          <p:nvPr>
            <p:ph idx="1"/>
          </p:nvPr>
        </p:nvSpPr>
        <p:spPr>
          <a:xfrm>
            <a:off x="680321" y="2112579"/>
            <a:ext cx="10513196" cy="3823610"/>
          </a:xfrm>
        </p:spPr>
        <p:txBody>
          <a:bodyPr>
            <a:normAutofit fontScale="85000" lnSpcReduction="20000"/>
          </a:bodyPr>
          <a:lstStyle/>
          <a:p>
            <a:pPr algn="just"/>
            <a:r>
              <a:rPr lang="en-US" sz="2000" b="1" dirty="0"/>
              <a:t> </a:t>
            </a:r>
            <a:r>
              <a:rPr lang="uk-UA" dirty="0">
                <a:latin typeface="Times New Roman" panose="02020603050405020304" pitchFamily="18" charset="0"/>
                <a:cs typeface="Times New Roman" panose="02020603050405020304" pitchFamily="18" charset="0"/>
              </a:rPr>
              <a:t>Визначаючи поняття «працівник правоохоронного органу», слід виходити не лише з того, виконує чи не виконує конкретний орган правоохоронну функцію, а а й з комплексного аналізу норм КК, рішень Конституційного Суду України та положень нормативно-правових актів, які регулюють правовий статус конкретного органу, де міститься вказівка, зокрема про здійснення цим органом правоохоронної функції.</a:t>
            </a:r>
          </a:p>
          <a:p>
            <a:pPr algn="just"/>
            <a:r>
              <a:rPr lang="uk-UA" dirty="0">
                <a:latin typeface="Times New Roman" panose="02020603050405020304" pitchFamily="18" charset="0"/>
                <a:cs typeface="Times New Roman" panose="02020603050405020304" pitchFamily="18" charset="0"/>
              </a:rPr>
              <a:t>На цьому наголосив Верховний Суд колегією суддів Третьої судової палати Касаційного кримінального суду  у справі № 159/1383/17.</a:t>
            </a:r>
          </a:p>
          <a:p>
            <a:pPr algn="just"/>
            <a:r>
              <a:rPr lang="uk-UA" noProof="0" dirty="0">
                <a:latin typeface="Times New Roman" panose="02020603050405020304" pitchFamily="18" charset="0"/>
                <a:cs typeface="Times New Roman" panose="02020603050405020304" pitchFamily="18" charset="0"/>
              </a:rPr>
              <a:t>Згідно з Рішенням Конституційного Суду України від 18 квітня 2012 року №10-рп/2012 поняття «працівник правоохоронного органу» необхідно визначити відповідно до розуміння ознак цього суб`єкта злочину лише за містом його застосування у КК. Так, визначаючи поняття «працівник правоохоронного органу», слід виходити не лише з того, виконує чи не виконує конкретний орган правоохоронну функцію, а й з комплексного аналізу норм КК, рішень Конституційного Суду України та положень нормативно-правових актів, які регулюють правовий статус конкретного органу, де міститься вказівка, зокрема про здійснення цим органом правоохоронної функції.</a:t>
            </a:r>
          </a:p>
          <a:p>
            <a:endParaRPr lang="en-UA" dirty="0"/>
          </a:p>
        </p:txBody>
      </p:sp>
    </p:spTree>
    <p:extLst>
      <p:ext uri="{BB962C8B-B14F-4D97-AF65-F5344CB8AC3E}">
        <p14:creationId xmlns:p14="http://schemas.microsoft.com/office/powerpoint/2010/main" val="23571089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E13AE9-8672-2945-E76A-EF180A416ECF}"/>
              </a:ext>
            </a:extLst>
          </p:cNvPr>
          <p:cNvSpPr>
            <a:spLocks noGrp="1"/>
          </p:cNvSpPr>
          <p:nvPr>
            <p:ph type="title"/>
          </p:nvPr>
        </p:nvSpPr>
        <p:spPr/>
        <p:txBody>
          <a:bodyPr/>
          <a:lstStyle/>
          <a:p>
            <a:r>
              <a:rPr lang="uk-UA" dirty="0"/>
              <a:t>КОНСТИТУЦІЙНІ ЗАСАДИ ДІЯЛЬНОСТІ ПРАВООХОРОННИХ ОРГАНІВ</a:t>
            </a:r>
            <a:endParaRPr lang="en-UA" dirty="0"/>
          </a:p>
        </p:txBody>
      </p:sp>
      <p:sp>
        <p:nvSpPr>
          <p:cNvPr id="3" name="Content Placeholder 2">
            <a:extLst>
              <a:ext uri="{FF2B5EF4-FFF2-40B4-BE49-F238E27FC236}">
                <a16:creationId xmlns:a16="http://schemas.microsoft.com/office/drawing/2014/main" id="{3B60A341-6714-D88C-A73D-F8D590C71202}"/>
              </a:ext>
            </a:extLst>
          </p:cNvPr>
          <p:cNvSpPr>
            <a:spLocks noGrp="1"/>
          </p:cNvSpPr>
          <p:nvPr>
            <p:ph idx="1"/>
          </p:nvPr>
        </p:nvSpPr>
        <p:spPr/>
        <p:txBody>
          <a:bodyPr>
            <a:normAutofit fontScale="92500" lnSpcReduction="10000"/>
          </a:bodyPr>
          <a:lstStyle/>
          <a:p>
            <a:r>
              <a:rPr lang="uk-UA" dirty="0">
                <a:solidFill>
                  <a:schemeClr val="bg1"/>
                </a:solidFill>
              </a:rPr>
              <a:t>СТ. 17 КОНСТИТУЦІЇ УКРАЇНИ</a:t>
            </a:r>
          </a:p>
          <a:p>
            <a:pPr algn="just"/>
            <a:r>
              <a:rPr lang="uk-UA" dirty="0">
                <a:solidFill>
                  <a:schemeClr val="bg1"/>
                </a:solidFill>
              </a:rPr>
              <a:t>Забезпечення державної безпеки і захист державного кордону України покладаються на відповідні військові формування та ПРАВООХОРОННІ ОРГАНИ держави, організація і порядок діяльності яких визначаються Законом.</a:t>
            </a:r>
          </a:p>
          <a:p>
            <a:pPr algn="just"/>
            <a:r>
              <a:rPr lang="uk-UA" dirty="0">
                <a:solidFill>
                  <a:schemeClr val="bg1"/>
                </a:solidFill>
              </a:rPr>
              <a:t>Ст. 131-1 КК. В Україні дії прокуратура, яка здійснює 1) підтримання державного обвинувачення в суді; 2) організацію та </a:t>
            </a:r>
            <a:r>
              <a:rPr lang="uk-UA" dirty="0" err="1">
                <a:solidFill>
                  <a:schemeClr val="bg1"/>
                </a:solidFill>
              </a:rPr>
              <a:t>процесальне</a:t>
            </a:r>
            <a:r>
              <a:rPr lang="uk-UA" dirty="0">
                <a:solidFill>
                  <a:schemeClr val="bg1"/>
                </a:solidFill>
              </a:rPr>
              <a:t> керівництво досудовим розслідуванням, вирішення відповідно до закону інших питань під час кримінального провадження, нагляд за негласними та іншими слідчими і розшуковими діями органів правопорядку; 3) представництво інтересів держави в суді у виключних випадках. </a:t>
            </a:r>
            <a:endParaRPr lang="en-UA" dirty="0">
              <a:solidFill>
                <a:schemeClr val="bg1"/>
              </a:solidFill>
            </a:endParaRPr>
          </a:p>
        </p:txBody>
      </p:sp>
    </p:spTree>
    <p:extLst>
      <p:ext uri="{BB962C8B-B14F-4D97-AF65-F5344CB8AC3E}">
        <p14:creationId xmlns:p14="http://schemas.microsoft.com/office/powerpoint/2010/main" val="1902552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847D7-4C5F-21E9-48B0-C482384FB538}"/>
              </a:ext>
            </a:extLst>
          </p:cNvPr>
          <p:cNvSpPr>
            <a:spLocks noGrp="1"/>
          </p:cNvSpPr>
          <p:nvPr>
            <p:ph type="title"/>
          </p:nvPr>
        </p:nvSpPr>
        <p:spPr/>
        <p:txBody>
          <a:bodyPr/>
          <a:lstStyle/>
          <a:p>
            <a:r>
              <a:rPr lang="uk-UA" dirty="0"/>
              <a:t>Поліцейські послуги</a:t>
            </a:r>
            <a:endParaRPr lang="en-UA" dirty="0"/>
          </a:p>
        </p:txBody>
      </p:sp>
      <p:sp>
        <p:nvSpPr>
          <p:cNvPr id="3" name="Content Placeholder 2">
            <a:extLst>
              <a:ext uri="{FF2B5EF4-FFF2-40B4-BE49-F238E27FC236}">
                <a16:creationId xmlns:a16="http://schemas.microsoft.com/office/drawing/2014/main" id="{E1BD598C-A032-B86E-D903-02D546D37A90}"/>
              </a:ext>
            </a:extLst>
          </p:cNvPr>
          <p:cNvSpPr>
            <a:spLocks noGrp="1"/>
          </p:cNvSpPr>
          <p:nvPr>
            <p:ph idx="1"/>
          </p:nvPr>
        </p:nvSpPr>
        <p:spPr/>
        <p:txBody>
          <a:bodyPr>
            <a:normAutofit/>
          </a:bodyPr>
          <a:lstStyle/>
          <a:p>
            <a:pPr algn="just"/>
            <a:r>
              <a:rPr lang="uk-UA" sz="2200" dirty="0">
                <a:latin typeface="Times New Roman" panose="02020603050405020304" pitchFamily="18" charset="0"/>
                <a:cs typeface="Times New Roman" panose="02020603050405020304" pitchFamily="18" charset="0"/>
              </a:rPr>
              <a:t>Перетворення Національної поліції із правоохоронного органу пострадянського типу міліції, подекуди із каральними повноваженнями, у державний інститут правової охорони та захисту людини і громадянина поліцію із чітким регламентуванням прав та обов’язків, меж компетенції, акценту на необхідності укріплення конституційного ладу та правових принципів. Крім того, конституційна реформа закріпила новий термін, який до певної міри стосується й органів поліції – органи правопорядку.</a:t>
            </a:r>
          </a:p>
          <a:p>
            <a:pPr algn="just"/>
            <a:r>
              <a:rPr lang="uk-UA" sz="2200" dirty="0">
                <a:latin typeface="Times New Roman" panose="02020603050405020304" pitchFamily="18" charset="0"/>
                <a:cs typeface="Times New Roman" panose="02020603050405020304" pitchFamily="18" charset="0"/>
              </a:rPr>
              <a:t>Відповідно до ч.1 ст. 1 Закону України «Про Національну поліцію», національна поліція України – це центральний орган виконавчої влади, який служить суспільству шляхом забезпечення охорони прав і свобод людини, протидії злочинності, підтримання публічної безпеки і порядку.</a:t>
            </a:r>
          </a:p>
          <a:p>
            <a:pPr algn="just"/>
            <a:endParaRPr lang="uk-UA" sz="2200" dirty="0">
              <a:latin typeface="Times New Roman" panose="02020603050405020304" pitchFamily="18" charset="0"/>
              <a:cs typeface="Times New Roman" panose="02020603050405020304" pitchFamily="18" charset="0"/>
            </a:endParaRPr>
          </a:p>
          <a:p>
            <a:endParaRPr lang="en-UA" dirty="0"/>
          </a:p>
        </p:txBody>
      </p:sp>
    </p:spTree>
    <p:extLst>
      <p:ext uri="{BB962C8B-B14F-4D97-AF65-F5344CB8AC3E}">
        <p14:creationId xmlns:p14="http://schemas.microsoft.com/office/powerpoint/2010/main" val="1994867954"/>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docProps/app.xml><?xml version="1.0" encoding="utf-8"?>
<Properties xmlns="http://schemas.openxmlformats.org/officeDocument/2006/extended-properties" xmlns:vt="http://schemas.openxmlformats.org/officeDocument/2006/docPropsVTypes">
  <Template>Berlin</Template>
  <TotalTime>785</TotalTime>
  <Words>3540</Words>
  <Application>Microsoft Macintosh PowerPoint</Application>
  <PresentationFormat>Widescreen</PresentationFormat>
  <Paragraphs>161</Paragraphs>
  <Slides>32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Arial</vt:lpstr>
      <vt:lpstr>Fira Sans Condensed</vt:lpstr>
      <vt:lpstr>Times New Roman</vt:lpstr>
      <vt:lpstr>Trebuchet MS</vt:lpstr>
      <vt:lpstr>Berlin</vt:lpstr>
      <vt:lpstr>Тема 1:СУТНІСТЬ ПРАВООХОРОННОЇ ДІЯЛЬНОСТІ: ВІД ПОЛІЦЕЇСТИКИ ДО ЄВРОПЕЙСЬКИХ СТАНДАРТІВ  </vt:lpstr>
      <vt:lpstr>Поняття правоохоронної діяльності</vt:lpstr>
      <vt:lpstr>PowerPoint Presentation</vt:lpstr>
      <vt:lpstr>PowerPoint Presentation</vt:lpstr>
      <vt:lpstr>Функції правоохоронних органів:</vt:lpstr>
      <vt:lpstr>Ознаки правоохоронних органів:</vt:lpstr>
      <vt:lpstr>Поняття «Працівник правоохоронного органу»:</vt:lpstr>
      <vt:lpstr>КОНСТИТУЦІЙНІ ЗАСАДИ ДІЯЛЬНОСТІ ПРАВООХОРОННИХ ОРГАНІВ</vt:lpstr>
      <vt:lpstr>Поліцейські послуги</vt:lpstr>
      <vt:lpstr>Ознаки поліцейської послуги:</vt:lpstr>
      <vt:lpstr>За функціональним призначенням :</vt:lpstr>
      <vt:lpstr>За характером взаємодії</vt:lpstr>
      <vt:lpstr>За способом надання: </vt:lpstr>
      <vt:lpstr>За обовʼязковістю: </vt:lpstr>
      <vt:lpstr>За оплатністю</vt:lpstr>
      <vt:lpstr>Поліцеїстика:  — це комплексна наука про поліцейське право та діяльність поліції, що вивчає правові, організаційні та практичні засади функціонування поліцейських органів. Вона охоплює питання публічної безпеки, правоохоронної діяльності, досудового розслідування та взаємодії поліції з громадянам</vt:lpstr>
      <vt:lpstr>Поліцеїстика:  — це комплексна наука про поліцейське право та діяльність поліції, що вивчає правові, організаційні та практичні засади функціонування поліцейських органів. Вона охоплює питання публічної безпеки, правоохоронної діяльності, досудового розслідування та взаємодії поліції з громадянам</vt:lpstr>
      <vt:lpstr>СПІВПРАЦЯ ПРАВООХОРОННИХ ОРГАНІВ: ВІТЧИЗНЯНИЙ ТА МІЖНАРОДНИЙ АСПЕКТИ (INTERPOL, EUROPOL).</vt:lpstr>
      <vt:lpstr>СПІВПРАЦЯ ПРАВООХОРОННИХ ОРГАНІВ: ВІТЧИЗНЯНИЙ ТА МІЖНАРОДНИЙ АСПЕКТИ (INTERPOL, EUROPOL). </vt:lpstr>
      <vt:lpstr>Інтерпол : провідна координація дій правоохоронних органів різних країн</vt:lpstr>
      <vt:lpstr>ЄВРОПОЛ</vt:lpstr>
      <vt:lpstr>Інтерпол vs Європол</vt:lpstr>
      <vt:lpstr>правова основа для співпраці правоохоронних органів України з Європолом </vt:lpstr>
      <vt:lpstr>Співпраця з Європолом</vt:lpstr>
      <vt:lpstr>Цілі міжнародної співпраці Державного бюро розслідувань з використанням інформаційної системи Інтерполу </vt:lpstr>
      <vt:lpstr>PowerPoint Presentation</vt:lpstr>
      <vt:lpstr>PowerPoint Presentation</vt:lpstr>
      <vt:lpstr>РФ оголосила "Мадяра" в міжнародний розшук: Слідчий комітет Росії оголосив у міжнародний розшук командувача Сил безпілотних систем Роберта Бровді, відомого за позивним "Мадяр" </vt:lpstr>
      <vt:lpstr>Європейський Союз</vt:lpstr>
      <vt:lpstr>Рада Європи</vt:lpstr>
      <vt:lpstr>Мережа європейських антикорупційних органів «Європейські партнери проти корупції» (EPAC)</vt:lpstr>
      <vt:lpstr>Список рекомендованої літератури:</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Олена Рябчинська</dc:creator>
  <cp:lastModifiedBy>Олена Рябчинська</cp:lastModifiedBy>
  <cp:revision>1</cp:revision>
  <dcterms:created xsi:type="dcterms:W3CDTF">2026-02-15T16:35:09Z</dcterms:created>
  <dcterms:modified xsi:type="dcterms:W3CDTF">2026-02-16T05:40:24Z</dcterms:modified>
</cp:coreProperties>
</file>