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4" r:id="rId2"/>
    <p:sldId id="287" r:id="rId3"/>
    <p:sldId id="259" r:id="rId4"/>
    <p:sldId id="258" r:id="rId5"/>
    <p:sldId id="285" r:id="rId6"/>
    <p:sldId id="268" r:id="rId7"/>
    <p:sldId id="286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9B9F73C-A7D8-4638-AC8B-28AF0C79527F}">
          <p14:sldIdLst>
            <p14:sldId id="284"/>
            <p14:sldId id="287"/>
            <p14:sldId id="259"/>
            <p14:sldId id="258"/>
            <p14:sldId id="285"/>
            <p14:sldId id="268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3" d="100"/>
          <a:sy n="73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F08E5-F1DE-4EA8-86C9-D1C1370E3404}" type="datetimeFigureOut">
              <a:rPr lang="ru-RU" smtClean="0"/>
              <a:t>19.12.2022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AFE0E-4C2B-4134-ABA2-404C6DDADC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208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AFE0E-4C2B-4134-ABA2-404C6DDADC8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8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97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5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57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2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15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9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69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30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65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02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79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0A029-A4D4-4108-8490-E342172BCC67}" type="datetimeFigureOut">
              <a:rPr lang="ru-RU" smtClean="0"/>
              <a:t>19.12.2022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ECE50-4A4C-463C-B0B8-B54D63845DF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172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«Світ </a:t>
            </a:r>
            <a:r>
              <a:rPr lang="uk-UA" dirty="0" smtClean="0">
                <a:solidFill>
                  <a:srgbClr val="FF0000"/>
                </a:solidFill>
              </a:rPr>
              <a:t>послуг: права та їх </a:t>
            </a:r>
            <a:r>
              <a:rPr lang="uk-UA" dirty="0" smtClean="0">
                <a:solidFill>
                  <a:srgbClr val="FF0000"/>
                </a:solidFill>
              </a:rPr>
              <a:t>захист»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/>
              <a:t>як </a:t>
            </a:r>
            <a:r>
              <a:rPr lang="uk-UA" dirty="0" smtClean="0"/>
              <a:t>навчальний курс у ЗНУ</a:t>
            </a:r>
            <a:br>
              <a:rPr lang="uk-UA" dirty="0" smtClean="0"/>
            </a:br>
            <a:r>
              <a:rPr lang="uk-UA" sz="2800" b="1" dirty="0" smtClean="0">
                <a:latin typeface="+mn-lt"/>
                <a:ea typeface="+mn-ea"/>
                <a:cs typeface="+mn-cs"/>
              </a:rPr>
              <a:t>вибіркова </a:t>
            </a:r>
            <a:r>
              <a:rPr lang="uk-UA" sz="2800" b="1" dirty="0">
                <a:latin typeface="+mn-lt"/>
                <a:ea typeface="+mn-ea"/>
                <a:cs typeface="+mn-cs"/>
              </a:rPr>
              <a:t>дисципліна</a:t>
            </a:r>
            <a:endParaRPr lang="ru-RU" sz="28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068960"/>
            <a:ext cx="4038600" cy="3057203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endParaRPr lang="uk-UA" b="1" dirty="0" smtClean="0"/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Загальні </a:t>
            </a:r>
            <a:r>
              <a:rPr lang="uk-UA" b="1" dirty="0">
                <a:solidFill>
                  <a:srgbClr val="FF0000"/>
                </a:solidFill>
              </a:rPr>
              <a:t>положення </a:t>
            </a:r>
            <a:r>
              <a:rPr lang="uk-UA" b="1" dirty="0">
                <a:solidFill>
                  <a:srgbClr val="FF0000"/>
                </a:solidFill>
              </a:rPr>
              <a:t>про послуги</a:t>
            </a:r>
          </a:p>
          <a:p>
            <a:pPr marL="0" indent="0" algn="just">
              <a:buNone/>
            </a:pPr>
            <a:endParaRPr lang="uk-UA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uk-UA" b="1" dirty="0">
                <a:solidFill>
                  <a:srgbClr val="FF0000"/>
                </a:solidFill>
              </a:rPr>
              <a:t>2) Загальні положення про </a:t>
            </a:r>
            <a:r>
              <a:rPr lang="uk-UA" b="1" dirty="0">
                <a:solidFill>
                  <a:srgbClr val="FF0000"/>
                </a:solidFill>
              </a:rPr>
              <a:t>захист прав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3068960"/>
            <a:ext cx="4038600" cy="30572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3</a:t>
            </a:r>
            <a:r>
              <a:rPr lang="uk-UA" dirty="0" smtClean="0">
                <a:solidFill>
                  <a:srgbClr val="FF0000"/>
                </a:solidFill>
              </a:rPr>
              <a:t>) </a:t>
            </a:r>
            <a:r>
              <a:rPr lang="uk-UA" b="1" dirty="0" smtClean="0">
                <a:solidFill>
                  <a:srgbClr val="FF0000"/>
                </a:solidFill>
              </a:rPr>
              <a:t>Спеціальна частина </a:t>
            </a:r>
            <a:r>
              <a:rPr lang="uk-UA" dirty="0" smtClean="0"/>
              <a:t>(розгляд питань про захист </a:t>
            </a:r>
            <a:r>
              <a:rPr lang="uk-UA" dirty="0"/>
              <a:t>прав </a:t>
            </a:r>
            <a:r>
              <a:rPr lang="uk-UA" dirty="0" smtClean="0"/>
              <a:t>у різних сферах надання послуг)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45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pPr algn="l"/>
            <a:r>
              <a:rPr lang="uk-UA" sz="2000" b="1" dirty="0" smtClean="0">
                <a:solidFill>
                  <a:srgbClr val="FF0000"/>
                </a:solidFill>
              </a:rPr>
              <a:t>Мета</a:t>
            </a:r>
            <a:r>
              <a:rPr lang="uk-UA" sz="2000" dirty="0" smtClean="0">
                <a:solidFill>
                  <a:srgbClr val="FF0000"/>
                </a:solidFill>
              </a:rPr>
              <a:t> вивчення навчальної </a:t>
            </a:r>
            <a:r>
              <a:rPr lang="uk-UA" sz="2000" dirty="0">
                <a:solidFill>
                  <a:srgbClr val="FF0000"/>
                </a:solidFill>
              </a:rPr>
              <a:t>дисципліни </a:t>
            </a:r>
            <a:r>
              <a:rPr lang="uk-UA" sz="2000" dirty="0"/>
              <a:t>«Світ послуг: права та їх захист» </a:t>
            </a:r>
            <a:r>
              <a:rPr lang="uk-UA" sz="2000" dirty="0" smtClean="0"/>
              <a:t>- формування </a:t>
            </a:r>
            <a:r>
              <a:rPr lang="uk-UA" sz="2000" dirty="0"/>
              <a:t>у студентів інтересу до набуття ґрунтовних спеціальних знань у сфері професійного захист прав учасників сфери обслуговування (послуги у різних сферах правового регулювання) й закріплення практичних навичок щодо складання різних видів правових документів, вміння їх аналізувати з метою ефективного використання їх у своїй подальшій правозастосовчій діяльності.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068960"/>
            <a:ext cx="8363272" cy="305720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rgbClr val="FF0000"/>
                </a:solidFill>
              </a:rPr>
              <a:t>З</a:t>
            </a:r>
            <a:r>
              <a:rPr lang="uk-UA" b="1" dirty="0" smtClean="0">
                <a:solidFill>
                  <a:srgbClr val="FF0000"/>
                </a:solidFill>
              </a:rPr>
              <a:t>авданнями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rgbClr val="FF0000"/>
                </a:solidFill>
              </a:rPr>
              <a:t>вивчення дисципліни </a:t>
            </a:r>
            <a:r>
              <a:rPr lang="uk-UA" dirty="0"/>
              <a:t>«Світ послуг: права та їх захист» є засвоєння студентами теоретичного матеріалу, що повзаний із наданням послуг у сфері цивільно-правових, соціальних, освітніх, інформаційних, медичних, адміністративно-правових та інших послуг, оволодіння студентами практичними навичками грамотного складання різних юридичних документів, що опосередковують надання та отримання послуг, вміння чітко орієнтуватися в чинному законодавстві, вміння тлумачити нормативні акти.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926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Загальні положення про послуги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3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uk-UA" sz="3200" b="1" dirty="0" smtClean="0">
                <a:solidFill>
                  <a:srgbClr val="FF0000"/>
                </a:solidFill>
              </a:rPr>
              <a:t>Теорія</a:t>
            </a:r>
          </a:p>
          <a:p>
            <a:pPr marL="0" indent="0" algn="ctr">
              <a:buNone/>
            </a:pPr>
            <a:endParaRPr lang="uk-UA" sz="32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uk-UA" sz="1800" dirty="0" smtClean="0"/>
              <a:t>‒ вивчаємо загальні положення про послуги (що це таке, предмет, сторони, суттєві та інші умови, порядок надання, права та обов’язки учасників);</a:t>
            </a:r>
          </a:p>
          <a:p>
            <a:pPr marL="0" indent="0" algn="just">
              <a:buNone/>
            </a:pPr>
            <a:r>
              <a:rPr lang="uk-UA" sz="1800" dirty="0"/>
              <a:t>‒ </a:t>
            </a:r>
            <a:r>
              <a:rPr lang="uk-UA" sz="1800" dirty="0" smtClean="0"/>
              <a:t>характеризуємо нормативне регулювання;</a:t>
            </a:r>
          </a:p>
          <a:p>
            <a:pPr marL="0" indent="0" algn="just">
              <a:buNone/>
            </a:pPr>
            <a:r>
              <a:rPr lang="uk-UA" sz="1800" dirty="0" smtClean="0"/>
              <a:t>‒ перевіряємо знання у тестовій формі, з використанням досвіду проведених єдиних вступних фахових випробувань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endParaRPr lang="uk-UA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556792"/>
            <a:ext cx="4038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3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uk-UA" sz="3200" b="1" dirty="0" smtClean="0">
                <a:solidFill>
                  <a:srgbClr val="FF0000"/>
                </a:solidFill>
              </a:rPr>
              <a:t>Практика</a:t>
            </a:r>
          </a:p>
          <a:p>
            <a:pPr marL="0" indent="0" algn="just">
              <a:buNone/>
            </a:pPr>
            <a:endParaRPr lang="uk-UA" sz="1800" dirty="0"/>
          </a:p>
          <a:p>
            <a:pPr marL="0" indent="0" algn="just">
              <a:buNone/>
            </a:pPr>
            <a:r>
              <a:rPr lang="uk-UA" sz="1800" dirty="0"/>
              <a:t>‒ аналізуємо судову практику;</a:t>
            </a:r>
          </a:p>
          <a:p>
            <a:pPr marL="0" indent="0" algn="just">
              <a:buNone/>
            </a:pPr>
            <a:r>
              <a:rPr lang="uk-UA" sz="1800" dirty="0"/>
              <a:t>‒ </a:t>
            </a:r>
            <a:r>
              <a:rPr lang="uk-UA" sz="1800" dirty="0"/>
              <a:t>вчимось </a:t>
            </a:r>
            <a:r>
              <a:rPr lang="uk-UA" sz="1800" dirty="0"/>
              <a:t>аналізувати зміст конкретних юридичних документів, виявляти недоліки їх змісту та оформлення;</a:t>
            </a:r>
          </a:p>
          <a:p>
            <a:pPr marL="0" indent="0" algn="just">
              <a:buNone/>
            </a:pPr>
            <a:r>
              <a:rPr lang="uk-UA" sz="1800" dirty="0"/>
              <a:t>‒ вчимось захищати права та інтереси кожного із учасників відносин у сфері послуг;</a:t>
            </a:r>
          </a:p>
          <a:p>
            <a:pPr marL="0" indent="0" algn="just">
              <a:buNone/>
            </a:pPr>
            <a:r>
              <a:rPr lang="uk-UA" sz="1800" dirty="0"/>
              <a:t>‒ </a:t>
            </a:r>
            <a:r>
              <a:rPr lang="uk-UA" sz="1800" dirty="0"/>
              <a:t>вирішуємо практичні життєві ситуації, в яких мають місце надання послуг</a:t>
            </a:r>
          </a:p>
          <a:p>
            <a:pPr marL="0" indent="0" algn="just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12833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Загальні положення про захист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4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Позасудовий порядок захисту</a:t>
            </a:r>
            <a:endParaRPr lang="uk-UA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just">
              <a:buNone/>
            </a:pPr>
            <a:r>
              <a:rPr lang="uk-UA" dirty="0" smtClean="0"/>
              <a:t>‒ </a:t>
            </a:r>
            <a:r>
              <a:rPr lang="uk-UA" dirty="0" smtClean="0"/>
              <a:t>з’ясовуємо порядок</a:t>
            </a:r>
            <a:r>
              <a:rPr lang="uk-UA" dirty="0" smtClean="0"/>
              <a:t>;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/>
              <a:t>‒ </a:t>
            </a:r>
            <a:r>
              <a:rPr lang="uk-UA" dirty="0" smtClean="0"/>
              <a:t>вивчаємо, складаємо, аналізуємо юридичні документи;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‒ вирішуємо ситуаційні завдання (кейси)</a:t>
            </a:r>
            <a:endParaRPr lang="uk-UA" dirty="0" smtClean="0"/>
          </a:p>
          <a:p>
            <a:pPr marL="0" indent="0" algn="ctr">
              <a:buNone/>
            </a:pPr>
            <a:endParaRPr lang="uk-UA" dirty="0" smtClean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497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Судовий порядок захисту</a:t>
            </a:r>
            <a:endParaRPr lang="uk-UA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uk-UA" b="1" dirty="0"/>
          </a:p>
          <a:p>
            <a:pPr marL="0" indent="0" algn="just">
              <a:buNone/>
            </a:pPr>
            <a:r>
              <a:rPr lang="uk-UA" dirty="0"/>
              <a:t>‒ </a:t>
            </a:r>
            <a:r>
              <a:rPr lang="uk-UA" dirty="0" smtClean="0"/>
              <a:t>з’ясовуємо підсудність;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/>
              <a:t>‒ </a:t>
            </a:r>
            <a:r>
              <a:rPr lang="uk-UA" dirty="0"/>
              <a:t>вивчаємо, складаємо, аналізуємо </a:t>
            </a:r>
            <a:r>
              <a:rPr lang="uk-UA" dirty="0" smtClean="0"/>
              <a:t>позови та інші документи</a:t>
            </a:r>
            <a:r>
              <a:rPr lang="uk-UA" dirty="0" smtClean="0"/>
              <a:t>;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‒ </a:t>
            </a:r>
            <a:r>
              <a:rPr lang="uk-UA" dirty="0" smtClean="0"/>
              <a:t>вивчаємо судову практику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4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uk-UA" sz="3600" b="1" dirty="0">
                <a:solidFill>
                  <a:srgbClr val="FF0000"/>
                </a:solidFill>
              </a:rPr>
              <a:t>Спеціальна </a:t>
            </a:r>
            <a:r>
              <a:rPr lang="uk-UA" sz="3600" b="1" dirty="0" smtClean="0">
                <a:solidFill>
                  <a:srgbClr val="FF0000"/>
                </a:solidFill>
              </a:rPr>
              <a:t>частина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b="1" dirty="0" smtClean="0">
                <a:solidFill>
                  <a:srgbClr val="FF0000"/>
                </a:solidFill>
              </a:rPr>
              <a:t>Позасудовий захист прав у різних сферах людської діяльності, зокрема:</a:t>
            </a:r>
          </a:p>
          <a:p>
            <a:pPr marL="0" indent="0" algn="just">
              <a:buNone/>
            </a:pPr>
            <a:endParaRPr lang="uk-UA" sz="18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 smtClean="0"/>
              <a:t>освітні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с</a:t>
            </a:r>
            <a:r>
              <a:rPr lang="uk-UA" sz="1800" b="1" dirty="0" smtClean="0"/>
              <a:t>оціальні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 smtClean="0"/>
              <a:t>інформаційні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 smtClean="0"/>
              <a:t>адміністративні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ж</a:t>
            </a:r>
            <a:r>
              <a:rPr lang="uk-UA" sz="1800" b="1" dirty="0" smtClean="0"/>
              <a:t>итлово-комунальні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м</a:t>
            </a:r>
            <a:r>
              <a:rPr lang="uk-UA" sz="1800" b="1" dirty="0" smtClean="0"/>
              <a:t>едичні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т</a:t>
            </a:r>
            <a:r>
              <a:rPr lang="uk-UA" sz="1800" b="1" dirty="0" smtClean="0"/>
              <a:t>уристичні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ю</a:t>
            </a:r>
            <a:r>
              <a:rPr lang="uk-UA" sz="1800" b="1" dirty="0" smtClean="0"/>
              <a:t>ридичні </a:t>
            </a:r>
            <a:r>
              <a:rPr lang="uk-UA" sz="1800" b="1" dirty="0"/>
              <a:t>послуги</a:t>
            </a:r>
            <a:endParaRPr lang="uk-UA" sz="1800" dirty="0" smtClean="0"/>
          </a:p>
          <a:p>
            <a:pPr marL="0" indent="0" algn="ctr">
              <a:buNone/>
            </a:pPr>
            <a:endParaRPr lang="uk-UA" sz="1800" dirty="0" smtClean="0"/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endParaRPr lang="uk-UA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556792"/>
            <a:ext cx="4038600" cy="4968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1" dirty="0">
                <a:solidFill>
                  <a:srgbClr val="FF0000"/>
                </a:solidFill>
              </a:rPr>
              <a:t>Позасудовий захист прав у різних сферах людської діяльності, зокрема</a:t>
            </a:r>
            <a:r>
              <a:rPr lang="uk-UA" sz="1800" b="1" dirty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endParaRPr lang="uk-UA" sz="18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освітні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соціальні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інформаційні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адміністративні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житлово-комунальні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медичні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туристичні послуги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/>
              <a:t>юридичні послуги</a:t>
            </a:r>
            <a:endParaRPr lang="uk-UA" sz="1800" dirty="0"/>
          </a:p>
          <a:p>
            <a:pPr marL="0" indent="0" algn="ctr">
              <a:buNone/>
            </a:pPr>
            <a:endParaRPr lang="uk-UA" sz="1800" dirty="0" smtClean="0"/>
          </a:p>
          <a:p>
            <a:pPr marL="0" indent="0" algn="just">
              <a:buNone/>
            </a:pP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663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Можливості навчання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Очна форма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1) Лекційні заняття</a:t>
            </a:r>
          </a:p>
          <a:p>
            <a:pPr marL="0" indent="0">
              <a:buNone/>
            </a:pPr>
            <a:r>
              <a:rPr lang="uk-UA" dirty="0" smtClean="0"/>
              <a:t>2) Практичні заняття</a:t>
            </a:r>
          </a:p>
          <a:p>
            <a:pPr marL="0" indent="0">
              <a:buNone/>
            </a:pPr>
            <a:r>
              <a:rPr lang="uk-UA" dirty="0" smtClean="0"/>
              <a:t>3) Консультації</a:t>
            </a:r>
          </a:p>
          <a:p>
            <a:pPr marL="0" indent="0">
              <a:buNone/>
            </a:pPr>
            <a:r>
              <a:rPr lang="uk-UA" dirty="0" smtClean="0"/>
              <a:t>4) Проблемні групи (обговорення проблемних питань нормативного регулювання, підготовка наукових доповідей)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Дистанційна форма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1) Вирішення практичних завдань  у системі </a:t>
            </a:r>
            <a:r>
              <a:rPr lang="en-US" dirty="0" smtClean="0"/>
              <a:t>Moodle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2)</a:t>
            </a:r>
            <a:r>
              <a:rPr lang="en-US" dirty="0" smtClean="0"/>
              <a:t> </a:t>
            </a:r>
            <a:r>
              <a:rPr lang="uk-UA" dirty="0" smtClean="0"/>
              <a:t>Діалог з викладачем, надання коментарів щодо виконаних студентом завдань з аналізом наявних помилок та рекомендаціями щодо того, на які питання студенту слід звернути увагу</a:t>
            </a:r>
          </a:p>
        </p:txBody>
      </p:sp>
    </p:spTree>
    <p:extLst>
      <p:ext uri="{BB962C8B-B14F-4D97-AF65-F5344CB8AC3E}">
        <p14:creationId xmlns:p14="http://schemas.microsoft.com/office/powerpoint/2010/main" val="127150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Навчання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Лекційні заняття: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1) Теорія</a:t>
            </a:r>
          </a:p>
          <a:p>
            <a:pPr marL="0" indent="0">
              <a:buNone/>
            </a:pPr>
            <a:r>
              <a:rPr lang="uk-UA" dirty="0" smtClean="0"/>
              <a:t>2) Відповіді на питання студентів</a:t>
            </a:r>
          </a:p>
          <a:p>
            <a:pPr marL="0" indent="0">
              <a:buNone/>
            </a:pPr>
            <a:r>
              <a:rPr lang="uk-UA" dirty="0" smtClean="0"/>
              <a:t>3) Закріплення теоретичного матеріалу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628800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Практичні заняття: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1</a:t>
            </a:r>
            <a:r>
              <a:rPr lang="uk-UA" dirty="0" smtClean="0"/>
              <a:t>) Обговорення теоретичних аспектів</a:t>
            </a:r>
          </a:p>
          <a:p>
            <a:pPr marL="0" indent="0" algn="just">
              <a:buNone/>
            </a:pPr>
            <a:r>
              <a:rPr lang="uk-UA" dirty="0" smtClean="0"/>
              <a:t>2) Перевірка теоретичних знань</a:t>
            </a:r>
          </a:p>
          <a:p>
            <a:pPr marL="0" indent="0" algn="just">
              <a:buNone/>
            </a:pPr>
            <a:r>
              <a:rPr lang="uk-UA" dirty="0" smtClean="0"/>
              <a:t>3) Вирішення практичних життєвих ситуацій з урахуванням судової практики</a:t>
            </a:r>
          </a:p>
          <a:p>
            <a:pPr marL="0" indent="0" algn="just">
              <a:buNone/>
            </a:pPr>
            <a:r>
              <a:rPr lang="uk-UA" dirty="0" smtClean="0"/>
              <a:t>4) Тестова форма контролю</a:t>
            </a:r>
          </a:p>
          <a:p>
            <a:pPr marL="0" indent="0" algn="just">
              <a:buNone/>
            </a:pPr>
            <a:r>
              <a:rPr lang="uk-UA" dirty="0" smtClean="0"/>
              <a:t>5) Складання та аналіз </a:t>
            </a:r>
            <a:r>
              <a:rPr lang="uk-UA" dirty="0" smtClean="0"/>
              <a:t>різних юридичних документів для захисту прав учасників у сфері надання послуг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1607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505</Words>
  <Application>Microsoft Office PowerPoint</Application>
  <PresentationFormat>Экран (4:3)</PresentationFormat>
  <Paragraphs>81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«Світ послуг: права та їх захист»  як навчальний курс у ЗНУ вибіркова дисципліна</vt:lpstr>
      <vt:lpstr>Мета вивчення навчальної дисципліни «Світ послуг: права та їх захист» - формування у студентів інтересу до набуття ґрунтовних спеціальних знань у сфері професійного захист прав учасників сфери обслуговування (послуги у різних сферах правового регулювання) й закріплення практичних навичок щодо складання різних видів правових документів, вміння їх аналізувати з метою ефективного використання їх у своїй подальшій правозастосовчій діяльності. </vt:lpstr>
      <vt:lpstr>Загальні положення про послуги</vt:lpstr>
      <vt:lpstr>Загальні положення про захист</vt:lpstr>
      <vt:lpstr>Спеціальна частина</vt:lpstr>
      <vt:lpstr>Можливості навчання</vt:lpstr>
      <vt:lpstr>Навчання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Спадкування – перехід спадщини від спадкодавця до спадкоємців</dc:title>
  <dc:creator>Инна</dc:creator>
  <cp:lastModifiedBy>Инна</cp:lastModifiedBy>
  <cp:revision>108</cp:revision>
  <cp:lastPrinted>2020-08-18T20:33:49Z</cp:lastPrinted>
  <dcterms:created xsi:type="dcterms:W3CDTF">2019-01-29T14:40:11Z</dcterms:created>
  <dcterms:modified xsi:type="dcterms:W3CDTF">2022-12-19T14:50:43Z</dcterms:modified>
</cp:coreProperties>
</file>