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F7C55636-7418-4324-B471-AF7C8581AA8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00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748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266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120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866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051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918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271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316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954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985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203ECAF-A2D4-4B2B-92B4-D8EDC59AF2A4}" type="datetimeFigureOut">
              <a:rPr lang="uk-UA" smtClean="0"/>
              <a:t>12.03.2024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278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unicode-table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google.com/webmasters/answer/9012289?hl=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3A6F7-FF79-4F81-AB6C-A1B6DDABC6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Метатеги</a:t>
            </a:r>
            <a:r>
              <a:rPr lang="uk-UA" dirty="0"/>
              <a:t> та їх роль</a:t>
            </a:r>
          </a:p>
        </p:txBody>
      </p:sp>
    </p:spTree>
    <p:extLst>
      <p:ext uri="{BB962C8B-B14F-4D97-AF65-F5344CB8AC3E}">
        <p14:creationId xmlns:p14="http://schemas.microsoft.com/office/powerpoint/2010/main" val="3154003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834864-5BA9-4840-BA5D-E076EBC8F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8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Назва кожної сторінки має бути унікальною. Бажано, щоб кожна сторінка мала свою унікальну назву, що повідомляє пошукову систему про те, як ця сторінка відрізняється від інших сторінок вашого сайту.</a:t>
            </a:r>
          </a:p>
          <a:p>
            <a:pPr algn="just"/>
            <a:r>
              <a:rPr lang="uk-UA" sz="28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Назва має бути короткою, але точною і змістовною. Якщо назва занадто довга, </a:t>
            </a:r>
            <a:r>
              <a:rPr lang="en-US" sz="28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покаже в пошуковій видачі тільки її частину.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093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D72883-E565-44DF-8EFB-D10671DF6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При складанні тегів 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Title 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можна скористатися таким принципом:</a:t>
            </a:r>
          </a:p>
          <a:p>
            <a:pPr algn="l"/>
            <a:r>
              <a:rPr lang="uk-UA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[Основне ключове слово] — [Другорядне ключове слово] | [Назва бренду чи сайту]</a:t>
            </a:r>
            <a:endParaRPr lang="uk-UA" b="0" i="0" dirty="0">
              <a:solidFill>
                <a:srgbClr val="1E1E1E"/>
              </a:solidFill>
              <a:effectLst/>
              <a:latin typeface="IBM Plex Sans" panose="020B0503050203000203" pitchFamily="34" charset="0"/>
            </a:endParaRPr>
          </a:p>
          <a:p>
            <a:pPr algn="l"/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Якщо у вас маловідомий бренд, назву його можна поки що не вказувати.</a:t>
            </a:r>
          </a:p>
          <a:p>
            <a:pPr algn="l"/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Приклад </a:t>
            </a:r>
            <a:r>
              <a:rPr lang="uk-UA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тега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Title 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для сторінки інформаційного сайту:</a:t>
            </a:r>
          </a:p>
          <a:p>
            <a:pPr algn="l"/>
            <a:r>
              <a:rPr lang="en-US" b="1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Title: </a:t>
            </a:r>
            <a:r>
              <a:rPr lang="uk-UA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Як побудувати гараж дешево та швидко | Будівництво недорогого гаража</a:t>
            </a:r>
            <a:endParaRPr lang="uk-UA" b="0" i="0" dirty="0">
              <a:solidFill>
                <a:srgbClr val="1E1E1E"/>
              </a:solidFill>
              <a:effectLst/>
              <a:latin typeface="IBM Plex Sans" panose="020B0503050203000203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9563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A96A39-CB64-4576-A430-24F2D363F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У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метатазі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Description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міститься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короткий абзац тексту з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описом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сторінки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. 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Він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може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використовуватися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для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формування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СНІП в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пошуковій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видачі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.</a:t>
            </a:r>
            <a:endParaRPr lang="uk-UA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BF8371DF-1081-4046-AC7F-968561836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73" y="3802808"/>
            <a:ext cx="96964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066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57AE8D-CEB8-40C0-96AB-5AA76D341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Рекомендації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4CBE014-7958-43D7-8845-FCEDA1517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Description 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для кожної сторінки має бути унікальним. Знайти дублікати </a:t>
            </a:r>
            <a:r>
              <a:rPr lang="uk-UA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метатегів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можна за допомогою 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Google Search Console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.</a:t>
            </a:r>
            <a:endParaRPr lang="en-US" b="0" i="0" dirty="0">
              <a:solidFill>
                <a:srgbClr val="1E1E1E"/>
              </a:solidFill>
              <a:effectLst/>
              <a:latin typeface="IBM Plex Sans" panose="020B050305020300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1E1E1E"/>
                </a:solidFill>
                <a:latin typeface="IBM Plex Sans" panose="020B0503050203000203" pitchFamily="34" charset="0"/>
              </a:rPr>
              <a:t>В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описі використовуйте найбільш частотні ключові слова із семантичного ядра.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1E1E1E"/>
                </a:solidFill>
                <a:latin typeface="IBM Plex Sans" panose="020B0503050203000203" pitchFamily="34" charset="0"/>
              </a:rPr>
              <a:t>С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кладайте осмислені фрази. Не слід перераховувати набір ключових слів.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Рекомендована довжина </a:t>
            </a:r>
            <a:r>
              <a:rPr lang="uk-UA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мететагу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Description – 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до 300 символів.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Для створення більш привабливих </a:t>
            </a:r>
            <a:r>
              <a:rPr lang="uk-UA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сніпетів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використовуйте спеціальні символи в описі, але не зловживайте ними. Символи можна підібрати в таблиці </a:t>
            </a:r>
            <a:r>
              <a:rPr lang="en-US" b="0" i="0" u="sng" dirty="0">
                <a:solidFill>
                  <a:srgbClr val="1787DD"/>
                </a:solidFill>
                <a:effectLst/>
                <a:latin typeface="IBM Plex Sans" panose="020B0503050203000203" pitchFamily="34" charset="0"/>
                <a:hlinkClick r:id="rId2"/>
              </a:rPr>
              <a:t>https://unicode-table.com/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 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56351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6899F4C-DD68-4B9A-96B1-E882A1C24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Пошуковики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рекомендують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мета-описи,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контенту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сайту, а не сайту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just"/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Метатеги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написані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людей нормальною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людською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розгорнуто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правильно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вибудованими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зловживань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словами, фразами, великими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рекламними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гаслами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смисловим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сміттям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390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1C82B3-800A-487B-8BD5-818DD1E08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Назва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товару] — 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Ціна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] грн.✈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Безкоштовна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доставка по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Україні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☎ [Номер телефону] ➤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Інтернет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-магазин 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Назва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магазину].</a:t>
            </a:r>
          </a:p>
          <a:p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Купити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Назва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розділу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] з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гарантією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✈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Безкоштовна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доставка по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Україні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☎ [Номер телефону] ➤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Інтернет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-магазин 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Назва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магазину].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1561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85BEE-708D-406E-82E2-F22F77DEC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Тренування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E4ADCB2-0919-4942-A2AD-86866276A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Сайт салону повітряних кульок</a:t>
            </a:r>
          </a:p>
          <a:p>
            <a:r>
              <a:rPr lang="uk-UA" dirty="0"/>
              <a:t>Сторінка пилососів</a:t>
            </a:r>
          </a:p>
          <a:p>
            <a:r>
              <a:rPr lang="uk-UA" dirty="0" err="1"/>
              <a:t>Лендінг</a:t>
            </a:r>
            <a:r>
              <a:rPr lang="uk-UA" dirty="0"/>
              <a:t> кулінарних курсів</a:t>
            </a:r>
          </a:p>
        </p:txBody>
      </p:sp>
    </p:spTree>
    <p:extLst>
      <p:ext uri="{BB962C8B-B14F-4D97-AF65-F5344CB8AC3E}">
        <p14:creationId xmlns:p14="http://schemas.microsoft.com/office/powerpoint/2010/main" val="371177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33AC8C4-EBD0-4064-8F56-BDD8D5C25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Метатеги</a:t>
            </a:r>
            <a:r>
              <a:rPr lang="uk-UA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це теги, які надають пошуковим системам додаткову інформацію про сторінку сайту. ПРО ЩО ВОНА? ДЛЯ КОГО? ДЛЯ ЧОГО?</a:t>
            </a:r>
          </a:p>
          <a:p>
            <a:r>
              <a:rPr lang="uk-UA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Метатеги</a:t>
            </a:r>
            <a:r>
              <a:rPr lang="uk-UA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сайту розміщуються між тегами &lt;</a:t>
            </a:r>
            <a:r>
              <a:rPr lang="en-US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head&gt;</a:t>
            </a:r>
            <a:r>
              <a:rPr lang="uk-UA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&lt;/head&gt; 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20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D1E8BE1F-E5DA-44CE-93CB-10FB8758E8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07109" y="1201477"/>
            <a:ext cx="5503022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 – це HTML-код, призначений для надання пошуковим системам та іншим клієнтам додаткової інформації про веб-сторінку.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Якщо клієнт не здатний обробити певні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, він просто проігнорує їх.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F02891-FC58-4C00-89A5-EF0673993A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90" t="23810" r="21327" b="46667"/>
          <a:stretch/>
        </p:blipFill>
        <p:spPr>
          <a:xfrm>
            <a:off x="740176" y="2976465"/>
            <a:ext cx="7313161" cy="20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7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649D166-56AD-4B26-9F1A-1912D561F5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96043" y="823217"/>
            <a:ext cx="4303746" cy="5262979"/>
          </a:xfrm>
          <a:prstGeom prst="rect">
            <a:avLst/>
          </a:prstGeom>
          <a:solidFill>
            <a:srgbClr val="E8EA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Якщо ви користуєтеся 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системою керування контентом (наприклад, </a:t>
            </a:r>
            <a:r>
              <a:rPr kumimoji="0" lang="uk-UA" altLang="uk-UA" sz="2400" b="1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Wix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, </a:t>
            </a:r>
            <a:r>
              <a:rPr kumimoji="0" lang="uk-UA" altLang="uk-UA" sz="2400" b="1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Wordpress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 або </a:t>
            </a:r>
            <a:r>
              <a:rPr kumimoji="0" lang="uk-UA" altLang="uk-UA" sz="2400" b="1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Blogger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)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 , ймовірно, у вас немає можливості редагувати HTML-код безпосередньо або ви не хочете цим займатися. У вашій системі керування контентом, швидше за все, є засіб для створення </a:t>
            </a:r>
            <a:r>
              <a:rPr kumimoji="0" lang="uk-UA" altLang="uk-UA" sz="2400" b="0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метатегів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 ( </a:t>
            </a:r>
            <a:r>
              <a:rPr kumimoji="0" lang="uk-UA" altLang="uk-UA" sz="2400" b="1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meta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) або подібні інструменти.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063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43B52A75-A4C7-46DF-94D7-613C821F50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59498" y="1733837"/>
            <a:ext cx="8800322" cy="41549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Google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розпізнає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у форматі HTML та XHTML незалежно від того, який код використаний під час створення сторінки.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Код у розділі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head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повинен відповідати стандартам HTML 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Як правило, регістр символів у тегах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не враховується, крім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google-site-verification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Ви можете використовувати будь-які інші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, якщо вони дозволяють вирішувати ваші завдання. Зверніть увагу, що роботи 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Google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ігноруватимуть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, які їм невідомі.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Якщо ви збираєтеся впроваджувати або змінювати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за допомогою 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JavaScript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(хоча ми і не рекомендуємо цього), обережно дійте і після подібної обробки тегів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 уважно перевірте отримані результати 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Щоб перевірити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metaта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атрибути на сторінках сайту, скористайтеся 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  <a:hlinkClick r:id="rId2"/>
              </a:rPr>
              <a:t>інструментом перевірки URL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 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6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324F19B-3DCE-4278-B566-E62005224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https://support.google.com/webmasters/answer/9012289?hl=ru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040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02CA11D-04C4-4EC4-8DF7-44F222CE5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873"/>
            <a:ext cx="10515600" cy="5645118"/>
          </a:xfrm>
        </p:spPr>
        <p:txBody>
          <a:bodyPr>
            <a:normAutofit/>
          </a:bodyPr>
          <a:lstStyle/>
          <a:p>
            <a:pPr algn="just"/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Title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–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це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тег, в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якому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міститься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заголовок HTML-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сторінки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. 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Цей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заголовок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видимий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як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відвідувачів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сайту, так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пошукових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систем. 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Також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він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може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використовуватись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соціальними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мережами.</a:t>
            </a:r>
          </a:p>
          <a:p>
            <a:pPr algn="just"/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Тег </a:t>
            </a:r>
            <a:r>
              <a:rPr lang="en-US" sz="2800" b="0" i="0" dirty="0">
                <a:solidFill>
                  <a:srgbClr val="1E1E1E"/>
                </a:solidFill>
                <a:effectLst/>
                <a:latin typeface="+mj-lt"/>
              </a:rPr>
              <a:t>Title 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є одним з важливих факторів і значно впливає на </a:t>
            </a:r>
            <a:r>
              <a:rPr lang="uk-UA" sz="2800" b="0" i="0" dirty="0" err="1">
                <a:solidFill>
                  <a:srgbClr val="1E1E1E"/>
                </a:solidFill>
                <a:effectLst/>
                <a:latin typeface="+mj-lt"/>
              </a:rPr>
              <a:t>релевантність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 сайту. Вміст </a:t>
            </a:r>
            <a:r>
              <a:rPr lang="uk-UA" sz="2800" b="0" i="0" dirty="0" err="1">
                <a:solidFill>
                  <a:srgbClr val="1E1E1E"/>
                </a:solidFill>
                <a:effectLst/>
                <a:latin typeface="+mj-lt"/>
              </a:rPr>
              <a:t>тега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 відображається в результатах пошуку, тому важливо, щоб </a:t>
            </a:r>
            <a:r>
              <a:rPr lang="en-US" sz="2800" b="0" i="0" dirty="0">
                <a:solidFill>
                  <a:srgbClr val="1E1E1E"/>
                </a:solidFill>
                <a:effectLst/>
                <a:latin typeface="+mj-lt"/>
              </a:rPr>
              <a:t>Title 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був складений привабливо і користувачам захотілося натиснути на посилання.</a:t>
            </a:r>
            <a:endParaRPr lang="uk-UA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7710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тег title">
            <a:extLst>
              <a:ext uri="{FF2B5EF4-FFF2-40B4-BE49-F238E27FC236}">
                <a16:creationId xmlns:a16="http://schemas.microsoft.com/office/drawing/2014/main" id="{13764D29-8EE3-458F-BE4D-3FE088FAC3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20" y="1992685"/>
            <a:ext cx="4720513" cy="278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C7928E87-B337-485D-8870-3E932D54E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351" y="2552700"/>
            <a:ext cx="5327974" cy="95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974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0744CD-0EED-46F6-A75A-5CDFACEC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Рекомендації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FB28EF8-6569-4AA7-A581-6B21C7DE1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кожної сторінки має бути унікальним. Знайти дублікати тегів можна за допомогою 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Search Console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озмістіть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найбільш частотні слова із семантичного ядра на самому початку </a:t>
            </a:r>
            <a:r>
              <a:rPr lang="uk-UA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тега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кладайте осмислені фрази. Не слід перераховувати набір ключових слів.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екомендована довжина 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Title – 60 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символів. На </a:t>
            </a:r>
            <a:r>
              <a:rPr lang="uk-UA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десктопній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версії пошуку 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uk-UA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сніпет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має розміри в 600 пікселів, надто довгі заголовки 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 обрізатися.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2477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Жовти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142</TotalTime>
  <Words>725</Words>
  <Application>Microsoft Office PowerPoint</Application>
  <PresentationFormat>Широкий екран</PresentationFormat>
  <Paragraphs>43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4" baseType="lpstr">
      <vt:lpstr>Arial</vt:lpstr>
      <vt:lpstr>Cambria</vt:lpstr>
      <vt:lpstr>IBM Plex Sans</vt:lpstr>
      <vt:lpstr>Rockwell</vt:lpstr>
      <vt:lpstr>Rockwell Condensed</vt:lpstr>
      <vt:lpstr>Times New Roman</vt:lpstr>
      <vt:lpstr>Wingdings</vt:lpstr>
      <vt:lpstr>Дерево</vt:lpstr>
      <vt:lpstr>Метатеги та їх роль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Рекомендації</vt:lpstr>
      <vt:lpstr>Презентація PowerPoint</vt:lpstr>
      <vt:lpstr>Презентація PowerPoint</vt:lpstr>
      <vt:lpstr>Презентація PowerPoint</vt:lpstr>
      <vt:lpstr>Рекомендації</vt:lpstr>
      <vt:lpstr>Презентація PowerPoint</vt:lpstr>
      <vt:lpstr>Презентація PowerPoint</vt:lpstr>
      <vt:lpstr>Тренування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Метатеги та їх роль</dc:title>
  <dc:creator>Слава</dc:creator>
  <cp:lastModifiedBy>Слава</cp:lastModifiedBy>
  <cp:revision>7</cp:revision>
  <dcterms:created xsi:type="dcterms:W3CDTF">2024-03-05T11:12:03Z</dcterms:created>
  <dcterms:modified xsi:type="dcterms:W3CDTF">2024-03-12T12:05:53Z</dcterms:modified>
</cp:coreProperties>
</file>