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9"/>
  </p:notesMasterIdLst>
  <p:sldIdLst>
    <p:sldId id="390" r:id="rId2"/>
    <p:sldId id="1048" r:id="rId3"/>
    <p:sldId id="1078" r:id="rId4"/>
    <p:sldId id="1105" r:id="rId5"/>
    <p:sldId id="1102" r:id="rId6"/>
    <p:sldId id="1098" r:id="rId7"/>
    <p:sldId id="1099" r:id="rId8"/>
    <p:sldId id="1106" r:id="rId9"/>
    <p:sldId id="1100" r:id="rId10"/>
    <p:sldId id="1107" r:id="rId11"/>
    <p:sldId id="1095" r:id="rId12"/>
    <p:sldId id="1103" r:id="rId13"/>
    <p:sldId id="1104" r:id="rId14"/>
    <p:sldId id="1096" r:id="rId15"/>
    <p:sldId id="1097" r:id="rId16"/>
    <p:sldId id="1062" r:id="rId17"/>
    <p:sldId id="1082" r:id="rId18"/>
    <p:sldId id="1089" r:id="rId19"/>
    <p:sldId id="1085" r:id="rId20"/>
    <p:sldId id="1093" r:id="rId21"/>
    <p:sldId id="1092" r:id="rId22"/>
    <p:sldId id="1090" r:id="rId23"/>
    <p:sldId id="1088" r:id="rId24"/>
    <p:sldId id="1108" r:id="rId25"/>
    <p:sldId id="1109" r:id="rId26"/>
    <p:sldId id="1101" r:id="rId27"/>
    <p:sldId id="556" r:id="rId28"/>
  </p:sldIdLst>
  <p:sldSz cx="12192000" cy="6858000"/>
  <p:notesSz cx="6797675" cy="9926638"/>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lo User" initials="HU" lastIdx="2" clrIdx="0">
    <p:extLst/>
  </p:cmAuthor>
  <p:cmAuthor id="2" name="Макар П. Марчук" initials="МПМ"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D8C88E"/>
    <a:srgbClr val="F9D16D"/>
    <a:srgbClr val="FFFFFF"/>
    <a:srgbClr val="982833"/>
    <a:srgbClr val="6C1C07"/>
    <a:srgbClr val="FF3B00"/>
    <a:srgbClr val="CC3300"/>
    <a:srgbClr val="481419"/>
    <a:srgbClr val="4D14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0" autoAdjust="0"/>
    <p:restoredTop sz="94646"/>
  </p:normalViewPr>
  <p:slideViewPr>
    <p:cSldViewPr snapToGrid="0">
      <p:cViewPr varScale="1">
        <p:scale>
          <a:sx n="76" d="100"/>
          <a:sy n="76" d="100"/>
        </p:scale>
        <p:origin x="102" y="5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45660" cy="498056"/>
          </a:xfrm>
          <a:prstGeom prst="rect">
            <a:avLst/>
          </a:prstGeom>
        </p:spPr>
        <p:txBody>
          <a:bodyPr vert="horz" lIns="92023" tIns="46011" rIns="92023" bIns="46011" rtlCol="0"/>
          <a:lstStyle>
            <a:lvl1pPr algn="l">
              <a:defRPr sz="1200"/>
            </a:lvl1pPr>
          </a:lstStyle>
          <a:p>
            <a:endParaRPr lang="uk-UA"/>
          </a:p>
        </p:txBody>
      </p:sp>
      <p:sp>
        <p:nvSpPr>
          <p:cNvPr id="3" name="Місце для дати 2"/>
          <p:cNvSpPr>
            <a:spLocks noGrp="1"/>
          </p:cNvSpPr>
          <p:nvPr>
            <p:ph type="dt" idx="1"/>
          </p:nvPr>
        </p:nvSpPr>
        <p:spPr>
          <a:xfrm>
            <a:off x="3850442" y="0"/>
            <a:ext cx="2945660" cy="498056"/>
          </a:xfrm>
          <a:prstGeom prst="rect">
            <a:avLst/>
          </a:prstGeom>
        </p:spPr>
        <p:txBody>
          <a:bodyPr vert="horz" lIns="92023" tIns="46011" rIns="92023" bIns="46011" rtlCol="0"/>
          <a:lstStyle>
            <a:lvl1pPr algn="r">
              <a:defRPr sz="1200"/>
            </a:lvl1pPr>
          </a:lstStyle>
          <a:p>
            <a:fld id="{7887B6F6-5FF0-44A0-9FD2-A1D5091B23A5}" type="datetimeFigureOut">
              <a:rPr lang="uk-UA" smtClean="0"/>
              <a:t>21.03.2024</a:t>
            </a:fld>
            <a:endParaRPr lang="uk-UA"/>
          </a:p>
        </p:txBody>
      </p:sp>
      <p:sp>
        <p:nvSpPr>
          <p:cNvPr id="4" name="Місце для зображення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2023" tIns="46011" rIns="92023" bIns="46011" rtlCol="0" anchor="ctr"/>
          <a:lstStyle/>
          <a:p>
            <a:endParaRPr lang="uk-UA"/>
          </a:p>
        </p:txBody>
      </p:sp>
      <p:sp>
        <p:nvSpPr>
          <p:cNvPr id="5" name="Місце для нотаток 4"/>
          <p:cNvSpPr>
            <a:spLocks noGrp="1"/>
          </p:cNvSpPr>
          <p:nvPr>
            <p:ph type="body" sz="quarter" idx="3"/>
          </p:nvPr>
        </p:nvSpPr>
        <p:spPr>
          <a:xfrm>
            <a:off x="679768" y="4777201"/>
            <a:ext cx="5438140" cy="3908614"/>
          </a:xfrm>
          <a:prstGeom prst="rect">
            <a:avLst/>
          </a:prstGeom>
        </p:spPr>
        <p:txBody>
          <a:bodyPr vert="horz" lIns="92023" tIns="46011" rIns="92023" bIns="46011" rtlCol="0"/>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9428584"/>
            <a:ext cx="2945660" cy="498055"/>
          </a:xfrm>
          <a:prstGeom prst="rect">
            <a:avLst/>
          </a:prstGeom>
        </p:spPr>
        <p:txBody>
          <a:bodyPr vert="horz" lIns="92023" tIns="46011" rIns="92023" bIns="46011"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50442" y="9428584"/>
            <a:ext cx="2945660" cy="498055"/>
          </a:xfrm>
          <a:prstGeom prst="rect">
            <a:avLst/>
          </a:prstGeom>
        </p:spPr>
        <p:txBody>
          <a:bodyPr vert="horz" lIns="92023" tIns="46011" rIns="92023" bIns="46011" rtlCol="0" anchor="b"/>
          <a:lstStyle>
            <a:lvl1pPr algn="r">
              <a:defRPr sz="1200"/>
            </a:lvl1pPr>
          </a:lstStyle>
          <a:p>
            <a:fld id="{4EDB4B7A-7B0E-4154-9712-19EE0E20D268}" type="slidenum">
              <a:rPr lang="uk-UA" smtClean="0"/>
              <a:t>‹№›</a:t>
            </a:fld>
            <a:endParaRPr lang="uk-UA"/>
          </a:p>
        </p:txBody>
      </p:sp>
    </p:spTree>
    <p:extLst>
      <p:ext uri="{BB962C8B-B14F-4D97-AF65-F5344CB8AC3E}">
        <p14:creationId xmlns:p14="http://schemas.microsoft.com/office/powerpoint/2010/main" val="3506664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defTabSz="920223">
              <a:defRPr/>
            </a:pPr>
            <a:fld id="{4EDB4B7A-7B0E-4154-9712-19EE0E20D268}" type="slidenum">
              <a:rPr lang="uk-UA">
                <a:solidFill>
                  <a:prstClr val="black"/>
                </a:solidFill>
                <a:latin typeface="Calibri" panose="020F0502020204030204"/>
              </a:rPr>
              <a:pPr defTabSz="920223">
                <a:defRPr/>
              </a:pPr>
              <a:t>1</a:t>
            </a:fld>
            <a:endParaRPr lang="uk-UA" dirty="0">
              <a:solidFill>
                <a:prstClr val="black"/>
              </a:solidFill>
              <a:latin typeface="Calibri" panose="020F0502020204030204"/>
            </a:endParaRPr>
          </a:p>
        </p:txBody>
      </p:sp>
    </p:spTree>
    <p:extLst>
      <p:ext uri="{BB962C8B-B14F-4D97-AF65-F5344CB8AC3E}">
        <p14:creationId xmlns:p14="http://schemas.microsoft.com/office/powerpoint/2010/main" val="133051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10</a:t>
            </a:fld>
            <a:endParaRPr lang="uk-UA" dirty="0"/>
          </a:p>
        </p:txBody>
      </p:sp>
    </p:spTree>
    <p:extLst>
      <p:ext uri="{BB962C8B-B14F-4D97-AF65-F5344CB8AC3E}">
        <p14:creationId xmlns:p14="http://schemas.microsoft.com/office/powerpoint/2010/main" val="2723739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11</a:t>
            </a:fld>
            <a:endParaRPr lang="uk-UA" dirty="0"/>
          </a:p>
        </p:txBody>
      </p:sp>
    </p:spTree>
    <p:extLst>
      <p:ext uri="{BB962C8B-B14F-4D97-AF65-F5344CB8AC3E}">
        <p14:creationId xmlns:p14="http://schemas.microsoft.com/office/powerpoint/2010/main" val="2945910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12</a:t>
            </a:fld>
            <a:endParaRPr lang="uk-UA" dirty="0"/>
          </a:p>
        </p:txBody>
      </p:sp>
    </p:spTree>
    <p:extLst>
      <p:ext uri="{BB962C8B-B14F-4D97-AF65-F5344CB8AC3E}">
        <p14:creationId xmlns:p14="http://schemas.microsoft.com/office/powerpoint/2010/main" val="2729812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13</a:t>
            </a:fld>
            <a:endParaRPr lang="uk-UA" dirty="0"/>
          </a:p>
        </p:txBody>
      </p:sp>
    </p:spTree>
    <p:extLst>
      <p:ext uri="{BB962C8B-B14F-4D97-AF65-F5344CB8AC3E}">
        <p14:creationId xmlns:p14="http://schemas.microsoft.com/office/powerpoint/2010/main" val="1486222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14</a:t>
            </a:fld>
            <a:endParaRPr lang="uk-UA" dirty="0"/>
          </a:p>
        </p:txBody>
      </p:sp>
    </p:spTree>
    <p:extLst>
      <p:ext uri="{BB962C8B-B14F-4D97-AF65-F5344CB8AC3E}">
        <p14:creationId xmlns:p14="http://schemas.microsoft.com/office/powerpoint/2010/main" val="3227592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15</a:t>
            </a:fld>
            <a:endParaRPr lang="uk-UA" dirty="0"/>
          </a:p>
        </p:txBody>
      </p:sp>
    </p:spTree>
    <p:extLst>
      <p:ext uri="{BB962C8B-B14F-4D97-AF65-F5344CB8AC3E}">
        <p14:creationId xmlns:p14="http://schemas.microsoft.com/office/powerpoint/2010/main" val="3871094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16</a:t>
            </a:fld>
            <a:endParaRPr lang="uk-UA" dirty="0"/>
          </a:p>
        </p:txBody>
      </p:sp>
    </p:spTree>
    <p:extLst>
      <p:ext uri="{BB962C8B-B14F-4D97-AF65-F5344CB8AC3E}">
        <p14:creationId xmlns:p14="http://schemas.microsoft.com/office/powerpoint/2010/main" val="17266319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17</a:t>
            </a:fld>
            <a:endParaRPr lang="uk-UA" dirty="0"/>
          </a:p>
        </p:txBody>
      </p:sp>
    </p:spTree>
    <p:extLst>
      <p:ext uri="{BB962C8B-B14F-4D97-AF65-F5344CB8AC3E}">
        <p14:creationId xmlns:p14="http://schemas.microsoft.com/office/powerpoint/2010/main" val="1485687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18</a:t>
            </a:fld>
            <a:endParaRPr lang="uk-UA" dirty="0"/>
          </a:p>
        </p:txBody>
      </p:sp>
    </p:spTree>
    <p:extLst>
      <p:ext uri="{BB962C8B-B14F-4D97-AF65-F5344CB8AC3E}">
        <p14:creationId xmlns:p14="http://schemas.microsoft.com/office/powerpoint/2010/main" val="922537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19</a:t>
            </a:fld>
            <a:endParaRPr lang="uk-UA" dirty="0"/>
          </a:p>
        </p:txBody>
      </p:sp>
    </p:spTree>
    <p:extLst>
      <p:ext uri="{BB962C8B-B14F-4D97-AF65-F5344CB8AC3E}">
        <p14:creationId xmlns:p14="http://schemas.microsoft.com/office/powerpoint/2010/main" val="1912173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2</a:t>
            </a:fld>
            <a:endParaRPr lang="uk-UA" dirty="0"/>
          </a:p>
        </p:txBody>
      </p:sp>
    </p:spTree>
    <p:extLst>
      <p:ext uri="{BB962C8B-B14F-4D97-AF65-F5344CB8AC3E}">
        <p14:creationId xmlns:p14="http://schemas.microsoft.com/office/powerpoint/2010/main" val="2050557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20</a:t>
            </a:fld>
            <a:endParaRPr lang="uk-UA" dirty="0"/>
          </a:p>
        </p:txBody>
      </p:sp>
    </p:spTree>
    <p:extLst>
      <p:ext uri="{BB962C8B-B14F-4D97-AF65-F5344CB8AC3E}">
        <p14:creationId xmlns:p14="http://schemas.microsoft.com/office/powerpoint/2010/main" val="1668972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21</a:t>
            </a:fld>
            <a:endParaRPr lang="uk-UA" dirty="0"/>
          </a:p>
        </p:txBody>
      </p:sp>
    </p:spTree>
    <p:extLst>
      <p:ext uri="{BB962C8B-B14F-4D97-AF65-F5344CB8AC3E}">
        <p14:creationId xmlns:p14="http://schemas.microsoft.com/office/powerpoint/2010/main" val="25669424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22</a:t>
            </a:fld>
            <a:endParaRPr lang="uk-UA" dirty="0"/>
          </a:p>
        </p:txBody>
      </p:sp>
    </p:spTree>
    <p:extLst>
      <p:ext uri="{BB962C8B-B14F-4D97-AF65-F5344CB8AC3E}">
        <p14:creationId xmlns:p14="http://schemas.microsoft.com/office/powerpoint/2010/main" val="1491858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23</a:t>
            </a:fld>
            <a:endParaRPr lang="uk-UA" dirty="0"/>
          </a:p>
        </p:txBody>
      </p:sp>
    </p:spTree>
    <p:extLst>
      <p:ext uri="{BB962C8B-B14F-4D97-AF65-F5344CB8AC3E}">
        <p14:creationId xmlns:p14="http://schemas.microsoft.com/office/powerpoint/2010/main" val="33668750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24</a:t>
            </a:fld>
            <a:endParaRPr lang="uk-UA" dirty="0"/>
          </a:p>
        </p:txBody>
      </p:sp>
    </p:spTree>
    <p:extLst>
      <p:ext uri="{BB962C8B-B14F-4D97-AF65-F5344CB8AC3E}">
        <p14:creationId xmlns:p14="http://schemas.microsoft.com/office/powerpoint/2010/main" val="6190166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25</a:t>
            </a:fld>
            <a:endParaRPr lang="uk-UA" dirty="0"/>
          </a:p>
        </p:txBody>
      </p:sp>
    </p:spTree>
    <p:extLst>
      <p:ext uri="{BB962C8B-B14F-4D97-AF65-F5344CB8AC3E}">
        <p14:creationId xmlns:p14="http://schemas.microsoft.com/office/powerpoint/2010/main" val="2458688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26</a:t>
            </a:fld>
            <a:endParaRPr lang="uk-UA" dirty="0"/>
          </a:p>
        </p:txBody>
      </p:sp>
    </p:spTree>
    <p:extLst>
      <p:ext uri="{BB962C8B-B14F-4D97-AF65-F5344CB8AC3E}">
        <p14:creationId xmlns:p14="http://schemas.microsoft.com/office/powerpoint/2010/main" val="64409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3</a:t>
            </a:fld>
            <a:endParaRPr lang="uk-UA" dirty="0"/>
          </a:p>
        </p:txBody>
      </p:sp>
    </p:spTree>
    <p:extLst>
      <p:ext uri="{BB962C8B-B14F-4D97-AF65-F5344CB8AC3E}">
        <p14:creationId xmlns:p14="http://schemas.microsoft.com/office/powerpoint/2010/main" val="1019609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4</a:t>
            </a:fld>
            <a:endParaRPr lang="uk-UA" dirty="0"/>
          </a:p>
        </p:txBody>
      </p:sp>
    </p:spTree>
    <p:extLst>
      <p:ext uri="{BB962C8B-B14F-4D97-AF65-F5344CB8AC3E}">
        <p14:creationId xmlns:p14="http://schemas.microsoft.com/office/powerpoint/2010/main" val="1224466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5</a:t>
            </a:fld>
            <a:endParaRPr lang="uk-UA" dirty="0"/>
          </a:p>
        </p:txBody>
      </p:sp>
    </p:spTree>
    <p:extLst>
      <p:ext uri="{BB962C8B-B14F-4D97-AF65-F5344CB8AC3E}">
        <p14:creationId xmlns:p14="http://schemas.microsoft.com/office/powerpoint/2010/main" val="1115242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6</a:t>
            </a:fld>
            <a:endParaRPr lang="uk-UA" dirty="0"/>
          </a:p>
        </p:txBody>
      </p:sp>
    </p:spTree>
    <p:extLst>
      <p:ext uri="{BB962C8B-B14F-4D97-AF65-F5344CB8AC3E}">
        <p14:creationId xmlns:p14="http://schemas.microsoft.com/office/powerpoint/2010/main" val="4198602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7</a:t>
            </a:fld>
            <a:endParaRPr lang="uk-UA" dirty="0"/>
          </a:p>
        </p:txBody>
      </p:sp>
    </p:spTree>
    <p:extLst>
      <p:ext uri="{BB962C8B-B14F-4D97-AF65-F5344CB8AC3E}">
        <p14:creationId xmlns:p14="http://schemas.microsoft.com/office/powerpoint/2010/main" val="2818641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8</a:t>
            </a:fld>
            <a:endParaRPr lang="uk-UA" dirty="0"/>
          </a:p>
        </p:txBody>
      </p:sp>
    </p:spTree>
    <p:extLst>
      <p:ext uri="{BB962C8B-B14F-4D97-AF65-F5344CB8AC3E}">
        <p14:creationId xmlns:p14="http://schemas.microsoft.com/office/powerpoint/2010/main" val="4070020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EDB4B7A-7B0E-4154-9712-19EE0E20D268}" type="slidenum">
              <a:rPr lang="uk-UA" smtClean="0"/>
              <a:t>9</a:t>
            </a:fld>
            <a:endParaRPr lang="uk-UA" dirty="0"/>
          </a:p>
        </p:txBody>
      </p:sp>
    </p:spTree>
    <p:extLst>
      <p:ext uri="{BB962C8B-B14F-4D97-AF65-F5344CB8AC3E}">
        <p14:creationId xmlns:p14="http://schemas.microsoft.com/office/powerpoint/2010/main" val="3215478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fld id="{4671D21A-46A4-4464-B481-37549D6E9C94}" type="datetimeFigureOut">
              <a:rPr lang="uk-UA" smtClean="0"/>
              <a:t>21.03.2024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53028680"/>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671D21A-46A4-4464-B481-37549D6E9C94}" type="datetimeFigureOut">
              <a:rPr lang="uk-UA" smtClean="0"/>
              <a:t>21.03.2024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757976699"/>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671D21A-46A4-4464-B481-37549D6E9C94}" type="datetimeFigureOut">
              <a:rPr lang="uk-UA" smtClean="0"/>
              <a:t>21.03.2024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241534159"/>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671D21A-46A4-4464-B481-37549D6E9C94}" type="datetimeFigureOut">
              <a:rPr lang="uk-UA" smtClean="0"/>
              <a:t>21.03.2024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4232590116"/>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fld id="{4671D21A-46A4-4464-B481-37549D6E9C94}" type="datetimeFigureOut">
              <a:rPr lang="uk-UA" smtClean="0"/>
              <a:t>21.03.2024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974861694"/>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4671D21A-46A4-4464-B481-37549D6E9C94}" type="datetimeFigureOut">
              <a:rPr lang="uk-UA" smtClean="0"/>
              <a:t>21.03.2024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2235808159"/>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4671D21A-46A4-4464-B481-37549D6E9C94}" type="datetimeFigureOut">
              <a:rPr lang="uk-UA" smtClean="0"/>
              <a:t>21.03.2024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040643749"/>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4671D21A-46A4-4464-B481-37549D6E9C94}" type="datetimeFigureOut">
              <a:rPr lang="uk-UA" smtClean="0"/>
              <a:t>21.03.2024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4102528692"/>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4671D21A-46A4-4464-B481-37549D6E9C94}" type="datetimeFigureOut">
              <a:rPr lang="uk-UA" smtClean="0"/>
              <a:t>21.03.2024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14703464"/>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4671D21A-46A4-4464-B481-37549D6E9C94}" type="datetimeFigureOut">
              <a:rPr lang="uk-UA" smtClean="0"/>
              <a:t>21.03.2024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2733915832"/>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4671D21A-46A4-4464-B481-37549D6E9C94}" type="datetimeFigureOut">
              <a:rPr lang="uk-UA" smtClean="0"/>
              <a:t>21.03.2024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722AE5A-740D-498C-B23E-0EC4140AAB6E}" type="slidenum">
              <a:rPr lang="uk-UA" smtClean="0"/>
              <a:t>‹№›</a:t>
            </a:fld>
            <a:endParaRPr lang="uk-UA"/>
          </a:p>
        </p:txBody>
      </p:sp>
    </p:spTree>
    <p:extLst>
      <p:ext uri="{BB962C8B-B14F-4D97-AF65-F5344CB8AC3E}">
        <p14:creationId xmlns:p14="http://schemas.microsoft.com/office/powerpoint/2010/main" val="2116441125"/>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1000"/>
            <a:lum/>
          </a:blip>
          <a:srcRect/>
          <a:stretch>
            <a:fillRect l="-4000" r="-4000"/>
          </a:stretch>
        </a:blipFill>
        <a:effectLst/>
      </p:bgPr>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71D21A-46A4-4464-B481-37549D6E9C94}" type="datetimeFigureOut">
              <a:rPr lang="uk-UA" smtClean="0"/>
              <a:t>21.03.2024</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2AE5A-740D-498C-B23E-0EC4140AAB6E}" type="slidenum">
              <a:rPr lang="uk-UA" smtClean="0"/>
              <a:t>‹№›</a:t>
            </a:fld>
            <a:endParaRPr lang="uk-UA"/>
          </a:p>
        </p:txBody>
      </p:sp>
    </p:spTree>
    <p:extLst>
      <p:ext uri="{BB962C8B-B14F-4D97-AF65-F5344CB8AC3E}">
        <p14:creationId xmlns:p14="http://schemas.microsoft.com/office/powerpoint/2010/main" val="262810852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ransition spd="slow">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alphaModFix amt="89000"/>
            <a:lum/>
          </a:blip>
          <a:srcRect/>
          <a:stretch>
            <a:fillRect l="-4000" r="-4000"/>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B93AF7-15FE-2A46-BBE1-F921BE6B6B4C}"/>
              </a:ext>
            </a:extLst>
          </p:cNvPr>
          <p:cNvSpPr txBox="1"/>
          <p:nvPr/>
        </p:nvSpPr>
        <p:spPr>
          <a:xfrm>
            <a:off x="10116457" y="5936343"/>
            <a:ext cx="184731" cy="369332"/>
          </a:xfrm>
          <a:prstGeom prst="rect">
            <a:avLst/>
          </a:prstGeom>
          <a:noFill/>
        </p:spPr>
        <p:txBody>
          <a:bodyPr wrap="none" rtlCol="0">
            <a:spAutoFit/>
          </a:bodyPr>
          <a:lstStyle/>
          <a:p>
            <a:endParaRPr lang="x-none" dirty="0"/>
          </a:p>
        </p:txBody>
      </p:sp>
      <p:sp>
        <p:nvSpPr>
          <p:cNvPr id="7" name="TextBox 6"/>
          <p:cNvSpPr txBox="1"/>
          <p:nvPr/>
        </p:nvSpPr>
        <p:spPr>
          <a:xfrm>
            <a:off x="6215975" y="5597789"/>
            <a:ext cx="5674468" cy="523220"/>
          </a:xfrm>
          <a:prstGeom prst="rect">
            <a:avLst/>
          </a:prstGeom>
          <a:noFill/>
          <a:effectLst>
            <a:outerShdw blurRad="50800" dist="88900" dir="2700000" algn="tl" rotWithShape="0">
              <a:prstClr val="black">
                <a:alpha val="40000"/>
              </a:prstClr>
            </a:outerShdw>
          </a:effectLst>
        </p:spPr>
        <p:txBody>
          <a:bodyPr wrap="square" rtlCol="0">
            <a:spAutoFit/>
          </a:bodyPr>
          <a:lstStyle/>
          <a:p>
            <a:pPr algn="ctr"/>
            <a:r>
              <a:rPr lang="uk-UA" sz="28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судді  </a:t>
            </a:r>
            <a:r>
              <a:rPr lang="uk-UA" sz="28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Конституційного Суду </a:t>
            </a:r>
            <a:r>
              <a:rPr lang="uk-UA" sz="28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України</a:t>
            </a:r>
          </a:p>
        </p:txBody>
      </p:sp>
      <p:sp>
        <p:nvSpPr>
          <p:cNvPr id="4" name="Прямокутник 3"/>
          <p:cNvSpPr/>
          <p:nvPr/>
        </p:nvSpPr>
        <p:spPr>
          <a:xfrm>
            <a:off x="603116" y="2211011"/>
            <a:ext cx="10846340" cy="1938992"/>
          </a:xfrm>
          <a:prstGeom prst="rect">
            <a:avLst/>
          </a:prstGeom>
          <a:noFill/>
          <a:ln>
            <a:noFill/>
          </a:ln>
          <a:effectLst>
            <a:glow rad="228600">
              <a:schemeClr val="accent2">
                <a:satMod val="175000"/>
                <a:alpha val="40000"/>
              </a:schemeClr>
            </a:glow>
            <a:outerShdw blurRad="50800" dist="1397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wrap="square" lIns="91440" tIns="45720" rIns="91440" bIns="45720">
            <a:spAutoFit/>
          </a:bodyPr>
          <a:lstStyle/>
          <a:p>
            <a:pPr algn="ctr"/>
            <a:r>
              <a:rPr lang="uk-UA" sz="4000" b="1" i="1" spc="-50"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Гарантування захисту прав і свобод особи  </a:t>
            </a:r>
          </a:p>
          <a:p>
            <a:pPr algn="ctr"/>
            <a:r>
              <a:rPr lang="uk-UA" sz="4000" b="1" i="1" spc="-50"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за рішенням ЄСПЛ у контексті  рішення Конституційного Суду України від 14 лютого 2024 року</a:t>
            </a:r>
          </a:p>
        </p:txBody>
      </p:sp>
    </p:spTree>
    <p:extLst>
      <p:ext uri="{BB962C8B-B14F-4D97-AF65-F5344CB8AC3E}">
        <p14:creationId xmlns:p14="http://schemas.microsoft.com/office/powerpoint/2010/main" val="25147717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4"/>
          <p:cNvSpPr/>
          <p:nvPr/>
        </p:nvSpPr>
        <p:spPr>
          <a:xfrm>
            <a:off x="389230" y="2617092"/>
            <a:ext cx="11467780" cy="3970318"/>
          </a:xfrm>
          <a:prstGeom prst="rect">
            <a:avLst/>
          </a:prstGeom>
          <a:solidFill>
            <a:schemeClr val="bg1"/>
          </a:solidFill>
          <a:ln w="63500" cmpd="thickThin">
            <a:solidFill>
              <a:srgbClr val="002060"/>
            </a:solidFill>
          </a:ln>
        </p:spPr>
        <p:txBody>
          <a:bodyPr wrap="square">
            <a:spAutoFit/>
          </a:bodyPr>
          <a:lstStyle/>
          <a:p>
            <a:pPr indent="447675" algn="just"/>
            <a:r>
              <a:rPr lang="uk-UA" sz="2800" dirty="0" smtClean="0">
                <a:latin typeface="Times New Roman" panose="02020603050405020304" pitchFamily="18" charset="0"/>
              </a:rPr>
              <a:t>Подаючи заяву про перегляд судового рішення у зв’язку з ухваленням Європейським судом із прав людини рішення, у якому встановлено порушення Конвенції, особа, на користь якої ухвалено таке рішення, домагається насамперед усунення наслідків порушення її прав, гарантованих Конвенцією.</a:t>
            </a:r>
          </a:p>
          <a:p>
            <a:pPr indent="447675" algn="just"/>
            <a:r>
              <a:rPr lang="uk-UA" sz="2800" dirty="0" smtClean="0">
                <a:latin typeface="Times New Roman" panose="02020603050405020304" pitchFamily="18" charset="0"/>
              </a:rPr>
              <a:t>Україна як держава – учасниця Конвенції зобов’язана забезпечувати виконання остаточних рішень Європейського суду з прав людини, у яких установлено порушення Україною Конвенції.</a:t>
            </a:r>
          </a:p>
          <a:p>
            <a:pPr indent="447675" algn="just"/>
            <a:r>
              <a:rPr lang="uk-UA" sz="2800" b="0" i="1" dirty="0" smtClean="0">
                <a:effectLst/>
                <a:latin typeface="Times New Roman" panose="02020603050405020304" pitchFamily="18" charset="0"/>
              </a:rPr>
              <a:t>(абзаци третій, четвертий підпункту 4.5 мотивувальної частини)</a:t>
            </a:r>
            <a:endParaRPr lang="uk-UA" sz="2800" b="0" i="1" dirty="0">
              <a:effectLst/>
              <a:latin typeface="Times New Roman" panose="02020603050405020304" pitchFamily="18" charset="0"/>
            </a:endParaRPr>
          </a:p>
        </p:txBody>
      </p:sp>
      <p:sp>
        <p:nvSpPr>
          <p:cNvPr id="6" name="Прямокутник 3"/>
          <p:cNvSpPr/>
          <p:nvPr/>
        </p:nvSpPr>
        <p:spPr>
          <a:xfrm>
            <a:off x="371273" y="164934"/>
            <a:ext cx="11485737" cy="2308324"/>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Рішення Конституційного Суду України (Другий сенат) у справі за конституційною скаргою Приватного підприємства „Генеральний будівельний менеджмент“ про відповідність Конституції України (конституційність) пункту 2 частини другої, частини третьої статті 321 Господарського процесуального кодексу України (щодо гарантування захисту прав і свобод особи за рішенням Європейського суду з прав людини) від 14 лютого 2024 року № 1-р(ІІ)/2024</a:t>
            </a:r>
            <a:endParaRPr lang="uk-UA"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9038566"/>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5"/>
          <p:cNvSpPr/>
          <p:nvPr/>
        </p:nvSpPr>
        <p:spPr>
          <a:xfrm>
            <a:off x="361663" y="280912"/>
            <a:ext cx="11485737" cy="461665"/>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400" b="1" dirty="0" smtClean="0">
                <a:solidFill>
                  <a:prstClr val="black"/>
                </a:solidFill>
                <a:latin typeface="Times New Roman" panose="02020603050405020304" pitchFamily="18" charset="0"/>
                <a:cs typeface="Times New Roman" panose="02020603050405020304" pitchFamily="18" charset="0"/>
              </a:rPr>
              <a:t>Оспорювані приписи</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10" name="Прямокутник 5"/>
          <p:cNvSpPr/>
          <p:nvPr/>
        </p:nvSpPr>
        <p:spPr>
          <a:xfrm>
            <a:off x="361663" y="929440"/>
            <a:ext cx="11485738" cy="3046988"/>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За </a:t>
            </a:r>
            <a:r>
              <a:rPr lang="uk-UA" sz="2400" b="1" spc="-30" dirty="0" smtClean="0">
                <a:solidFill>
                  <a:prstClr val="black"/>
                </a:solidFill>
                <a:latin typeface="Times New Roman" panose="02020603050405020304" pitchFamily="18" charset="0"/>
                <a:cs typeface="Times New Roman" panose="02020603050405020304" pitchFamily="18" charset="0"/>
              </a:rPr>
              <a:t>пунктом 2 частини другої статті 321 Господарського процесуального кодексу України </a:t>
            </a:r>
            <a:br>
              <a:rPr lang="uk-UA" sz="2400" b="1" spc="-30" dirty="0" smtClean="0">
                <a:solidFill>
                  <a:prstClr val="black"/>
                </a:solidFill>
                <a:latin typeface="Times New Roman" panose="02020603050405020304" pitchFamily="18" charset="0"/>
                <a:cs typeface="Times New Roman" panose="02020603050405020304" pitchFamily="18" charset="0"/>
              </a:rPr>
            </a:br>
            <a:r>
              <a:rPr lang="uk-UA" sz="2400" b="1" spc="-30" dirty="0" smtClean="0">
                <a:solidFill>
                  <a:prstClr val="black"/>
                </a:solidFill>
                <a:latin typeface="Times New Roman" panose="02020603050405020304" pitchFamily="18" charset="0"/>
                <a:cs typeface="Times New Roman" panose="02020603050405020304" pitchFamily="18" charset="0"/>
              </a:rPr>
              <a:t>(далі – Кодекс) заява про перегляд судового рішення за нововиявленими або виключними обставинами може бути подана „з підстав, визначених пунктами 2, 3 частини другої та частиною третьою статті 320 цього Кодексу, – не пізніше десяти років з дня набрання таким судовим рішенням законної сили“.</a:t>
            </a:r>
          </a:p>
          <a:p>
            <a:pPr indent="449263" algn="just">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Згідно з частиною третьою статті 321 Кодексу „строки, визначені в частині другій цієї статті, не можуть бути поновлені“</a:t>
            </a:r>
            <a:endParaRPr lang="uk-UA" sz="2400" spc="-30" dirty="0">
              <a:solidFill>
                <a:prstClr val="black"/>
              </a:solidFill>
              <a:latin typeface="Times New Roman" panose="02020603050405020304" pitchFamily="18" charset="0"/>
              <a:cs typeface="Times New Roman" panose="02020603050405020304" pitchFamily="18" charset="0"/>
            </a:endParaRPr>
          </a:p>
        </p:txBody>
      </p:sp>
      <p:sp>
        <p:nvSpPr>
          <p:cNvPr id="4" name="Прямокутник 3"/>
          <p:cNvSpPr/>
          <p:nvPr/>
        </p:nvSpPr>
        <p:spPr>
          <a:xfrm>
            <a:off x="379621" y="6208557"/>
            <a:ext cx="11485737" cy="400110"/>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000" b="1" dirty="0" smtClean="0">
                <a:solidFill>
                  <a:prstClr val="black"/>
                </a:solidFill>
                <a:latin typeface="Times New Roman" panose="02020603050405020304" pitchFamily="18" charset="0"/>
                <a:cs typeface="Times New Roman" panose="02020603050405020304" pitchFamily="18" charset="0"/>
              </a:rPr>
              <a:t>Рішення Конституційного Суду України (Другий сенат) від 14 лютого 2024 року № 1-р(ІІ)/2024</a:t>
            </a:r>
            <a:endParaRPr lang="uk-UA" sz="2000" b="1" dirty="0">
              <a:solidFill>
                <a:prstClr val="black"/>
              </a:solidFill>
              <a:latin typeface="Times New Roman" panose="02020603050405020304" pitchFamily="18" charset="0"/>
              <a:cs typeface="Times New Roman" panose="02020603050405020304" pitchFamily="18" charset="0"/>
            </a:endParaRPr>
          </a:p>
        </p:txBody>
      </p:sp>
      <p:sp>
        <p:nvSpPr>
          <p:cNvPr id="6" name="Прямокутник 5"/>
          <p:cNvSpPr/>
          <p:nvPr/>
        </p:nvSpPr>
        <p:spPr>
          <a:xfrm>
            <a:off x="379621" y="4433409"/>
            <a:ext cx="11467780" cy="1569660"/>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На думку суб’єкта права на конституційну скаргу:</a:t>
            </a:r>
          </a:p>
          <a:p>
            <a:pPr indent="449263" algn="just">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застосування судом оспорюваних приписів Кодексу призвело до „звуження права на судовий захист“, „порушення принципу юридичної визначеності та принципу справедливого судового розгляду як складових частин принципу верховенства права“.</a:t>
            </a:r>
            <a:endParaRPr lang="uk-UA" sz="2400" spc="-30" dirty="0">
              <a:solidFill>
                <a:prstClr val="black"/>
              </a:solidFill>
              <a:latin typeface="Times New Roman" panose="02020603050405020304" pitchFamily="18" charset="0"/>
              <a:cs typeface="Times New Roman" panose="02020603050405020304" pitchFamily="18" charset="0"/>
            </a:endParaRPr>
          </a:p>
        </p:txBody>
      </p:sp>
      <p:sp>
        <p:nvSpPr>
          <p:cNvPr id="7" name="Стрелка вниз 4"/>
          <p:cNvSpPr/>
          <p:nvPr/>
        </p:nvSpPr>
        <p:spPr>
          <a:xfrm>
            <a:off x="5847086" y="4027795"/>
            <a:ext cx="550806" cy="374917"/>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400" dirty="0"/>
          </a:p>
        </p:txBody>
      </p:sp>
    </p:spTree>
    <p:extLst>
      <p:ext uri="{BB962C8B-B14F-4D97-AF65-F5344CB8AC3E}">
        <p14:creationId xmlns:p14="http://schemas.microsoft.com/office/powerpoint/2010/main" val="722504608"/>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5"/>
          <p:cNvSpPr/>
          <p:nvPr/>
        </p:nvSpPr>
        <p:spPr>
          <a:xfrm>
            <a:off x="259308" y="551947"/>
            <a:ext cx="11676530" cy="523220"/>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800" b="1" dirty="0" smtClean="0">
                <a:solidFill>
                  <a:prstClr val="black"/>
                </a:solidFill>
                <a:latin typeface="Times New Roman" panose="02020603050405020304" pitchFamily="18" charset="0"/>
                <a:cs typeface="Times New Roman" panose="02020603050405020304" pitchFamily="18" charset="0"/>
              </a:rPr>
              <a:t>Аналогічні приписи в інших кодексах України</a:t>
            </a:r>
            <a:endParaRPr lang="uk-UA" sz="2800" dirty="0">
              <a:solidFill>
                <a:prstClr val="black"/>
              </a:solidFill>
              <a:latin typeface="Times New Roman" panose="02020603050405020304" pitchFamily="18" charset="0"/>
              <a:cs typeface="Times New Roman" panose="02020603050405020304" pitchFamily="18" charset="0"/>
            </a:endParaRPr>
          </a:p>
        </p:txBody>
      </p:sp>
      <p:sp>
        <p:nvSpPr>
          <p:cNvPr id="10" name="Прямокутник 5"/>
          <p:cNvSpPr/>
          <p:nvPr/>
        </p:nvSpPr>
        <p:spPr>
          <a:xfrm>
            <a:off x="259309" y="1307949"/>
            <a:ext cx="5647222" cy="4708981"/>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Цивільний процесуальний кодекс України</a:t>
            </a:r>
          </a:p>
          <a:p>
            <a:pPr indent="449263" algn="just">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Стаття 424. </a:t>
            </a:r>
            <a:r>
              <a:rPr lang="uk-UA" sz="2000" spc="-30" dirty="0" smtClean="0">
                <a:solidFill>
                  <a:prstClr val="black"/>
                </a:solidFill>
                <a:latin typeface="Times New Roman" panose="02020603050405020304" pitchFamily="18" charset="0"/>
                <a:cs typeface="Times New Roman" panose="02020603050405020304" pitchFamily="18" charset="0"/>
              </a:rPr>
              <a:t>Строк подання заяв про перегляд судових рішень за нововиявленими або виключними обставинами</a:t>
            </a:r>
          </a:p>
          <a:p>
            <a:pPr indent="449263" algn="just">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2. </a:t>
            </a:r>
            <a:r>
              <a:rPr lang="uk-UA" sz="2000" spc="-30" dirty="0" smtClean="0">
                <a:solidFill>
                  <a:prstClr val="black"/>
                </a:solidFill>
                <a:latin typeface="Times New Roman" panose="02020603050405020304" pitchFamily="18" charset="0"/>
                <a:cs typeface="Times New Roman" panose="02020603050405020304" pitchFamily="18" charset="0"/>
              </a:rPr>
              <a:t>… </a:t>
            </a:r>
            <a:r>
              <a:rPr lang="uk-UA" sz="2000" b="1" spc="-30" dirty="0" smtClean="0">
                <a:solidFill>
                  <a:prstClr val="black"/>
                </a:solidFill>
                <a:latin typeface="Times New Roman" panose="02020603050405020304" pitchFamily="18" charset="0"/>
                <a:cs typeface="Times New Roman" panose="02020603050405020304" pitchFamily="18" charset="0"/>
              </a:rPr>
              <a:t>заява про перегляд судового рішення за нововиявленими або </a:t>
            </a:r>
            <a:r>
              <a:rPr lang="uk-UA" sz="2000" b="1" u="sng" spc="-30" dirty="0" smtClean="0">
                <a:solidFill>
                  <a:prstClr val="black"/>
                </a:solidFill>
                <a:latin typeface="Times New Roman" panose="02020603050405020304" pitchFamily="18" charset="0"/>
                <a:cs typeface="Times New Roman" panose="02020603050405020304" pitchFamily="18" charset="0"/>
              </a:rPr>
              <a:t>виключними</a:t>
            </a:r>
            <a:r>
              <a:rPr lang="uk-UA" sz="2000" b="1" spc="-30" dirty="0" smtClean="0">
                <a:solidFill>
                  <a:prstClr val="black"/>
                </a:solidFill>
                <a:latin typeface="Times New Roman" panose="02020603050405020304" pitchFamily="18" charset="0"/>
                <a:cs typeface="Times New Roman" panose="02020603050405020304" pitchFamily="18" charset="0"/>
              </a:rPr>
              <a:t> обставинами може бути подана</a:t>
            </a:r>
            <a:r>
              <a:rPr lang="uk-UA" sz="2000" spc="-30" dirty="0" smtClean="0">
                <a:solidFill>
                  <a:prstClr val="black"/>
                </a:solidFill>
                <a:latin typeface="Times New Roman" panose="02020603050405020304" pitchFamily="18" charset="0"/>
                <a:cs typeface="Times New Roman" panose="02020603050405020304" pitchFamily="18" charset="0"/>
              </a:rPr>
              <a:t>:</a:t>
            </a:r>
          </a:p>
          <a:p>
            <a:pPr indent="449263" algn="just">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2)</a:t>
            </a:r>
            <a:r>
              <a:rPr lang="uk-UA" sz="2000" spc="-30" dirty="0" smtClean="0">
                <a:solidFill>
                  <a:prstClr val="black"/>
                </a:solidFill>
                <a:latin typeface="Times New Roman" panose="02020603050405020304" pitchFamily="18" charset="0"/>
                <a:cs typeface="Times New Roman" panose="02020603050405020304" pitchFamily="18" charset="0"/>
              </a:rPr>
              <a:t> </a:t>
            </a:r>
            <a:r>
              <a:rPr lang="uk-UA" sz="2000" b="1" spc="-30" dirty="0" smtClean="0">
                <a:solidFill>
                  <a:prstClr val="black"/>
                </a:solidFill>
                <a:latin typeface="Times New Roman" panose="02020603050405020304" pitchFamily="18" charset="0"/>
                <a:cs typeface="Times New Roman" panose="02020603050405020304" pitchFamily="18" charset="0"/>
              </a:rPr>
              <a:t>з підстав, визначених </a:t>
            </a:r>
            <a:r>
              <a:rPr lang="uk-UA" sz="2000" spc="-30" dirty="0" smtClean="0">
                <a:solidFill>
                  <a:prstClr val="black"/>
                </a:solidFill>
                <a:latin typeface="Times New Roman" panose="02020603050405020304" pitchFamily="18" charset="0"/>
                <a:cs typeface="Times New Roman" panose="02020603050405020304" pitchFamily="18" charset="0"/>
              </a:rPr>
              <a:t>пунктами 2-3 частини другої та </a:t>
            </a:r>
            <a:r>
              <a:rPr lang="uk-UA" sz="2000" b="1" spc="-30" dirty="0" smtClean="0">
                <a:solidFill>
                  <a:prstClr val="black"/>
                </a:solidFill>
                <a:latin typeface="Times New Roman" panose="02020603050405020304" pitchFamily="18" charset="0"/>
                <a:cs typeface="Times New Roman" panose="02020603050405020304" pitchFamily="18" charset="0"/>
              </a:rPr>
              <a:t>частиною третьою </a:t>
            </a:r>
            <a:r>
              <a:rPr lang="uk-UA" sz="2000" i="1" spc="-30" dirty="0" smtClean="0">
                <a:solidFill>
                  <a:prstClr val="black"/>
                </a:solidFill>
                <a:latin typeface="Times New Roman" panose="02020603050405020304" pitchFamily="18" charset="0"/>
                <a:cs typeface="Times New Roman" panose="02020603050405020304" pitchFamily="18" charset="0"/>
              </a:rPr>
              <a:t>(зокрема, встановлення міжнародною судовою установою, юрисдикція якої визнана Україною, порушення Україною міжнародних зобов’язань при вирішенні даної справи судом)</a:t>
            </a:r>
            <a:r>
              <a:rPr lang="uk-UA" sz="2000" spc="-30" dirty="0" smtClean="0">
                <a:solidFill>
                  <a:prstClr val="black"/>
                </a:solidFill>
                <a:latin typeface="Times New Roman" panose="02020603050405020304" pitchFamily="18" charset="0"/>
                <a:cs typeface="Times New Roman" panose="02020603050405020304" pitchFamily="18" charset="0"/>
              </a:rPr>
              <a:t> </a:t>
            </a:r>
            <a:r>
              <a:rPr lang="uk-UA" sz="2000" b="1" spc="-30" dirty="0" smtClean="0">
                <a:solidFill>
                  <a:prstClr val="black"/>
                </a:solidFill>
                <a:latin typeface="Times New Roman" panose="02020603050405020304" pitchFamily="18" charset="0"/>
                <a:cs typeface="Times New Roman" panose="02020603050405020304" pitchFamily="18" charset="0"/>
              </a:rPr>
              <a:t>статті 423 цього Кодексу, – не пізніше десяти років з дня набрання таким судовим рішенням законної сили</a:t>
            </a:r>
            <a:r>
              <a:rPr lang="uk-UA" sz="2000" spc="-30" dirty="0" smtClean="0">
                <a:solidFill>
                  <a:prstClr val="black"/>
                </a:solidFill>
                <a:latin typeface="Times New Roman" panose="02020603050405020304" pitchFamily="18" charset="0"/>
                <a:cs typeface="Times New Roman" panose="02020603050405020304" pitchFamily="18" charset="0"/>
              </a:rPr>
              <a:t>.</a:t>
            </a:r>
            <a:endParaRPr lang="uk-UA" sz="2000" spc="-30" dirty="0">
              <a:solidFill>
                <a:prstClr val="black"/>
              </a:solidFill>
              <a:latin typeface="Times New Roman" panose="02020603050405020304" pitchFamily="18" charset="0"/>
              <a:cs typeface="Times New Roman" panose="02020603050405020304" pitchFamily="18" charset="0"/>
            </a:endParaRPr>
          </a:p>
        </p:txBody>
      </p:sp>
      <p:sp>
        <p:nvSpPr>
          <p:cNvPr id="4" name="Прямокутник 5"/>
          <p:cNvSpPr/>
          <p:nvPr/>
        </p:nvSpPr>
        <p:spPr>
          <a:xfrm>
            <a:off x="6005385" y="1307949"/>
            <a:ext cx="5930454" cy="4708981"/>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Кодекс адміністративного судочинства України</a:t>
            </a:r>
          </a:p>
          <a:p>
            <a:pPr indent="449263" algn="just">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Стаття 363. </a:t>
            </a:r>
            <a:r>
              <a:rPr lang="uk-UA" sz="2000" spc="-30" dirty="0" smtClean="0">
                <a:solidFill>
                  <a:prstClr val="black"/>
                </a:solidFill>
                <a:latin typeface="Times New Roman" panose="02020603050405020304" pitchFamily="18" charset="0"/>
                <a:cs typeface="Times New Roman" panose="02020603050405020304" pitchFamily="18" charset="0"/>
              </a:rPr>
              <a:t>Порядок і строк подання заяви про перегляд судового рішення за нововиявленими або виключними обставинами</a:t>
            </a:r>
          </a:p>
          <a:p>
            <a:pPr indent="449263" algn="just">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2. З урахуванням положень частини першої цієї статті заява про перегляд судового рішення за нововиявленими або виключними обставинами може бути подана:</a:t>
            </a:r>
          </a:p>
          <a:p>
            <a:pPr indent="449263" algn="just">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2)</a:t>
            </a:r>
            <a:r>
              <a:rPr lang="uk-UA" sz="2000" spc="-30" dirty="0" smtClean="0">
                <a:solidFill>
                  <a:prstClr val="black"/>
                </a:solidFill>
                <a:latin typeface="Times New Roman" panose="02020603050405020304" pitchFamily="18" charset="0"/>
                <a:cs typeface="Times New Roman" panose="02020603050405020304" pitchFamily="18" charset="0"/>
              </a:rPr>
              <a:t> </a:t>
            </a:r>
            <a:r>
              <a:rPr lang="uk-UA" sz="2000" b="1" spc="-30" dirty="0" smtClean="0">
                <a:solidFill>
                  <a:prstClr val="black"/>
                </a:solidFill>
                <a:latin typeface="Times New Roman" panose="02020603050405020304" pitchFamily="18" charset="0"/>
                <a:cs typeface="Times New Roman" panose="02020603050405020304" pitchFamily="18" charset="0"/>
              </a:rPr>
              <a:t>з підстав, визначених пунктами 2, 3 частини другої та частиною п’ятою </a:t>
            </a:r>
            <a:r>
              <a:rPr lang="uk-UA" sz="2000" i="1" spc="-30" dirty="0" smtClean="0">
                <a:solidFill>
                  <a:prstClr val="black"/>
                </a:solidFill>
                <a:latin typeface="Times New Roman" panose="02020603050405020304" pitchFamily="18" charset="0"/>
                <a:cs typeface="Times New Roman" panose="02020603050405020304" pitchFamily="18" charset="0"/>
              </a:rPr>
              <a:t>(встановлення міжнародною судовою установою, юрисдикція якої визнана Україною, порушення Україною міжнародних зобов’язань при вирішенні цієї справи судом)</a:t>
            </a:r>
            <a:r>
              <a:rPr lang="uk-UA" sz="2000" b="1" spc="-30" dirty="0" smtClean="0">
                <a:solidFill>
                  <a:prstClr val="black"/>
                </a:solidFill>
                <a:latin typeface="Times New Roman" panose="02020603050405020304" pitchFamily="18" charset="0"/>
                <a:cs typeface="Times New Roman" panose="02020603050405020304" pitchFamily="18" charset="0"/>
              </a:rPr>
              <a:t> статті 361 цього Кодексу, - не пізніше десяти років з дня набрання таким судовим рішенням законної сили.</a:t>
            </a:r>
            <a:endParaRPr lang="uk-UA" sz="2000" spc="-3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0665880"/>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кутник 5"/>
          <p:cNvSpPr/>
          <p:nvPr/>
        </p:nvSpPr>
        <p:spPr>
          <a:xfrm>
            <a:off x="506628" y="655229"/>
            <a:ext cx="11132386" cy="5693866"/>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800" b="1" spc="-30" dirty="0" smtClean="0">
                <a:solidFill>
                  <a:prstClr val="black"/>
                </a:solidFill>
                <a:latin typeface="Times New Roman" panose="02020603050405020304" pitchFamily="18" charset="0"/>
                <a:cs typeface="Times New Roman" panose="02020603050405020304" pitchFamily="18" charset="0"/>
              </a:rPr>
              <a:t>Кримінальний процесуальний кодекс України</a:t>
            </a:r>
          </a:p>
          <a:p>
            <a:pPr indent="449263" algn="just">
              <a:tabLst>
                <a:tab pos="717550" algn="l"/>
              </a:tabLst>
              <a:defRPr/>
            </a:pPr>
            <a:r>
              <a:rPr lang="uk-UA" sz="2800" b="1" spc="-30" dirty="0" smtClean="0">
                <a:solidFill>
                  <a:prstClr val="black"/>
                </a:solidFill>
                <a:latin typeface="Times New Roman" panose="02020603050405020304" pitchFamily="18" charset="0"/>
                <a:cs typeface="Times New Roman" panose="02020603050405020304" pitchFamily="18" charset="0"/>
              </a:rPr>
              <a:t>Стаття 461. </a:t>
            </a:r>
            <a:r>
              <a:rPr lang="uk-UA" sz="2800" spc="-30" dirty="0" smtClean="0">
                <a:solidFill>
                  <a:prstClr val="black"/>
                </a:solidFill>
                <a:latin typeface="Times New Roman" panose="02020603050405020304" pitchFamily="18" charset="0"/>
                <a:cs typeface="Times New Roman" panose="02020603050405020304" pitchFamily="18" charset="0"/>
              </a:rPr>
              <a:t>Строк звернення про перегляд судового рішення за нововиявленими або виключними обставинами</a:t>
            </a:r>
          </a:p>
          <a:p>
            <a:pPr indent="449263" algn="just">
              <a:tabLst>
                <a:tab pos="717550" algn="l"/>
              </a:tabLst>
              <a:defRPr/>
            </a:pPr>
            <a:r>
              <a:rPr lang="uk-UA" sz="2800" b="1" spc="-30" dirty="0" smtClean="0">
                <a:solidFill>
                  <a:prstClr val="black"/>
                </a:solidFill>
                <a:latin typeface="Times New Roman" panose="02020603050405020304" pitchFamily="18" charset="0"/>
                <a:cs typeface="Times New Roman" panose="02020603050405020304" pitchFamily="18" charset="0"/>
              </a:rPr>
              <a:t>5. Заяву про перегляд судового рішення за </a:t>
            </a:r>
            <a:r>
              <a:rPr lang="uk-UA" sz="2800" b="1" u="sng" spc="-30" dirty="0" smtClean="0">
                <a:solidFill>
                  <a:prstClr val="black"/>
                </a:solidFill>
                <a:latin typeface="Times New Roman" panose="02020603050405020304" pitchFamily="18" charset="0"/>
                <a:cs typeface="Times New Roman" panose="02020603050405020304" pitchFamily="18" charset="0"/>
              </a:rPr>
              <a:t>виключними</a:t>
            </a:r>
            <a:r>
              <a:rPr lang="uk-UA" sz="2800" b="1" spc="-30" dirty="0" smtClean="0">
                <a:solidFill>
                  <a:prstClr val="black"/>
                </a:solidFill>
                <a:latin typeface="Times New Roman" panose="02020603050405020304" pitchFamily="18" charset="0"/>
                <a:cs typeface="Times New Roman" panose="02020603050405020304" pitchFamily="18" charset="0"/>
              </a:rPr>
              <a:t> обставинами може бути подано:</a:t>
            </a:r>
          </a:p>
          <a:p>
            <a:pPr indent="449263" algn="just">
              <a:tabLst>
                <a:tab pos="717550" algn="l"/>
              </a:tabLst>
              <a:defRPr/>
            </a:pPr>
            <a:r>
              <a:rPr lang="uk-UA" sz="2800" b="1" spc="-30" dirty="0" smtClean="0">
                <a:solidFill>
                  <a:prstClr val="black"/>
                </a:solidFill>
                <a:latin typeface="Times New Roman" panose="02020603050405020304" pitchFamily="18" charset="0"/>
                <a:cs typeface="Times New Roman" panose="02020603050405020304" pitchFamily="18" charset="0"/>
              </a:rPr>
              <a:t>2)</a:t>
            </a:r>
            <a:r>
              <a:rPr lang="uk-UA" sz="2800" spc="-30" dirty="0" smtClean="0">
                <a:solidFill>
                  <a:prstClr val="black"/>
                </a:solidFill>
                <a:latin typeface="Times New Roman" panose="02020603050405020304" pitchFamily="18" charset="0"/>
                <a:cs typeface="Times New Roman" panose="02020603050405020304" pitchFamily="18" charset="0"/>
              </a:rPr>
              <a:t> </a:t>
            </a:r>
            <a:r>
              <a:rPr lang="uk-UA" sz="2800" b="1" spc="-30" dirty="0" smtClean="0">
                <a:solidFill>
                  <a:prstClr val="black"/>
                </a:solidFill>
                <a:latin typeface="Times New Roman" panose="02020603050405020304" pitchFamily="18" charset="0"/>
                <a:cs typeface="Times New Roman" panose="02020603050405020304" pitchFamily="18" charset="0"/>
              </a:rPr>
              <a:t>з підстави, передбаченої пунктом 2 частини третьої </a:t>
            </a:r>
            <a:r>
              <a:rPr lang="uk-UA" sz="2800" i="1" spc="-30" dirty="0" smtClean="0">
                <a:solidFill>
                  <a:prstClr val="black"/>
                </a:solidFill>
                <a:latin typeface="Times New Roman" panose="02020603050405020304" pitchFamily="18" charset="0"/>
                <a:cs typeface="Times New Roman" panose="02020603050405020304" pitchFamily="18" charset="0"/>
              </a:rPr>
              <a:t>(встановлення міжнародною судовою установою, юрисдикція якої визнана Україною, порушення Україною міжнародних зобов’язань при вирішенні даної справи судом)</a:t>
            </a:r>
            <a:r>
              <a:rPr lang="uk-UA" sz="2800" spc="-30" dirty="0" smtClean="0">
                <a:solidFill>
                  <a:prstClr val="black"/>
                </a:solidFill>
                <a:latin typeface="Times New Roman" panose="02020603050405020304" pitchFamily="18" charset="0"/>
                <a:cs typeface="Times New Roman" panose="02020603050405020304" pitchFamily="18" charset="0"/>
              </a:rPr>
              <a:t> </a:t>
            </a:r>
            <a:r>
              <a:rPr lang="uk-UA" sz="2800" b="1" spc="-30" dirty="0" smtClean="0">
                <a:solidFill>
                  <a:prstClr val="black"/>
                </a:solidFill>
                <a:latin typeface="Times New Roman" panose="02020603050405020304" pitchFamily="18" charset="0"/>
                <a:cs typeface="Times New Roman" panose="02020603050405020304" pitchFamily="18" charset="0"/>
              </a:rPr>
              <a:t>статті 459 цього Кодексу, – особою, на користь якої постановлено рішення міжнародною судовою установою, юрисдикція якої визнана Україною,</a:t>
            </a:r>
            <a:r>
              <a:rPr lang="uk-UA" sz="2800" spc="-30" dirty="0" smtClean="0">
                <a:solidFill>
                  <a:prstClr val="black"/>
                </a:solidFill>
                <a:latin typeface="Times New Roman" panose="02020603050405020304" pitchFamily="18" charset="0"/>
                <a:cs typeface="Times New Roman" panose="02020603050405020304" pitchFamily="18" charset="0"/>
              </a:rPr>
              <a:t> </a:t>
            </a:r>
            <a:r>
              <a:rPr lang="uk-UA" sz="2800" b="1" spc="-30" dirty="0" smtClean="0">
                <a:solidFill>
                  <a:prstClr val="black"/>
                </a:solidFill>
                <a:latin typeface="Times New Roman" panose="02020603050405020304" pitchFamily="18" charset="0"/>
                <a:cs typeface="Times New Roman" panose="02020603050405020304" pitchFamily="18" charset="0"/>
              </a:rPr>
              <a:t>не пізніше тридцяти днів із дня, коли така особа дізналася або могла дізнатися про набуття цим рішенням статусу остаточного</a:t>
            </a:r>
            <a:r>
              <a:rPr lang="uk-UA" sz="2800" spc="-30"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64860665"/>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60048" y="5482823"/>
            <a:ext cx="11485737" cy="830997"/>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a:solidFill>
                  <a:prstClr val="black"/>
                </a:solidFill>
                <a:latin typeface="Times New Roman" panose="02020603050405020304" pitchFamily="18" charset="0"/>
                <a:cs typeface="Times New Roman" panose="02020603050405020304" pitchFamily="18" charset="0"/>
              </a:rPr>
              <a:t>Рішення Конституційного Суду України (Другий сенат</a:t>
            </a:r>
            <a:r>
              <a:rPr lang="uk-UA" sz="2400" b="1" dirty="0" smtClean="0">
                <a:solidFill>
                  <a:prstClr val="black"/>
                </a:solidFill>
                <a:latin typeface="Times New Roman" panose="02020603050405020304" pitchFamily="18" charset="0"/>
                <a:cs typeface="Times New Roman" panose="02020603050405020304" pitchFamily="18" charset="0"/>
              </a:rPr>
              <a:t>)</a:t>
            </a:r>
            <a:br>
              <a:rPr lang="uk-UA" sz="2400" b="1" dirty="0" smtClean="0">
                <a:solidFill>
                  <a:prstClr val="black"/>
                </a:solidFill>
                <a:latin typeface="Times New Roman" panose="02020603050405020304" pitchFamily="18" charset="0"/>
                <a:cs typeface="Times New Roman" panose="02020603050405020304" pitchFamily="18" charset="0"/>
              </a:rPr>
            </a:br>
            <a:r>
              <a:rPr lang="uk-UA" sz="2400" b="1" dirty="0" smtClean="0">
                <a:solidFill>
                  <a:prstClr val="black"/>
                </a:solidFill>
                <a:latin typeface="Times New Roman" panose="02020603050405020304" pitchFamily="18" charset="0"/>
                <a:cs typeface="Times New Roman" panose="02020603050405020304" pitchFamily="18" charset="0"/>
              </a:rPr>
              <a:t> від </a:t>
            </a:r>
            <a:r>
              <a:rPr lang="ru-RU" sz="2400" b="1" dirty="0">
                <a:solidFill>
                  <a:prstClr val="black"/>
                </a:solidFill>
                <a:latin typeface="Times New Roman" panose="02020603050405020304" pitchFamily="18" charset="0"/>
                <a:cs typeface="Times New Roman" panose="02020603050405020304" pitchFamily="18" charset="0"/>
              </a:rPr>
              <a:t>14 лютого 2024 </a:t>
            </a:r>
            <a:r>
              <a:rPr lang="ru-RU" sz="2400" b="1" dirty="0" smtClean="0">
                <a:solidFill>
                  <a:prstClr val="black"/>
                </a:solidFill>
                <a:latin typeface="Times New Roman" panose="02020603050405020304" pitchFamily="18" charset="0"/>
                <a:cs typeface="Times New Roman" panose="02020603050405020304" pitchFamily="18" charset="0"/>
              </a:rPr>
              <a:t>року № </a:t>
            </a:r>
            <a:r>
              <a:rPr lang="ru-RU" sz="2400" b="1" dirty="0">
                <a:solidFill>
                  <a:prstClr val="black"/>
                </a:solidFill>
                <a:latin typeface="Times New Roman" panose="02020603050405020304" pitchFamily="18" charset="0"/>
                <a:cs typeface="Times New Roman" panose="02020603050405020304" pitchFamily="18" charset="0"/>
              </a:rPr>
              <a:t>1-р(ІІ)/</a:t>
            </a:r>
            <a:r>
              <a:rPr lang="ru-RU" sz="2400" b="1" dirty="0" smtClean="0">
                <a:solidFill>
                  <a:prstClr val="black"/>
                </a:solidFill>
                <a:latin typeface="Times New Roman" panose="02020603050405020304" pitchFamily="18" charset="0"/>
                <a:cs typeface="Times New Roman" panose="02020603050405020304" pitchFamily="18" charset="0"/>
              </a:rPr>
              <a:t>2024</a:t>
            </a:r>
            <a:endParaRPr lang="uk-UA" sz="2400" b="1" dirty="0">
              <a:solidFill>
                <a:prstClr val="black"/>
              </a:solidFill>
              <a:latin typeface="Times New Roman" panose="02020603050405020304" pitchFamily="18" charset="0"/>
              <a:cs typeface="Times New Roman" panose="02020603050405020304" pitchFamily="18" charset="0"/>
            </a:endParaRPr>
          </a:p>
        </p:txBody>
      </p:sp>
      <p:sp>
        <p:nvSpPr>
          <p:cNvPr id="6" name="Прямокутник 5"/>
          <p:cNvSpPr/>
          <p:nvPr/>
        </p:nvSpPr>
        <p:spPr>
          <a:xfrm>
            <a:off x="378005" y="546015"/>
            <a:ext cx="11467780" cy="4524315"/>
          </a:xfrm>
          <a:prstGeom prst="rect">
            <a:avLst/>
          </a:prstGeom>
          <a:solidFill>
            <a:schemeClr val="bg1"/>
          </a:solidFill>
          <a:ln w="63500" cmpd="thickThin">
            <a:solidFill>
              <a:srgbClr val="002060"/>
            </a:solidFill>
          </a:ln>
        </p:spPr>
        <p:txBody>
          <a:bodyPr wrap="square">
            <a:spAutoFit/>
          </a:bodyPr>
          <a:lstStyle/>
          <a:p>
            <a:pPr indent="449263" algn="ctr">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У конституційній скарзі зазначено також, що</a:t>
            </a:r>
          </a:p>
          <a:p>
            <a:pPr indent="449263" algn="just">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„встановлене оскаржуваними положеннями ГПК України обмеження десятирічним строком унеможливлює дієву, ефективну реалізацію права на звернення до суду для захисту своїх прав після ухвалення рішення ЄСПЛ, в якому встановлено порушення права на справедливий судовий розгляд за статтею 6 Конвенції, оскільки встановлює додаткові обтяження, які фактично перешкоджають здійсненню цього права і за неможливості поновлення десятирічного строку – призводять до нівелювання самої його суті &lt;…&gt; має наслідком обмеження його права на звернення до суду та створює суттєві перешкоди у його реалізації“, „гарантоване Конституцією України право на судовий захист та деталізоване у статтях 320–325 ГПК України право на перегляд судових рішень після постановлення рішення ЄСПЛ, яким установлено порушення Україною своїх зобов’язань у справі“ проігноровано. </a:t>
            </a:r>
            <a:endParaRPr lang="uk-UA" sz="2400" spc="-3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372379"/>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2753" y="5576758"/>
            <a:ext cx="11485737" cy="830997"/>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a:solidFill>
                  <a:prstClr val="black"/>
                </a:solidFill>
                <a:latin typeface="Times New Roman" panose="02020603050405020304" pitchFamily="18" charset="0"/>
                <a:cs typeface="Times New Roman" panose="02020603050405020304" pitchFamily="18" charset="0"/>
              </a:rPr>
              <a:t>Рішення Конституційного Суду України </a:t>
            </a:r>
            <a:r>
              <a:rPr lang="uk-UA" sz="2400" b="1" dirty="0" smtClean="0">
                <a:solidFill>
                  <a:prstClr val="black"/>
                </a:solidFill>
                <a:latin typeface="Times New Roman" panose="02020603050405020304" pitchFamily="18" charset="0"/>
                <a:cs typeface="Times New Roman" panose="02020603050405020304" pitchFamily="18" charset="0"/>
              </a:rPr>
              <a:t>(Другий сенат)</a:t>
            </a:r>
            <a:br>
              <a:rPr lang="uk-UA" sz="2400" b="1" dirty="0" smtClean="0">
                <a:solidFill>
                  <a:prstClr val="black"/>
                </a:solidFill>
                <a:latin typeface="Times New Roman" panose="02020603050405020304" pitchFamily="18" charset="0"/>
                <a:cs typeface="Times New Roman" panose="02020603050405020304" pitchFamily="18" charset="0"/>
              </a:rPr>
            </a:br>
            <a:r>
              <a:rPr lang="uk-UA" sz="2400" b="1" dirty="0" smtClean="0">
                <a:solidFill>
                  <a:prstClr val="black"/>
                </a:solidFill>
                <a:latin typeface="Times New Roman" panose="02020603050405020304" pitchFamily="18" charset="0"/>
                <a:cs typeface="Times New Roman" panose="02020603050405020304" pitchFamily="18" charset="0"/>
              </a:rPr>
              <a:t> від </a:t>
            </a:r>
            <a:r>
              <a:rPr lang="ru-RU" sz="2400" b="1" dirty="0" smtClean="0">
                <a:solidFill>
                  <a:prstClr val="black"/>
                </a:solidFill>
                <a:latin typeface="Times New Roman" panose="02020603050405020304" pitchFamily="18" charset="0"/>
                <a:cs typeface="Times New Roman" panose="02020603050405020304" pitchFamily="18" charset="0"/>
              </a:rPr>
              <a:t>14 лютого 2024 року № 1-р(ІІ)/2024</a:t>
            </a:r>
            <a:endParaRPr lang="uk-UA" sz="2400" b="1" dirty="0">
              <a:solidFill>
                <a:prstClr val="black"/>
              </a:solidFill>
              <a:latin typeface="Times New Roman" panose="02020603050405020304" pitchFamily="18" charset="0"/>
              <a:cs typeface="Times New Roman" panose="02020603050405020304" pitchFamily="18" charset="0"/>
            </a:endParaRPr>
          </a:p>
        </p:txBody>
      </p:sp>
      <p:sp>
        <p:nvSpPr>
          <p:cNvPr id="6" name="Прямокутник 5"/>
          <p:cNvSpPr/>
          <p:nvPr/>
        </p:nvSpPr>
        <p:spPr>
          <a:xfrm>
            <a:off x="332753" y="505073"/>
            <a:ext cx="11467780" cy="4832092"/>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200" spc="-30" dirty="0">
                <a:solidFill>
                  <a:prstClr val="black"/>
                </a:solidFill>
                <a:latin typeface="Times New Roman" panose="02020603050405020304" pitchFamily="18" charset="0"/>
                <a:cs typeface="Times New Roman" panose="02020603050405020304" pitchFamily="18" charset="0"/>
              </a:rPr>
              <a:t>Конституційний Суд України встановив, що </a:t>
            </a:r>
            <a:r>
              <a:rPr lang="uk-UA" sz="2200" spc="-30" dirty="0" smtClean="0">
                <a:solidFill>
                  <a:prstClr val="black"/>
                </a:solidFill>
                <a:latin typeface="Times New Roman" panose="02020603050405020304" pitchFamily="18" charset="0"/>
                <a:cs typeface="Times New Roman" panose="02020603050405020304" pitchFamily="18" charset="0"/>
              </a:rPr>
              <a:t>вона (конституційна скарга) </a:t>
            </a:r>
            <a:r>
              <a:rPr lang="uk-UA" sz="2200" spc="-30" dirty="0">
                <a:solidFill>
                  <a:prstClr val="black"/>
                </a:solidFill>
                <a:latin typeface="Times New Roman" panose="02020603050405020304" pitchFamily="18" charset="0"/>
                <a:cs typeface="Times New Roman" panose="02020603050405020304" pitchFamily="18" charset="0"/>
              </a:rPr>
              <a:t>містить доводи щодо невідповідності Конституції України оспорюваних приписів статті 321 Кодексу лише в тім, що вони унеможливлюють подання заяв про перегляд судового рішення за такою виключною обставиною, як „встановлення міжнародною судовою установою, юрисдикція якої визнана Україною, порушення Україною міжнародних зобов’язань при вирішенні цієї справи судом“ після „десяти років з дня набрання таким судовим рішенням законної сили“ (пункт 2 частини другої)  та поновлення судом строку на подання заяви про перегляд судового рішення (частина третя</a:t>
            </a:r>
            <a:r>
              <a:rPr lang="uk-UA" sz="2200" spc="-30" dirty="0" smtClean="0">
                <a:solidFill>
                  <a:prstClr val="black"/>
                </a:solidFill>
                <a:latin typeface="Times New Roman" panose="02020603050405020304" pitchFamily="18" charset="0"/>
                <a:cs typeface="Times New Roman" panose="02020603050405020304" pitchFamily="18" charset="0"/>
              </a:rPr>
              <a:t>) </a:t>
            </a:r>
            <a:r>
              <a:rPr lang="uk-UA" sz="2200" i="1" spc="-30" dirty="0" smtClean="0">
                <a:solidFill>
                  <a:prstClr val="black"/>
                </a:solidFill>
                <a:latin typeface="Times New Roman" panose="02020603050405020304" pitchFamily="18" charset="0"/>
                <a:cs typeface="Times New Roman" panose="02020603050405020304" pitchFamily="18" charset="0"/>
              </a:rPr>
              <a:t>(абзац перший пункту 2 мотивувальної частини)</a:t>
            </a:r>
            <a:r>
              <a:rPr lang="uk-UA" sz="2200" spc="-30" dirty="0" smtClean="0">
                <a:solidFill>
                  <a:prstClr val="black"/>
                </a:solidFill>
                <a:latin typeface="Times New Roman" panose="02020603050405020304" pitchFamily="18" charset="0"/>
                <a:cs typeface="Times New Roman" panose="02020603050405020304" pitchFamily="18" charset="0"/>
              </a:rPr>
              <a:t>.</a:t>
            </a:r>
            <a:endParaRPr lang="uk-UA" sz="2200" spc="-30" dirty="0">
              <a:solidFill>
                <a:prstClr val="black"/>
              </a:solidFill>
              <a:latin typeface="Times New Roman" panose="02020603050405020304" pitchFamily="18" charset="0"/>
              <a:cs typeface="Times New Roman" panose="02020603050405020304" pitchFamily="18" charset="0"/>
            </a:endParaRPr>
          </a:p>
          <a:p>
            <a:pPr indent="449263" algn="just">
              <a:tabLst>
                <a:tab pos="717550" algn="l"/>
              </a:tabLst>
              <a:defRPr/>
            </a:pPr>
            <a:r>
              <a:rPr lang="uk-UA" sz="2200" spc="-30" dirty="0" smtClean="0">
                <a:solidFill>
                  <a:prstClr val="black"/>
                </a:solidFill>
                <a:latin typeface="Times New Roman" panose="02020603050405020304" pitchFamily="18" charset="0"/>
                <a:cs typeface="Times New Roman" panose="02020603050405020304" pitchFamily="18" charset="0"/>
              </a:rPr>
              <a:t>… предметом конституційного контролю в цій справі є пункт 2 частини другої та частина третя статті 321 Кодексу в тім, що вони унеможливлюють подання на підставі рішення Європейського суду з прав людини заяви про перегляд судового рішення, ухваленого національним судом, після десяти років із дня набрання останнім законної сили та поновлення судом зазначеного десятирічного строку на подання заяви про перегляд судового рішення, ухваленого національним судом </a:t>
            </a:r>
            <a:r>
              <a:rPr lang="uk-UA" sz="2200" i="1" spc="-30" dirty="0" smtClean="0">
                <a:solidFill>
                  <a:prstClr val="black"/>
                </a:solidFill>
                <a:latin typeface="Times New Roman" panose="02020603050405020304" pitchFamily="18" charset="0"/>
                <a:cs typeface="Times New Roman" panose="02020603050405020304" pitchFamily="18" charset="0"/>
              </a:rPr>
              <a:t>(абзац другий пункту 2 мотивувальної частини)</a:t>
            </a:r>
            <a:r>
              <a:rPr lang="uk-UA" sz="2200" spc="-30" dirty="0" smtClean="0">
                <a:solidFill>
                  <a:prstClr val="black"/>
                </a:solidFill>
                <a:latin typeface="Times New Roman" panose="02020603050405020304" pitchFamily="18" charset="0"/>
                <a:cs typeface="Times New Roman" panose="02020603050405020304" pitchFamily="18" charset="0"/>
              </a:rPr>
              <a:t>. </a:t>
            </a:r>
            <a:endParaRPr lang="uk-UA" sz="2200" spc="-3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2522945"/>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Прямокутник 5"/>
          <p:cNvSpPr/>
          <p:nvPr/>
        </p:nvSpPr>
        <p:spPr>
          <a:xfrm>
            <a:off x="337086" y="1062621"/>
            <a:ext cx="11467780" cy="523220"/>
          </a:xfrm>
          <a:prstGeom prst="rect">
            <a:avLst/>
          </a:prstGeom>
          <a:solidFill>
            <a:schemeClr val="bg1"/>
          </a:solidFill>
          <a:ln w="63500" cmpd="thickThin">
            <a:solidFill>
              <a:srgbClr val="002060"/>
            </a:solidFill>
          </a:ln>
        </p:spPr>
        <p:txBody>
          <a:bodyPr wrap="square">
            <a:spAutoFit/>
          </a:bodyPr>
          <a:lstStyle/>
          <a:p>
            <a:pPr indent="444500" algn="ctr">
              <a:tabLst>
                <a:tab pos="717550" algn="l"/>
              </a:tabLst>
              <a:defRPr/>
            </a:pPr>
            <a:r>
              <a:rPr lang="en-US" sz="2800" b="1" dirty="0" smtClean="0">
                <a:solidFill>
                  <a:srgbClr val="002060"/>
                </a:solidFill>
                <a:latin typeface="Monotype Corsiva" panose="03010101010201010101" pitchFamily="66" charset="0"/>
                <a:cs typeface="Times New Roman" panose="02020603050405020304" pitchFamily="18" charset="0"/>
              </a:rPr>
              <a:t>Res judicata</a:t>
            </a:r>
            <a:endParaRPr lang="en-US" sz="2800" b="1" dirty="0">
              <a:solidFill>
                <a:srgbClr val="002060"/>
              </a:solidFill>
              <a:latin typeface="Monotype Corsiva" panose="03010101010201010101" pitchFamily="66" charset="0"/>
              <a:cs typeface="Times New Roman" panose="02020603050405020304" pitchFamily="18" charset="0"/>
            </a:endParaRPr>
          </a:p>
        </p:txBody>
      </p:sp>
      <p:sp>
        <p:nvSpPr>
          <p:cNvPr id="5" name="Прямокутник 5"/>
          <p:cNvSpPr/>
          <p:nvPr/>
        </p:nvSpPr>
        <p:spPr>
          <a:xfrm>
            <a:off x="319129" y="1895398"/>
            <a:ext cx="11485737" cy="2308324"/>
          </a:xfrm>
          <a:prstGeom prst="rect">
            <a:avLst/>
          </a:prstGeom>
          <a:solidFill>
            <a:schemeClr val="bg1"/>
          </a:solidFill>
          <a:ln w="63500" cmpd="thickThin">
            <a:solidFill>
              <a:srgbClr val="002060"/>
            </a:solidFill>
          </a:ln>
        </p:spPr>
        <p:txBody>
          <a:bodyPr wrap="square">
            <a:spAutoFit/>
          </a:bodyPr>
          <a:lstStyle/>
          <a:p>
            <a:pPr algn="just">
              <a:tabLst>
                <a:tab pos="711200" algn="l"/>
              </a:tabLst>
              <a:defRPr/>
            </a:pPr>
            <a:r>
              <a:rPr lang="uk-UA" sz="2400" dirty="0">
                <a:solidFill>
                  <a:prstClr val="black"/>
                </a:solidFill>
                <a:latin typeface="Times New Roman" panose="02020603050405020304" pitchFamily="18" charset="0"/>
                <a:cs typeface="Times New Roman" panose="02020603050405020304" pitchFamily="18" charset="0"/>
              </a:rPr>
              <a:t>Згідно з приписами Основного Закону України, юридичними позиціями Конституційного Суду України, що є співвідносними з приписами Конвенції, та практикою Європейського суду з прав людини реалізація права на судовий захист можлива з додержанням конституційних принципів, зокрема принципу остаточності судових рішень (</a:t>
            </a:r>
            <a:r>
              <a:rPr lang="en-US" sz="2400" dirty="0">
                <a:solidFill>
                  <a:prstClr val="black"/>
                </a:solidFill>
                <a:latin typeface="Times New Roman" panose="02020603050405020304" pitchFamily="18" charset="0"/>
                <a:cs typeface="Times New Roman" panose="02020603050405020304" pitchFamily="18" charset="0"/>
              </a:rPr>
              <a:t>res judicata).</a:t>
            </a:r>
            <a:r>
              <a:rPr lang="uk-UA" sz="2400" dirty="0" smtClean="0">
                <a:solidFill>
                  <a:prstClr val="black"/>
                </a:solidFill>
                <a:latin typeface="Times New Roman" panose="02020603050405020304" pitchFamily="18" charset="0"/>
                <a:cs typeface="Times New Roman" panose="02020603050405020304" pitchFamily="18" charset="0"/>
              </a:rPr>
              <a:t> </a:t>
            </a:r>
            <a:r>
              <a:rPr lang="uk-UA" sz="2400" i="1" dirty="0" smtClean="0">
                <a:solidFill>
                  <a:prstClr val="black"/>
                </a:solidFill>
                <a:latin typeface="Times New Roman" panose="02020603050405020304" pitchFamily="18" charset="0"/>
                <a:cs typeface="Times New Roman" panose="02020603050405020304" pitchFamily="18" charset="0"/>
              </a:rPr>
              <a:t>(абзац другий підпункту 4.й пункту 4 мотивувальної частини)</a:t>
            </a:r>
            <a:r>
              <a:rPr lang="uk-UA" sz="2400" dirty="0" smtClean="0">
                <a:solidFill>
                  <a:prstClr val="black"/>
                </a:solidFill>
                <a:latin typeface="Times New Roman" panose="02020603050405020304" pitchFamily="18" charset="0"/>
                <a:cs typeface="Times New Roman" panose="02020603050405020304" pitchFamily="18" charset="0"/>
              </a:rPr>
              <a:t>.</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6" name="Прямокутник 5"/>
          <p:cNvSpPr/>
          <p:nvPr/>
        </p:nvSpPr>
        <p:spPr>
          <a:xfrm>
            <a:off x="337086" y="4513279"/>
            <a:ext cx="11485737" cy="830997"/>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Рішення Конституційного Суду України (Другий сенат) </a:t>
            </a:r>
          </a:p>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від </a:t>
            </a:r>
            <a:r>
              <a:rPr lang="ru-RU" sz="2400" b="1" dirty="0">
                <a:solidFill>
                  <a:prstClr val="black"/>
                </a:solidFill>
                <a:latin typeface="Times New Roman" panose="02020603050405020304" pitchFamily="18" charset="0"/>
                <a:cs typeface="Times New Roman" panose="02020603050405020304" pitchFamily="18" charset="0"/>
              </a:rPr>
              <a:t>14 лютого 2024 </a:t>
            </a:r>
            <a:r>
              <a:rPr lang="ru-RU" sz="2400" b="1" dirty="0" smtClean="0">
                <a:solidFill>
                  <a:prstClr val="black"/>
                </a:solidFill>
                <a:latin typeface="Times New Roman" panose="02020603050405020304" pitchFamily="18" charset="0"/>
                <a:cs typeface="Times New Roman" panose="02020603050405020304" pitchFamily="18" charset="0"/>
              </a:rPr>
              <a:t>року № </a:t>
            </a:r>
            <a:r>
              <a:rPr lang="ru-RU" sz="2400" b="1" dirty="0">
                <a:solidFill>
                  <a:prstClr val="black"/>
                </a:solidFill>
                <a:latin typeface="Times New Roman" panose="02020603050405020304" pitchFamily="18" charset="0"/>
                <a:cs typeface="Times New Roman" panose="02020603050405020304" pitchFamily="18" charset="0"/>
              </a:rPr>
              <a:t>1-р(ІІ)/</a:t>
            </a:r>
            <a:r>
              <a:rPr lang="ru-RU" sz="2400" b="1" dirty="0" smtClean="0">
                <a:solidFill>
                  <a:prstClr val="black"/>
                </a:solidFill>
                <a:latin typeface="Times New Roman" panose="02020603050405020304" pitchFamily="18" charset="0"/>
                <a:cs typeface="Times New Roman" panose="02020603050405020304" pitchFamily="18" charset="0"/>
              </a:rPr>
              <a:t>2024</a:t>
            </a:r>
            <a:endParaRPr lang="uk-UA"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1233019"/>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Прямокутник 5"/>
          <p:cNvSpPr/>
          <p:nvPr/>
        </p:nvSpPr>
        <p:spPr>
          <a:xfrm>
            <a:off x="359611" y="743565"/>
            <a:ext cx="11522571" cy="523220"/>
          </a:xfrm>
          <a:prstGeom prst="rect">
            <a:avLst/>
          </a:prstGeom>
          <a:solidFill>
            <a:schemeClr val="bg1"/>
          </a:solidFill>
          <a:ln w="63500" cmpd="thickThin">
            <a:solidFill>
              <a:srgbClr val="002060"/>
            </a:solidFill>
          </a:ln>
        </p:spPr>
        <p:txBody>
          <a:bodyPr wrap="square">
            <a:spAutoFit/>
          </a:bodyPr>
          <a:lstStyle/>
          <a:p>
            <a:pPr indent="444500" algn="ctr">
              <a:tabLst>
                <a:tab pos="717550" algn="l"/>
              </a:tabLst>
              <a:defRPr/>
            </a:pPr>
            <a:r>
              <a:rPr lang="en-US" sz="2800" b="1" dirty="0" smtClean="0">
                <a:solidFill>
                  <a:srgbClr val="002060"/>
                </a:solidFill>
                <a:latin typeface="Monotype Corsiva" panose="03010101010201010101" pitchFamily="66" charset="0"/>
                <a:cs typeface="Times New Roman" panose="02020603050405020304" pitchFamily="18" charset="0"/>
              </a:rPr>
              <a:t>Res judicata</a:t>
            </a:r>
            <a:endParaRPr lang="en-US" sz="2800" b="1" dirty="0">
              <a:solidFill>
                <a:srgbClr val="002060"/>
              </a:solidFill>
              <a:latin typeface="Monotype Corsiva" panose="03010101010201010101" pitchFamily="66" charset="0"/>
              <a:cs typeface="Times New Roman" panose="02020603050405020304" pitchFamily="18" charset="0"/>
            </a:endParaRPr>
          </a:p>
        </p:txBody>
      </p:sp>
      <p:sp>
        <p:nvSpPr>
          <p:cNvPr id="5" name="Прямокутник 5"/>
          <p:cNvSpPr/>
          <p:nvPr/>
        </p:nvSpPr>
        <p:spPr>
          <a:xfrm>
            <a:off x="359611" y="1806338"/>
            <a:ext cx="11541237" cy="2677656"/>
          </a:xfrm>
          <a:prstGeom prst="rect">
            <a:avLst/>
          </a:prstGeom>
          <a:solidFill>
            <a:schemeClr val="bg1"/>
          </a:solidFill>
          <a:ln w="63500" cmpd="thickThin">
            <a:solidFill>
              <a:srgbClr val="002060"/>
            </a:solidFill>
          </a:ln>
        </p:spPr>
        <p:txBody>
          <a:bodyPr wrap="square">
            <a:spAutoFit/>
          </a:bodyPr>
          <a:lstStyle/>
          <a:p>
            <a:pPr algn="just">
              <a:tabLst>
                <a:tab pos="711200" algn="l"/>
              </a:tabLst>
              <a:defRPr/>
            </a:pPr>
            <a:r>
              <a:rPr lang="uk-UA" sz="2400" dirty="0" smtClean="0">
                <a:solidFill>
                  <a:prstClr val="black"/>
                </a:solidFill>
                <a:latin typeface="Times New Roman" panose="02020603050405020304" pitchFamily="18" charset="0"/>
                <a:cs typeface="Times New Roman" panose="02020603050405020304" pitchFamily="18" charset="0"/>
              </a:rPr>
              <a:t>… унормування </a:t>
            </a:r>
            <a:r>
              <a:rPr lang="uk-UA" sz="2400" dirty="0">
                <a:solidFill>
                  <a:prstClr val="black"/>
                </a:solidFill>
                <a:latin typeface="Times New Roman" panose="02020603050405020304" pitchFamily="18" charset="0"/>
                <a:cs typeface="Times New Roman" panose="02020603050405020304" pitchFamily="18" charset="0"/>
              </a:rPr>
              <a:t>відносин щодо перегляду судових рішень у </a:t>
            </a:r>
            <a:r>
              <a:rPr lang="uk-UA" sz="2400" dirty="0" err="1">
                <a:solidFill>
                  <a:prstClr val="black"/>
                </a:solidFill>
                <a:latin typeface="Times New Roman" panose="02020603050405020304" pitchFamily="18" charset="0"/>
                <a:cs typeface="Times New Roman" panose="02020603050405020304" pitchFamily="18" charset="0"/>
              </a:rPr>
              <a:t>звʼязку</a:t>
            </a:r>
            <a:r>
              <a:rPr lang="uk-UA" sz="2400" dirty="0">
                <a:solidFill>
                  <a:prstClr val="black"/>
                </a:solidFill>
                <a:latin typeface="Times New Roman" panose="02020603050405020304" pitchFamily="18" charset="0"/>
                <a:cs typeface="Times New Roman" panose="02020603050405020304" pitchFamily="18" charset="0"/>
              </a:rPr>
              <a:t> з ухваленням Європейським судом із прав людини рішення, у якому встановлено порушення Конвенції, здійснено для розвитку та конкретизації приписів Конституції України, передусім частини першої статті 9, частини п’ятої статті 55, та з урахуванням вимоги юридичної визначеності в аспекті такого складника цієї вимоги, як принцип остаточності судових </a:t>
            </a:r>
            <a:r>
              <a:rPr lang="uk-UA" sz="2400" dirty="0" smtClean="0">
                <a:solidFill>
                  <a:prstClr val="black"/>
                </a:solidFill>
                <a:latin typeface="Times New Roman" panose="02020603050405020304" pitchFamily="18" charset="0"/>
                <a:cs typeface="Times New Roman" panose="02020603050405020304" pitchFamily="18" charset="0"/>
              </a:rPr>
              <a:t>рішень </a:t>
            </a:r>
            <a:r>
              <a:rPr lang="uk-UA" sz="2400" i="1" dirty="0" smtClean="0">
                <a:solidFill>
                  <a:prstClr val="black"/>
                </a:solidFill>
                <a:latin typeface="Times New Roman" panose="02020603050405020304" pitchFamily="18" charset="0"/>
                <a:cs typeface="Times New Roman" panose="02020603050405020304" pitchFamily="18" charset="0"/>
              </a:rPr>
              <a:t>(абзац перший підпункту 4.4 пункту 4 мотивувальної частини)</a:t>
            </a:r>
            <a:r>
              <a:rPr lang="uk-UA" sz="2400" dirty="0" smtClean="0">
                <a:solidFill>
                  <a:prstClr val="black"/>
                </a:solidFill>
                <a:latin typeface="Times New Roman" panose="02020603050405020304" pitchFamily="18" charset="0"/>
                <a:cs typeface="Times New Roman" panose="02020603050405020304" pitchFamily="18" charset="0"/>
              </a:rPr>
              <a:t>.</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6" name="Прямокутник 5"/>
          <p:cNvSpPr/>
          <p:nvPr/>
        </p:nvSpPr>
        <p:spPr>
          <a:xfrm>
            <a:off x="359611" y="5023547"/>
            <a:ext cx="11485737" cy="830997"/>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Рішення Конституційного Суду України (Другий сенат)</a:t>
            </a:r>
          </a:p>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від </a:t>
            </a:r>
            <a:r>
              <a:rPr lang="ru-RU" sz="2400" b="1" dirty="0">
                <a:solidFill>
                  <a:prstClr val="black"/>
                </a:solidFill>
                <a:latin typeface="Times New Roman" panose="02020603050405020304" pitchFamily="18" charset="0"/>
                <a:cs typeface="Times New Roman" panose="02020603050405020304" pitchFamily="18" charset="0"/>
              </a:rPr>
              <a:t>14 лютого 2024 </a:t>
            </a:r>
            <a:r>
              <a:rPr lang="ru-RU" sz="2400" b="1" dirty="0" smtClean="0">
                <a:solidFill>
                  <a:prstClr val="black"/>
                </a:solidFill>
                <a:latin typeface="Times New Roman" panose="02020603050405020304" pitchFamily="18" charset="0"/>
                <a:cs typeface="Times New Roman" panose="02020603050405020304" pitchFamily="18" charset="0"/>
              </a:rPr>
              <a:t>року № </a:t>
            </a:r>
            <a:r>
              <a:rPr lang="ru-RU" sz="2400" b="1" dirty="0">
                <a:solidFill>
                  <a:prstClr val="black"/>
                </a:solidFill>
                <a:latin typeface="Times New Roman" panose="02020603050405020304" pitchFamily="18" charset="0"/>
                <a:cs typeface="Times New Roman" panose="02020603050405020304" pitchFamily="18" charset="0"/>
              </a:rPr>
              <a:t>1-р(ІІ)/</a:t>
            </a:r>
            <a:r>
              <a:rPr lang="ru-RU" sz="2400" b="1" dirty="0" smtClean="0">
                <a:solidFill>
                  <a:prstClr val="black"/>
                </a:solidFill>
                <a:latin typeface="Times New Roman" panose="02020603050405020304" pitchFamily="18" charset="0"/>
                <a:cs typeface="Times New Roman" panose="02020603050405020304" pitchFamily="18" charset="0"/>
              </a:rPr>
              <a:t>2024</a:t>
            </a:r>
            <a:endParaRPr lang="uk-UA"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1492473"/>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Прямокутник 5"/>
          <p:cNvSpPr/>
          <p:nvPr/>
        </p:nvSpPr>
        <p:spPr>
          <a:xfrm>
            <a:off x="401015" y="740504"/>
            <a:ext cx="11467780" cy="707886"/>
          </a:xfrm>
          <a:prstGeom prst="rect">
            <a:avLst/>
          </a:prstGeom>
          <a:solidFill>
            <a:schemeClr val="bg1"/>
          </a:solidFill>
          <a:ln w="63500" cmpd="thickThin">
            <a:solidFill>
              <a:srgbClr val="002060"/>
            </a:solidFill>
          </a:ln>
        </p:spPr>
        <p:txBody>
          <a:bodyPr wrap="square">
            <a:spAutoFit/>
          </a:bodyPr>
          <a:lstStyle/>
          <a:p>
            <a:pPr indent="444500" algn="ctr">
              <a:tabLst>
                <a:tab pos="717550" algn="l"/>
              </a:tabLst>
              <a:defRPr/>
            </a:pPr>
            <a:r>
              <a:rPr lang="en-US" sz="4000" b="1" dirty="0" smtClean="0">
                <a:solidFill>
                  <a:srgbClr val="002060"/>
                </a:solidFill>
                <a:latin typeface="Monotype Corsiva" panose="03010101010201010101" pitchFamily="66" charset="0"/>
                <a:cs typeface="Times New Roman" panose="02020603050405020304" pitchFamily="18" charset="0"/>
              </a:rPr>
              <a:t>Res judicata</a:t>
            </a:r>
            <a:endParaRPr lang="en-US" sz="4000" b="1" dirty="0">
              <a:solidFill>
                <a:srgbClr val="002060"/>
              </a:solidFill>
              <a:latin typeface="Monotype Corsiva" panose="03010101010201010101" pitchFamily="66" charset="0"/>
              <a:cs typeface="Times New Roman" panose="02020603050405020304" pitchFamily="18" charset="0"/>
            </a:endParaRPr>
          </a:p>
        </p:txBody>
      </p:sp>
      <p:sp>
        <p:nvSpPr>
          <p:cNvPr id="8" name="Прямокутник 5"/>
          <p:cNvSpPr/>
          <p:nvPr/>
        </p:nvSpPr>
        <p:spPr>
          <a:xfrm>
            <a:off x="401015" y="1977835"/>
            <a:ext cx="11485737" cy="1200329"/>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Доповідь Європейської Комісії „За демократію через право“ (Венеційської Комісії) про правовладдя, ухваленій на її 86-му пленарному засіданні, яке відбулося 25–26 березня 2011 року [CDL-AD(2011)003rev]</a:t>
            </a:r>
            <a:endParaRPr lang="uk-UA" sz="2400" b="1" dirty="0">
              <a:solidFill>
                <a:prstClr val="black"/>
              </a:solidFill>
              <a:latin typeface="Times New Roman" panose="02020603050405020304" pitchFamily="18" charset="0"/>
              <a:cs typeface="Times New Roman" panose="02020603050405020304" pitchFamily="18" charset="0"/>
            </a:endParaRPr>
          </a:p>
        </p:txBody>
      </p:sp>
      <p:sp>
        <p:nvSpPr>
          <p:cNvPr id="6" name="Прямокутник 5"/>
          <p:cNvSpPr/>
          <p:nvPr/>
        </p:nvSpPr>
        <p:spPr>
          <a:xfrm>
            <a:off x="514506" y="4237054"/>
            <a:ext cx="11485737" cy="1938992"/>
          </a:xfrm>
          <a:prstGeom prst="rect">
            <a:avLst/>
          </a:prstGeom>
          <a:solidFill>
            <a:schemeClr val="bg1"/>
          </a:solidFill>
          <a:ln w="63500" cmpd="thickThin">
            <a:solidFill>
              <a:srgbClr val="002060"/>
            </a:solidFill>
          </a:ln>
        </p:spPr>
        <p:txBody>
          <a:bodyPr wrap="square">
            <a:spAutoFit/>
          </a:bodyPr>
          <a:lstStyle/>
          <a:p>
            <a:pPr algn="just">
              <a:tabLst>
                <a:tab pos="711200" algn="l"/>
              </a:tabLst>
              <a:defRPr/>
            </a:pPr>
            <a:r>
              <a:rPr lang="uk-UA" sz="2400" dirty="0">
                <a:solidFill>
                  <a:prstClr val="black"/>
                </a:solidFill>
                <a:latin typeface="Times New Roman" panose="02020603050405020304" pitchFamily="18" charset="0"/>
                <a:cs typeface="Times New Roman" panose="02020603050405020304" pitchFamily="18" charset="0"/>
              </a:rPr>
              <a:t>„юридична визначеність вимагає додержання принципу </a:t>
            </a:r>
            <a:r>
              <a:rPr lang="en-US" sz="2400" dirty="0">
                <a:solidFill>
                  <a:prstClr val="black"/>
                </a:solidFill>
                <a:latin typeface="Times New Roman" panose="02020603050405020304" pitchFamily="18" charset="0"/>
                <a:cs typeface="Times New Roman" panose="02020603050405020304" pitchFamily="18" charset="0"/>
              </a:rPr>
              <a:t>res judicata. </a:t>
            </a:r>
            <a:r>
              <a:rPr lang="uk-UA" sz="2400" dirty="0">
                <a:solidFill>
                  <a:prstClr val="black"/>
                </a:solidFill>
                <a:latin typeface="Times New Roman" panose="02020603050405020304" pitchFamily="18" charset="0"/>
                <a:cs typeface="Times New Roman" panose="02020603050405020304" pitchFamily="18" charset="0"/>
              </a:rPr>
              <a:t>Остаточні рішення національних судів не повинні оспорюватись. Цей принцип також вимагає виконання остаточних рішень судів &lt;...&gt;. Системи, що допускають скасування остаточних рішень без переконливих підстав з публічного інтересу та дозволяють невизначеність у часі, є несумісними з принципом юридичної визначеності“ (§ 46</a:t>
            </a:r>
            <a:r>
              <a:rPr lang="uk-UA" sz="2400" dirty="0" smtClean="0">
                <a:solidFill>
                  <a:prstClr val="black"/>
                </a:solidFill>
                <a:latin typeface="Times New Roman" panose="02020603050405020304" pitchFamily="18" charset="0"/>
                <a:cs typeface="Times New Roman" panose="02020603050405020304" pitchFamily="18" charset="0"/>
              </a:rPr>
              <a:t>)</a:t>
            </a:r>
          </a:p>
        </p:txBody>
      </p:sp>
      <p:sp>
        <p:nvSpPr>
          <p:cNvPr id="5" name="Стрелка вниз 4"/>
          <p:cNvSpPr/>
          <p:nvPr/>
        </p:nvSpPr>
        <p:spPr>
          <a:xfrm>
            <a:off x="5868480" y="3406424"/>
            <a:ext cx="550806" cy="602370"/>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Tree>
    <p:extLst>
      <p:ext uri="{BB962C8B-B14F-4D97-AF65-F5344CB8AC3E}">
        <p14:creationId xmlns:p14="http://schemas.microsoft.com/office/powerpoint/2010/main" val="85290832"/>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4"/>
          <p:cNvSpPr/>
          <p:nvPr/>
        </p:nvSpPr>
        <p:spPr>
          <a:xfrm>
            <a:off x="395962" y="1391022"/>
            <a:ext cx="11467780" cy="5324535"/>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000" spc="-30" dirty="0">
                <a:solidFill>
                  <a:prstClr val="black"/>
                </a:solidFill>
                <a:latin typeface="Times New Roman" panose="02020603050405020304" pitchFamily="18" charset="0"/>
                <a:cs typeface="Times New Roman" panose="02020603050405020304" pitchFamily="18" charset="0"/>
              </a:rPr>
              <a:t>„згідно зі статтею 46 Конвенції Договірні Сторони взяли на себе зобов’язання виконувати остаточні рішення Європейського суду з прав людини </a:t>
            </a:r>
            <a:r>
              <a:rPr lang="uk-UA" sz="2000" spc="-30" dirty="0" smtClean="0">
                <a:solidFill>
                  <a:prstClr val="black"/>
                </a:solidFill>
                <a:latin typeface="Times New Roman" panose="02020603050405020304" pitchFamily="18" charset="0"/>
                <a:cs typeface="Times New Roman" panose="02020603050405020304" pitchFamily="18" charset="0"/>
              </a:rPr>
              <a:t>&lt;…&gt; в </a:t>
            </a:r>
            <a:r>
              <a:rPr lang="uk-UA" sz="2000" spc="-30" dirty="0">
                <a:solidFill>
                  <a:prstClr val="black"/>
                </a:solidFill>
                <a:latin typeface="Times New Roman" panose="02020603050405020304" pitchFamily="18" charset="0"/>
                <a:cs typeface="Times New Roman" panose="02020603050405020304" pitchFamily="18" charset="0"/>
              </a:rPr>
              <a:t>будь-якій справі, сторонами якої вони є</a:t>
            </a:r>
            <a:r>
              <a:rPr lang="uk-UA" sz="2000" spc="-30" dirty="0" smtClean="0">
                <a:solidFill>
                  <a:prstClr val="black"/>
                </a:solidFill>
                <a:latin typeface="Times New Roman" panose="02020603050405020304" pitchFamily="18" charset="0"/>
                <a:cs typeface="Times New Roman" panose="02020603050405020304" pitchFamily="18" charset="0"/>
              </a:rPr>
              <a:t>“;</a:t>
            </a:r>
          </a:p>
          <a:p>
            <a:pPr indent="449263" algn="just">
              <a:tabLst>
                <a:tab pos="717550" algn="l"/>
              </a:tabLst>
              <a:defRPr/>
            </a:pPr>
            <a:r>
              <a:rPr lang="uk-UA" sz="2000" spc="-30" dirty="0" smtClean="0">
                <a:solidFill>
                  <a:prstClr val="black"/>
                </a:solidFill>
                <a:latin typeface="Times New Roman" panose="02020603050405020304" pitchFamily="18" charset="0"/>
                <a:cs typeface="Times New Roman" panose="02020603050405020304" pitchFamily="18" charset="0"/>
              </a:rPr>
              <a:t>„</a:t>
            </a:r>
            <a:r>
              <a:rPr lang="uk-UA" sz="2000" spc="-30" dirty="0">
                <a:solidFill>
                  <a:prstClr val="black"/>
                </a:solidFill>
                <a:latin typeface="Times New Roman" panose="02020603050405020304" pitchFamily="18" charset="0"/>
                <a:cs typeface="Times New Roman" panose="02020603050405020304" pitchFamily="18" charset="0"/>
              </a:rPr>
              <a:t>за певних обставин згадані вище зобов’язання включають вжиття інших заходів, окрім справедливої сатисфакції, яку присуджує Суд згідно зі статтею 41 Конвенції, та/або загальних заходів, якими потерпілій стороні забезпечують, наскільки це можливо, відновлення попереднього юридичного становища, яке ця сторона мала до порушення Конвенції</a:t>
            </a:r>
            <a:r>
              <a:rPr lang="uk-UA" sz="2000" spc="-30" dirty="0" smtClean="0">
                <a:solidFill>
                  <a:prstClr val="black"/>
                </a:solidFill>
                <a:latin typeface="Times New Roman" panose="02020603050405020304" pitchFamily="18" charset="0"/>
                <a:cs typeface="Times New Roman" panose="02020603050405020304" pitchFamily="18" charset="0"/>
              </a:rPr>
              <a:t>“;</a:t>
            </a:r>
          </a:p>
          <a:p>
            <a:pPr indent="449263" algn="just">
              <a:tabLst>
                <a:tab pos="717550" algn="l"/>
              </a:tabLst>
              <a:defRPr/>
            </a:pPr>
            <a:r>
              <a:rPr lang="uk-UA" sz="2000" dirty="0">
                <a:latin typeface="Times New Roman" panose="02020603050405020304" pitchFamily="18" charset="0"/>
                <a:ea typeface="Calibri" panose="020F0502020204030204" pitchFamily="34" charset="0"/>
              </a:rPr>
              <a:t>„саме компетентні органи держави-відповідача вирішують, які заходи, зважаючи на наявні в національній юридичній системі засоби, є найбільш відповідними для досягнення </a:t>
            </a:r>
            <a:r>
              <a:rPr lang="uk-UA" sz="2000" i="1" dirty="0" err="1">
                <a:latin typeface="Times New Roman" panose="02020603050405020304" pitchFamily="18" charset="0"/>
                <a:ea typeface="Calibri" panose="020F0502020204030204" pitchFamily="34" charset="0"/>
              </a:rPr>
              <a:t>restitutio</a:t>
            </a:r>
            <a:r>
              <a:rPr lang="uk-UA" sz="2000" i="1" dirty="0">
                <a:latin typeface="Times New Roman" panose="02020603050405020304" pitchFamily="18" charset="0"/>
                <a:ea typeface="Calibri" panose="020F0502020204030204" pitchFamily="34" charset="0"/>
              </a:rPr>
              <a:t> </a:t>
            </a:r>
            <a:r>
              <a:rPr lang="uk-UA" sz="2000" i="1" dirty="0" err="1">
                <a:latin typeface="Times New Roman" panose="02020603050405020304" pitchFamily="18" charset="0"/>
                <a:ea typeface="Calibri" panose="020F0502020204030204" pitchFamily="34" charset="0"/>
              </a:rPr>
              <a:t>in</a:t>
            </a:r>
            <a:r>
              <a:rPr lang="uk-UA" sz="2000" i="1" dirty="0">
                <a:latin typeface="Times New Roman" panose="02020603050405020304" pitchFamily="18" charset="0"/>
                <a:ea typeface="Calibri" panose="020F0502020204030204" pitchFamily="34" charset="0"/>
              </a:rPr>
              <a:t> </a:t>
            </a:r>
            <a:r>
              <a:rPr lang="uk-UA" sz="2000" i="1" dirty="0" err="1">
                <a:latin typeface="Times New Roman" panose="02020603050405020304" pitchFamily="18" charset="0"/>
                <a:ea typeface="Calibri" panose="020F0502020204030204" pitchFamily="34" charset="0"/>
              </a:rPr>
              <a:t>integrum</a:t>
            </a:r>
            <a:r>
              <a:rPr lang="uk-UA" sz="2000" dirty="0" smtClean="0">
                <a:latin typeface="Times New Roman" panose="02020603050405020304" pitchFamily="18" charset="0"/>
                <a:ea typeface="Calibri" panose="020F0502020204030204" pitchFamily="34" charset="0"/>
              </a:rPr>
              <a:t>“;</a:t>
            </a:r>
          </a:p>
          <a:p>
            <a:pPr indent="449263" algn="just">
              <a:tabLst>
                <a:tab pos="717550" algn="l"/>
              </a:tabLst>
              <a:defRPr/>
            </a:pPr>
            <a:r>
              <a:rPr lang="uk-UA" sz="2000" dirty="0" smtClean="0">
                <a:latin typeface="Times New Roman" panose="02020603050405020304" pitchFamily="18" charset="0"/>
                <a:ea typeface="Calibri" panose="020F0502020204030204" pitchFamily="34" charset="0"/>
              </a:rPr>
              <a:t>„</a:t>
            </a:r>
            <a:r>
              <a:rPr lang="uk-UA" sz="2000" dirty="0">
                <a:latin typeface="Times New Roman" panose="02020603050405020304" pitchFamily="18" charset="0"/>
                <a:ea typeface="Calibri" panose="020F0502020204030204" pitchFamily="34" charset="0"/>
              </a:rPr>
              <a:t>практика Комітету Міністрів у здійсненні нагляду за виконанням рішень Суду показує, що у виняткових випадках повторний розгляд справи або поновлення провадження є найбільш дієвим, якщо не єдиним, засобом досягнення </a:t>
            </a:r>
            <a:r>
              <a:rPr lang="uk-UA" sz="2000" i="1" dirty="0" err="1">
                <a:latin typeface="Times New Roman" panose="02020603050405020304" pitchFamily="18" charset="0"/>
                <a:ea typeface="Calibri" panose="020F0502020204030204" pitchFamily="34" charset="0"/>
              </a:rPr>
              <a:t>restitutio</a:t>
            </a:r>
            <a:r>
              <a:rPr lang="uk-UA" sz="2000" i="1" dirty="0">
                <a:latin typeface="Times New Roman" panose="02020603050405020304" pitchFamily="18" charset="0"/>
                <a:ea typeface="Calibri" panose="020F0502020204030204" pitchFamily="34" charset="0"/>
              </a:rPr>
              <a:t> </a:t>
            </a:r>
            <a:r>
              <a:rPr lang="uk-UA" sz="2000" i="1" dirty="0" err="1">
                <a:latin typeface="Times New Roman" panose="02020603050405020304" pitchFamily="18" charset="0"/>
                <a:ea typeface="Calibri" panose="020F0502020204030204" pitchFamily="34" charset="0"/>
              </a:rPr>
              <a:t>in</a:t>
            </a:r>
            <a:r>
              <a:rPr lang="uk-UA" sz="2000" i="1" dirty="0">
                <a:latin typeface="Times New Roman" panose="02020603050405020304" pitchFamily="18" charset="0"/>
                <a:ea typeface="Calibri" panose="020F0502020204030204" pitchFamily="34" charset="0"/>
              </a:rPr>
              <a:t> </a:t>
            </a:r>
            <a:r>
              <a:rPr lang="uk-UA" sz="2000" i="1" dirty="0" err="1">
                <a:latin typeface="Times New Roman" panose="02020603050405020304" pitchFamily="18" charset="0"/>
                <a:ea typeface="Calibri" panose="020F0502020204030204" pitchFamily="34" charset="0"/>
              </a:rPr>
              <a:t>integrum</a:t>
            </a:r>
            <a:r>
              <a:rPr lang="uk-UA" sz="2000" dirty="0">
                <a:latin typeface="Times New Roman" panose="02020603050405020304" pitchFamily="18" charset="0"/>
                <a:ea typeface="Calibri" panose="020F0502020204030204" pitchFamily="34" charset="0"/>
              </a:rPr>
              <a:t>“</a:t>
            </a:r>
            <a:r>
              <a:rPr lang="uk-UA" sz="2000" i="1" dirty="0">
                <a:latin typeface="Times New Roman" panose="02020603050405020304" pitchFamily="18" charset="0"/>
                <a:ea typeface="Calibri" panose="020F0502020204030204" pitchFamily="34" charset="0"/>
              </a:rPr>
              <a:t>.</a:t>
            </a:r>
            <a:endParaRPr lang="uk-UA" sz="2000" spc="-30" dirty="0" smtClean="0">
              <a:solidFill>
                <a:prstClr val="black"/>
              </a:solidFill>
              <a:latin typeface="Times New Roman" panose="02020603050405020304" pitchFamily="18" charset="0"/>
              <a:cs typeface="Times New Roman" panose="02020603050405020304" pitchFamily="18" charset="0"/>
            </a:endParaRPr>
          </a:p>
          <a:p>
            <a:pPr indent="449263" algn="ctr">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Рекомендація </a:t>
            </a:r>
            <a:r>
              <a:rPr lang="uk-UA" sz="2000" b="1" spc="-30" dirty="0">
                <a:solidFill>
                  <a:prstClr val="black"/>
                </a:solidFill>
                <a:latin typeface="Times New Roman" panose="02020603050405020304" pitchFamily="18" charset="0"/>
                <a:cs typeface="Times New Roman" panose="02020603050405020304" pitchFamily="18" charset="0"/>
              </a:rPr>
              <a:t>№ </a:t>
            </a:r>
            <a:r>
              <a:rPr lang="en-US" sz="2000" b="1" spc="-30" dirty="0">
                <a:solidFill>
                  <a:prstClr val="black"/>
                </a:solidFill>
                <a:latin typeface="Times New Roman" panose="02020603050405020304" pitchFamily="18" charset="0"/>
                <a:cs typeface="Times New Roman" panose="02020603050405020304" pitchFamily="18" charset="0"/>
              </a:rPr>
              <a:t>R (2000) 2 </a:t>
            </a:r>
            <a:r>
              <a:rPr lang="uk-UA" sz="2000" b="1" spc="-30" dirty="0">
                <a:solidFill>
                  <a:prstClr val="black"/>
                </a:solidFill>
                <a:latin typeface="Times New Roman" panose="02020603050405020304" pitchFamily="18" charset="0"/>
                <a:cs typeface="Times New Roman" panose="02020603050405020304" pitchFamily="18" charset="0"/>
              </a:rPr>
              <a:t>Комітету Міністрів Ради Європи державам-членам щодо повторного розгляду або поновлення провадження у певних справах на національному рівні після ухвалення рішень Європейським судом із прав людини (</a:t>
            </a:r>
            <a:r>
              <a:rPr lang="en-US" sz="2000" b="1" spc="-30" dirty="0">
                <a:solidFill>
                  <a:prstClr val="black"/>
                </a:solidFill>
                <a:latin typeface="Times New Roman" panose="02020603050405020304" pitchFamily="18" charset="0"/>
                <a:cs typeface="Times New Roman" panose="02020603050405020304" pitchFamily="18" charset="0"/>
              </a:rPr>
              <a:t>Recommendation №. R (2000) 2 of the Committee of Ministers to member states on the re-examination or reopening of certain cases at domestic level following judgements of the European Court of Human Rights) </a:t>
            </a:r>
            <a:r>
              <a:rPr lang="uk-UA" sz="2000" b="1" spc="-30" dirty="0">
                <a:solidFill>
                  <a:prstClr val="black"/>
                </a:solidFill>
                <a:latin typeface="Times New Roman" panose="02020603050405020304" pitchFamily="18" charset="0"/>
                <a:cs typeface="Times New Roman" panose="02020603050405020304" pitchFamily="18" charset="0"/>
              </a:rPr>
              <a:t>від 19 січня 2000 року.</a:t>
            </a:r>
          </a:p>
        </p:txBody>
      </p:sp>
      <p:sp>
        <p:nvSpPr>
          <p:cNvPr id="7" name="Прямокутник 6"/>
          <p:cNvSpPr/>
          <p:nvPr/>
        </p:nvSpPr>
        <p:spPr>
          <a:xfrm>
            <a:off x="378005" y="173843"/>
            <a:ext cx="11485737" cy="1107996"/>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200" b="1" dirty="0" smtClean="0">
                <a:solidFill>
                  <a:prstClr val="black"/>
                </a:solidFill>
                <a:latin typeface="Times New Roman" panose="02020603050405020304" pitchFamily="18" charset="0"/>
                <a:cs typeface="Times New Roman" panose="02020603050405020304" pitchFamily="18" charset="0"/>
              </a:rPr>
              <a:t>Використані у Рішенні Конституційного Суду України (Другий сенат)</a:t>
            </a:r>
            <a:br>
              <a:rPr lang="uk-UA" sz="2200" b="1" dirty="0" smtClean="0">
                <a:solidFill>
                  <a:prstClr val="black"/>
                </a:solidFill>
                <a:latin typeface="Times New Roman" panose="02020603050405020304" pitchFamily="18" charset="0"/>
                <a:cs typeface="Times New Roman" panose="02020603050405020304" pitchFamily="18" charset="0"/>
              </a:rPr>
            </a:br>
            <a:r>
              <a:rPr lang="uk-UA" sz="2200" b="1" dirty="0" smtClean="0">
                <a:solidFill>
                  <a:prstClr val="black"/>
                </a:solidFill>
                <a:latin typeface="Times New Roman" panose="02020603050405020304" pitchFamily="18" charset="0"/>
                <a:cs typeface="Times New Roman" panose="02020603050405020304" pitchFamily="18" charset="0"/>
              </a:rPr>
              <a:t> від 14 лютого 2024 року № 1-р(ІІ)/2024 </a:t>
            </a:r>
          </a:p>
          <a:p>
            <a:pPr algn="ctr">
              <a:tabLst>
                <a:tab pos="711200" algn="l"/>
              </a:tabLst>
              <a:defRPr/>
            </a:pPr>
            <a:r>
              <a:rPr lang="uk-UA" sz="2200" b="1" dirty="0">
                <a:solidFill>
                  <a:prstClr val="black"/>
                </a:solidFill>
                <a:latin typeface="Times New Roman" panose="02020603050405020304" pitchFamily="18" charset="0"/>
                <a:cs typeface="Times New Roman" panose="02020603050405020304" pitchFamily="18" charset="0"/>
              </a:rPr>
              <a:t>п</a:t>
            </a:r>
            <a:r>
              <a:rPr lang="uk-UA" sz="2200" b="1" dirty="0" smtClean="0">
                <a:solidFill>
                  <a:prstClr val="black"/>
                </a:solidFill>
                <a:latin typeface="Times New Roman" panose="02020603050405020304" pitchFamily="18" charset="0"/>
                <a:cs typeface="Times New Roman" panose="02020603050405020304" pitchFamily="18" charset="0"/>
              </a:rPr>
              <a:t>озиції міжнародних інституцій</a:t>
            </a:r>
            <a:endParaRPr lang="uk-UA" sz="22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2797156"/>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Прямокутник 5"/>
          <p:cNvSpPr/>
          <p:nvPr/>
        </p:nvSpPr>
        <p:spPr>
          <a:xfrm>
            <a:off x="3483069" y="244940"/>
            <a:ext cx="4660602" cy="707886"/>
          </a:xfrm>
          <a:prstGeom prst="rect">
            <a:avLst/>
          </a:prstGeom>
          <a:solidFill>
            <a:schemeClr val="bg1"/>
          </a:solidFill>
          <a:ln w="63500" cmpd="thickThin">
            <a:solidFill>
              <a:srgbClr val="002060"/>
            </a:solidFill>
          </a:ln>
        </p:spPr>
        <p:txBody>
          <a:bodyPr wrap="square">
            <a:spAutoFit/>
          </a:bodyPr>
          <a:lstStyle/>
          <a:p>
            <a:pPr algn="ctr">
              <a:defRPr/>
            </a:pPr>
            <a:r>
              <a:rPr lang="uk-UA" sz="4000" b="1" dirty="0" smtClean="0">
                <a:solidFill>
                  <a:srgbClr val="002060"/>
                </a:solidFill>
                <a:latin typeface="Monotype Corsiva" panose="03010101010201010101" pitchFamily="66" charset="0"/>
                <a:cs typeface="Times New Roman" panose="02020603050405020304" pitchFamily="18" charset="0"/>
              </a:rPr>
              <a:t>Конституція України</a:t>
            </a:r>
            <a:endParaRPr lang="uk-UA" sz="4000" b="1" dirty="0">
              <a:solidFill>
                <a:srgbClr val="002060"/>
              </a:solidFill>
              <a:latin typeface="Monotype Corsiva" panose="03010101010201010101" pitchFamily="66" charset="0"/>
              <a:cs typeface="Times New Roman" panose="02020603050405020304" pitchFamily="18" charset="0"/>
            </a:endParaRPr>
          </a:p>
        </p:txBody>
      </p:sp>
      <p:sp>
        <p:nvSpPr>
          <p:cNvPr id="10" name="Стрелка вниз 4"/>
          <p:cNvSpPr/>
          <p:nvPr/>
        </p:nvSpPr>
        <p:spPr>
          <a:xfrm rot="19243635">
            <a:off x="7868267" y="2188305"/>
            <a:ext cx="550806" cy="1021476"/>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13" name="Прямокутник 5"/>
          <p:cNvSpPr/>
          <p:nvPr/>
        </p:nvSpPr>
        <p:spPr>
          <a:xfrm>
            <a:off x="8954152" y="360151"/>
            <a:ext cx="2947634" cy="5632311"/>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400" dirty="0" smtClean="0">
                <a:solidFill>
                  <a:prstClr val="black"/>
                </a:solidFill>
                <a:latin typeface="Times New Roman" panose="02020603050405020304" pitchFamily="18" charset="0"/>
                <a:cs typeface="Times New Roman" panose="02020603050405020304" pitchFamily="18" charset="0"/>
              </a:rPr>
              <a:t>Конституційні права і свободи гарантуються і не можуть бути скасовані.</a:t>
            </a:r>
          </a:p>
          <a:p>
            <a:pPr algn="ctr">
              <a:tabLst>
                <a:tab pos="717550" algn="l"/>
              </a:tabLst>
              <a:defRPr/>
            </a:pPr>
            <a:r>
              <a:rPr lang="uk-UA" sz="2400" dirty="0" smtClean="0">
                <a:solidFill>
                  <a:prstClr val="black"/>
                </a:solidFill>
                <a:latin typeface="Times New Roman" panose="02020603050405020304" pitchFamily="18" charset="0"/>
                <a:cs typeface="Times New Roman" panose="02020603050405020304" pitchFamily="18" charset="0"/>
              </a:rPr>
              <a:t>При прийнятті нових законів або внесенні змін до чинних законів не допускається звуження змісту та обсягу існуючих прав і свобод. </a:t>
            </a:r>
            <a:r>
              <a:rPr lang="uk-UA" sz="2400" i="1" dirty="0" smtClean="0">
                <a:solidFill>
                  <a:prstClr val="black"/>
                </a:solidFill>
                <a:latin typeface="Times New Roman" panose="02020603050405020304" pitchFamily="18" charset="0"/>
                <a:cs typeface="Times New Roman" panose="02020603050405020304" pitchFamily="18" charset="0"/>
              </a:rPr>
              <a:t>(частини друга, третя статті 22)</a:t>
            </a:r>
            <a:endParaRPr lang="uk-UA" sz="2400" i="1" dirty="0">
              <a:solidFill>
                <a:prstClr val="black"/>
              </a:solidFill>
              <a:latin typeface="Times New Roman" panose="02020603050405020304" pitchFamily="18" charset="0"/>
              <a:cs typeface="Times New Roman" panose="02020603050405020304" pitchFamily="18" charset="0"/>
            </a:endParaRPr>
          </a:p>
        </p:txBody>
      </p:sp>
      <p:sp>
        <p:nvSpPr>
          <p:cNvPr id="16" name="Прямокутник 5"/>
          <p:cNvSpPr/>
          <p:nvPr/>
        </p:nvSpPr>
        <p:spPr>
          <a:xfrm>
            <a:off x="252404" y="2576142"/>
            <a:ext cx="2461613" cy="3416320"/>
          </a:xfrm>
          <a:prstGeom prst="rect">
            <a:avLst/>
          </a:prstGeom>
          <a:solidFill>
            <a:schemeClr val="bg1"/>
          </a:solidFill>
          <a:ln w="63500" cmpd="thickThin">
            <a:solidFill>
              <a:srgbClr val="002060"/>
            </a:solidFill>
          </a:ln>
        </p:spPr>
        <p:txBody>
          <a:bodyPr wrap="square">
            <a:spAutoFit/>
          </a:bodyPr>
          <a:lstStyle/>
          <a:p>
            <a:pPr lvl="0" algn="ctr">
              <a:tabLst>
                <a:tab pos="717550" algn="l"/>
              </a:tabLst>
              <a:defRPr/>
            </a:pPr>
            <a:r>
              <a:rPr lang="uk-UA" sz="2400" spc="-40" dirty="0">
                <a:solidFill>
                  <a:prstClr val="black"/>
                </a:solidFill>
                <a:latin typeface="Times New Roman" panose="02020603050405020304" pitchFamily="18" charset="0"/>
                <a:cs typeface="Times New Roman" panose="02020603050405020304" pitchFamily="18" charset="0"/>
              </a:rPr>
              <a:t>Права і свободи людини та їх гарантії визначають зміст і спрямованість діяльності держави. </a:t>
            </a:r>
            <a:r>
              <a:rPr lang="uk-UA" sz="2400" i="1" spc="-40" dirty="0" smtClean="0">
                <a:solidFill>
                  <a:prstClr val="black"/>
                </a:solidFill>
                <a:latin typeface="Times New Roman" panose="02020603050405020304" pitchFamily="18" charset="0"/>
                <a:cs typeface="Times New Roman" panose="02020603050405020304" pitchFamily="18" charset="0"/>
              </a:rPr>
              <a:t>(перше речення частини другої статті </a:t>
            </a:r>
            <a:r>
              <a:rPr lang="uk-UA" sz="2400" i="1" spc="-40" dirty="0">
                <a:solidFill>
                  <a:prstClr val="black"/>
                </a:solidFill>
                <a:latin typeface="Times New Roman" panose="02020603050405020304" pitchFamily="18" charset="0"/>
                <a:cs typeface="Times New Roman" panose="02020603050405020304" pitchFamily="18" charset="0"/>
              </a:rPr>
              <a:t>3</a:t>
            </a:r>
            <a:r>
              <a:rPr lang="uk-UA" sz="2400" i="1" spc="-40" dirty="0" smtClean="0">
                <a:solidFill>
                  <a:prstClr val="black"/>
                </a:solidFill>
                <a:latin typeface="Times New Roman" panose="02020603050405020304" pitchFamily="18" charset="0"/>
                <a:cs typeface="Times New Roman" panose="02020603050405020304" pitchFamily="18" charset="0"/>
              </a:rPr>
              <a:t>)</a:t>
            </a:r>
            <a:endParaRPr lang="uk-UA" sz="2400" i="1" spc="-40" dirty="0">
              <a:solidFill>
                <a:prstClr val="black"/>
              </a:solidFill>
              <a:latin typeface="Times New Roman" panose="02020603050405020304" pitchFamily="18" charset="0"/>
              <a:cs typeface="Times New Roman" panose="02020603050405020304" pitchFamily="18" charset="0"/>
            </a:endParaRPr>
          </a:p>
        </p:txBody>
      </p:sp>
      <p:sp>
        <p:nvSpPr>
          <p:cNvPr id="20" name="Стрелка вниз 4"/>
          <p:cNvSpPr/>
          <p:nvPr/>
        </p:nvSpPr>
        <p:spPr>
          <a:xfrm rot="2568729">
            <a:off x="3134247" y="2184898"/>
            <a:ext cx="550806" cy="927841"/>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15" name="Прямокутник 5"/>
          <p:cNvSpPr/>
          <p:nvPr/>
        </p:nvSpPr>
        <p:spPr>
          <a:xfrm>
            <a:off x="3099055" y="4713707"/>
            <a:ext cx="5559071" cy="1569660"/>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400" dirty="0" smtClean="0">
                <a:solidFill>
                  <a:prstClr val="black"/>
                </a:solidFill>
                <a:latin typeface="Times New Roman" panose="02020603050405020304" pitchFamily="18" charset="0"/>
                <a:cs typeface="Times New Roman" panose="02020603050405020304" pitchFamily="18" charset="0"/>
              </a:rPr>
              <a:t>Утвердження і забезпечення прав і свобод людини є головним обов’язком держави. </a:t>
            </a:r>
            <a:r>
              <a:rPr lang="uk-UA" sz="2400" i="1" dirty="0" smtClean="0">
                <a:solidFill>
                  <a:prstClr val="black"/>
                </a:solidFill>
                <a:latin typeface="Times New Roman" panose="02020603050405020304" pitchFamily="18" charset="0"/>
                <a:cs typeface="Times New Roman" panose="02020603050405020304" pitchFamily="18" charset="0"/>
              </a:rPr>
              <a:t>(друге речення частини другої статті 3)</a:t>
            </a:r>
            <a:endParaRPr lang="uk-UA" sz="2400" i="1" dirty="0">
              <a:solidFill>
                <a:prstClr val="black"/>
              </a:solidFill>
              <a:latin typeface="Times New Roman" panose="02020603050405020304" pitchFamily="18" charset="0"/>
              <a:cs typeface="Times New Roman" panose="02020603050405020304" pitchFamily="18" charset="0"/>
            </a:endParaRPr>
          </a:p>
        </p:txBody>
      </p:sp>
      <p:sp>
        <p:nvSpPr>
          <p:cNvPr id="9" name="Стрелка вниз 4"/>
          <p:cNvSpPr/>
          <p:nvPr/>
        </p:nvSpPr>
        <p:spPr>
          <a:xfrm>
            <a:off x="5632084" y="2846948"/>
            <a:ext cx="550806" cy="933586"/>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pic>
        <p:nvPicPr>
          <p:cNvPr id="2" name="Рисунок 1"/>
          <p:cNvPicPr>
            <a:picLocks noChangeAspect="1"/>
          </p:cNvPicPr>
          <p:nvPr/>
        </p:nvPicPr>
        <p:blipFill>
          <a:blip r:embed="rId3"/>
          <a:stretch>
            <a:fillRect/>
          </a:stretch>
        </p:blipFill>
        <p:spPr>
          <a:xfrm>
            <a:off x="2212505" y="243892"/>
            <a:ext cx="1040859" cy="1476894"/>
          </a:xfrm>
          <a:prstGeom prst="rect">
            <a:avLst/>
          </a:prstGeom>
        </p:spPr>
      </p:pic>
      <p:sp>
        <p:nvSpPr>
          <p:cNvPr id="14" name="Прямокутник 5"/>
          <p:cNvSpPr/>
          <p:nvPr/>
        </p:nvSpPr>
        <p:spPr>
          <a:xfrm>
            <a:off x="3658605" y="1205889"/>
            <a:ext cx="4309530" cy="707886"/>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b="1" dirty="0" smtClean="0">
                <a:solidFill>
                  <a:prstClr val="black"/>
                </a:solidFill>
                <a:latin typeface="Times New Roman" panose="02020603050405020304" pitchFamily="18" charset="0"/>
                <a:cs typeface="Times New Roman" panose="02020603050405020304" pitchFamily="18" charset="0"/>
              </a:rPr>
              <a:t>Принцип відповідальності держави перед людиною за свою діяльність</a:t>
            </a:r>
            <a:endParaRPr lang="uk-UA" sz="2000" b="1" i="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262795"/>
      </p:ext>
    </p:extLst>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4"/>
          <p:cNvSpPr/>
          <p:nvPr/>
        </p:nvSpPr>
        <p:spPr>
          <a:xfrm>
            <a:off x="323414" y="2523785"/>
            <a:ext cx="11467780" cy="3416320"/>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400" spc="-30" dirty="0">
                <a:solidFill>
                  <a:prstClr val="black"/>
                </a:solidFill>
                <a:latin typeface="Times New Roman" panose="02020603050405020304" pitchFamily="18" charset="0"/>
                <a:cs typeface="Times New Roman" panose="02020603050405020304" pitchFamily="18" charset="0"/>
              </a:rPr>
              <a:t>„одним із засадничих аспектів правовладдя є принцип юридичної визначеності, який встановлює дотримання принципу </a:t>
            </a:r>
            <a:r>
              <a:rPr lang="en-US" sz="2400" spc="-30" dirty="0">
                <a:solidFill>
                  <a:prstClr val="black"/>
                </a:solidFill>
                <a:latin typeface="Times New Roman" panose="02020603050405020304" pitchFamily="18" charset="0"/>
                <a:cs typeface="Times New Roman" panose="02020603050405020304" pitchFamily="18" charset="0"/>
              </a:rPr>
              <a:t>res judicata, </a:t>
            </a:r>
            <a:r>
              <a:rPr lang="uk-UA" sz="2400" spc="-30" dirty="0">
                <a:solidFill>
                  <a:prstClr val="black"/>
                </a:solidFill>
                <a:latin typeface="Times New Roman" panose="02020603050405020304" pitchFamily="18" charset="0"/>
                <a:cs typeface="Times New Roman" panose="02020603050405020304" pitchFamily="18" charset="0"/>
              </a:rPr>
              <a:t>тобто принципу остаточності судових рішень, згідно з яким жодна сторона не має права вимагати перегляду остаточного і </a:t>
            </a:r>
            <a:r>
              <a:rPr lang="uk-UA" sz="2400" spc="-30" dirty="0" err="1">
                <a:solidFill>
                  <a:prstClr val="black"/>
                </a:solidFill>
                <a:latin typeface="Times New Roman" panose="02020603050405020304" pitchFamily="18" charset="0"/>
                <a:cs typeface="Times New Roman" panose="02020603050405020304" pitchFamily="18" charset="0"/>
              </a:rPr>
              <a:t>обовʼязкового</a:t>
            </a:r>
            <a:r>
              <a:rPr lang="uk-UA" sz="2400" spc="-30" dirty="0">
                <a:solidFill>
                  <a:prstClr val="black"/>
                </a:solidFill>
                <a:latin typeface="Times New Roman" panose="02020603050405020304" pitchFamily="18" charset="0"/>
                <a:cs typeface="Times New Roman" panose="02020603050405020304" pitchFamily="18" charset="0"/>
              </a:rPr>
              <a:t> судового рішення лише для проведення повторного розгляду та ухвалення нового рішення у справі; відступи від цього принципу виправдані, тільки якщо вони потрібні в обставинах суттєвого та переконливого характеру</a:t>
            </a:r>
            <a:r>
              <a:rPr lang="uk-UA" sz="2400" spc="-30" dirty="0" smtClean="0">
                <a:solidFill>
                  <a:prstClr val="black"/>
                </a:solidFill>
                <a:latin typeface="Times New Roman" panose="02020603050405020304" pitchFamily="18" charset="0"/>
                <a:cs typeface="Times New Roman" panose="02020603050405020304" pitchFamily="18" charset="0"/>
              </a:rPr>
              <a:t>“</a:t>
            </a:r>
            <a:r>
              <a:rPr lang="uk-UA" sz="2400" spc="-30" dirty="0">
                <a:solidFill>
                  <a:prstClr val="black"/>
                </a:solidFill>
                <a:latin typeface="Times New Roman" panose="02020603050405020304" pitchFamily="18" charset="0"/>
                <a:cs typeface="Times New Roman" panose="02020603050405020304" pitchFamily="18" charset="0"/>
              </a:rPr>
              <a:t>(§ 46)</a:t>
            </a:r>
          </a:p>
          <a:p>
            <a:pPr indent="449263" algn="just">
              <a:tabLst>
                <a:tab pos="717550" algn="l"/>
              </a:tabLst>
              <a:defRPr/>
            </a:pPr>
            <a:endParaRPr lang="uk-UA" sz="2400" i="1" spc="-30" dirty="0" smtClean="0">
              <a:solidFill>
                <a:prstClr val="black"/>
              </a:solidFill>
              <a:latin typeface="Times New Roman" panose="02020603050405020304" pitchFamily="18" charset="0"/>
              <a:cs typeface="Times New Roman" panose="02020603050405020304" pitchFamily="18" charset="0"/>
            </a:endParaRPr>
          </a:p>
          <a:p>
            <a:pPr algn="ctr">
              <a:tabLst>
                <a:tab pos="717550" algn="l"/>
              </a:tabLst>
              <a:defRPr/>
            </a:pPr>
            <a:r>
              <a:rPr lang="uk-UA" sz="2400" b="1" spc="-30" dirty="0" smtClean="0">
                <a:solidFill>
                  <a:prstClr val="black"/>
                </a:solidFill>
                <a:latin typeface="Times New Roman" panose="02020603050405020304" pitchFamily="18" charset="0"/>
                <a:cs typeface="Times New Roman" panose="02020603050405020304" pitchFamily="18" charset="0"/>
              </a:rPr>
              <a:t>Рішення </a:t>
            </a:r>
            <a:r>
              <a:rPr lang="uk-UA" sz="2400" b="1" spc="-30" dirty="0">
                <a:solidFill>
                  <a:prstClr val="black"/>
                </a:solidFill>
                <a:latin typeface="Times New Roman" panose="02020603050405020304" pitchFamily="18" charset="0"/>
                <a:cs typeface="Times New Roman" panose="02020603050405020304" pitchFamily="18" charset="0"/>
              </a:rPr>
              <a:t>ЄСПЛ у справі Устименко проти України / </a:t>
            </a:r>
            <a:r>
              <a:rPr lang="en-US" sz="2400" b="1" spc="-30" dirty="0" err="1">
                <a:solidFill>
                  <a:prstClr val="black"/>
                </a:solidFill>
                <a:latin typeface="Times New Roman" panose="02020603050405020304" pitchFamily="18" charset="0"/>
                <a:cs typeface="Times New Roman" panose="02020603050405020304" pitchFamily="18" charset="0"/>
              </a:rPr>
              <a:t>Ustimenko</a:t>
            </a:r>
            <a:r>
              <a:rPr lang="en-US" sz="2400" b="1" spc="-30" dirty="0">
                <a:solidFill>
                  <a:prstClr val="black"/>
                </a:solidFill>
                <a:latin typeface="Times New Roman" panose="02020603050405020304" pitchFamily="18" charset="0"/>
                <a:cs typeface="Times New Roman" panose="02020603050405020304" pitchFamily="18" charset="0"/>
              </a:rPr>
              <a:t> v. Ukraine </a:t>
            </a:r>
            <a:r>
              <a:rPr lang="uk-UA" sz="2400" b="1" spc="-30" dirty="0" smtClean="0">
                <a:solidFill>
                  <a:prstClr val="black"/>
                </a:solidFill>
                <a:latin typeface="Times New Roman" panose="02020603050405020304" pitchFamily="18" charset="0"/>
                <a:cs typeface="Times New Roman" panose="02020603050405020304" pitchFamily="18" charset="0"/>
              </a:rPr>
              <a:t/>
            </a:r>
            <a:br>
              <a:rPr lang="uk-UA" sz="2400" b="1" spc="-30" dirty="0" smtClean="0">
                <a:solidFill>
                  <a:prstClr val="black"/>
                </a:solidFill>
                <a:latin typeface="Times New Roman" panose="02020603050405020304" pitchFamily="18" charset="0"/>
                <a:cs typeface="Times New Roman" panose="02020603050405020304" pitchFamily="18" charset="0"/>
              </a:rPr>
            </a:br>
            <a:r>
              <a:rPr lang="uk-UA" sz="2400" b="1" spc="-30" dirty="0" smtClean="0">
                <a:solidFill>
                  <a:prstClr val="black"/>
                </a:solidFill>
                <a:latin typeface="Times New Roman" panose="02020603050405020304" pitchFamily="18" charset="0"/>
                <a:cs typeface="Times New Roman" panose="02020603050405020304" pitchFamily="18" charset="0"/>
              </a:rPr>
              <a:t>від </a:t>
            </a:r>
            <a:r>
              <a:rPr lang="uk-UA" sz="2400" b="1" spc="-30" dirty="0">
                <a:solidFill>
                  <a:prstClr val="black"/>
                </a:solidFill>
                <a:latin typeface="Times New Roman" panose="02020603050405020304" pitchFamily="18" charset="0"/>
                <a:cs typeface="Times New Roman" panose="02020603050405020304" pitchFamily="18" charset="0"/>
              </a:rPr>
              <a:t>29 жовтня 2015 року (заява № 32053/13</a:t>
            </a:r>
            <a:r>
              <a:rPr lang="uk-UA" sz="2400" spc="-30" dirty="0" smtClean="0">
                <a:solidFill>
                  <a:prstClr val="black"/>
                </a:solidFill>
                <a:latin typeface="Times New Roman" panose="02020603050405020304" pitchFamily="18" charset="0"/>
                <a:cs typeface="Times New Roman" panose="02020603050405020304" pitchFamily="18" charset="0"/>
              </a:rPr>
              <a:t>)</a:t>
            </a:r>
            <a:endParaRPr lang="uk-UA" sz="2400" spc="-30" dirty="0">
              <a:solidFill>
                <a:prstClr val="black"/>
              </a:solidFill>
              <a:latin typeface="Times New Roman" panose="02020603050405020304" pitchFamily="18" charset="0"/>
              <a:cs typeface="Times New Roman" panose="02020603050405020304" pitchFamily="18" charset="0"/>
            </a:endParaRPr>
          </a:p>
        </p:txBody>
      </p:sp>
      <p:sp>
        <p:nvSpPr>
          <p:cNvPr id="7" name="Прямокутник 6"/>
          <p:cNvSpPr/>
          <p:nvPr/>
        </p:nvSpPr>
        <p:spPr>
          <a:xfrm>
            <a:off x="323414" y="815287"/>
            <a:ext cx="11485737" cy="1200329"/>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Використані у Рішенні Конституційного Суду України (Другий сенат)</a:t>
            </a:r>
            <a:br>
              <a:rPr lang="uk-UA" sz="2400" b="1" dirty="0" smtClean="0">
                <a:solidFill>
                  <a:prstClr val="black"/>
                </a:solidFill>
                <a:latin typeface="Times New Roman" panose="02020603050405020304" pitchFamily="18" charset="0"/>
                <a:cs typeface="Times New Roman" panose="02020603050405020304" pitchFamily="18" charset="0"/>
              </a:rPr>
            </a:br>
            <a:r>
              <a:rPr lang="uk-UA" sz="2400" b="1" dirty="0" smtClean="0">
                <a:solidFill>
                  <a:prstClr val="black"/>
                </a:solidFill>
                <a:latin typeface="Times New Roman" panose="02020603050405020304" pitchFamily="18" charset="0"/>
                <a:cs typeface="Times New Roman" panose="02020603050405020304" pitchFamily="18" charset="0"/>
              </a:rPr>
              <a:t> від 14 лютого 2024 року № 1-р(ІІ)/2024 </a:t>
            </a:r>
          </a:p>
          <a:p>
            <a:pPr algn="ctr">
              <a:tabLst>
                <a:tab pos="711200" algn="l"/>
              </a:tabLst>
              <a:defRPr/>
            </a:pPr>
            <a:r>
              <a:rPr lang="uk-UA" sz="2400" b="1" dirty="0">
                <a:solidFill>
                  <a:prstClr val="black"/>
                </a:solidFill>
                <a:latin typeface="Times New Roman" panose="02020603050405020304" pitchFamily="18" charset="0"/>
                <a:cs typeface="Times New Roman" panose="02020603050405020304" pitchFamily="18" charset="0"/>
              </a:rPr>
              <a:t>п</a:t>
            </a:r>
            <a:r>
              <a:rPr lang="uk-UA" sz="2400" b="1" dirty="0" smtClean="0">
                <a:solidFill>
                  <a:prstClr val="black"/>
                </a:solidFill>
                <a:latin typeface="Times New Roman" panose="02020603050405020304" pitchFamily="18" charset="0"/>
                <a:cs typeface="Times New Roman" panose="02020603050405020304" pitchFamily="18" charset="0"/>
              </a:rPr>
              <a:t>озиції Європейського суду з прав людини</a:t>
            </a:r>
            <a:endParaRPr lang="uk-UA"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323195"/>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4"/>
          <p:cNvSpPr/>
          <p:nvPr/>
        </p:nvSpPr>
        <p:spPr>
          <a:xfrm>
            <a:off x="395962" y="1895989"/>
            <a:ext cx="11467780" cy="4493538"/>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200" spc="-30" dirty="0">
                <a:solidFill>
                  <a:prstClr val="black"/>
                </a:solidFill>
                <a:latin typeface="Times New Roman" panose="02020603050405020304" pitchFamily="18" charset="0"/>
                <a:cs typeface="Times New Roman" panose="02020603050405020304" pitchFamily="18" charset="0"/>
              </a:rPr>
              <a:t>«практика здійснення нагляду за виконанням рішень Суду показала, що повторний розгляд справи або поновлення провадження є за певних обставин найбільш дієвим – якщо не єдиним – засобом досягнення </a:t>
            </a:r>
            <a:r>
              <a:rPr lang="en-US" sz="2200" b="1" spc="-30" dirty="0" err="1">
                <a:solidFill>
                  <a:prstClr val="black"/>
                </a:solidFill>
                <a:latin typeface="Times New Roman" panose="02020603050405020304" pitchFamily="18" charset="0"/>
                <a:cs typeface="Times New Roman" panose="02020603050405020304" pitchFamily="18" charset="0"/>
              </a:rPr>
              <a:t>restitutio</a:t>
            </a:r>
            <a:r>
              <a:rPr lang="en-US" sz="2200" b="1" spc="-30" dirty="0">
                <a:solidFill>
                  <a:prstClr val="black"/>
                </a:solidFill>
                <a:latin typeface="Times New Roman" panose="02020603050405020304" pitchFamily="18" charset="0"/>
                <a:cs typeface="Times New Roman" panose="02020603050405020304" pitchFamily="18" charset="0"/>
              </a:rPr>
              <a:t> in </a:t>
            </a:r>
            <a:r>
              <a:rPr lang="en-US" sz="2200" b="1" spc="-30" dirty="0" err="1">
                <a:solidFill>
                  <a:prstClr val="black"/>
                </a:solidFill>
                <a:latin typeface="Times New Roman" panose="02020603050405020304" pitchFamily="18" charset="0"/>
                <a:cs typeface="Times New Roman" panose="02020603050405020304" pitchFamily="18" charset="0"/>
              </a:rPr>
              <a:t>integrum</a:t>
            </a:r>
            <a:r>
              <a:rPr lang="en-US" sz="2200" b="1" spc="-30" dirty="0">
                <a:solidFill>
                  <a:prstClr val="black"/>
                </a:solidFill>
                <a:latin typeface="Times New Roman" panose="02020603050405020304" pitchFamily="18" charset="0"/>
                <a:cs typeface="Times New Roman" panose="02020603050405020304" pitchFamily="18" charset="0"/>
              </a:rPr>
              <a:t>. </a:t>
            </a:r>
            <a:r>
              <a:rPr lang="uk-UA" sz="2200" spc="-30" dirty="0">
                <a:solidFill>
                  <a:prstClr val="black"/>
                </a:solidFill>
                <a:latin typeface="Times New Roman" panose="02020603050405020304" pitchFamily="18" charset="0"/>
                <a:cs typeface="Times New Roman" panose="02020603050405020304" pitchFamily="18" charset="0"/>
              </a:rPr>
              <a:t>Отже, Комітет Міністрів закликав держави запровадити механізм перегляду справи після встановлення Судом порушення Конвенції, особливо у разі: „(і) коли потерпіла сторона і далі зазнає дуже тяжких негативних наслідків від результатів національного рішення, щодо яких справедлива сатисфакція не була достатнім засобом юридичного захисту та які не можна виправити інакше ніж за допомогою повторного розгляду або відновлення провадження; (</a:t>
            </a:r>
            <a:r>
              <a:rPr lang="uk-UA" sz="2200" spc="-30" dirty="0" err="1">
                <a:solidFill>
                  <a:prstClr val="black"/>
                </a:solidFill>
                <a:latin typeface="Times New Roman" panose="02020603050405020304" pitchFamily="18" charset="0"/>
                <a:cs typeface="Times New Roman" panose="02020603050405020304" pitchFamily="18" charset="0"/>
              </a:rPr>
              <a:t>іі</a:t>
            </a:r>
            <a:r>
              <a:rPr lang="uk-UA" sz="2200" spc="-30" dirty="0">
                <a:solidFill>
                  <a:prstClr val="black"/>
                </a:solidFill>
                <a:latin typeface="Times New Roman" panose="02020603050405020304" pitchFamily="18" charset="0"/>
                <a:cs typeface="Times New Roman" panose="02020603050405020304" pitchFamily="18" charset="0"/>
              </a:rPr>
              <a:t>) коли рішення Суду спонукає до висновку, що (</a:t>
            </a:r>
            <a:r>
              <a:rPr lang="en-US" sz="2200" spc="-30" dirty="0">
                <a:solidFill>
                  <a:prstClr val="black"/>
                </a:solidFill>
                <a:latin typeface="Times New Roman" panose="02020603050405020304" pitchFamily="18" charset="0"/>
                <a:cs typeface="Times New Roman" panose="02020603050405020304" pitchFamily="18" charset="0"/>
              </a:rPr>
              <a:t>a) </a:t>
            </a:r>
            <a:r>
              <a:rPr lang="uk-UA" sz="2200" spc="-30" dirty="0">
                <a:solidFill>
                  <a:prstClr val="black"/>
                </a:solidFill>
                <a:latin typeface="Times New Roman" panose="02020603050405020304" pitchFamily="18" charset="0"/>
                <a:cs typeface="Times New Roman" panose="02020603050405020304" pitchFamily="18" charset="0"/>
              </a:rPr>
              <a:t>оскаржене рішення національного суду суперечить Конвенції по суті, або (</a:t>
            </a:r>
            <a:r>
              <a:rPr lang="en-US" sz="2200" spc="-30" dirty="0">
                <a:solidFill>
                  <a:prstClr val="black"/>
                </a:solidFill>
                <a:latin typeface="Times New Roman" panose="02020603050405020304" pitchFamily="18" charset="0"/>
                <a:cs typeface="Times New Roman" panose="02020603050405020304" pitchFamily="18" charset="0"/>
              </a:rPr>
              <a:t>b) </a:t>
            </a:r>
            <a:r>
              <a:rPr lang="uk-UA" sz="2200" spc="-30" dirty="0">
                <a:solidFill>
                  <a:prstClr val="black"/>
                </a:solidFill>
                <a:latin typeface="Times New Roman" panose="02020603050405020304" pitchFamily="18" charset="0"/>
                <a:cs typeface="Times New Roman" panose="02020603050405020304" pitchFamily="18" charset="0"/>
              </a:rPr>
              <a:t>підґрунтям встановленого порушення були суттєві процесуальні помилки чи такі недоліки, що ставлять під серйозний сумнів результат оскарженого провадження на національному рівні</a:t>
            </a:r>
            <a:r>
              <a:rPr lang="uk-UA" sz="2200" spc="-30" dirty="0" smtClean="0">
                <a:solidFill>
                  <a:prstClr val="black"/>
                </a:solidFill>
                <a:latin typeface="Times New Roman" panose="02020603050405020304" pitchFamily="18" charset="0"/>
                <a:cs typeface="Times New Roman" panose="02020603050405020304" pitchFamily="18" charset="0"/>
              </a:rPr>
              <a:t>“»</a:t>
            </a:r>
            <a:r>
              <a:rPr lang="uk-UA" sz="2200" i="1" dirty="0">
                <a:latin typeface="Times New Roman" panose="02020603050405020304" pitchFamily="18" charset="0"/>
              </a:rPr>
              <a:t> (§ 28)</a:t>
            </a:r>
            <a:endParaRPr lang="uk-UA" sz="2200" spc="-30" dirty="0" smtClean="0">
              <a:solidFill>
                <a:prstClr val="black"/>
              </a:solidFill>
              <a:latin typeface="Times New Roman" panose="02020603050405020304" pitchFamily="18" charset="0"/>
              <a:cs typeface="Times New Roman" panose="02020603050405020304" pitchFamily="18" charset="0"/>
            </a:endParaRPr>
          </a:p>
          <a:p>
            <a:pPr indent="449263" algn="ctr">
              <a:tabLst>
                <a:tab pos="717550" algn="l"/>
              </a:tabLst>
              <a:defRPr/>
            </a:pPr>
            <a:r>
              <a:rPr lang="uk-UA" sz="2200" b="1" spc="-30" dirty="0" smtClean="0">
                <a:solidFill>
                  <a:prstClr val="black"/>
                </a:solidFill>
                <a:latin typeface="Times New Roman" panose="02020603050405020304" pitchFamily="18" charset="0"/>
                <a:cs typeface="Times New Roman" panose="02020603050405020304" pitchFamily="18" charset="0"/>
              </a:rPr>
              <a:t>Рішення ЄСПЛ у </a:t>
            </a:r>
            <a:r>
              <a:rPr lang="uk-UA" sz="2200" b="1" spc="-30" dirty="0">
                <a:solidFill>
                  <a:prstClr val="black"/>
                </a:solidFill>
                <a:latin typeface="Times New Roman" panose="02020603050405020304" pitchFamily="18" charset="0"/>
                <a:cs typeface="Times New Roman" panose="02020603050405020304" pitchFamily="18" charset="0"/>
              </a:rPr>
              <a:t>справі </a:t>
            </a:r>
            <a:r>
              <a:rPr lang="uk-UA" sz="2200" b="1" spc="-30" dirty="0" err="1">
                <a:solidFill>
                  <a:prstClr val="black"/>
                </a:solidFill>
                <a:latin typeface="Times New Roman" panose="02020603050405020304" pitchFamily="18" charset="0"/>
                <a:cs typeface="Times New Roman" panose="02020603050405020304" pitchFamily="18" charset="0"/>
              </a:rPr>
              <a:t>Бочан</a:t>
            </a:r>
            <a:r>
              <a:rPr lang="uk-UA" sz="2200" b="1" spc="-30" dirty="0">
                <a:solidFill>
                  <a:prstClr val="black"/>
                </a:solidFill>
                <a:latin typeface="Times New Roman" panose="02020603050405020304" pitchFamily="18" charset="0"/>
                <a:cs typeface="Times New Roman" panose="02020603050405020304" pitchFamily="18" charset="0"/>
              </a:rPr>
              <a:t> проти України (№ 2) / </a:t>
            </a:r>
            <a:r>
              <a:rPr lang="en-US" sz="2200" b="1" spc="-30" dirty="0" err="1">
                <a:solidFill>
                  <a:prstClr val="black"/>
                </a:solidFill>
                <a:latin typeface="Times New Roman" panose="02020603050405020304" pitchFamily="18" charset="0"/>
                <a:cs typeface="Times New Roman" panose="02020603050405020304" pitchFamily="18" charset="0"/>
              </a:rPr>
              <a:t>Bochan</a:t>
            </a:r>
            <a:r>
              <a:rPr lang="en-US" sz="2200" b="1" spc="-30" dirty="0">
                <a:solidFill>
                  <a:prstClr val="black"/>
                </a:solidFill>
                <a:latin typeface="Times New Roman" panose="02020603050405020304" pitchFamily="18" charset="0"/>
                <a:cs typeface="Times New Roman" panose="02020603050405020304" pitchFamily="18" charset="0"/>
              </a:rPr>
              <a:t> v. Ukraine (№ 2) </a:t>
            </a:r>
            <a:r>
              <a:rPr lang="uk-UA" sz="2200" b="1" spc="-30" dirty="0" smtClean="0">
                <a:solidFill>
                  <a:prstClr val="black"/>
                </a:solidFill>
                <a:latin typeface="Times New Roman" panose="02020603050405020304" pitchFamily="18" charset="0"/>
                <a:cs typeface="Times New Roman" panose="02020603050405020304" pitchFamily="18" charset="0"/>
              </a:rPr>
              <a:t/>
            </a:r>
            <a:br>
              <a:rPr lang="uk-UA" sz="2200" b="1" spc="-30" dirty="0" smtClean="0">
                <a:solidFill>
                  <a:prstClr val="black"/>
                </a:solidFill>
                <a:latin typeface="Times New Roman" panose="02020603050405020304" pitchFamily="18" charset="0"/>
                <a:cs typeface="Times New Roman" panose="02020603050405020304" pitchFamily="18" charset="0"/>
              </a:rPr>
            </a:br>
            <a:r>
              <a:rPr lang="uk-UA" sz="2200" b="1" spc="-30" dirty="0" smtClean="0">
                <a:solidFill>
                  <a:prstClr val="black"/>
                </a:solidFill>
                <a:latin typeface="Times New Roman" panose="02020603050405020304" pitchFamily="18" charset="0"/>
                <a:cs typeface="Times New Roman" panose="02020603050405020304" pitchFamily="18" charset="0"/>
              </a:rPr>
              <a:t>від </a:t>
            </a:r>
            <a:r>
              <a:rPr lang="uk-UA" sz="2200" b="1" spc="-30" dirty="0">
                <a:solidFill>
                  <a:prstClr val="black"/>
                </a:solidFill>
                <a:latin typeface="Times New Roman" panose="02020603050405020304" pitchFamily="18" charset="0"/>
                <a:cs typeface="Times New Roman" panose="02020603050405020304" pitchFamily="18" charset="0"/>
              </a:rPr>
              <a:t>5 </a:t>
            </a:r>
            <a:r>
              <a:rPr lang="uk-UA" sz="2200" b="1" spc="-30" dirty="0" smtClean="0">
                <a:solidFill>
                  <a:prstClr val="black"/>
                </a:solidFill>
                <a:latin typeface="Times New Roman" panose="02020603050405020304" pitchFamily="18" charset="0"/>
                <a:cs typeface="Times New Roman" panose="02020603050405020304" pitchFamily="18" charset="0"/>
              </a:rPr>
              <a:t>лютого 2015 </a:t>
            </a:r>
            <a:r>
              <a:rPr lang="uk-UA" sz="2200" b="1" spc="-30" dirty="0">
                <a:solidFill>
                  <a:prstClr val="black"/>
                </a:solidFill>
                <a:latin typeface="Times New Roman" panose="02020603050405020304" pitchFamily="18" charset="0"/>
                <a:cs typeface="Times New Roman" panose="02020603050405020304" pitchFamily="18" charset="0"/>
              </a:rPr>
              <a:t>року (заява № 22251/08</a:t>
            </a:r>
            <a:r>
              <a:rPr lang="uk-UA" sz="2200" b="1" spc="-30" dirty="0" smtClean="0">
                <a:solidFill>
                  <a:prstClr val="black"/>
                </a:solidFill>
                <a:latin typeface="Times New Roman" panose="02020603050405020304" pitchFamily="18" charset="0"/>
                <a:cs typeface="Times New Roman" panose="02020603050405020304" pitchFamily="18" charset="0"/>
              </a:rPr>
              <a:t>)</a:t>
            </a:r>
            <a:endParaRPr lang="uk-UA" sz="2200" b="1" spc="-30" dirty="0">
              <a:solidFill>
                <a:prstClr val="black"/>
              </a:solidFill>
              <a:latin typeface="Times New Roman" panose="02020603050405020304" pitchFamily="18" charset="0"/>
              <a:cs typeface="Times New Roman" panose="02020603050405020304" pitchFamily="18" charset="0"/>
            </a:endParaRPr>
          </a:p>
        </p:txBody>
      </p:sp>
      <p:sp>
        <p:nvSpPr>
          <p:cNvPr id="7" name="Прямокутник 6"/>
          <p:cNvSpPr/>
          <p:nvPr/>
        </p:nvSpPr>
        <p:spPr>
          <a:xfrm>
            <a:off x="378005" y="392207"/>
            <a:ext cx="11485737" cy="1107996"/>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200" b="1" dirty="0" smtClean="0">
                <a:solidFill>
                  <a:prstClr val="black"/>
                </a:solidFill>
                <a:latin typeface="Times New Roman" panose="02020603050405020304" pitchFamily="18" charset="0"/>
                <a:cs typeface="Times New Roman" panose="02020603050405020304" pitchFamily="18" charset="0"/>
              </a:rPr>
              <a:t>Використані у Рішенні Конституційного Суду України (Другий сенат)</a:t>
            </a:r>
            <a:br>
              <a:rPr lang="uk-UA" sz="2200" b="1" dirty="0" smtClean="0">
                <a:solidFill>
                  <a:prstClr val="black"/>
                </a:solidFill>
                <a:latin typeface="Times New Roman" panose="02020603050405020304" pitchFamily="18" charset="0"/>
                <a:cs typeface="Times New Roman" panose="02020603050405020304" pitchFamily="18" charset="0"/>
              </a:rPr>
            </a:br>
            <a:r>
              <a:rPr lang="uk-UA" sz="2200" b="1" dirty="0" smtClean="0">
                <a:solidFill>
                  <a:prstClr val="black"/>
                </a:solidFill>
                <a:latin typeface="Times New Roman" panose="02020603050405020304" pitchFamily="18" charset="0"/>
                <a:cs typeface="Times New Roman" panose="02020603050405020304" pitchFamily="18" charset="0"/>
              </a:rPr>
              <a:t> від 14 лютого 2024 року № 1-р(ІІ)/2024 </a:t>
            </a:r>
          </a:p>
          <a:p>
            <a:pPr algn="ctr">
              <a:tabLst>
                <a:tab pos="711200" algn="l"/>
              </a:tabLst>
              <a:defRPr/>
            </a:pPr>
            <a:r>
              <a:rPr lang="uk-UA" sz="2200" b="1" dirty="0">
                <a:solidFill>
                  <a:prstClr val="black"/>
                </a:solidFill>
                <a:latin typeface="Times New Roman" panose="02020603050405020304" pitchFamily="18" charset="0"/>
                <a:cs typeface="Times New Roman" panose="02020603050405020304" pitchFamily="18" charset="0"/>
              </a:rPr>
              <a:t>п</a:t>
            </a:r>
            <a:r>
              <a:rPr lang="uk-UA" sz="2200" b="1" dirty="0" smtClean="0">
                <a:solidFill>
                  <a:prstClr val="black"/>
                </a:solidFill>
                <a:latin typeface="Times New Roman" panose="02020603050405020304" pitchFamily="18" charset="0"/>
                <a:cs typeface="Times New Roman" panose="02020603050405020304" pitchFamily="18" charset="0"/>
              </a:rPr>
              <a:t>озиції Європейського суду з прав людини</a:t>
            </a:r>
            <a:endParaRPr lang="uk-UA" sz="22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947734"/>
      </p:ext>
    </p:extLst>
  </p:cSld>
  <p:clrMapOvr>
    <a:masterClrMapping/>
  </p:clrMapOvr>
  <p:transition spd="slow">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4"/>
          <p:cNvSpPr/>
          <p:nvPr/>
        </p:nvSpPr>
        <p:spPr>
          <a:xfrm>
            <a:off x="378005" y="1737892"/>
            <a:ext cx="11467780" cy="4708981"/>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000" spc="-30" dirty="0" smtClean="0">
                <a:solidFill>
                  <a:prstClr val="black"/>
                </a:solidFill>
                <a:latin typeface="Times New Roman" panose="02020603050405020304" pitchFamily="18" charset="0"/>
                <a:cs typeface="Times New Roman" panose="02020603050405020304" pitchFamily="18" charset="0"/>
              </a:rPr>
              <a:t>„Приписи статті 8, частини першої статті 55 Конституції України зобов’язують державу гарантувати на законодавчому рівні кожному можливість реалізації його права на судовий захист. Законодавець має встановити такий обсяг права осіб на судовий захист, який забезпечував би його дієву реалізацію, а відмова судів у реалізації такої можливості може призвести до порушення гарантованого Конституцією України права на судовий захист“ (перше, друге речення абзацу шостого пункту 2 мотивувальної частини); „право на судовий захист гарантовано частиною першою статті 55 Конституції України та охоплює не лише право на звернення до суду, а й можливість реалізації цього права без обмежень чи перепон“ (абзац перший підпункту 2.2 пункту 2 мотивувальної частини); „зміст права на судовий захист, установленого частиною першою статті 55 Конституції України, слід визначати, серед іншого, з урахуванням змісту права на справедливий суд, гарантованого статтею 6 Конвенції &lt;…&gt; та витлумаченого Європейським судом із прав людини“ </a:t>
            </a:r>
            <a:r>
              <a:rPr lang="uk-UA" sz="2000" i="1" spc="-30" dirty="0" smtClean="0">
                <a:solidFill>
                  <a:prstClr val="black"/>
                </a:solidFill>
                <a:latin typeface="Times New Roman" panose="02020603050405020304" pitchFamily="18" charset="0"/>
                <a:cs typeface="Times New Roman" panose="02020603050405020304" pitchFamily="18" charset="0"/>
              </a:rPr>
              <a:t>(абзац другий підпункту 2.2.1 підпункту 2.2 пункту 2 мотивувальної частини)</a:t>
            </a:r>
            <a:r>
              <a:rPr lang="uk-UA" sz="2000" spc="-30" dirty="0" smtClean="0">
                <a:solidFill>
                  <a:prstClr val="black"/>
                </a:solidFill>
                <a:latin typeface="Times New Roman" panose="02020603050405020304" pitchFamily="18" charset="0"/>
                <a:cs typeface="Times New Roman" panose="02020603050405020304" pitchFamily="18" charset="0"/>
              </a:rPr>
              <a:t>.</a:t>
            </a:r>
          </a:p>
          <a:p>
            <a:pPr indent="449263" algn="ctr">
              <a:tabLst>
                <a:tab pos="717550" algn="l"/>
              </a:tabLst>
              <a:defRPr/>
            </a:pPr>
            <a:r>
              <a:rPr lang="uk-UA" sz="2000" b="1" spc="-30" dirty="0" smtClean="0">
                <a:solidFill>
                  <a:prstClr val="black"/>
                </a:solidFill>
                <a:latin typeface="Times New Roman" panose="02020603050405020304" pitchFamily="18" charset="0"/>
                <a:cs typeface="Times New Roman" panose="02020603050405020304" pitchFamily="18" charset="0"/>
              </a:rPr>
              <a:t>Рішення Конституційного Суду України (Другий сенат)</a:t>
            </a:r>
            <a:br>
              <a:rPr lang="uk-UA" sz="2000" b="1" spc="-30" dirty="0" smtClean="0">
                <a:solidFill>
                  <a:prstClr val="black"/>
                </a:solidFill>
                <a:latin typeface="Times New Roman" panose="02020603050405020304" pitchFamily="18" charset="0"/>
                <a:cs typeface="Times New Roman" panose="02020603050405020304" pitchFamily="18" charset="0"/>
              </a:rPr>
            </a:br>
            <a:r>
              <a:rPr lang="uk-UA" sz="2000" b="1" spc="-30" dirty="0" smtClean="0">
                <a:solidFill>
                  <a:prstClr val="black"/>
                </a:solidFill>
                <a:latin typeface="Times New Roman" panose="02020603050405020304" pitchFamily="18" charset="0"/>
                <a:cs typeface="Times New Roman" panose="02020603050405020304" pitchFamily="18" charset="0"/>
              </a:rPr>
              <a:t>у справі за конституційною скаргою Марго Поліни Олександрівни щодо відповідності Конституції України (конституційності) пункту 1 частини п’ятої, частини сьомої статті 454 Цивільного процесуального кодексу </a:t>
            </a:r>
            <a:r>
              <a:rPr lang="uk-UA" sz="2000" b="1" spc="-30" dirty="0" err="1" smtClean="0">
                <a:solidFill>
                  <a:prstClr val="black"/>
                </a:solidFill>
                <a:latin typeface="Times New Roman" panose="02020603050405020304" pitchFamily="18" charset="0"/>
                <a:cs typeface="Times New Roman" panose="02020603050405020304" pitchFamily="18" charset="0"/>
              </a:rPr>
              <a:t>Українивід</a:t>
            </a:r>
            <a:r>
              <a:rPr lang="uk-UA" sz="2000" b="1" spc="-30" dirty="0" smtClean="0">
                <a:solidFill>
                  <a:prstClr val="black"/>
                </a:solidFill>
                <a:latin typeface="Times New Roman" panose="02020603050405020304" pitchFamily="18" charset="0"/>
                <a:cs typeface="Times New Roman" panose="02020603050405020304" pitchFamily="18" charset="0"/>
              </a:rPr>
              <a:t> 6 квітня 2022 року № 2-р(II)/2022</a:t>
            </a:r>
            <a:endParaRPr lang="uk-UA" sz="2000" b="1" spc="-30" dirty="0">
              <a:solidFill>
                <a:prstClr val="black"/>
              </a:solidFill>
              <a:latin typeface="Times New Roman" panose="02020603050405020304" pitchFamily="18" charset="0"/>
              <a:cs typeface="Times New Roman" panose="02020603050405020304" pitchFamily="18" charset="0"/>
            </a:endParaRPr>
          </a:p>
        </p:txBody>
      </p:sp>
      <p:sp>
        <p:nvSpPr>
          <p:cNvPr id="7" name="Прямокутник 6"/>
          <p:cNvSpPr/>
          <p:nvPr/>
        </p:nvSpPr>
        <p:spPr>
          <a:xfrm>
            <a:off x="360048" y="351264"/>
            <a:ext cx="11485737" cy="1107996"/>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200" b="1" dirty="0" smtClean="0">
                <a:solidFill>
                  <a:prstClr val="black"/>
                </a:solidFill>
                <a:latin typeface="Times New Roman" panose="02020603050405020304" pitchFamily="18" charset="0"/>
                <a:cs typeface="Times New Roman" panose="02020603050405020304" pitchFamily="18" charset="0"/>
              </a:rPr>
              <a:t>Використані у Рішенні Конституційного Суду України (Другий сенат)</a:t>
            </a:r>
            <a:br>
              <a:rPr lang="uk-UA" sz="2200" b="1" dirty="0" smtClean="0">
                <a:solidFill>
                  <a:prstClr val="black"/>
                </a:solidFill>
                <a:latin typeface="Times New Roman" panose="02020603050405020304" pitchFamily="18" charset="0"/>
                <a:cs typeface="Times New Roman" panose="02020603050405020304" pitchFamily="18" charset="0"/>
              </a:rPr>
            </a:br>
            <a:r>
              <a:rPr lang="uk-UA" sz="2200" b="1" dirty="0" smtClean="0">
                <a:solidFill>
                  <a:prstClr val="black"/>
                </a:solidFill>
                <a:latin typeface="Times New Roman" panose="02020603050405020304" pitchFamily="18" charset="0"/>
                <a:cs typeface="Times New Roman" panose="02020603050405020304" pitchFamily="18" charset="0"/>
              </a:rPr>
              <a:t> від 14 лютого 2024 року № 1-р(ІІ)/2024 </a:t>
            </a:r>
          </a:p>
          <a:p>
            <a:pPr algn="ctr">
              <a:tabLst>
                <a:tab pos="711200" algn="l"/>
              </a:tabLst>
              <a:defRPr/>
            </a:pPr>
            <a:r>
              <a:rPr lang="uk-UA" sz="2200" b="1" dirty="0" smtClean="0">
                <a:solidFill>
                  <a:prstClr val="black"/>
                </a:solidFill>
                <a:latin typeface="Times New Roman" panose="02020603050405020304" pitchFamily="18" charset="0"/>
                <a:cs typeface="Times New Roman" panose="02020603050405020304" pitchFamily="18" charset="0"/>
              </a:rPr>
              <a:t>юридичні позиції Конституційного Суду України</a:t>
            </a:r>
            <a:endParaRPr lang="uk-UA" sz="22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4762415"/>
      </p:ext>
    </p:extLst>
  </p:cSld>
  <p:clrMapOvr>
    <a:masterClrMapping/>
  </p:clrMapOvr>
  <p:transition spd="slow">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кутник 5"/>
          <p:cNvSpPr/>
          <p:nvPr/>
        </p:nvSpPr>
        <p:spPr>
          <a:xfrm>
            <a:off x="395962" y="1465181"/>
            <a:ext cx="11467780" cy="5170646"/>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200" spc="-50" dirty="0" smtClean="0">
                <a:solidFill>
                  <a:prstClr val="black"/>
                </a:solidFill>
                <a:latin typeface="Times New Roman" panose="02020603050405020304" pitchFamily="18" charset="0"/>
                <a:cs typeface="Times New Roman" panose="02020603050405020304" pitchFamily="18" charset="0"/>
              </a:rPr>
              <a:t>«з принципу „верховенства права“ (правовладдя) та вимоги утвердження і забезпечення права особи на судовий захист, що його як загальне право визначено в частині першій статті 55 Конституції України ˂…˃ випливає обов’язок держави в особі органу законодавчої влади запровадити юридичний механізм реалізації права особи на судовий захист, зокрема в ділянці судового захисту прав і свобод особи у сфері відносин за публічним правом. Такий юридичний механізм має забезпечувати дієвість права особи на судовий захист, що виявляється в запровадженні законом процесуальних можливостей для реального захисту та поновлення порушених прав і свобод особи, особливо в ситуації, коли це порушення спричинено рішеннями, діями або бездіяльністю органів публічної влади, їх посадових і службових осіб» </a:t>
            </a:r>
            <a:r>
              <a:rPr lang="uk-UA" sz="2200" i="1" spc="-50" dirty="0" smtClean="0">
                <a:solidFill>
                  <a:prstClr val="black"/>
                </a:solidFill>
                <a:latin typeface="Times New Roman" panose="02020603050405020304" pitchFamily="18" charset="0"/>
                <a:cs typeface="Times New Roman" panose="02020603050405020304" pitchFamily="18" charset="0"/>
              </a:rPr>
              <a:t>(абзац третій підпункту 4.2 пункту 4 мотивувальної частини)</a:t>
            </a:r>
          </a:p>
          <a:p>
            <a:pPr indent="449263" algn="ctr">
              <a:tabLst>
                <a:tab pos="717550" algn="l"/>
              </a:tabLst>
              <a:defRPr/>
            </a:pPr>
            <a:r>
              <a:rPr lang="uk-UA" sz="2200" b="1" spc="-50" dirty="0" smtClean="0">
                <a:solidFill>
                  <a:prstClr val="black"/>
                </a:solidFill>
                <a:latin typeface="Times New Roman" panose="02020603050405020304" pitchFamily="18" charset="0"/>
                <a:cs typeface="Times New Roman" panose="02020603050405020304" pitchFamily="18" charset="0"/>
              </a:rPr>
              <a:t>Рішення Конституційного Суду України (Другий сенат) у справі за конституційною скаргою Плескача В’ячеслава Юрійовича щодо відповідності Конституції України (конституційності) приписів частини першої статті 294, частини шостої статті 383 Кодексу адміністративного судочинства України (щодо рівноправності сторін під час судового контролю за виконанням судового рішення)від 1 березня 2023 року № 2-р(ІІ)/2023</a:t>
            </a:r>
            <a:endParaRPr lang="uk-UA" sz="2200" b="1" spc="-50" dirty="0">
              <a:solidFill>
                <a:prstClr val="black"/>
              </a:solidFill>
              <a:latin typeface="Times New Roman" panose="02020603050405020304" pitchFamily="18" charset="0"/>
              <a:cs typeface="Times New Roman" panose="02020603050405020304" pitchFamily="18" charset="0"/>
            </a:endParaRPr>
          </a:p>
        </p:txBody>
      </p:sp>
      <p:sp>
        <p:nvSpPr>
          <p:cNvPr id="7" name="Прямокутник 6"/>
          <p:cNvSpPr/>
          <p:nvPr/>
        </p:nvSpPr>
        <p:spPr>
          <a:xfrm>
            <a:off x="395962" y="146548"/>
            <a:ext cx="11485737" cy="1107996"/>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200" b="1" dirty="0" smtClean="0">
                <a:solidFill>
                  <a:prstClr val="black"/>
                </a:solidFill>
                <a:latin typeface="Times New Roman" panose="02020603050405020304" pitchFamily="18" charset="0"/>
                <a:cs typeface="Times New Roman" panose="02020603050405020304" pitchFamily="18" charset="0"/>
              </a:rPr>
              <a:t>Використані у Рішенні Конституційного Суду України (Другий сенат)</a:t>
            </a:r>
            <a:br>
              <a:rPr lang="uk-UA" sz="2200" b="1" dirty="0" smtClean="0">
                <a:solidFill>
                  <a:prstClr val="black"/>
                </a:solidFill>
                <a:latin typeface="Times New Roman" panose="02020603050405020304" pitchFamily="18" charset="0"/>
                <a:cs typeface="Times New Roman" panose="02020603050405020304" pitchFamily="18" charset="0"/>
              </a:rPr>
            </a:br>
            <a:r>
              <a:rPr lang="uk-UA" sz="2200" b="1" dirty="0" smtClean="0">
                <a:solidFill>
                  <a:prstClr val="black"/>
                </a:solidFill>
                <a:latin typeface="Times New Roman" panose="02020603050405020304" pitchFamily="18" charset="0"/>
                <a:cs typeface="Times New Roman" panose="02020603050405020304" pitchFamily="18" charset="0"/>
              </a:rPr>
              <a:t> від 14 лютого 2024 року № 1-р(ІІ)/2024 </a:t>
            </a:r>
          </a:p>
          <a:p>
            <a:pPr algn="ctr">
              <a:tabLst>
                <a:tab pos="711200" algn="l"/>
              </a:tabLst>
              <a:defRPr/>
            </a:pPr>
            <a:r>
              <a:rPr lang="uk-UA" sz="2200" b="1" dirty="0" smtClean="0">
                <a:solidFill>
                  <a:prstClr val="black"/>
                </a:solidFill>
                <a:latin typeface="Times New Roman" panose="02020603050405020304" pitchFamily="18" charset="0"/>
                <a:cs typeface="Times New Roman" panose="02020603050405020304" pitchFamily="18" charset="0"/>
              </a:rPr>
              <a:t>юридичні позиції Конституційного Суду України</a:t>
            </a:r>
            <a:endParaRPr lang="uk-UA" sz="22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2117562"/>
      </p:ext>
    </p:extLst>
  </p:cSld>
  <p:clrMapOvr>
    <a:masterClrMapping/>
  </p:clrMapOvr>
  <p:transition spd="slow">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кутник 5"/>
          <p:cNvSpPr/>
          <p:nvPr/>
        </p:nvSpPr>
        <p:spPr>
          <a:xfrm>
            <a:off x="393929" y="1460416"/>
            <a:ext cx="11467780" cy="3539430"/>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800" spc="-30" dirty="0" smtClean="0">
                <a:solidFill>
                  <a:prstClr val="black"/>
                </a:solidFill>
                <a:latin typeface="Times New Roman" panose="02020603050405020304" pitchFamily="18" charset="0"/>
                <a:cs typeface="Times New Roman" panose="02020603050405020304" pitchFamily="18" charset="0"/>
              </a:rPr>
              <a:t>визначений у Кодексі десятирічний строк на подання заяви про перегляд судових рішень у </a:t>
            </a:r>
            <a:r>
              <a:rPr lang="uk-UA" sz="2800" spc="-30" dirty="0" err="1" smtClean="0">
                <a:solidFill>
                  <a:prstClr val="black"/>
                </a:solidFill>
                <a:latin typeface="Times New Roman" panose="02020603050405020304" pitchFamily="18" charset="0"/>
                <a:cs typeface="Times New Roman" panose="02020603050405020304" pitchFamily="18" charset="0"/>
              </a:rPr>
              <a:t>звʼязку</a:t>
            </a:r>
            <a:r>
              <a:rPr lang="uk-UA" sz="2800" spc="-30" dirty="0" smtClean="0">
                <a:solidFill>
                  <a:prstClr val="black"/>
                </a:solidFill>
                <a:latin typeface="Times New Roman" panose="02020603050405020304" pitchFamily="18" charset="0"/>
                <a:cs typeface="Times New Roman" panose="02020603050405020304" pitchFamily="18" charset="0"/>
              </a:rPr>
              <a:t> з ухваленням Європейським судом із прав людини рішення, у якому встановлено порушення  Конвенції, та неможливість поновлення судом такого строку ставлять реалізацію права, гарантованого  частиною п’ятою статті 55 Конституції України, у залежність від обставин, на які не може вплинути особа, а саме від строку розгляду її заяви Європейським судом із прав людини.</a:t>
            </a:r>
          </a:p>
          <a:p>
            <a:pPr indent="449263" algn="just">
              <a:tabLst>
                <a:tab pos="717550" algn="l"/>
              </a:tabLst>
              <a:defRPr/>
            </a:pPr>
            <a:r>
              <a:rPr lang="uk-UA" sz="2800" i="1" spc="-30" dirty="0" smtClean="0">
                <a:solidFill>
                  <a:prstClr val="black"/>
                </a:solidFill>
                <a:latin typeface="Times New Roman" panose="02020603050405020304" pitchFamily="18" charset="0"/>
                <a:cs typeface="Times New Roman" panose="02020603050405020304" pitchFamily="18" charset="0"/>
              </a:rPr>
              <a:t>(абзац четвертий підпункту 4.6 пункту 4 мотивувальної частини)</a:t>
            </a:r>
            <a:endParaRPr lang="uk-UA" sz="2800" i="1" spc="-30" dirty="0">
              <a:solidFill>
                <a:prstClr val="black"/>
              </a:solidFill>
              <a:latin typeface="Times New Roman" panose="02020603050405020304" pitchFamily="18" charset="0"/>
              <a:cs typeface="Times New Roman" panose="02020603050405020304" pitchFamily="18" charset="0"/>
            </a:endParaRPr>
          </a:p>
        </p:txBody>
      </p:sp>
      <p:sp>
        <p:nvSpPr>
          <p:cNvPr id="5" name="Прямокутник 6"/>
          <p:cNvSpPr/>
          <p:nvPr/>
        </p:nvSpPr>
        <p:spPr>
          <a:xfrm>
            <a:off x="393929" y="661533"/>
            <a:ext cx="11485737" cy="523220"/>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800" b="1" dirty="0" smtClean="0">
                <a:solidFill>
                  <a:prstClr val="black"/>
                </a:solidFill>
                <a:latin typeface="Times New Roman" panose="02020603050405020304" pitchFamily="18" charset="0"/>
                <a:cs typeface="Times New Roman" panose="02020603050405020304" pitchFamily="18" charset="0"/>
              </a:rPr>
              <a:t>Конституційний Суд України вважає, що</a:t>
            </a:r>
            <a:endParaRPr lang="uk-UA" sz="2800" b="1" dirty="0">
              <a:solidFill>
                <a:prstClr val="black"/>
              </a:solidFill>
              <a:latin typeface="Times New Roman" panose="02020603050405020304" pitchFamily="18" charset="0"/>
              <a:cs typeface="Times New Roman" panose="02020603050405020304" pitchFamily="18" charset="0"/>
            </a:endParaRPr>
          </a:p>
        </p:txBody>
      </p:sp>
      <p:sp>
        <p:nvSpPr>
          <p:cNvPr id="7" name="Прямокутник 5"/>
          <p:cNvSpPr/>
          <p:nvPr/>
        </p:nvSpPr>
        <p:spPr>
          <a:xfrm>
            <a:off x="375972" y="5354288"/>
            <a:ext cx="11485737" cy="830997"/>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Рішення Конституційного Суду України (Другий сенат)</a:t>
            </a:r>
          </a:p>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від </a:t>
            </a:r>
            <a:r>
              <a:rPr lang="ru-RU" sz="2400" b="1" dirty="0">
                <a:solidFill>
                  <a:prstClr val="black"/>
                </a:solidFill>
                <a:latin typeface="Times New Roman" panose="02020603050405020304" pitchFamily="18" charset="0"/>
                <a:cs typeface="Times New Roman" panose="02020603050405020304" pitchFamily="18" charset="0"/>
              </a:rPr>
              <a:t>14 лютого 2024 </a:t>
            </a:r>
            <a:r>
              <a:rPr lang="ru-RU" sz="2400" b="1" dirty="0" smtClean="0">
                <a:solidFill>
                  <a:prstClr val="black"/>
                </a:solidFill>
                <a:latin typeface="Times New Roman" panose="02020603050405020304" pitchFamily="18" charset="0"/>
                <a:cs typeface="Times New Roman" panose="02020603050405020304" pitchFamily="18" charset="0"/>
              </a:rPr>
              <a:t>року № </a:t>
            </a:r>
            <a:r>
              <a:rPr lang="ru-RU" sz="2400" b="1" dirty="0">
                <a:solidFill>
                  <a:prstClr val="black"/>
                </a:solidFill>
                <a:latin typeface="Times New Roman" panose="02020603050405020304" pitchFamily="18" charset="0"/>
                <a:cs typeface="Times New Roman" panose="02020603050405020304" pitchFamily="18" charset="0"/>
              </a:rPr>
              <a:t>1-р(ІІ)/</a:t>
            </a:r>
            <a:r>
              <a:rPr lang="ru-RU" sz="2400" b="1" dirty="0" smtClean="0">
                <a:solidFill>
                  <a:prstClr val="black"/>
                </a:solidFill>
                <a:latin typeface="Times New Roman" panose="02020603050405020304" pitchFamily="18" charset="0"/>
                <a:cs typeface="Times New Roman" panose="02020603050405020304" pitchFamily="18" charset="0"/>
              </a:rPr>
              <a:t>2024</a:t>
            </a:r>
            <a:endParaRPr lang="uk-UA"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2398131"/>
      </p:ext>
    </p:extLst>
  </p:cSld>
  <p:clrMapOvr>
    <a:masterClrMapping/>
  </p:clrMapOvr>
  <p:transition spd="slow">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кутник 5"/>
          <p:cNvSpPr/>
          <p:nvPr/>
        </p:nvSpPr>
        <p:spPr>
          <a:xfrm>
            <a:off x="372976" y="1691821"/>
            <a:ext cx="11467780" cy="4524315"/>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400" spc="-50" dirty="0" smtClean="0">
                <a:solidFill>
                  <a:prstClr val="black"/>
                </a:solidFill>
                <a:latin typeface="Times New Roman" panose="02020603050405020304" pitchFamily="18" charset="0"/>
                <a:cs typeface="Times New Roman" panose="02020603050405020304" pitchFamily="18" charset="0"/>
              </a:rPr>
              <a:t>приписи пункту 2 частини другої, частини третьої статті 321 Кодексу, які унеможливлюють перегляд судового рішення за заявою особи у </a:t>
            </a:r>
            <a:r>
              <a:rPr lang="uk-UA" sz="2400" spc="-50" dirty="0" err="1" smtClean="0">
                <a:solidFill>
                  <a:prstClr val="black"/>
                </a:solidFill>
                <a:latin typeface="Times New Roman" panose="02020603050405020304" pitchFamily="18" charset="0"/>
                <a:cs typeface="Times New Roman" panose="02020603050405020304" pitchFamily="18" charset="0"/>
              </a:rPr>
              <a:t>звʼязку</a:t>
            </a:r>
            <a:r>
              <a:rPr lang="uk-UA" sz="2400" spc="-50" dirty="0" smtClean="0">
                <a:solidFill>
                  <a:prstClr val="black"/>
                </a:solidFill>
                <a:latin typeface="Times New Roman" panose="02020603050405020304" pitchFamily="18" charset="0"/>
                <a:cs typeface="Times New Roman" panose="02020603050405020304" pitchFamily="18" charset="0"/>
              </a:rPr>
              <a:t> з ухваленням Європейським судом із прав людини рішення, у якому встановлено порушення Конвенції, після спливу десятирічного строку з дня набрання законної сили рішенням національного суду, та неможливість поновлення судом такого строку </a:t>
            </a:r>
            <a:r>
              <a:rPr lang="uk-UA" sz="2400" u="sng" spc="-50" dirty="0" smtClean="0">
                <a:solidFill>
                  <a:prstClr val="black"/>
                </a:solidFill>
                <a:latin typeface="Times New Roman" panose="02020603050405020304" pitchFamily="18" charset="0"/>
                <a:cs typeface="Times New Roman" panose="02020603050405020304" pitchFamily="18" charset="0"/>
              </a:rPr>
              <a:t>не забезпечують ефективної реалізації конституційних прав особи на судовий захист та на звернення після використання всіх національних засобів юридичного захисту за захистом своїх прав і свобод до відповідних міжнародних судових установ</a:t>
            </a:r>
            <a:r>
              <a:rPr lang="uk-UA" sz="2400" spc="-50" dirty="0" smtClean="0">
                <a:solidFill>
                  <a:prstClr val="black"/>
                </a:solidFill>
                <a:latin typeface="Times New Roman" panose="02020603050405020304" pitchFamily="18" charset="0"/>
                <a:cs typeface="Times New Roman" panose="02020603050405020304" pitchFamily="18" charset="0"/>
              </a:rPr>
              <a:t> чи до відповідних органів міжнародних організацій, членом або учасником яких є Україна, тому суперечать вимогам статті 3, частини першої статті 8, частини першої статті 9, частин першої, </a:t>
            </a:r>
            <a:r>
              <a:rPr lang="uk-UA" sz="2400" spc="-50" dirty="0" err="1" smtClean="0">
                <a:solidFill>
                  <a:prstClr val="black"/>
                </a:solidFill>
                <a:latin typeface="Times New Roman" panose="02020603050405020304" pitchFamily="18" charset="0"/>
                <a:cs typeface="Times New Roman" panose="02020603050405020304" pitchFamily="18" charset="0"/>
              </a:rPr>
              <a:t>пʼятої</a:t>
            </a:r>
            <a:r>
              <a:rPr lang="uk-UA" sz="2400" spc="-50" dirty="0" smtClean="0">
                <a:solidFill>
                  <a:prstClr val="black"/>
                </a:solidFill>
                <a:latin typeface="Times New Roman" panose="02020603050405020304" pitchFamily="18" charset="0"/>
                <a:cs typeface="Times New Roman" panose="02020603050405020304" pitchFamily="18" charset="0"/>
              </a:rPr>
              <a:t> статті 55 Конституції України.</a:t>
            </a:r>
          </a:p>
          <a:p>
            <a:pPr indent="449263" algn="just">
              <a:tabLst>
                <a:tab pos="717550" algn="l"/>
              </a:tabLst>
              <a:defRPr/>
            </a:pPr>
            <a:r>
              <a:rPr lang="uk-UA" sz="2400" i="1" spc="-50" dirty="0" smtClean="0">
                <a:solidFill>
                  <a:prstClr val="black"/>
                </a:solidFill>
                <a:latin typeface="Times New Roman" panose="02020603050405020304" pitchFamily="18" charset="0"/>
                <a:cs typeface="Times New Roman" panose="02020603050405020304" pitchFamily="18" charset="0"/>
              </a:rPr>
              <a:t>(абзац перший підпункту 4.7 пункту 4 мотивувальної частини)</a:t>
            </a:r>
          </a:p>
        </p:txBody>
      </p:sp>
      <p:sp>
        <p:nvSpPr>
          <p:cNvPr id="7" name="Прямокутник 6"/>
          <p:cNvSpPr/>
          <p:nvPr/>
        </p:nvSpPr>
        <p:spPr>
          <a:xfrm>
            <a:off x="355019" y="729626"/>
            <a:ext cx="11485737" cy="523220"/>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800" b="1" dirty="0" smtClean="0">
                <a:solidFill>
                  <a:prstClr val="black"/>
                </a:solidFill>
                <a:latin typeface="Times New Roman" panose="02020603050405020304" pitchFamily="18" charset="0"/>
                <a:cs typeface="Times New Roman" panose="02020603050405020304" pitchFamily="18" charset="0"/>
              </a:rPr>
              <a:t>Конституційний Суд України дійшов висновку, що</a:t>
            </a:r>
            <a:endParaRPr lang="uk-UA" sz="28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203397"/>
      </p:ext>
    </p:extLst>
  </p:cSld>
  <p:clrMapOvr>
    <a:masterClrMapping/>
  </p:clrMapOvr>
  <p:transition spd="slow">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кутник 5"/>
          <p:cNvSpPr/>
          <p:nvPr/>
        </p:nvSpPr>
        <p:spPr>
          <a:xfrm>
            <a:off x="393929" y="1059522"/>
            <a:ext cx="11467780" cy="4832092"/>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800" spc="-50" dirty="0">
                <a:solidFill>
                  <a:prstClr val="black"/>
                </a:solidFill>
                <a:latin typeface="Times New Roman" panose="02020603050405020304" pitchFamily="18" charset="0"/>
                <a:cs typeface="Times New Roman" panose="02020603050405020304" pitchFamily="18" charset="0"/>
              </a:rPr>
              <a:t>Установивши невідповідність Конституції України (неконституційність) пункту 2 частини другої, частини третьої статті 321 Кодексу в тім, що вони унеможливлюють подання заяви про перегляд судового рішення у зв’язку з ухваленням Європейським судом із прав людини рішення після десяти років із дня набрання законної сили рішенням національного суду та поновлення судом строку на подання заяви про перегляд рішення національного суду для забезпечення юридичної визначеності у відносинах, та зважаючи на те, що Верховній Раді України потрібен достатній строк для внесення змін до Кодексу, Конституційний Суд України вважає за потрібне відтермінувати втрату чинності цими приписами </a:t>
            </a:r>
            <a:r>
              <a:rPr lang="uk-UA" sz="2800" spc="-50" dirty="0" smtClean="0">
                <a:solidFill>
                  <a:prstClr val="black"/>
                </a:solidFill>
                <a:latin typeface="Times New Roman" panose="02020603050405020304" pitchFamily="18" charset="0"/>
                <a:cs typeface="Times New Roman" panose="02020603050405020304" pitchFamily="18" charset="0"/>
              </a:rPr>
              <a:t>Кодексу.</a:t>
            </a:r>
          </a:p>
          <a:p>
            <a:pPr indent="449263" algn="just">
              <a:tabLst>
                <a:tab pos="717550" algn="l"/>
              </a:tabLst>
              <a:defRPr/>
            </a:pPr>
            <a:r>
              <a:rPr lang="uk-UA" sz="2800" i="1" spc="-50" dirty="0" smtClean="0">
                <a:solidFill>
                  <a:prstClr val="black"/>
                </a:solidFill>
                <a:latin typeface="Times New Roman" panose="02020603050405020304" pitchFamily="18" charset="0"/>
                <a:cs typeface="Times New Roman" panose="02020603050405020304" pitchFamily="18" charset="0"/>
              </a:rPr>
              <a:t>(абзац другий пункту </a:t>
            </a:r>
            <a:r>
              <a:rPr lang="uk-UA" sz="2800" i="1" spc="-50" dirty="0">
                <a:solidFill>
                  <a:prstClr val="black"/>
                </a:solidFill>
                <a:latin typeface="Times New Roman" panose="02020603050405020304" pitchFamily="18" charset="0"/>
                <a:cs typeface="Times New Roman" panose="02020603050405020304" pitchFamily="18" charset="0"/>
              </a:rPr>
              <a:t>5</a:t>
            </a:r>
            <a:r>
              <a:rPr lang="uk-UA" sz="2800" i="1" spc="-50" dirty="0" smtClean="0">
                <a:solidFill>
                  <a:prstClr val="black"/>
                </a:solidFill>
                <a:latin typeface="Times New Roman" panose="02020603050405020304" pitchFamily="18" charset="0"/>
                <a:cs typeface="Times New Roman" panose="02020603050405020304" pitchFamily="18" charset="0"/>
              </a:rPr>
              <a:t> мотивувальної частини)</a:t>
            </a:r>
          </a:p>
        </p:txBody>
      </p:sp>
    </p:spTree>
    <p:extLst>
      <p:ext uri="{BB962C8B-B14F-4D97-AF65-F5344CB8AC3E}">
        <p14:creationId xmlns:p14="http://schemas.microsoft.com/office/powerpoint/2010/main" val="86590325"/>
      </p:ext>
    </p:extLst>
  </p:cSld>
  <p:clrMapOvr>
    <a:masterClrMapping/>
  </p:clrMapOvr>
  <p:transition spd="slow">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кутник 1"/>
          <p:cNvSpPr/>
          <p:nvPr/>
        </p:nvSpPr>
        <p:spPr>
          <a:xfrm>
            <a:off x="-481293" y="2033014"/>
            <a:ext cx="12554856" cy="2400657"/>
          </a:xfrm>
          <a:prstGeom prst="rect">
            <a:avLst/>
          </a:prstGeom>
          <a:effectLst>
            <a:outerShdw blurRad="50800" dist="38100" algn="l" rotWithShape="0">
              <a:prstClr val="black">
                <a:alpha val="40000"/>
              </a:prstClr>
            </a:outerShdw>
          </a:effectLst>
        </p:spPr>
        <p:txBody>
          <a:bodyPr wrap="square">
            <a:spAutoFit/>
          </a:bodyPr>
          <a:lstStyle/>
          <a:p>
            <a:pPr marL="0" marR="0" lvl="0" indent="449580" algn="just" defTabSz="914400" rtl="0" eaLnBrk="1" fontAlgn="auto" latinLnBrk="0" hangingPunct="1">
              <a:lnSpc>
                <a:spcPts val="1755"/>
              </a:lnSpc>
              <a:spcBef>
                <a:spcPts val="0"/>
              </a:spcBef>
              <a:spcAft>
                <a:spcPts val="0"/>
              </a:spcAft>
              <a:buClrTx/>
              <a:buSzTx/>
              <a:buFontTx/>
              <a:buNone/>
              <a:tabLst/>
              <a:defRPr/>
            </a:pPr>
            <a:endParaRPr kumimoji="0" lang="uk-UA" sz="6000" b="1" i="1"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Bookman Old Style" panose="02050604050505020204" pitchFamily="18" charset="0"/>
              <a:ea typeface="Calibri" panose="020F0502020204030204" pitchFamily="34" charset="0"/>
              <a:cs typeface="+mn-cs"/>
            </a:endParaRPr>
          </a:p>
          <a:p>
            <a:pPr marR="0" lvl="0" indent="449580" algn="ctr" fontAlgn="auto">
              <a:lnSpc>
                <a:spcPct val="100000"/>
              </a:lnSpc>
              <a:spcBef>
                <a:spcPts val="0"/>
              </a:spcBef>
              <a:spcAft>
                <a:spcPts val="0"/>
              </a:spcAft>
              <a:buClrTx/>
              <a:buSzTx/>
              <a:buFontTx/>
              <a:buNone/>
              <a:tabLst/>
              <a:defRPr/>
            </a:pPr>
            <a:r>
              <a:rPr lang="uk-UA" sz="13500" b="1" i="1" dirty="0" smtClean="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Дякуємо </a:t>
            </a:r>
            <a:r>
              <a:rPr lang="uk-UA" sz="13500" b="1" i="1" dirty="0">
                <a:solidFill>
                  <a:schemeClr val="bg1"/>
                </a:solidFill>
                <a:effectLst>
                  <a:outerShdw blurRad="38100" dist="38100" dir="2700000" algn="tl">
                    <a:srgbClr val="000000">
                      <a:alpha val="43137"/>
                    </a:srgbClr>
                  </a:outerShdw>
                </a:effectLst>
                <a:latin typeface="Monotype Corsiva" panose="03010101010201010101" pitchFamily="66" charset="0"/>
                <a:ea typeface="Segoe UI" panose="020B0502040204020203" pitchFamily="34" charset="0"/>
                <a:cs typeface="Segoe UI" panose="020B0502040204020203" pitchFamily="34" charset="0"/>
              </a:rPr>
              <a:t>за увагу!</a:t>
            </a:r>
          </a:p>
        </p:txBody>
      </p:sp>
    </p:spTree>
    <p:extLst>
      <p:ext uri="{BB962C8B-B14F-4D97-AF65-F5344CB8AC3E}">
        <p14:creationId xmlns:p14="http://schemas.microsoft.com/office/powerpoint/2010/main" val="3457544581"/>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Прямокутник 5"/>
          <p:cNvSpPr/>
          <p:nvPr/>
        </p:nvSpPr>
        <p:spPr>
          <a:xfrm>
            <a:off x="370362" y="976621"/>
            <a:ext cx="11485737" cy="3108543"/>
          </a:xfrm>
          <a:prstGeom prst="rect">
            <a:avLst/>
          </a:prstGeom>
          <a:solidFill>
            <a:schemeClr val="bg1"/>
          </a:solidFill>
          <a:ln w="63500" cmpd="thickThin">
            <a:solidFill>
              <a:srgbClr val="002060"/>
            </a:solidFill>
          </a:ln>
        </p:spPr>
        <p:txBody>
          <a:bodyPr wrap="square">
            <a:spAutoFit/>
          </a:bodyPr>
          <a:lstStyle/>
          <a:p>
            <a:pPr indent="450850" algn="just">
              <a:tabLst>
                <a:tab pos="711200" algn="l"/>
              </a:tabLst>
              <a:defRPr/>
            </a:pPr>
            <a:r>
              <a:rPr lang="uk-UA" sz="2800" dirty="0" smtClean="0">
                <a:solidFill>
                  <a:prstClr val="black"/>
                </a:solidFill>
                <a:latin typeface="Times New Roman" panose="02020603050405020304" pitchFamily="18" charset="0"/>
                <a:cs typeface="Times New Roman" panose="02020603050405020304" pitchFamily="18" charset="0"/>
              </a:rPr>
              <a:t>В Україні визнається і діє принцип верховенства права.</a:t>
            </a:r>
          </a:p>
          <a:p>
            <a:pPr indent="450850" algn="just">
              <a:tabLst>
                <a:tab pos="711200" algn="l"/>
              </a:tabLst>
              <a:defRPr/>
            </a:pPr>
            <a:r>
              <a:rPr lang="uk-UA" sz="2800" dirty="0" smtClean="0">
                <a:solidFill>
                  <a:prstClr val="black"/>
                </a:solidFill>
                <a:latin typeface="Times New Roman" panose="02020603050405020304" pitchFamily="18" charset="0"/>
                <a:cs typeface="Times New Roman" panose="02020603050405020304" pitchFamily="18" charset="0"/>
              </a:rPr>
              <a:t>Конституція України має найвищу юридичну силу. Закони та інші нормативно-правові акти приймаються на основі Конституції України і повинні відповідати їй.</a:t>
            </a:r>
          </a:p>
          <a:p>
            <a:pPr indent="450850" algn="just">
              <a:tabLst>
                <a:tab pos="711200" algn="l"/>
              </a:tabLst>
              <a:defRPr/>
            </a:pPr>
            <a:r>
              <a:rPr lang="uk-UA" sz="2800" dirty="0" smtClean="0">
                <a:solidFill>
                  <a:prstClr val="black"/>
                </a:solidFill>
                <a:latin typeface="Times New Roman" panose="02020603050405020304" pitchFamily="18" charset="0"/>
                <a:cs typeface="Times New Roman" panose="02020603050405020304" pitchFamily="18" charset="0"/>
              </a:rPr>
              <a:t>Норми Конституції України є нормами прямої дії. Звернення до суду для захисту конституційних прав і свобод людини і громадянина безпосередньо на підставі Конституції України гарантується </a:t>
            </a:r>
            <a:r>
              <a:rPr lang="uk-UA" sz="2800" i="1" dirty="0" smtClean="0">
                <a:solidFill>
                  <a:prstClr val="black"/>
                </a:solidFill>
                <a:latin typeface="Times New Roman" panose="02020603050405020304" pitchFamily="18" charset="0"/>
                <a:cs typeface="Times New Roman" panose="02020603050405020304" pitchFamily="18" charset="0"/>
              </a:rPr>
              <a:t>(стаття 8)</a:t>
            </a:r>
            <a:r>
              <a:rPr lang="uk-UA" sz="2800" dirty="0" smtClean="0">
                <a:solidFill>
                  <a:prstClr val="black"/>
                </a:solidFill>
                <a:latin typeface="Times New Roman" panose="02020603050405020304" pitchFamily="18" charset="0"/>
                <a:cs typeface="Times New Roman" panose="02020603050405020304" pitchFamily="18" charset="0"/>
              </a:rPr>
              <a:t>.</a:t>
            </a:r>
            <a:endParaRPr lang="uk-UA" sz="2800" dirty="0">
              <a:solidFill>
                <a:prstClr val="black"/>
              </a:solidFill>
              <a:latin typeface="Times New Roman" panose="02020603050405020304" pitchFamily="18" charset="0"/>
              <a:cs typeface="Times New Roman" panose="02020603050405020304" pitchFamily="18" charset="0"/>
            </a:endParaRPr>
          </a:p>
        </p:txBody>
      </p:sp>
      <p:sp>
        <p:nvSpPr>
          <p:cNvPr id="12" name="Прямокутник 5"/>
          <p:cNvSpPr/>
          <p:nvPr/>
        </p:nvSpPr>
        <p:spPr>
          <a:xfrm>
            <a:off x="370363" y="5108900"/>
            <a:ext cx="11485737" cy="1384995"/>
          </a:xfrm>
          <a:prstGeom prst="rect">
            <a:avLst/>
          </a:prstGeom>
          <a:solidFill>
            <a:schemeClr val="bg1"/>
          </a:solidFill>
          <a:ln w="63500" cmpd="thickThin">
            <a:solidFill>
              <a:srgbClr val="002060"/>
            </a:solidFill>
          </a:ln>
        </p:spPr>
        <p:txBody>
          <a:bodyPr wrap="square">
            <a:spAutoFit/>
          </a:bodyPr>
          <a:lstStyle/>
          <a:p>
            <a:pPr indent="450850" algn="just">
              <a:tabLst>
                <a:tab pos="711200" algn="l"/>
              </a:tabLst>
              <a:defRPr/>
            </a:pPr>
            <a:r>
              <a:rPr lang="uk-UA" sz="2800" dirty="0" smtClean="0">
                <a:solidFill>
                  <a:prstClr val="black"/>
                </a:solidFill>
                <a:latin typeface="Times New Roman" panose="02020603050405020304" pitchFamily="18" charset="0"/>
                <a:cs typeface="Times New Roman" panose="02020603050405020304" pitchFamily="18" charset="0"/>
              </a:rPr>
              <a:t>Чинні міжнародні договори, згода на обов’язковість яких надана Верховною Радою України, є частиною національного законодавства України. </a:t>
            </a:r>
            <a:r>
              <a:rPr lang="uk-UA" sz="2800" i="1" dirty="0" smtClean="0">
                <a:solidFill>
                  <a:prstClr val="black"/>
                </a:solidFill>
                <a:latin typeface="Times New Roman" panose="02020603050405020304" pitchFamily="18" charset="0"/>
                <a:cs typeface="Times New Roman" panose="02020603050405020304" pitchFamily="18" charset="0"/>
              </a:rPr>
              <a:t>(частина перша)</a:t>
            </a:r>
            <a:r>
              <a:rPr lang="uk-UA" sz="2800" dirty="0" smtClean="0">
                <a:solidFill>
                  <a:prstClr val="black"/>
                </a:solidFill>
                <a:latin typeface="Times New Roman" panose="02020603050405020304" pitchFamily="18" charset="0"/>
                <a:cs typeface="Times New Roman" panose="02020603050405020304" pitchFamily="18" charset="0"/>
              </a:rPr>
              <a:t>. </a:t>
            </a:r>
            <a:endParaRPr lang="uk-UA" sz="2800" dirty="0">
              <a:solidFill>
                <a:prstClr val="black"/>
              </a:solidFill>
              <a:latin typeface="Times New Roman" panose="02020603050405020304" pitchFamily="18" charset="0"/>
              <a:cs typeface="Times New Roman" panose="02020603050405020304" pitchFamily="18" charset="0"/>
            </a:endParaRPr>
          </a:p>
        </p:txBody>
      </p:sp>
      <p:sp>
        <p:nvSpPr>
          <p:cNvPr id="16" name="Прямокутник 5"/>
          <p:cNvSpPr/>
          <p:nvPr/>
        </p:nvSpPr>
        <p:spPr>
          <a:xfrm>
            <a:off x="388320" y="283691"/>
            <a:ext cx="11467780" cy="461665"/>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400" b="1" dirty="0" smtClean="0">
                <a:solidFill>
                  <a:prstClr val="black"/>
                </a:solidFill>
                <a:latin typeface="Times New Roman" panose="02020603050405020304" pitchFamily="18" charset="0"/>
                <a:cs typeface="Times New Roman" panose="02020603050405020304" pitchFamily="18" charset="0"/>
              </a:rPr>
              <a:t>Стаття </a:t>
            </a:r>
            <a:r>
              <a:rPr lang="uk-UA" sz="2400" b="1" dirty="0">
                <a:solidFill>
                  <a:prstClr val="black"/>
                </a:solidFill>
                <a:latin typeface="Times New Roman" panose="02020603050405020304" pitchFamily="18" charset="0"/>
                <a:cs typeface="Times New Roman" panose="02020603050405020304" pitchFamily="18" charset="0"/>
              </a:rPr>
              <a:t>8</a:t>
            </a:r>
            <a:r>
              <a:rPr lang="uk-UA" sz="2400" b="1" dirty="0" smtClean="0">
                <a:solidFill>
                  <a:prstClr val="black"/>
                </a:solidFill>
                <a:latin typeface="Times New Roman" panose="02020603050405020304" pitchFamily="18" charset="0"/>
                <a:cs typeface="Times New Roman" panose="02020603050405020304" pitchFamily="18" charset="0"/>
              </a:rPr>
              <a:t> Конституції України</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17" name="Прямокутник 5"/>
          <p:cNvSpPr/>
          <p:nvPr/>
        </p:nvSpPr>
        <p:spPr>
          <a:xfrm>
            <a:off x="370362" y="4415970"/>
            <a:ext cx="11485737" cy="461665"/>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400" b="1" dirty="0" smtClean="0">
                <a:solidFill>
                  <a:prstClr val="black"/>
                </a:solidFill>
                <a:latin typeface="Times New Roman" panose="02020603050405020304" pitchFamily="18" charset="0"/>
                <a:cs typeface="Times New Roman" panose="02020603050405020304" pitchFamily="18" charset="0"/>
              </a:rPr>
              <a:t>Стаття 9 Конституції України</a:t>
            </a:r>
            <a:endParaRPr lang="uk-UA"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610705"/>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Прямокутник 5"/>
          <p:cNvSpPr/>
          <p:nvPr/>
        </p:nvSpPr>
        <p:spPr>
          <a:xfrm>
            <a:off x="418253" y="876826"/>
            <a:ext cx="11485737" cy="461665"/>
          </a:xfrm>
          <a:prstGeom prst="rect">
            <a:avLst/>
          </a:prstGeom>
          <a:solidFill>
            <a:schemeClr val="bg1"/>
          </a:solidFill>
          <a:ln w="63500" cmpd="thickThin">
            <a:solidFill>
              <a:srgbClr val="002060"/>
            </a:solidFill>
          </a:ln>
        </p:spPr>
        <p:txBody>
          <a:bodyPr wrap="square">
            <a:spAutoFit/>
          </a:bodyPr>
          <a:lstStyle/>
          <a:p>
            <a:pPr indent="450850" algn="just">
              <a:tabLst>
                <a:tab pos="711200" algn="l"/>
              </a:tabLst>
              <a:defRPr/>
            </a:pPr>
            <a:r>
              <a:rPr lang="uk-UA" sz="2400" dirty="0" smtClean="0">
                <a:solidFill>
                  <a:prstClr val="black"/>
                </a:solidFill>
                <a:latin typeface="Times New Roman" panose="02020603050405020304" pitchFamily="18" charset="0"/>
                <a:cs typeface="Times New Roman" panose="02020603050405020304" pitchFamily="18" charset="0"/>
              </a:rPr>
              <a:t>Права і свободи людини і громадянина захищаються судом </a:t>
            </a:r>
            <a:r>
              <a:rPr lang="uk-UA" sz="2400" i="1" dirty="0" smtClean="0">
                <a:solidFill>
                  <a:prstClr val="black"/>
                </a:solidFill>
                <a:latin typeface="Times New Roman" panose="02020603050405020304" pitchFamily="18" charset="0"/>
                <a:cs typeface="Times New Roman" panose="02020603050405020304" pitchFamily="18" charset="0"/>
              </a:rPr>
              <a:t>(частина перша)</a:t>
            </a:r>
            <a:r>
              <a:rPr lang="uk-UA" sz="2400" dirty="0" smtClean="0">
                <a:solidFill>
                  <a:prstClr val="black"/>
                </a:solidFill>
                <a:latin typeface="Times New Roman" panose="02020603050405020304" pitchFamily="18" charset="0"/>
                <a:cs typeface="Times New Roman" panose="02020603050405020304" pitchFamily="18" charset="0"/>
              </a:rPr>
              <a:t>. </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10" name="Прямокутник 5"/>
          <p:cNvSpPr/>
          <p:nvPr/>
        </p:nvSpPr>
        <p:spPr>
          <a:xfrm>
            <a:off x="436210" y="177283"/>
            <a:ext cx="11467780" cy="461665"/>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400" b="1" dirty="0" smtClean="0">
                <a:solidFill>
                  <a:prstClr val="black"/>
                </a:solidFill>
                <a:latin typeface="Times New Roman" panose="02020603050405020304" pitchFamily="18" charset="0"/>
                <a:cs typeface="Times New Roman" panose="02020603050405020304" pitchFamily="18" charset="0"/>
              </a:rPr>
              <a:t>Стаття 55 Конституції України</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8" name="Прямокутник 5"/>
          <p:cNvSpPr/>
          <p:nvPr/>
        </p:nvSpPr>
        <p:spPr>
          <a:xfrm>
            <a:off x="418253" y="1576369"/>
            <a:ext cx="11485737" cy="1200329"/>
          </a:xfrm>
          <a:prstGeom prst="rect">
            <a:avLst/>
          </a:prstGeom>
          <a:solidFill>
            <a:schemeClr val="bg1"/>
          </a:solidFill>
          <a:ln w="63500" cmpd="thickThin">
            <a:solidFill>
              <a:srgbClr val="002060"/>
            </a:solidFill>
          </a:ln>
        </p:spPr>
        <p:txBody>
          <a:bodyPr wrap="square">
            <a:spAutoFit/>
          </a:bodyPr>
          <a:lstStyle/>
          <a:p>
            <a:pPr indent="450850" algn="just">
              <a:tabLst>
                <a:tab pos="711200" algn="l"/>
              </a:tabLst>
              <a:defRPr/>
            </a:pPr>
            <a:r>
              <a:rPr lang="uk-UA" sz="2400" dirty="0" smtClean="0">
                <a:solidFill>
                  <a:prstClr val="black"/>
                </a:solidFill>
                <a:latin typeface="Times New Roman" panose="02020603050405020304" pitchFamily="18" charset="0"/>
                <a:cs typeface="Times New Roman" panose="02020603050405020304" pitchFamily="18" charset="0"/>
              </a:rPr>
              <a:t>Кожному гарантується право на оскарження в суді рішень, дій чи бездіяльності органів державної влади, органів місцевого самоврядування, посадових і службових осіб </a:t>
            </a:r>
            <a:r>
              <a:rPr lang="uk-UA" sz="2400" i="1" dirty="0" smtClean="0">
                <a:solidFill>
                  <a:prstClr val="black"/>
                </a:solidFill>
                <a:latin typeface="Times New Roman" panose="02020603050405020304" pitchFamily="18" charset="0"/>
                <a:cs typeface="Times New Roman" panose="02020603050405020304" pitchFamily="18" charset="0"/>
              </a:rPr>
              <a:t>(частина друга)</a:t>
            </a:r>
            <a:r>
              <a:rPr lang="uk-UA" sz="2400" dirty="0" smtClean="0">
                <a:solidFill>
                  <a:prstClr val="black"/>
                </a:solidFill>
                <a:latin typeface="Times New Roman" panose="02020603050405020304" pitchFamily="18" charset="0"/>
                <a:cs typeface="Times New Roman" panose="02020603050405020304" pitchFamily="18" charset="0"/>
              </a:rPr>
              <a:t>. </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9" name="Прямокутник 5"/>
          <p:cNvSpPr/>
          <p:nvPr/>
        </p:nvSpPr>
        <p:spPr>
          <a:xfrm>
            <a:off x="400297" y="3008253"/>
            <a:ext cx="8465718" cy="1938992"/>
          </a:xfrm>
          <a:prstGeom prst="rect">
            <a:avLst/>
          </a:prstGeom>
          <a:solidFill>
            <a:schemeClr val="bg1"/>
          </a:solidFill>
          <a:ln w="63500" cmpd="thickThin">
            <a:solidFill>
              <a:srgbClr val="002060"/>
            </a:solidFill>
          </a:ln>
        </p:spPr>
        <p:txBody>
          <a:bodyPr wrap="square">
            <a:spAutoFit/>
          </a:bodyPr>
          <a:lstStyle/>
          <a:p>
            <a:pPr indent="450850" algn="just">
              <a:tabLst>
                <a:tab pos="711200" algn="l"/>
              </a:tabLst>
              <a:defRPr/>
            </a:pPr>
            <a:r>
              <a:rPr lang="uk-UA" sz="2400" dirty="0">
                <a:solidFill>
                  <a:prstClr val="black"/>
                </a:solidFill>
                <a:latin typeface="Times New Roman" panose="02020603050405020304" pitchFamily="18" charset="0"/>
                <a:cs typeface="Times New Roman" panose="02020603050405020304" pitchFamily="18" charset="0"/>
              </a:rPr>
              <a:t>Кожен має право після використання всіх національних засобів юридичного захисту звертатися за захистом своїх прав і свобод до відповідних міжнародних судових установ чи до відповідних органів міжнародних організацій, членом або учасником яких є </a:t>
            </a:r>
            <a:r>
              <a:rPr lang="uk-UA" sz="2400" dirty="0" smtClean="0">
                <a:solidFill>
                  <a:prstClr val="black"/>
                </a:solidFill>
                <a:latin typeface="Times New Roman" panose="02020603050405020304" pitchFamily="18" charset="0"/>
                <a:cs typeface="Times New Roman" panose="02020603050405020304" pitchFamily="18" charset="0"/>
              </a:rPr>
              <a:t>Україна </a:t>
            </a:r>
            <a:r>
              <a:rPr lang="uk-UA" sz="2400" i="1" dirty="0" smtClean="0">
                <a:solidFill>
                  <a:prstClr val="black"/>
                </a:solidFill>
                <a:latin typeface="Times New Roman" panose="02020603050405020304" pitchFamily="18" charset="0"/>
                <a:cs typeface="Times New Roman" panose="02020603050405020304" pitchFamily="18" charset="0"/>
              </a:rPr>
              <a:t>(частина п’ята)</a:t>
            </a:r>
            <a:r>
              <a:rPr lang="uk-UA" sz="2400" dirty="0" smtClean="0">
                <a:solidFill>
                  <a:prstClr val="black"/>
                </a:solidFill>
                <a:latin typeface="Times New Roman" panose="02020603050405020304" pitchFamily="18" charset="0"/>
                <a:cs typeface="Times New Roman" panose="02020603050405020304" pitchFamily="18" charset="0"/>
              </a:rPr>
              <a:t>. </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11" name="Прямокутник 5"/>
          <p:cNvSpPr/>
          <p:nvPr/>
        </p:nvSpPr>
        <p:spPr>
          <a:xfrm>
            <a:off x="382340" y="5178801"/>
            <a:ext cx="11467780" cy="461665"/>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400" b="1" dirty="0" smtClean="0">
                <a:solidFill>
                  <a:prstClr val="black"/>
                </a:solidFill>
                <a:latin typeface="Times New Roman" panose="02020603050405020304" pitchFamily="18" charset="0"/>
                <a:cs typeface="Times New Roman" panose="02020603050405020304" pitchFamily="18" charset="0"/>
              </a:rPr>
              <a:t>Стаття 129 Конституції України</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12" name="Прямокутник 5"/>
          <p:cNvSpPr/>
          <p:nvPr/>
        </p:nvSpPr>
        <p:spPr>
          <a:xfrm>
            <a:off x="382340" y="5834554"/>
            <a:ext cx="11485737" cy="830997"/>
          </a:xfrm>
          <a:prstGeom prst="rect">
            <a:avLst/>
          </a:prstGeom>
          <a:solidFill>
            <a:schemeClr val="bg1"/>
          </a:solidFill>
          <a:ln w="63500" cmpd="thickThin">
            <a:solidFill>
              <a:srgbClr val="002060"/>
            </a:solidFill>
          </a:ln>
        </p:spPr>
        <p:txBody>
          <a:bodyPr wrap="square">
            <a:spAutoFit/>
          </a:bodyPr>
          <a:lstStyle/>
          <a:p>
            <a:pPr indent="450850" algn="just">
              <a:tabLst>
                <a:tab pos="711200" algn="l"/>
              </a:tabLst>
              <a:defRPr/>
            </a:pPr>
            <a:r>
              <a:rPr lang="uk-UA" sz="2400" dirty="0">
                <a:solidFill>
                  <a:prstClr val="black"/>
                </a:solidFill>
                <a:latin typeface="Times New Roman" panose="02020603050405020304" pitchFamily="18" charset="0"/>
                <a:cs typeface="Times New Roman" panose="02020603050405020304" pitchFamily="18" charset="0"/>
              </a:rPr>
              <a:t>Основними засадами судочинства є:</a:t>
            </a:r>
          </a:p>
          <a:p>
            <a:pPr indent="450850" algn="just">
              <a:tabLst>
                <a:tab pos="711200" algn="l"/>
              </a:tabLst>
              <a:defRPr/>
            </a:pPr>
            <a:r>
              <a:rPr lang="uk-UA" sz="2400" dirty="0" smtClean="0">
                <a:solidFill>
                  <a:prstClr val="black"/>
                </a:solidFill>
                <a:latin typeface="Times New Roman" panose="02020603050405020304" pitchFamily="18" charset="0"/>
                <a:cs typeface="Times New Roman" panose="02020603050405020304" pitchFamily="18" charset="0"/>
              </a:rPr>
              <a:t>9) обов’язковість </a:t>
            </a:r>
            <a:r>
              <a:rPr lang="uk-UA" sz="2400" dirty="0">
                <a:solidFill>
                  <a:prstClr val="black"/>
                </a:solidFill>
                <a:latin typeface="Times New Roman" panose="02020603050405020304" pitchFamily="18" charset="0"/>
                <a:cs typeface="Times New Roman" panose="02020603050405020304" pitchFamily="18" charset="0"/>
              </a:rPr>
              <a:t>судового рішення </a:t>
            </a:r>
            <a:r>
              <a:rPr lang="uk-UA" sz="2400" i="1" dirty="0" smtClean="0">
                <a:solidFill>
                  <a:prstClr val="black"/>
                </a:solidFill>
                <a:latin typeface="Times New Roman" panose="02020603050405020304" pitchFamily="18" charset="0"/>
                <a:cs typeface="Times New Roman" panose="02020603050405020304" pitchFamily="18" charset="0"/>
              </a:rPr>
              <a:t>(пункт 9 частини другої)</a:t>
            </a:r>
            <a:r>
              <a:rPr lang="uk-UA" sz="2400" dirty="0" smtClean="0">
                <a:solidFill>
                  <a:prstClr val="black"/>
                </a:solidFill>
                <a:latin typeface="Times New Roman" panose="02020603050405020304" pitchFamily="18" charset="0"/>
                <a:cs typeface="Times New Roman" panose="02020603050405020304" pitchFamily="18" charset="0"/>
              </a:rPr>
              <a:t>. </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13" name="Прямокутник 5"/>
          <p:cNvSpPr/>
          <p:nvPr/>
        </p:nvSpPr>
        <p:spPr>
          <a:xfrm>
            <a:off x="9710176" y="3192919"/>
            <a:ext cx="2139944" cy="1569660"/>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dirty="0" smtClean="0">
                <a:solidFill>
                  <a:prstClr val="black"/>
                </a:solidFill>
                <a:latin typeface="Times New Roman" panose="02020603050405020304" pitchFamily="18" charset="0"/>
                <a:cs typeface="Times New Roman" panose="02020603050405020304" pitchFamily="18" charset="0"/>
              </a:rPr>
              <a:t>Звернення до Європейського суду з прав людини</a:t>
            </a:r>
            <a:endParaRPr lang="uk-UA" sz="2400" dirty="0">
              <a:solidFill>
                <a:prstClr val="black"/>
              </a:solidFill>
              <a:latin typeface="Times New Roman" panose="02020603050405020304" pitchFamily="18" charset="0"/>
              <a:cs typeface="Times New Roman" panose="02020603050405020304" pitchFamily="18" charset="0"/>
            </a:endParaRPr>
          </a:p>
        </p:txBody>
      </p:sp>
      <p:sp>
        <p:nvSpPr>
          <p:cNvPr id="14" name="Стрелка вниз 4"/>
          <p:cNvSpPr/>
          <p:nvPr/>
        </p:nvSpPr>
        <p:spPr>
          <a:xfrm rot="16200000">
            <a:off x="9012693" y="3693173"/>
            <a:ext cx="550806" cy="569151"/>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Tree>
    <p:extLst>
      <p:ext uri="{BB962C8B-B14F-4D97-AF65-F5344CB8AC3E}">
        <p14:creationId xmlns:p14="http://schemas.microsoft.com/office/powerpoint/2010/main" val="414453778"/>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кутник 5"/>
          <p:cNvSpPr/>
          <p:nvPr/>
        </p:nvSpPr>
        <p:spPr>
          <a:xfrm>
            <a:off x="401015" y="1294521"/>
            <a:ext cx="11467780" cy="707886"/>
          </a:xfrm>
          <a:prstGeom prst="rect">
            <a:avLst/>
          </a:prstGeom>
          <a:solidFill>
            <a:schemeClr val="bg1"/>
          </a:solidFill>
          <a:ln w="63500" cmpd="thickThin">
            <a:solidFill>
              <a:srgbClr val="002060"/>
            </a:solidFill>
          </a:ln>
        </p:spPr>
        <p:txBody>
          <a:bodyPr wrap="square">
            <a:spAutoFit/>
          </a:bodyPr>
          <a:lstStyle/>
          <a:p>
            <a:pPr indent="444500" algn="ctr">
              <a:tabLst>
                <a:tab pos="717550" algn="l"/>
              </a:tabLst>
              <a:defRPr/>
            </a:pPr>
            <a:r>
              <a:rPr lang="en-US" sz="4000" b="1" dirty="0" smtClean="0">
                <a:solidFill>
                  <a:srgbClr val="002060"/>
                </a:solidFill>
                <a:latin typeface="Monotype Corsiva" panose="03010101010201010101" pitchFamily="66" charset="0"/>
                <a:cs typeface="Times New Roman" panose="02020603050405020304" pitchFamily="18" charset="0"/>
              </a:rPr>
              <a:t>Res judicata</a:t>
            </a:r>
            <a:endParaRPr lang="en-US" sz="4000" b="1" dirty="0">
              <a:solidFill>
                <a:srgbClr val="002060"/>
              </a:solidFill>
              <a:latin typeface="Monotype Corsiva" panose="03010101010201010101" pitchFamily="66" charset="0"/>
              <a:cs typeface="Times New Roman" panose="02020603050405020304" pitchFamily="18" charset="0"/>
            </a:endParaRPr>
          </a:p>
        </p:txBody>
      </p:sp>
      <p:sp>
        <p:nvSpPr>
          <p:cNvPr id="8" name="Прямокутник 5"/>
          <p:cNvSpPr/>
          <p:nvPr/>
        </p:nvSpPr>
        <p:spPr>
          <a:xfrm>
            <a:off x="401015" y="2474219"/>
            <a:ext cx="11485737" cy="3108543"/>
          </a:xfrm>
          <a:prstGeom prst="rect">
            <a:avLst/>
          </a:prstGeom>
          <a:solidFill>
            <a:schemeClr val="bg1"/>
          </a:solidFill>
          <a:ln w="63500" cmpd="thickThin">
            <a:solidFill>
              <a:srgbClr val="002060"/>
            </a:solidFill>
          </a:ln>
        </p:spPr>
        <p:txBody>
          <a:bodyPr wrap="square">
            <a:spAutoFit/>
          </a:bodyPr>
          <a:lstStyle/>
          <a:p>
            <a:pPr algn="just">
              <a:tabLst>
                <a:tab pos="711200" algn="l"/>
              </a:tabLst>
              <a:defRPr/>
            </a:pPr>
            <a:r>
              <a:rPr lang="en-US" sz="2800" dirty="0">
                <a:solidFill>
                  <a:prstClr val="black"/>
                </a:solidFill>
                <a:latin typeface="Times New Roman" panose="02020603050405020304" pitchFamily="18" charset="0"/>
                <a:cs typeface="Times New Roman" panose="02020603050405020304" pitchFamily="18" charset="0"/>
              </a:rPr>
              <a:t>Res judicata – </a:t>
            </a:r>
            <a:r>
              <a:rPr lang="uk-UA" sz="2800" dirty="0">
                <a:solidFill>
                  <a:prstClr val="black"/>
                </a:solidFill>
                <a:latin typeface="Times New Roman" panose="02020603050405020304" pitchFamily="18" charset="0"/>
                <a:cs typeface="Times New Roman" panose="02020603050405020304" pitchFamily="18" charset="0"/>
              </a:rPr>
              <a:t>вирішена справа (</a:t>
            </a:r>
            <a:r>
              <a:rPr lang="en-US" sz="2800" dirty="0">
                <a:solidFill>
                  <a:prstClr val="black"/>
                </a:solidFill>
                <a:latin typeface="Times New Roman" panose="02020603050405020304" pitchFamily="18" charset="0"/>
                <a:cs typeface="Times New Roman" panose="02020603050405020304" pitchFamily="18" charset="0"/>
              </a:rPr>
              <a:t>res judicata pro </a:t>
            </a:r>
            <a:r>
              <a:rPr lang="en-US" sz="2800" dirty="0" err="1">
                <a:solidFill>
                  <a:prstClr val="black"/>
                </a:solidFill>
                <a:latin typeface="Times New Roman" panose="02020603050405020304" pitchFamily="18" charset="0"/>
                <a:cs typeface="Times New Roman" panose="02020603050405020304" pitchFamily="18" charset="0"/>
              </a:rPr>
              <a:t>veritate</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habetur</a:t>
            </a:r>
            <a:r>
              <a:rPr lang="en-US" sz="2800" dirty="0">
                <a:solidFill>
                  <a:prstClr val="black"/>
                </a:solidFill>
                <a:latin typeface="Times New Roman" panose="02020603050405020304" pitchFamily="18" charset="0"/>
                <a:cs typeface="Times New Roman" panose="02020603050405020304" pitchFamily="18" charset="0"/>
              </a:rPr>
              <a:t>! – </a:t>
            </a:r>
            <a:r>
              <a:rPr lang="uk-UA" sz="2800" dirty="0">
                <a:solidFill>
                  <a:prstClr val="black"/>
                </a:solidFill>
                <a:latin typeface="Times New Roman" panose="02020603050405020304" pitchFamily="18" charset="0"/>
                <a:cs typeface="Times New Roman" panose="02020603050405020304" pitchFamily="18" charset="0"/>
              </a:rPr>
              <a:t>судове рішення слід визначати за істину) означає </a:t>
            </a:r>
            <a:r>
              <a:rPr lang="uk-UA" sz="2800" dirty="0" err="1">
                <a:solidFill>
                  <a:prstClr val="black"/>
                </a:solidFill>
                <a:latin typeface="Times New Roman" panose="02020603050405020304" pitchFamily="18" charset="0"/>
                <a:cs typeface="Times New Roman" panose="02020603050405020304" pitchFamily="18" charset="0"/>
              </a:rPr>
              <a:t>остаточність</a:t>
            </a:r>
            <a:r>
              <a:rPr lang="uk-UA" sz="2800" dirty="0">
                <a:solidFill>
                  <a:prstClr val="black"/>
                </a:solidFill>
                <a:latin typeface="Times New Roman" panose="02020603050405020304" pitchFamily="18" charset="0"/>
                <a:cs typeface="Times New Roman" panose="02020603050405020304" pitchFamily="18" charset="0"/>
              </a:rPr>
              <a:t> рішення суду, яке набрало чинності і не може бути переглянуте. Принцип </a:t>
            </a:r>
            <a:r>
              <a:rPr lang="en-US" sz="2800" dirty="0">
                <a:solidFill>
                  <a:prstClr val="black"/>
                </a:solidFill>
                <a:latin typeface="Times New Roman" panose="02020603050405020304" pitchFamily="18" charset="0"/>
                <a:cs typeface="Times New Roman" panose="02020603050405020304" pitchFamily="18" charset="0"/>
              </a:rPr>
              <a:t>res judicata </a:t>
            </a:r>
            <a:r>
              <a:rPr lang="uk-UA" sz="2800" dirty="0">
                <a:solidFill>
                  <a:prstClr val="black"/>
                </a:solidFill>
                <a:latin typeface="Times New Roman" panose="02020603050405020304" pitchFamily="18" charset="0"/>
                <a:cs typeface="Times New Roman" panose="02020603050405020304" pitchFamily="18" charset="0"/>
              </a:rPr>
              <a:t>визнано на міжнародному рівні та зафіксовано, в тому числі, у </a:t>
            </a:r>
            <a:r>
              <a:rPr lang="uk-UA" sz="2800" dirty="0" smtClean="0">
                <a:solidFill>
                  <a:prstClr val="black"/>
                </a:solidFill>
                <a:latin typeface="Times New Roman" panose="02020603050405020304" pitchFamily="18" charset="0"/>
                <a:cs typeface="Times New Roman" panose="02020603050405020304" pitchFamily="18" charset="0"/>
              </a:rPr>
              <a:t>пункті 1 статті 44 </a:t>
            </a:r>
            <a:r>
              <a:rPr lang="uk-UA" sz="2800" dirty="0">
                <a:solidFill>
                  <a:prstClr val="black"/>
                </a:solidFill>
                <a:latin typeface="Times New Roman" panose="02020603050405020304" pitchFamily="18" charset="0"/>
                <a:cs typeface="Times New Roman" panose="02020603050405020304" pitchFamily="18" charset="0"/>
              </a:rPr>
              <a:t>Конвенції про захист прав людини і основоположних свобод. Принцип остаточності рішення є складовою частиною верховенства права.</a:t>
            </a:r>
          </a:p>
        </p:txBody>
      </p:sp>
    </p:spTree>
    <p:extLst>
      <p:ext uri="{BB962C8B-B14F-4D97-AF65-F5344CB8AC3E}">
        <p14:creationId xmlns:p14="http://schemas.microsoft.com/office/powerpoint/2010/main" val="2148663575"/>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46400" y="433150"/>
            <a:ext cx="11485737" cy="1200329"/>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a:solidFill>
                  <a:prstClr val="black"/>
                </a:solidFill>
                <a:latin typeface="Times New Roman" panose="02020603050405020304" pitchFamily="18" charset="0"/>
                <a:cs typeface="Times New Roman" panose="02020603050405020304" pitchFamily="18" charset="0"/>
              </a:rPr>
              <a:t>Рішення </a:t>
            </a:r>
            <a:r>
              <a:rPr lang="uk-UA" sz="2400" b="1" dirty="0" smtClean="0">
                <a:solidFill>
                  <a:prstClr val="black"/>
                </a:solidFill>
                <a:latin typeface="Times New Roman" panose="02020603050405020304" pitchFamily="18" charset="0"/>
                <a:cs typeface="Times New Roman" panose="02020603050405020304" pitchFamily="18" charset="0"/>
              </a:rPr>
              <a:t>ЄСПЛ у справі Генеральний </a:t>
            </a:r>
            <a:r>
              <a:rPr lang="uk-UA" sz="2400" b="1" dirty="0">
                <a:solidFill>
                  <a:prstClr val="black"/>
                </a:solidFill>
                <a:latin typeface="Times New Roman" panose="02020603050405020304" pitchFamily="18" charset="0"/>
                <a:cs typeface="Times New Roman" panose="02020603050405020304" pitchFamily="18" charset="0"/>
              </a:rPr>
              <a:t>будівельний менеджмент проти України / </a:t>
            </a:r>
            <a:r>
              <a:rPr lang="en-US" sz="2400" b="1" dirty="0" smtClean="0">
                <a:solidFill>
                  <a:prstClr val="black"/>
                </a:solidFill>
                <a:latin typeface="Times New Roman" panose="02020603050405020304" pitchFamily="18" charset="0"/>
                <a:cs typeface="Times New Roman" panose="02020603050405020304" pitchFamily="18" charset="0"/>
              </a:rPr>
              <a:t>Generalnyy Budivelnyy Menedzhment v. Ukraine </a:t>
            </a:r>
            <a:br>
              <a:rPr lang="en-US" sz="2400" b="1" dirty="0" smtClean="0">
                <a:solidFill>
                  <a:prstClr val="black"/>
                </a:solidFill>
                <a:latin typeface="Times New Roman" panose="02020603050405020304" pitchFamily="18" charset="0"/>
                <a:cs typeface="Times New Roman" panose="02020603050405020304" pitchFamily="18" charset="0"/>
              </a:rPr>
            </a:br>
            <a:r>
              <a:rPr lang="uk-UA" sz="2400" b="1" dirty="0" smtClean="0">
                <a:solidFill>
                  <a:prstClr val="black"/>
                </a:solidFill>
                <a:latin typeface="Times New Roman" panose="02020603050405020304" pitchFamily="18" charset="0"/>
                <a:cs typeface="Times New Roman" panose="02020603050405020304" pitchFamily="18" charset="0"/>
              </a:rPr>
              <a:t>від </a:t>
            </a:r>
            <a:r>
              <a:rPr lang="uk-UA" sz="2400" b="1" dirty="0">
                <a:solidFill>
                  <a:prstClr val="black"/>
                </a:solidFill>
                <a:latin typeface="Times New Roman" panose="02020603050405020304" pitchFamily="18" charset="0"/>
                <a:cs typeface="Times New Roman" panose="02020603050405020304" pitchFamily="18" charset="0"/>
              </a:rPr>
              <a:t>22 вересня 2022 року (заява № 11925/09)</a:t>
            </a:r>
          </a:p>
        </p:txBody>
      </p:sp>
      <p:sp>
        <p:nvSpPr>
          <p:cNvPr id="6" name="Прямокутник 5"/>
          <p:cNvSpPr/>
          <p:nvPr/>
        </p:nvSpPr>
        <p:spPr>
          <a:xfrm>
            <a:off x="364357" y="1869847"/>
            <a:ext cx="11467780" cy="1569660"/>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Суть скарги: національні суди скасували два остаточні рішення, ухвалені на користь підприємства, що, на думку заявника, порушило принцип юридичної визначеності, закріплений у пункті 1 статті 6 Конвенції про захист прав людини і основоположних свобод.</a:t>
            </a:r>
            <a:endParaRPr lang="uk-UA" sz="2400" spc="-30" dirty="0">
              <a:solidFill>
                <a:prstClr val="black"/>
              </a:solidFill>
              <a:latin typeface="Times New Roman" panose="02020603050405020304" pitchFamily="18" charset="0"/>
              <a:cs typeface="Times New Roman" panose="02020603050405020304" pitchFamily="18" charset="0"/>
            </a:endParaRPr>
          </a:p>
        </p:txBody>
      </p:sp>
      <p:sp>
        <p:nvSpPr>
          <p:cNvPr id="5" name="Прямокутник 4"/>
          <p:cNvSpPr/>
          <p:nvPr/>
        </p:nvSpPr>
        <p:spPr>
          <a:xfrm>
            <a:off x="364357" y="3675875"/>
            <a:ext cx="11467780" cy="2677656"/>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Події, які передували спору, почалися з укладення договору купівлі-продажу між </a:t>
            </a:r>
            <a:r>
              <a:rPr lang="uk-UA" sz="2400" spc="-30" dirty="0">
                <a:solidFill>
                  <a:prstClr val="black"/>
                </a:solidFill>
                <a:latin typeface="Times New Roman" panose="02020603050405020304" pitchFamily="18" charset="0"/>
                <a:cs typeface="Times New Roman" panose="02020603050405020304" pitchFamily="18" charset="0"/>
              </a:rPr>
              <a:t>„Генеральним </a:t>
            </a:r>
            <a:r>
              <a:rPr lang="uk-UA" sz="2400" spc="-30" dirty="0" smtClean="0">
                <a:solidFill>
                  <a:prstClr val="black"/>
                </a:solidFill>
                <a:latin typeface="Times New Roman" panose="02020603050405020304" pitchFamily="18" charset="0"/>
                <a:cs typeface="Times New Roman" panose="02020603050405020304" pitchFamily="18" charset="0"/>
              </a:rPr>
              <a:t>будівельним менеджментом“ </a:t>
            </a:r>
            <a:r>
              <a:rPr lang="uk-UA" sz="2400" spc="-30" dirty="0">
                <a:solidFill>
                  <a:prstClr val="black"/>
                </a:solidFill>
                <a:latin typeface="Times New Roman" panose="02020603050405020304" pitchFamily="18" charset="0"/>
                <a:cs typeface="Times New Roman" panose="02020603050405020304" pitchFamily="18" charset="0"/>
              </a:rPr>
              <a:t>та</a:t>
            </a:r>
            <a:r>
              <a:rPr lang="uk-UA" sz="2400" spc="-30" dirty="0" smtClean="0">
                <a:solidFill>
                  <a:prstClr val="black"/>
                </a:solidFill>
                <a:latin typeface="Times New Roman" panose="02020603050405020304" pitchFamily="18" charset="0"/>
                <a:cs typeface="Times New Roman" panose="02020603050405020304" pitchFamily="18" charset="0"/>
              </a:rPr>
              <a:t> Одеською обласною спілкою споживчих товариств, згідно з яким спілка мала передати підприємству право власності на дочірнє підприємство. Пізніше підприємство звернулося до господарського суду з позовом про визнання договору дійсним, оскільки спілка ухилилася від його нотаріального посвідчення. Господарський суд задовольнив позов, але пізніше це рішення було скасовано, і справа була направлена на новий розгляд.</a:t>
            </a:r>
            <a:endParaRPr lang="uk-UA" sz="2400" spc="-3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913171"/>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78005" y="5719544"/>
            <a:ext cx="11485737" cy="707886"/>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000" b="1" dirty="0">
                <a:solidFill>
                  <a:prstClr val="black"/>
                </a:solidFill>
                <a:latin typeface="Times New Roman" panose="02020603050405020304" pitchFamily="18" charset="0"/>
                <a:cs typeface="Times New Roman" panose="02020603050405020304" pitchFamily="18" charset="0"/>
              </a:rPr>
              <a:t>Рішення </a:t>
            </a:r>
            <a:r>
              <a:rPr lang="uk-UA" sz="2000" b="1" dirty="0" smtClean="0">
                <a:solidFill>
                  <a:prstClr val="black"/>
                </a:solidFill>
                <a:latin typeface="Times New Roman" panose="02020603050405020304" pitchFamily="18" charset="0"/>
                <a:cs typeface="Times New Roman" panose="02020603050405020304" pitchFamily="18" charset="0"/>
              </a:rPr>
              <a:t>ЄСПЛ у справі Генеральний </a:t>
            </a:r>
            <a:r>
              <a:rPr lang="uk-UA" sz="2000" b="1" dirty="0">
                <a:solidFill>
                  <a:prstClr val="black"/>
                </a:solidFill>
                <a:latin typeface="Times New Roman" panose="02020603050405020304" pitchFamily="18" charset="0"/>
                <a:cs typeface="Times New Roman" panose="02020603050405020304" pitchFamily="18" charset="0"/>
              </a:rPr>
              <a:t>будівельний менеджмент проти України / </a:t>
            </a:r>
            <a:r>
              <a:rPr lang="en-US" sz="2000" b="1" dirty="0" smtClean="0">
                <a:solidFill>
                  <a:prstClr val="black"/>
                </a:solidFill>
                <a:latin typeface="Times New Roman" panose="02020603050405020304" pitchFamily="18" charset="0"/>
                <a:cs typeface="Times New Roman" panose="02020603050405020304" pitchFamily="18" charset="0"/>
              </a:rPr>
              <a:t>Generalnyy Budivelnyy Menedzhment v. Ukraine </a:t>
            </a:r>
            <a:r>
              <a:rPr lang="uk-UA" sz="2000" b="1" dirty="0" smtClean="0">
                <a:solidFill>
                  <a:prstClr val="black"/>
                </a:solidFill>
                <a:latin typeface="Times New Roman" panose="02020603050405020304" pitchFamily="18" charset="0"/>
                <a:cs typeface="Times New Roman" panose="02020603050405020304" pitchFamily="18" charset="0"/>
              </a:rPr>
              <a:t> від </a:t>
            </a:r>
            <a:r>
              <a:rPr lang="uk-UA" sz="2000" b="1" dirty="0">
                <a:solidFill>
                  <a:prstClr val="black"/>
                </a:solidFill>
                <a:latin typeface="Times New Roman" panose="02020603050405020304" pitchFamily="18" charset="0"/>
                <a:cs typeface="Times New Roman" panose="02020603050405020304" pitchFamily="18" charset="0"/>
              </a:rPr>
              <a:t>22 вересня 2022 року (заява № 11925/09)</a:t>
            </a:r>
          </a:p>
        </p:txBody>
      </p:sp>
      <p:sp>
        <p:nvSpPr>
          <p:cNvPr id="6" name="Прямокутник 5"/>
          <p:cNvSpPr/>
          <p:nvPr/>
        </p:nvSpPr>
        <p:spPr>
          <a:xfrm>
            <a:off x="378005" y="286854"/>
            <a:ext cx="11467780" cy="1015663"/>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000" spc="-30" dirty="0">
                <a:solidFill>
                  <a:prstClr val="black"/>
                </a:solidFill>
                <a:latin typeface="Times New Roman" panose="02020603050405020304" pitchFamily="18" charset="0"/>
                <a:cs typeface="Times New Roman" panose="02020603050405020304" pitchFamily="18" charset="0"/>
              </a:rPr>
              <a:t>Суд зазначив, що основне питання першого провадження стосувалося скасування рішення від </a:t>
            </a:r>
            <a:r>
              <a:rPr lang="uk-UA" sz="2000" spc="-30" dirty="0" smtClean="0">
                <a:solidFill>
                  <a:prstClr val="black"/>
                </a:solidFill>
                <a:latin typeface="Times New Roman" panose="02020603050405020304" pitchFamily="18" charset="0"/>
                <a:cs typeface="Times New Roman" panose="02020603050405020304" pitchFamily="18" charset="0"/>
              </a:rPr>
              <a:t/>
            </a:r>
            <a:br>
              <a:rPr lang="uk-UA" sz="2000" spc="-30" dirty="0" smtClean="0">
                <a:solidFill>
                  <a:prstClr val="black"/>
                </a:solidFill>
                <a:latin typeface="Times New Roman" panose="02020603050405020304" pitchFamily="18" charset="0"/>
                <a:cs typeface="Times New Roman" panose="02020603050405020304" pitchFamily="18" charset="0"/>
              </a:rPr>
            </a:br>
            <a:r>
              <a:rPr lang="uk-UA" sz="2000" spc="-30" dirty="0" smtClean="0">
                <a:solidFill>
                  <a:prstClr val="black"/>
                </a:solidFill>
                <a:latin typeface="Times New Roman" panose="02020603050405020304" pitchFamily="18" charset="0"/>
                <a:cs typeface="Times New Roman" panose="02020603050405020304" pitchFamily="18" charset="0"/>
              </a:rPr>
              <a:t>20 </a:t>
            </a:r>
            <a:r>
              <a:rPr lang="uk-UA" sz="2000" spc="-30" dirty="0">
                <a:solidFill>
                  <a:prstClr val="black"/>
                </a:solidFill>
                <a:latin typeface="Times New Roman" panose="02020603050405020304" pitchFamily="18" charset="0"/>
                <a:cs typeface="Times New Roman" panose="02020603050405020304" pitchFamily="18" charset="0"/>
              </a:rPr>
              <a:t>грудня 2005 року Вищим господарським судом України. Суд визнав, що таке скасування, яке відбулося після поновлення строку для подання апеляційної скарги, порушило принцип юридичної визначеності.</a:t>
            </a:r>
          </a:p>
        </p:txBody>
      </p:sp>
      <p:sp>
        <p:nvSpPr>
          <p:cNvPr id="5" name="Прямокутник 4"/>
          <p:cNvSpPr/>
          <p:nvPr/>
        </p:nvSpPr>
        <p:spPr>
          <a:xfrm>
            <a:off x="378005" y="4021501"/>
            <a:ext cx="11467780" cy="1323439"/>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000" spc="-30" dirty="0">
                <a:solidFill>
                  <a:prstClr val="black"/>
                </a:solidFill>
                <a:latin typeface="Times New Roman" panose="02020603050405020304" pitchFamily="18" charset="0"/>
                <a:cs typeface="Times New Roman" panose="02020603050405020304" pitchFamily="18" charset="0"/>
              </a:rPr>
              <a:t>У результаті </a:t>
            </a:r>
            <a:r>
              <a:rPr lang="uk-UA" sz="2000" spc="-30" dirty="0" smtClean="0">
                <a:solidFill>
                  <a:prstClr val="black"/>
                </a:solidFill>
                <a:latin typeface="Times New Roman" panose="02020603050405020304" pitchFamily="18" charset="0"/>
                <a:cs typeface="Times New Roman" panose="02020603050405020304" pitchFamily="18" charset="0"/>
              </a:rPr>
              <a:t>Суд </a:t>
            </a:r>
            <a:r>
              <a:rPr lang="uk-UA" sz="2000" spc="-30" dirty="0">
                <a:solidFill>
                  <a:prstClr val="black"/>
                </a:solidFill>
                <a:latin typeface="Times New Roman" panose="02020603050405020304" pitchFamily="18" charset="0"/>
                <a:cs typeface="Times New Roman" panose="02020603050405020304" pitchFamily="18" charset="0"/>
              </a:rPr>
              <a:t>постановив, що було порушено пункт 1 статті 6 Конвенції у зв’язку зі скасуванням остаточного рішення від 20 грудня 2005 року. Щодо інших заявлених скарг, вони були визнані неприйнятними. Суд присудив підприємству-заявнику компенсацію в розмірі 850 євро на покриття судових витрат і відхилив вимоги щодо відшкодування матеріальної шкоди.</a:t>
            </a:r>
          </a:p>
        </p:txBody>
      </p:sp>
      <p:sp>
        <p:nvSpPr>
          <p:cNvPr id="7" name="Прямокутник 6"/>
          <p:cNvSpPr/>
          <p:nvPr/>
        </p:nvSpPr>
        <p:spPr>
          <a:xfrm>
            <a:off x="378005" y="1998455"/>
            <a:ext cx="11467780" cy="1631216"/>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000" spc="-30" dirty="0" smtClean="0">
                <a:solidFill>
                  <a:prstClr val="black"/>
                </a:solidFill>
                <a:latin typeface="Times New Roman" panose="02020603050405020304" pitchFamily="18" charset="0"/>
                <a:cs typeface="Times New Roman" panose="02020603050405020304" pitchFamily="18" charset="0"/>
              </a:rPr>
              <a:t>„… Суд вважає, що ВГСУ знехтував точними та чіткими процесуальними нормами, які регулюють відправлення правосуддя, нівелювавши весь судовий розгляд, який завершився ухваленням остаточного рішення суду, яке підлягало виконанню. За таких обставин, коли розгляд не був проведений згідно з вимогами національного процесуального законодавства, Суд не повинен встановлювати, чи було оскаржуване скасування виправданим з підстав, наведених </a:t>
            </a:r>
            <a:r>
              <a:rPr lang="uk-UA" sz="2000" spc="-30" dirty="0">
                <a:solidFill>
                  <a:prstClr val="black"/>
                </a:solidFill>
                <a:latin typeface="Times New Roman" panose="02020603050405020304" pitchFamily="18" charset="0"/>
                <a:cs typeface="Times New Roman" panose="02020603050405020304" pitchFamily="18" charset="0"/>
              </a:rPr>
              <a:t>Урядом“ </a:t>
            </a:r>
            <a:r>
              <a:rPr lang="uk-UA" sz="2000" spc="-30" dirty="0" smtClean="0">
                <a:solidFill>
                  <a:prstClr val="black"/>
                </a:solidFill>
                <a:latin typeface="Times New Roman" panose="02020603050405020304" pitchFamily="18" charset="0"/>
                <a:cs typeface="Times New Roman" panose="02020603050405020304" pitchFamily="18" charset="0"/>
              </a:rPr>
              <a:t>(§ 30)</a:t>
            </a:r>
            <a:endParaRPr lang="uk-UA" sz="2000" spc="-30" dirty="0">
              <a:solidFill>
                <a:prstClr val="black"/>
              </a:solidFill>
              <a:latin typeface="Times New Roman" panose="02020603050405020304" pitchFamily="18" charset="0"/>
              <a:cs typeface="Times New Roman" panose="02020603050405020304" pitchFamily="18" charset="0"/>
            </a:endParaRPr>
          </a:p>
        </p:txBody>
      </p:sp>
      <p:sp>
        <p:nvSpPr>
          <p:cNvPr id="8" name="Стрелка вниз 4"/>
          <p:cNvSpPr/>
          <p:nvPr/>
        </p:nvSpPr>
        <p:spPr>
          <a:xfrm>
            <a:off x="5836492" y="1384302"/>
            <a:ext cx="550806" cy="532367"/>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Tree>
    <p:extLst>
      <p:ext uri="{BB962C8B-B14F-4D97-AF65-F5344CB8AC3E}">
        <p14:creationId xmlns:p14="http://schemas.microsoft.com/office/powerpoint/2010/main" val="262960568"/>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42090" y="362472"/>
            <a:ext cx="11485737" cy="954107"/>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800" b="1" dirty="0" smtClean="0">
                <a:solidFill>
                  <a:prstClr val="black"/>
                </a:solidFill>
                <a:latin typeface="Times New Roman" panose="02020603050405020304" pitchFamily="18" charset="0"/>
                <a:cs typeface="Times New Roman" panose="02020603050405020304" pitchFamily="18" charset="0"/>
              </a:rPr>
              <a:t>Конвенція про захист прав людини і основоположних свобод </a:t>
            </a:r>
            <a:br>
              <a:rPr lang="uk-UA" sz="2800" b="1" dirty="0" smtClean="0">
                <a:solidFill>
                  <a:prstClr val="black"/>
                </a:solidFill>
                <a:latin typeface="Times New Roman" panose="02020603050405020304" pitchFamily="18" charset="0"/>
                <a:cs typeface="Times New Roman" panose="02020603050405020304" pitchFamily="18" charset="0"/>
              </a:rPr>
            </a:br>
            <a:r>
              <a:rPr lang="uk-UA" sz="2800" b="1" dirty="0" smtClean="0">
                <a:solidFill>
                  <a:prstClr val="black"/>
                </a:solidFill>
                <a:latin typeface="Times New Roman" panose="02020603050405020304" pitchFamily="18" charset="0"/>
                <a:cs typeface="Times New Roman" panose="02020603050405020304" pitchFamily="18" charset="0"/>
              </a:rPr>
              <a:t>1950 року</a:t>
            </a:r>
            <a:endParaRPr lang="uk-UA" sz="2800" b="1" dirty="0">
              <a:solidFill>
                <a:prstClr val="black"/>
              </a:solidFill>
              <a:latin typeface="Times New Roman" panose="02020603050405020304" pitchFamily="18" charset="0"/>
              <a:cs typeface="Times New Roman" panose="02020603050405020304" pitchFamily="18" charset="0"/>
            </a:endParaRPr>
          </a:p>
        </p:txBody>
      </p:sp>
      <p:sp>
        <p:nvSpPr>
          <p:cNvPr id="5" name="Прямокутник 4"/>
          <p:cNvSpPr/>
          <p:nvPr/>
        </p:nvSpPr>
        <p:spPr>
          <a:xfrm>
            <a:off x="360047" y="1523729"/>
            <a:ext cx="11467780" cy="1569660"/>
          </a:xfrm>
          <a:prstGeom prst="rect">
            <a:avLst/>
          </a:prstGeom>
          <a:solidFill>
            <a:schemeClr val="bg1"/>
          </a:solidFill>
          <a:ln w="63500" cmpd="thickThin">
            <a:solidFill>
              <a:srgbClr val="002060"/>
            </a:solidFill>
          </a:ln>
        </p:spPr>
        <p:txBody>
          <a:bodyPr wrap="square">
            <a:spAutoFit/>
          </a:bodyPr>
          <a:lstStyle/>
          <a:p>
            <a:pPr algn="ctr"/>
            <a:r>
              <a:rPr lang="uk-UA" sz="2400" b="1" dirty="0" smtClean="0">
                <a:latin typeface="Times New Roman" panose="02020603050405020304" pitchFamily="18" charset="0"/>
              </a:rPr>
              <a:t>СТАТТЯ 46</a:t>
            </a:r>
            <a:r>
              <a:rPr lang="uk-UA" sz="2400" dirty="0" smtClean="0">
                <a:latin typeface="Times New Roman" panose="02020603050405020304" pitchFamily="18" charset="0"/>
              </a:rPr>
              <a:t/>
            </a:r>
            <a:br>
              <a:rPr lang="uk-UA" sz="2400" dirty="0" smtClean="0">
                <a:latin typeface="Times New Roman" panose="02020603050405020304" pitchFamily="18" charset="0"/>
              </a:rPr>
            </a:br>
            <a:r>
              <a:rPr lang="uk-UA" sz="2400" b="1" dirty="0" smtClean="0">
                <a:latin typeface="Times New Roman" panose="02020603050405020304" pitchFamily="18" charset="0"/>
              </a:rPr>
              <a:t>Обов’язкова сила рішень та їх виконання</a:t>
            </a:r>
            <a:endParaRPr lang="uk-UA" sz="2400" dirty="0" smtClean="0">
              <a:latin typeface="Times New Roman" panose="02020603050405020304" pitchFamily="18" charset="0"/>
            </a:endParaRPr>
          </a:p>
          <a:p>
            <a:pPr algn="just"/>
            <a:r>
              <a:rPr lang="uk-UA" sz="2400" dirty="0" smtClean="0">
                <a:latin typeface="Times New Roman" panose="02020603050405020304" pitchFamily="18" charset="0"/>
              </a:rPr>
              <a:t>1. Високі Договірні Сторони зобов’язуються виконувати остаточні рішення Суду в будь-яких справах, у яких вони є сторонами.</a:t>
            </a:r>
            <a:endParaRPr lang="uk-UA" sz="2400" b="0" i="0" dirty="0">
              <a:effectLst/>
              <a:latin typeface="Times New Roman" panose="02020603050405020304" pitchFamily="18" charset="0"/>
            </a:endParaRPr>
          </a:p>
        </p:txBody>
      </p:sp>
      <p:sp>
        <p:nvSpPr>
          <p:cNvPr id="7" name="Прямокутник 6"/>
          <p:cNvSpPr/>
          <p:nvPr/>
        </p:nvSpPr>
        <p:spPr>
          <a:xfrm>
            <a:off x="378004" y="5190893"/>
            <a:ext cx="11467780" cy="1200329"/>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400" spc="-30" dirty="0" smtClean="0">
                <a:solidFill>
                  <a:prstClr val="black"/>
                </a:solidFill>
                <a:latin typeface="Times New Roman" panose="02020603050405020304" pitchFamily="18" charset="0"/>
                <a:cs typeface="Times New Roman" panose="02020603050405020304" pitchFamily="18" charset="0"/>
              </a:rPr>
              <a:t> Україна повністю визнає на своїй території дію статей  25  та 46  Конвенції  про захист прав людини і основоположних свобод 1950 року щодо  протоколів  №  4 і  N 7 до Конвенції.</a:t>
            </a:r>
            <a:endParaRPr lang="uk-UA" sz="2400" spc="-30" dirty="0">
              <a:solidFill>
                <a:prstClr val="black"/>
              </a:solidFill>
              <a:latin typeface="Times New Roman" panose="02020603050405020304" pitchFamily="18" charset="0"/>
              <a:cs typeface="Times New Roman" panose="02020603050405020304" pitchFamily="18" charset="0"/>
            </a:endParaRPr>
          </a:p>
        </p:txBody>
      </p:sp>
      <p:sp>
        <p:nvSpPr>
          <p:cNvPr id="9" name="Прямокутник 3"/>
          <p:cNvSpPr/>
          <p:nvPr/>
        </p:nvSpPr>
        <p:spPr>
          <a:xfrm>
            <a:off x="360047" y="3770818"/>
            <a:ext cx="11485737" cy="1200329"/>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400" b="1" dirty="0" smtClean="0">
                <a:solidFill>
                  <a:prstClr val="black"/>
                </a:solidFill>
                <a:latin typeface="Times New Roman" panose="02020603050405020304" pitchFamily="18" charset="0"/>
                <a:cs typeface="Times New Roman" panose="02020603050405020304" pitchFamily="18" charset="0"/>
              </a:rPr>
              <a:t>Закон України „Про ратифікацію Конвенції про захист прав людини і                 основоположних свобод 1950 року, Першого протоколу та протоколів № 2, 4, 7                 та 11 до Конвенції“ від 17 липня 1997 року № 475/97-ВР</a:t>
            </a:r>
            <a:endParaRPr lang="uk-UA"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8270268"/>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3668" y="286265"/>
            <a:ext cx="11516851" cy="707886"/>
          </a:xfrm>
          <a:prstGeom prst="rect">
            <a:avLst/>
          </a:prstGeom>
          <a:solidFill>
            <a:schemeClr val="bg1"/>
          </a:solidFill>
          <a:ln w="63500" cmpd="thickThin">
            <a:solidFill>
              <a:srgbClr val="002060"/>
            </a:solidFill>
          </a:ln>
        </p:spPr>
        <p:txBody>
          <a:bodyPr wrap="square">
            <a:spAutoFit/>
          </a:bodyPr>
          <a:lstStyle/>
          <a:p>
            <a:pPr algn="ctr">
              <a:tabLst>
                <a:tab pos="711200" algn="l"/>
              </a:tabLst>
              <a:defRPr/>
            </a:pPr>
            <a:r>
              <a:rPr lang="uk-UA" sz="2000" b="1" dirty="0" smtClean="0">
                <a:solidFill>
                  <a:prstClr val="black"/>
                </a:solidFill>
                <a:latin typeface="Times New Roman" panose="02020603050405020304" pitchFamily="18" charset="0"/>
                <a:cs typeface="Times New Roman" panose="02020603050405020304" pitchFamily="18" charset="0"/>
              </a:rPr>
              <a:t>Закон України „Про виконання рішень та застосування практики Європейського суду з прав людини“ від 23 лютого 2006 року № 3477–IV</a:t>
            </a:r>
            <a:endParaRPr lang="uk-UA" sz="2000" b="1" dirty="0">
              <a:solidFill>
                <a:prstClr val="black"/>
              </a:solidFill>
              <a:latin typeface="Times New Roman" panose="02020603050405020304" pitchFamily="18" charset="0"/>
              <a:cs typeface="Times New Roman" panose="02020603050405020304" pitchFamily="18" charset="0"/>
            </a:endParaRPr>
          </a:p>
        </p:txBody>
      </p:sp>
      <p:sp>
        <p:nvSpPr>
          <p:cNvPr id="6" name="Прямокутник 5"/>
          <p:cNvSpPr/>
          <p:nvPr/>
        </p:nvSpPr>
        <p:spPr>
          <a:xfrm>
            <a:off x="4571998" y="1186986"/>
            <a:ext cx="3657129" cy="400110"/>
          </a:xfrm>
          <a:prstGeom prst="rect">
            <a:avLst/>
          </a:prstGeom>
          <a:solidFill>
            <a:schemeClr val="bg1"/>
          </a:solidFill>
          <a:ln w="63500" cmpd="thickThin">
            <a:solidFill>
              <a:srgbClr val="002060"/>
            </a:solidFill>
          </a:ln>
        </p:spPr>
        <p:txBody>
          <a:bodyPr wrap="square">
            <a:spAutoFit/>
          </a:bodyPr>
          <a:lstStyle/>
          <a:p>
            <a:pPr indent="449263" algn="just">
              <a:tabLst>
                <a:tab pos="717550" algn="l"/>
              </a:tabLst>
              <a:defRPr/>
            </a:pPr>
            <a:r>
              <a:rPr lang="uk-UA" sz="2000" spc="-30" dirty="0">
                <a:solidFill>
                  <a:prstClr val="black"/>
                </a:solidFill>
                <a:latin typeface="Times New Roman" panose="02020603050405020304" pitchFamily="18" charset="0"/>
                <a:cs typeface="Times New Roman" panose="02020603050405020304" pitchFamily="18" charset="0"/>
              </a:rPr>
              <a:t> </a:t>
            </a:r>
            <a:r>
              <a:rPr lang="uk-UA" sz="2000" spc="-30" dirty="0" smtClean="0">
                <a:solidFill>
                  <a:prstClr val="black"/>
                </a:solidFill>
                <a:latin typeface="Times New Roman" panose="02020603050405020304" pitchFamily="18" charset="0"/>
                <a:cs typeface="Times New Roman" panose="02020603050405020304" pitchFamily="18" charset="0"/>
              </a:rPr>
              <a:t>Виконання Рішення</a:t>
            </a:r>
          </a:p>
        </p:txBody>
      </p:sp>
      <p:sp>
        <p:nvSpPr>
          <p:cNvPr id="7" name="Прямокутник 6"/>
          <p:cNvSpPr/>
          <p:nvPr/>
        </p:nvSpPr>
        <p:spPr>
          <a:xfrm>
            <a:off x="1028551" y="2218818"/>
            <a:ext cx="5372011" cy="707886"/>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spc="-30" dirty="0" smtClean="0">
                <a:solidFill>
                  <a:prstClr val="black"/>
                </a:solidFill>
                <a:latin typeface="Times New Roman" panose="02020603050405020304" pitchFamily="18" charset="0"/>
                <a:cs typeface="Times New Roman" panose="02020603050405020304" pitchFamily="18" charset="0"/>
              </a:rPr>
              <a:t>а</a:t>
            </a:r>
            <a:r>
              <a:rPr lang="uk-UA" sz="2000" spc="-30" dirty="0">
                <a:solidFill>
                  <a:prstClr val="black"/>
                </a:solidFill>
                <a:latin typeface="Times New Roman" panose="02020603050405020304" pitchFamily="18" charset="0"/>
                <a:cs typeface="Times New Roman" panose="02020603050405020304" pitchFamily="18" charset="0"/>
              </a:rPr>
              <a:t>) виплата </a:t>
            </a:r>
            <a:r>
              <a:rPr lang="uk-UA" sz="2000" spc="-30" dirty="0" err="1">
                <a:solidFill>
                  <a:prstClr val="black"/>
                </a:solidFill>
                <a:latin typeface="Times New Roman" panose="02020603050405020304" pitchFamily="18" charset="0"/>
                <a:cs typeface="Times New Roman" panose="02020603050405020304" pitchFamily="18" charset="0"/>
              </a:rPr>
              <a:t>Стягувачеві</a:t>
            </a:r>
            <a:r>
              <a:rPr lang="uk-UA" sz="2000" spc="-30" dirty="0">
                <a:solidFill>
                  <a:prstClr val="black"/>
                </a:solidFill>
                <a:latin typeface="Times New Roman" panose="02020603050405020304" pitchFamily="18" charset="0"/>
                <a:cs typeface="Times New Roman" panose="02020603050405020304" pitchFamily="18" charset="0"/>
              </a:rPr>
              <a:t> відшкодування </a:t>
            </a:r>
            <a:r>
              <a:rPr lang="uk-UA" sz="2000" spc="-30" dirty="0" smtClean="0">
                <a:solidFill>
                  <a:prstClr val="black"/>
                </a:solidFill>
                <a:latin typeface="Times New Roman" panose="02020603050405020304" pitchFamily="18" charset="0"/>
                <a:cs typeface="Times New Roman" panose="02020603050405020304" pitchFamily="18" charset="0"/>
              </a:rPr>
              <a:t>та вжиття </a:t>
            </a:r>
            <a:r>
              <a:rPr lang="uk-UA" sz="2000" spc="-30" dirty="0">
                <a:solidFill>
                  <a:prstClr val="black"/>
                </a:solidFill>
                <a:latin typeface="Times New Roman" panose="02020603050405020304" pitchFamily="18" charset="0"/>
                <a:cs typeface="Times New Roman" panose="02020603050405020304" pitchFamily="18" charset="0"/>
              </a:rPr>
              <a:t>додаткових заходів  індивідуального  характеру; </a:t>
            </a:r>
            <a:endParaRPr lang="uk-UA" sz="2000" spc="-30" dirty="0" smtClean="0">
              <a:solidFill>
                <a:prstClr val="black"/>
              </a:solidFill>
              <a:latin typeface="Times New Roman" panose="02020603050405020304" pitchFamily="18" charset="0"/>
              <a:cs typeface="Times New Roman" panose="02020603050405020304" pitchFamily="18" charset="0"/>
            </a:endParaRPr>
          </a:p>
        </p:txBody>
      </p:sp>
      <p:sp>
        <p:nvSpPr>
          <p:cNvPr id="8" name="Прямокутник 7"/>
          <p:cNvSpPr/>
          <p:nvPr/>
        </p:nvSpPr>
        <p:spPr>
          <a:xfrm>
            <a:off x="7448153" y="2274510"/>
            <a:ext cx="3247696" cy="707886"/>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spc="-30" dirty="0" smtClean="0">
                <a:solidFill>
                  <a:prstClr val="black"/>
                </a:solidFill>
                <a:latin typeface="Times New Roman" panose="02020603050405020304" pitchFamily="18" charset="0"/>
                <a:cs typeface="Times New Roman" panose="02020603050405020304" pitchFamily="18" charset="0"/>
              </a:rPr>
              <a:t>б</a:t>
            </a:r>
            <a:r>
              <a:rPr lang="uk-UA" sz="2000" spc="-30" dirty="0">
                <a:solidFill>
                  <a:prstClr val="black"/>
                </a:solidFill>
                <a:latin typeface="Times New Roman" panose="02020603050405020304" pitchFamily="18" charset="0"/>
                <a:cs typeface="Times New Roman" panose="02020603050405020304" pitchFamily="18" charset="0"/>
              </a:rPr>
              <a:t>)  вжиття </a:t>
            </a:r>
            <a:r>
              <a:rPr lang="uk-UA" sz="2000" spc="-30" dirty="0" smtClean="0">
                <a:solidFill>
                  <a:prstClr val="black"/>
                </a:solidFill>
                <a:latin typeface="Times New Roman" panose="02020603050405020304" pitchFamily="18" charset="0"/>
                <a:cs typeface="Times New Roman" panose="02020603050405020304" pitchFamily="18" charset="0"/>
              </a:rPr>
              <a:t>заходів </a:t>
            </a:r>
            <a:r>
              <a:rPr lang="uk-UA" sz="2000" spc="-30" dirty="0">
                <a:solidFill>
                  <a:prstClr val="black"/>
                </a:solidFill>
                <a:latin typeface="Times New Roman" panose="02020603050405020304" pitchFamily="18" charset="0"/>
                <a:cs typeface="Times New Roman" panose="02020603050405020304" pitchFamily="18" charset="0"/>
              </a:rPr>
              <a:t>загального характеру; </a:t>
            </a:r>
          </a:p>
        </p:txBody>
      </p:sp>
      <p:sp>
        <p:nvSpPr>
          <p:cNvPr id="9" name="Стрелка вниз 4"/>
          <p:cNvSpPr/>
          <p:nvPr/>
        </p:nvSpPr>
        <p:spPr>
          <a:xfrm rot="2245067">
            <a:off x="5255973" y="1694584"/>
            <a:ext cx="550806" cy="532367"/>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000" dirty="0"/>
          </a:p>
        </p:txBody>
      </p:sp>
      <p:sp>
        <p:nvSpPr>
          <p:cNvPr id="10" name="Стрелка вниз 4"/>
          <p:cNvSpPr/>
          <p:nvPr/>
        </p:nvSpPr>
        <p:spPr>
          <a:xfrm rot="18925145">
            <a:off x="7555747" y="1717650"/>
            <a:ext cx="550806" cy="532367"/>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000" dirty="0"/>
          </a:p>
        </p:txBody>
      </p:sp>
      <p:sp>
        <p:nvSpPr>
          <p:cNvPr id="11" name="Прямокутник 10"/>
          <p:cNvSpPr/>
          <p:nvPr/>
        </p:nvSpPr>
        <p:spPr>
          <a:xfrm>
            <a:off x="4560955" y="5081918"/>
            <a:ext cx="2701784" cy="400110"/>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spc="-30" dirty="0" smtClean="0">
                <a:solidFill>
                  <a:prstClr val="black"/>
                </a:solidFill>
                <a:latin typeface="Times New Roman" panose="02020603050405020304" pitchFamily="18" charset="0"/>
                <a:cs typeface="Times New Roman" panose="02020603050405020304" pitchFamily="18" charset="0"/>
              </a:rPr>
              <a:t>  Рішення</a:t>
            </a:r>
          </a:p>
        </p:txBody>
      </p:sp>
      <p:sp>
        <p:nvSpPr>
          <p:cNvPr id="12" name="Прямокутник 11"/>
          <p:cNvSpPr/>
          <p:nvPr/>
        </p:nvSpPr>
        <p:spPr>
          <a:xfrm>
            <a:off x="8348250" y="3717499"/>
            <a:ext cx="3502269" cy="2462213"/>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200" spc="-30" dirty="0" smtClean="0">
                <a:solidFill>
                  <a:prstClr val="black"/>
                </a:solidFill>
                <a:latin typeface="Times New Roman" panose="02020603050405020304" pitchFamily="18" charset="0"/>
                <a:cs typeface="Times New Roman" panose="02020603050405020304" pitchFamily="18" charset="0"/>
              </a:rPr>
              <a:t>а)  остаточне  рішення  Європейського  суду з прав людини у справі проти України,  яким визнано  порушення  Конвенції про захист  прав  людини  і  основоположних  свобод; </a:t>
            </a:r>
            <a:endParaRPr lang="uk-UA" sz="2200" spc="-30" dirty="0">
              <a:solidFill>
                <a:prstClr val="black"/>
              </a:solidFill>
              <a:latin typeface="Times New Roman" panose="02020603050405020304" pitchFamily="18" charset="0"/>
              <a:cs typeface="Times New Roman" panose="02020603050405020304" pitchFamily="18" charset="0"/>
            </a:endParaRPr>
          </a:p>
        </p:txBody>
      </p:sp>
      <p:sp>
        <p:nvSpPr>
          <p:cNvPr id="13" name="Прямокутник 12"/>
          <p:cNvSpPr/>
          <p:nvPr/>
        </p:nvSpPr>
        <p:spPr>
          <a:xfrm>
            <a:off x="360048" y="5825769"/>
            <a:ext cx="7688739" cy="707886"/>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spc="-30" dirty="0" smtClean="0">
                <a:solidFill>
                  <a:prstClr val="black"/>
                </a:solidFill>
                <a:latin typeface="Times New Roman" panose="02020603050405020304" pitchFamily="18" charset="0"/>
                <a:cs typeface="Times New Roman" panose="02020603050405020304" pitchFamily="18" charset="0"/>
              </a:rPr>
              <a:t>б) остаточне  рішення  Європейського  суду  з  прав  людини   щодо справедливої  сатисфакції  у  справі  проти  України;  </a:t>
            </a:r>
          </a:p>
        </p:txBody>
      </p:sp>
      <p:sp>
        <p:nvSpPr>
          <p:cNvPr id="14" name="Прямокутник 13"/>
          <p:cNvSpPr/>
          <p:nvPr/>
        </p:nvSpPr>
        <p:spPr>
          <a:xfrm>
            <a:off x="333668" y="4212380"/>
            <a:ext cx="3226986" cy="1323439"/>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spc="-50" dirty="0" smtClean="0">
                <a:solidFill>
                  <a:prstClr val="black"/>
                </a:solidFill>
                <a:latin typeface="Times New Roman" panose="02020603050405020304" pitchFamily="18" charset="0"/>
                <a:cs typeface="Times New Roman" panose="02020603050405020304" pitchFamily="18" charset="0"/>
              </a:rPr>
              <a:t>в)  рішення Європейського суду з прав людини  щодо  дружнього  врегулювання  у справі  проти України; </a:t>
            </a:r>
          </a:p>
        </p:txBody>
      </p:sp>
      <p:sp>
        <p:nvSpPr>
          <p:cNvPr id="15" name="Прямокутник 14"/>
          <p:cNvSpPr/>
          <p:nvPr/>
        </p:nvSpPr>
        <p:spPr>
          <a:xfrm>
            <a:off x="3774907" y="3434533"/>
            <a:ext cx="4273880" cy="1323439"/>
          </a:xfrm>
          <a:prstGeom prst="rect">
            <a:avLst/>
          </a:prstGeom>
          <a:solidFill>
            <a:schemeClr val="bg1"/>
          </a:solidFill>
          <a:ln w="63500" cmpd="thickThin">
            <a:solidFill>
              <a:srgbClr val="002060"/>
            </a:solidFill>
          </a:ln>
        </p:spPr>
        <p:txBody>
          <a:bodyPr wrap="square">
            <a:spAutoFit/>
          </a:bodyPr>
          <a:lstStyle/>
          <a:p>
            <a:pPr algn="ctr">
              <a:tabLst>
                <a:tab pos="717550" algn="l"/>
              </a:tabLst>
              <a:defRPr/>
            </a:pPr>
            <a:r>
              <a:rPr lang="uk-UA" sz="2000" spc="-30" dirty="0" smtClean="0">
                <a:solidFill>
                  <a:prstClr val="black"/>
                </a:solidFill>
                <a:latin typeface="Times New Roman" panose="02020603050405020304" pitchFamily="18" charset="0"/>
                <a:cs typeface="Times New Roman" panose="02020603050405020304" pitchFamily="18" charset="0"/>
              </a:rPr>
              <a:t>г) рішення Європейського суду з прав людини про  схвалення  умов  односторонньої  декларації  у  справі  проти України.</a:t>
            </a:r>
          </a:p>
        </p:txBody>
      </p:sp>
      <p:sp>
        <p:nvSpPr>
          <p:cNvPr id="16" name="Стрелка вниз 4"/>
          <p:cNvSpPr/>
          <p:nvPr/>
        </p:nvSpPr>
        <p:spPr>
          <a:xfrm>
            <a:off x="5775510" y="5551700"/>
            <a:ext cx="461515" cy="254273"/>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000" dirty="0"/>
          </a:p>
        </p:txBody>
      </p:sp>
      <p:sp>
        <p:nvSpPr>
          <p:cNvPr id="17" name="Стрелка вниз 4"/>
          <p:cNvSpPr/>
          <p:nvPr/>
        </p:nvSpPr>
        <p:spPr>
          <a:xfrm flipH="1" flipV="1">
            <a:off x="5775509" y="4738176"/>
            <a:ext cx="461517" cy="321629"/>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000" dirty="0"/>
          </a:p>
        </p:txBody>
      </p:sp>
      <p:sp>
        <p:nvSpPr>
          <p:cNvPr id="18" name="Стрелка вниз 4"/>
          <p:cNvSpPr/>
          <p:nvPr/>
        </p:nvSpPr>
        <p:spPr>
          <a:xfrm rot="16200000" flipH="1">
            <a:off x="7505809" y="5033716"/>
            <a:ext cx="390656" cy="505968"/>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000" dirty="0"/>
          </a:p>
        </p:txBody>
      </p:sp>
      <p:sp>
        <p:nvSpPr>
          <p:cNvPr id="19" name="Стрелка вниз 4"/>
          <p:cNvSpPr/>
          <p:nvPr/>
        </p:nvSpPr>
        <p:spPr>
          <a:xfrm rot="5567071" flipH="1">
            <a:off x="3915579" y="5024262"/>
            <a:ext cx="390656" cy="505968"/>
          </a:xfrm>
          <a:prstGeom prst="downArrow">
            <a:avLst/>
          </a:prstGeom>
          <a:ln w="635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2000" dirty="0"/>
          </a:p>
        </p:txBody>
      </p:sp>
    </p:spTree>
    <p:extLst>
      <p:ext uri="{BB962C8B-B14F-4D97-AF65-F5344CB8AC3E}">
        <p14:creationId xmlns:p14="http://schemas.microsoft.com/office/powerpoint/2010/main" val="1869226951"/>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Презентація1">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21822</TotalTime>
  <Words>3573</Words>
  <Application>Microsoft Office PowerPoint</Application>
  <PresentationFormat>Широкий екран</PresentationFormat>
  <Paragraphs>148</Paragraphs>
  <Slides>27</Slides>
  <Notes>26</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27</vt:i4>
      </vt:variant>
    </vt:vector>
  </HeadingPairs>
  <TitlesOfParts>
    <vt:vector size="35" baseType="lpstr">
      <vt:lpstr>Arial</vt:lpstr>
      <vt:lpstr>Bookman Old Style</vt:lpstr>
      <vt:lpstr>Calibri</vt:lpstr>
      <vt:lpstr>Calibri Light</vt:lpstr>
      <vt:lpstr>Monotype Corsiva</vt:lpstr>
      <vt:lpstr>Segoe UI</vt:lpstr>
      <vt:lpstr>Times New Roman</vt:lpstr>
      <vt:lpstr>Презентація1</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Макар П. Марчук</dc:creator>
  <cp:lastModifiedBy>Макар П. Марчук</cp:lastModifiedBy>
  <cp:revision>2817</cp:revision>
  <cp:lastPrinted>2024-03-21T07:49:03Z</cp:lastPrinted>
  <dcterms:created xsi:type="dcterms:W3CDTF">2020-09-23T11:30:47Z</dcterms:created>
  <dcterms:modified xsi:type="dcterms:W3CDTF">2024-03-21T07:49:57Z</dcterms:modified>
</cp:coreProperties>
</file>