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0" y="3861048"/>
            <a:ext cx="5292080" cy="21602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0000">
                <a:schemeClr val="bg1">
                  <a:alpha val="9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4163596"/>
            <a:ext cx="50405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rPr>
              <a:t>Політичні конфлікти та система національної та міжнародної безпеки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184" y="404664"/>
            <a:ext cx="7524328" cy="1069514"/>
          </a:xfrm>
        </p:spPr>
        <p:txBody>
          <a:bodyPr/>
          <a:lstStyle/>
          <a:p>
            <a:r>
              <a:rPr lang="uk-UA" altLang="ko-KR" sz="3200" dirty="0" smtClean="0">
                <a:solidFill>
                  <a:schemeClr val="bg2">
                    <a:lumMod val="25000"/>
                  </a:schemeClr>
                </a:solidFill>
              </a:rPr>
              <a:t>Основні шляхи попередження </a:t>
            </a:r>
            <a:br>
              <a:rPr lang="uk-UA" altLang="ko-KR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altLang="ko-KR" sz="3200" dirty="0" smtClean="0">
                <a:solidFill>
                  <a:schemeClr val="bg2">
                    <a:lumMod val="25000"/>
                  </a:schemeClr>
                </a:solidFill>
              </a:rPr>
              <a:t>та подолання конфліктів:</a:t>
            </a:r>
            <a:endParaRPr lang="ko-KR" alt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65312" y="1484784"/>
            <a:ext cx="6563072" cy="4147865"/>
          </a:xfrm>
        </p:spPr>
        <p:txBody>
          <a:bodyPr/>
          <a:lstStyle/>
          <a:p>
            <a:r>
              <a:rPr lang="ru-RU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інтеграційні процеси в економіці (країни мають об'єднуватись в економічні та політичні союзи для подолання конфліктних ситуацій, такі як ЄС);</a:t>
            </a: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посилення миротворчої ролі міжнародних організацій (ООН, ОБСЄ, ОАД, ОАЕ (Організація Африканської Єдності) та </a:t>
            </a:r>
            <a:r>
              <a:rPr lang="uk-UA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</a:t>
            </a:r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зниження рівня військового протистояння під взаємним контролем;</a:t>
            </a: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звичка до поваги норм міжнародного права;</a:t>
            </a: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всебічне розширення спілкування між народами;</a:t>
            </a: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демократизація внутрішніх політичних порядків у національних державах (це особливо важливо з огляду на те, що саме за тоталітарного режиму правління багато міжнародних конфліктів переходить у форму військових зіткнень).</a:t>
            </a:r>
            <a:endParaRPr lang="uk-UA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25144"/>
            <a:ext cx="2376264" cy="177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25144"/>
            <a:ext cx="2553437" cy="177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5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2276872"/>
            <a:ext cx="7524328" cy="1069514"/>
          </a:xfrm>
        </p:spPr>
        <p:txBody>
          <a:bodyPr/>
          <a:lstStyle/>
          <a:p>
            <a:r>
              <a:rPr lang="uk-UA" altLang="ko-KR" sz="3200" dirty="0" smtClean="0">
                <a:solidFill>
                  <a:schemeClr val="bg2">
                    <a:lumMod val="25000"/>
                  </a:schemeClr>
                </a:solidFill>
              </a:rPr>
              <a:t>«Пряме використання сили є настільки поганим вирішенням будь-якої проблеми, що до нього вдаються лише малі діти та великі держави» </a:t>
            </a:r>
            <a:br>
              <a:rPr lang="uk-UA" altLang="ko-KR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altLang="ko-KR" sz="32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</a:t>
            </a:r>
            <a:r>
              <a:rPr lang="ru-RU" altLang="ko-KR" sz="2400" i="1" dirty="0" err="1" smtClean="0">
                <a:solidFill>
                  <a:schemeClr val="bg2">
                    <a:lumMod val="25000"/>
                  </a:schemeClr>
                </a:solidFill>
              </a:rPr>
              <a:t>Девід</a:t>
            </a:r>
            <a:r>
              <a:rPr lang="ru-RU" altLang="ko-KR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ko-KR" sz="2400" i="1" dirty="0" err="1">
                <a:solidFill>
                  <a:schemeClr val="bg2">
                    <a:lumMod val="25000"/>
                  </a:schemeClr>
                </a:solidFill>
              </a:rPr>
              <a:t>Фрідман</a:t>
            </a:r>
            <a:endParaRPr lang="ko-KR" altLang="en-US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0872" y="1312168"/>
            <a:ext cx="8229600" cy="460648"/>
          </a:xfrm>
        </p:spPr>
        <p:txBody>
          <a:bodyPr/>
          <a:lstStyle/>
          <a:p>
            <a:pPr lvl="0"/>
            <a:r>
              <a:rPr lang="uk-UA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Поняття міжнародного конфлікту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51520" y="2060848"/>
            <a:ext cx="8229600" cy="3600400"/>
          </a:xfrm>
        </p:spPr>
        <p:txBody>
          <a:bodyPr/>
          <a:lstStyle/>
          <a:p>
            <a:r>
              <a:rPr lang="uk-UA" altLang="ko-KR" dirty="0" smtClean="0">
                <a:latin typeface="Century Gothic" panose="020B0502020202020204" pitchFamily="34" charset="0"/>
              </a:rPr>
              <a:t>• </a:t>
            </a:r>
            <a:r>
              <a:rPr lang="uk-UA" altLang="ko-K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Конфлікт</a:t>
            </a:r>
            <a:r>
              <a:rPr lang="uk-UA" altLang="ko-KR" dirty="0" smtClean="0"/>
              <a:t> – ситуація, за якої учасники відносин поєднуються єдиним об’єктом, стосовно нього існує усвідомлена кожним несумісність їхніх інтересів; та діють на основі такого усвідомлення.</a:t>
            </a:r>
            <a:br>
              <a:rPr lang="uk-UA" altLang="ko-KR" dirty="0" smtClean="0"/>
            </a:br>
            <a:endParaRPr lang="uk-UA" altLang="ko-KR" dirty="0" smtClean="0"/>
          </a:p>
          <a:p>
            <a:r>
              <a:rPr lang="uk-UA" altLang="ko-KR" dirty="0" smtClean="0"/>
              <a:t>• </a:t>
            </a:r>
            <a:r>
              <a:rPr lang="uk-UA" altLang="ko-K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Міжнародним конфліктом </a:t>
            </a:r>
            <a:r>
              <a:rPr lang="uk-UA" altLang="ko-KR" dirty="0" smtClean="0"/>
              <a:t>є конфлікт, який виникає за участі двох чи декількох міжнародних акторів та має міжнародно-політичні </a:t>
            </a:r>
            <a:r>
              <a:rPr lang="uk-UA" altLang="ko-KR" dirty="0" err="1" smtClean="0"/>
              <a:t>наслідки;об’єкт</a:t>
            </a:r>
            <a:r>
              <a:rPr lang="uk-UA" altLang="ko-KR" dirty="0" smtClean="0"/>
              <a:t> конфлікт</a:t>
            </a:r>
            <a:br>
              <a:rPr lang="uk-UA" altLang="ko-KR" dirty="0" smtClean="0"/>
            </a:br>
            <a:r>
              <a:rPr lang="uk-UA" altLang="ko-KR" dirty="0" smtClean="0"/>
              <a:t>при цьому виходить за межі юрисдикції будь-якого з його учасників.</a:t>
            </a:r>
            <a:br>
              <a:rPr lang="uk-UA" altLang="ko-KR" dirty="0" smtClean="0"/>
            </a:br>
            <a:endParaRPr lang="uk-UA" altLang="ko-KR" dirty="0" smtClean="0"/>
          </a:p>
          <a:p>
            <a:r>
              <a:rPr lang="uk-UA" altLang="ko-KR" sz="1600" b="1" dirty="0" smtClean="0">
                <a:solidFill>
                  <a:srgbClr val="FF0000"/>
                </a:solidFill>
              </a:rPr>
              <a:t>Міжнародний конфлікт можна розглядати</a:t>
            </a:r>
            <a:r>
              <a:rPr lang="uk-UA" altLang="ko-KR" dirty="0" smtClean="0"/>
              <a:t>: </a:t>
            </a:r>
          </a:p>
          <a:p>
            <a:r>
              <a:rPr lang="uk-UA" altLang="ko-KR" dirty="0" smtClean="0"/>
              <a:t> -як філософську категорію, що позначає зіткнення однієї сили з іншою; </a:t>
            </a:r>
            <a:br>
              <a:rPr lang="uk-UA" altLang="ko-KR" dirty="0" smtClean="0"/>
            </a:br>
            <a:r>
              <a:rPr lang="uk-UA" altLang="ko-KR" dirty="0" smtClean="0"/>
              <a:t> -як наукову категорію, методологічною функцією якої є </a:t>
            </a:r>
            <a:r>
              <a:rPr lang="uk-UA" altLang="ko-KR" dirty="0" err="1" smtClean="0"/>
              <a:t>операціоналізація</a:t>
            </a:r>
            <a:r>
              <a:rPr lang="uk-UA" altLang="ko-KR" dirty="0" smtClean="0"/>
              <a:t/>
            </a:r>
            <a:br>
              <a:rPr lang="uk-UA" altLang="ko-KR" dirty="0" smtClean="0"/>
            </a:br>
            <a:r>
              <a:rPr lang="uk-UA" altLang="ko-KR" dirty="0" smtClean="0"/>
              <a:t> основних ознак конфліктних ситуацій в світовій політиці; </a:t>
            </a:r>
          </a:p>
          <a:p>
            <a:r>
              <a:rPr lang="uk-UA" altLang="ko-KR" dirty="0" smtClean="0"/>
              <a:t> -як категорію соціальної поведінки для позначення ситуації існування двох </a:t>
            </a:r>
            <a:br>
              <a:rPr lang="uk-UA" altLang="ko-KR" dirty="0" smtClean="0"/>
            </a:br>
            <a:r>
              <a:rPr lang="uk-UA" altLang="ko-KR" dirty="0" smtClean="0"/>
              <a:t> чи декількох  сторін в боротьбі за щось, що не може належати їм всім одночасно; </a:t>
            </a:r>
          </a:p>
          <a:p>
            <a:r>
              <a:rPr lang="uk-UA" altLang="ko-KR" dirty="0" smtClean="0"/>
              <a:t> -як можливість або ситуацію;</a:t>
            </a:r>
          </a:p>
          <a:p>
            <a:r>
              <a:rPr lang="uk-UA" altLang="ko-KR" dirty="0" smtClean="0"/>
              <a:t> -як структуру; </a:t>
            </a:r>
          </a:p>
          <a:p>
            <a:r>
              <a:rPr lang="uk-UA" altLang="ko-KR" dirty="0" smtClean="0"/>
              <a:t> -як подію або процес. </a:t>
            </a:r>
          </a:p>
          <a:p>
            <a:endParaRPr lang="uk-UA" altLang="ko-K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487278"/>
            <a:ext cx="7524328" cy="1069514"/>
          </a:xfrm>
        </p:spPr>
        <p:txBody>
          <a:bodyPr/>
          <a:lstStyle/>
          <a:p>
            <a:r>
              <a:rPr lang="en-US" altLang="ko-KR" sz="3200" dirty="0" smtClean="0"/>
              <a:t> </a:t>
            </a:r>
            <a:r>
              <a:rPr lang="uk-UA" altLang="ko-KR" sz="3200" dirty="0" smtClean="0"/>
              <a:t>Основні причини</a:t>
            </a:r>
            <a:br>
              <a:rPr lang="uk-UA" altLang="ko-KR" sz="3200" dirty="0" smtClean="0"/>
            </a:br>
            <a:r>
              <a:rPr lang="uk-UA" altLang="ko-KR" sz="3200" dirty="0" smtClean="0"/>
              <a:t> міжнародних конфліктів</a:t>
            </a:r>
            <a:endParaRPr lang="ko-KR" alt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1700808"/>
            <a:ext cx="6563072" cy="4147865"/>
          </a:xfrm>
        </p:spPr>
        <p:txBody>
          <a:bodyPr/>
          <a:lstStyle/>
          <a:p>
            <a:r>
              <a:rPr lang="uk-UA" altLang="ko-K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Декілька основних причин міжнародних конфліктів:</a:t>
            </a:r>
            <a:br>
              <a:rPr lang="uk-UA" altLang="ko-K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uk-UA" altLang="ko-KR" sz="1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altLang="ko-KR" i="1" dirty="0" smtClean="0">
                <a:latin typeface="Arial" pitchFamily="34" charset="0"/>
                <a:cs typeface="Arial" pitchFamily="34" charset="0"/>
              </a:rPr>
              <a:t>• недосконалість людської природи; </a:t>
            </a:r>
            <a:br>
              <a:rPr lang="uk-UA" altLang="ko-KR" i="1" dirty="0" smtClean="0">
                <a:latin typeface="Arial" pitchFamily="34" charset="0"/>
                <a:cs typeface="Arial" pitchFamily="34" charset="0"/>
              </a:rPr>
            </a:br>
            <a:endParaRPr lang="uk-UA" altLang="ko-KR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altLang="ko-KR" i="1" dirty="0" smtClean="0">
                <a:latin typeface="Arial" pitchFamily="34" charset="0"/>
                <a:cs typeface="Arial" pitchFamily="34" charset="0"/>
              </a:rPr>
              <a:t>• бідність та нерівність у добробуті народів різних країн;</a:t>
            </a:r>
            <a:br>
              <a:rPr lang="uk-UA" altLang="ko-KR" i="1" dirty="0" smtClean="0">
                <a:latin typeface="Arial" pitchFamily="34" charset="0"/>
                <a:cs typeface="Arial" pitchFamily="34" charset="0"/>
              </a:rPr>
            </a:br>
            <a:endParaRPr lang="uk-UA" altLang="ko-KR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altLang="ko-KR" i="1" dirty="0" smtClean="0">
                <a:latin typeface="Arial" pitchFamily="34" charset="0"/>
                <a:cs typeface="Arial" pitchFamily="34" charset="0"/>
              </a:rPr>
              <a:t>• соціально-економічний та політичний лад держави, </a:t>
            </a:r>
            <a:br>
              <a:rPr lang="uk-UA" altLang="ko-KR" i="1" dirty="0" smtClean="0">
                <a:latin typeface="Arial" pitchFamily="34" charset="0"/>
                <a:cs typeface="Arial" pitchFamily="34" charset="0"/>
              </a:rPr>
            </a:br>
            <a:r>
              <a:rPr lang="uk-UA" altLang="ko-KR" i="1" dirty="0" smtClean="0">
                <a:latin typeface="Arial" pitchFamily="34" charset="0"/>
                <a:cs typeface="Arial" pitchFamily="34" charset="0"/>
              </a:rPr>
              <a:t>  рівень її культури і цивілізованості; </a:t>
            </a:r>
            <a:br>
              <a:rPr lang="uk-UA" altLang="ko-KR" i="1" dirty="0" smtClean="0">
                <a:latin typeface="Arial" pitchFamily="34" charset="0"/>
                <a:cs typeface="Arial" pitchFamily="34" charset="0"/>
              </a:rPr>
            </a:br>
            <a:endParaRPr lang="uk-UA" altLang="ko-KR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altLang="ko-KR" i="1" dirty="0" smtClean="0">
                <a:latin typeface="Arial" pitchFamily="34" charset="0"/>
                <a:cs typeface="Arial" pitchFamily="34" charset="0"/>
              </a:rPr>
              <a:t>• невпорядкованість міжнародних стосунків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3096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13591"/>
            <a:ext cx="3384376" cy="199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76872"/>
            <a:ext cx="1519222" cy="182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415270"/>
            <a:ext cx="7524328" cy="1069514"/>
          </a:xfrm>
        </p:spPr>
        <p:txBody>
          <a:bodyPr/>
          <a:lstStyle/>
          <a:p>
            <a:r>
              <a:rPr lang="uk-UA" altLang="ko-KR" sz="2800" dirty="0" smtClean="0">
                <a:solidFill>
                  <a:srgbClr val="C00000"/>
                </a:solidFill>
              </a:rPr>
              <a:t>Міжнародним конфліктам </a:t>
            </a:r>
            <a:br>
              <a:rPr lang="uk-UA" altLang="ko-KR" sz="2800" dirty="0" smtClean="0">
                <a:solidFill>
                  <a:srgbClr val="C00000"/>
                </a:solidFill>
              </a:rPr>
            </a:br>
            <a:r>
              <a:rPr lang="uk-UA" altLang="ko-KR" sz="2800" dirty="0" smtClean="0">
                <a:solidFill>
                  <a:srgbClr val="C00000"/>
                </a:solidFill>
              </a:rPr>
              <a:t>властиві наступні особливості: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1340768"/>
            <a:ext cx="6563072" cy="4147865"/>
          </a:xfrm>
        </p:spPr>
        <p:txBody>
          <a:bodyPr/>
          <a:lstStyle/>
          <a:p>
            <a:r>
              <a:rPr lang="ru-RU" altLang="ko-K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ko-K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altLang="ko-K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uk-UA" altLang="ko-KR" dirty="0" smtClean="0">
                <a:latin typeface="Arial" pitchFamily="34" charset="0"/>
                <a:cs typeface="Arial" pitchFamily="34" charset="0"/>
              </a:rPr>
              <a:t> учасниками конфлікту можуть бути як держави, так і інші міжнародні актори, здатні переслідувати політичні цілі;</a:t>
            </a:r>
            <a:br>
              <a:rPr lang="uk-UA" altLang="ko-KR" dirty="0" smtClean="0">
                <a:latin typeface="Arial" pitchFamily="34" charset="0"/>
                <a:cs typeface="Arial" pitchFamily="34" charset="0"/>
              </a:rPr>
            </a:br>
            <a:endParaRPr lang="uk-UA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uk-UA" altLang="ko-KR" dirty="0" smtClean="0">
                <a:latin typeface="Arial" pitchFamily="34" charset="0"/>
                <a:cs typeface="Arial" pitchFamily="34" charset="0"/>
              </a:rPr>
              <a:t>•міжнародний конфлікт може розпочинатися як внутрішній, але його ескалація здатна виводити об’єкт конфлікту за межі юрисдикції його учасників, внаслідок чого конфлікт призводить до міжнародних наслідків;</a:t>
            </a:r>
            <a:br>
              <a:rPr lang="uk-UA" altLang="ko-KR" dirty="0" smtClean="0">
                <a:latin typeface="Arial" pitchFamily="34" charset="0"/>
                <a:cs typeface="Arial" pitchFamily="34" charset="0"/>
              </a:rPr>
            </a:br>
            <a:endParaRPr lang="uk-UA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uk-UA" altLang="ko-KR" dirty="0" smtClean="0">
                <a:latin typeface="Arial" pitchFamily="34" charset="0"/>
                <a:cs typeface="Arial" pitchFamily="34" charset="0"/>
              </a:rPr>
              <a:t>•розвиток міжнародного конфлікту відбувається в специфічних умовах анархії міжнародної системи, яка зменшує ефективність міжнародно-правових інструментів його вирішення;</a:t>
            </a:r>
            <a:br>
              <a:rPr lang="uk-UA" altLang="ko-KR" dirty="0" smtClean="0">
                <a:latin typeface="Arial" pitchFamily="34" charset="0"/>
                <a:cs typeface="Arial" pitchFamily="34" charset="0"/>
              </a:rPr>
            </a:br>
            <a:endParaRPr lang="uk-UA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uk-UA" altLang="ko-KR" dirty="0" smtClean="0">
                <a:latin typeface="Arial" pitchFamily="34" charset="0"/>
                <a:cs typeface="Arial" pitchFamily="34" charset="0"/>
              </a:rPr>
              <a:t>•міжнародний конфлікт може приймати різні форми, і часто поняття, що асоціюються із конфліктом, позначають лише один із можливих шляхів його вирішення (наприклад, ультиматум).</a:t>
            </a:r>
            <a:endParaRPr lang="uk-UA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84" y="4961654"/>
            <a:ext cx="2899568" cy="1631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61654"/>
            <a:ext cx="2483768" cy="1631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4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60648"/>
          </a:xfrm>
        </p:spPr>
        <p:txBody>
          <a:bodyPr/>
          <a:lstStyle/>
          <a:p>
            <a:pPr lvl="0"/>
            <a:r>
              <a:rPr lang="uk-UA" altLang="ko-KR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Типи міжнародних конфліктів</a:t>
            </a:r>
            <a:endParaRPr lang="en-US" altLang="ko-KR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79512" y="1772816"/>
            <a:ext cx="8229600" cy="3600400"/>
          </a:xfrm>
        </p:spPr>
        <p:txBody>
          <a:bodyPr/>
          <a:lstStyle/>
          <a:p>
            <a:r>
              <a:rPr lang="uk-UA" altLang="ko-KR" dirty="0" smtClean="0"/>
              <a:t>• </a:t>
            </a:r>
            <a:r>
              <a:rPr lang="uk-UA" altLang="ko-K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Міжнародна криза</a:t>
            </a:r>
            <a:r>
              <a:rPr lang="uk-UA" altLang="ko-KR" dirty="0" smtClean="0"/>
              <a:t> — це конфліктна ситуація, за якої: зачіпаються </a:t>
            </a:r>
            <a:r>
              <a:rPr lang="uk-UA" altLang="ko-KR" dirty="0" err="1" smtClean="0"/>
              <a:t>життєво</a:t>
            </a:r>
            <a:r>
              <a:rPr lang="uk-UA" altLang="ko-KR" dirty="0" smtClean="0"/>
              <a:t> важливі цілі діючих суб'єктів міжнародної політики; для прийняття рішення суб'єкти мають украй обмежений час; події зазвичай розвиваються </a:t>
            </a:r>
            <a:r>
              <a:rPr lang="uk-UA" altLang="ko-KR" dirty="0" err="1" smtClean="0"/>
              <a:t>непередбачувано</a:t>
            </a:r>
            <a:r>
              <a:rPr lang="uk-UA" altLang="ko-KR" dirty="0" smtClean="0"/>
              <a:t>; ситуація, однак, не переростає у збройний конфлікт.</a:t>
            </a:r>
            <a:br>
              <a:rPr lang="uk-UA" altLang="ko-KR" dirty="0" smtClean="0"/>
            </a:br>
            <a:endParaRPr lang="uk-UA" altLang="ko-KR" dirty="0" smtClean="0"/>
          </a:p>
          <a:p>
            <a:r>
              <a:rPr lang="uk-UA" altLang="ko-KR" dirty="0" smtClean="0"/>
              <a:t>• </a:t>
            </a:r>
            <a:r>
              <a:rPr lang="uk-UA" altLang="ko-K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Конфлікти малої інтенсивності</a:t>
            </a:r>
            <a:r>
              <a:rPr lang="uk-UA" altLang="ko-KR" dirty="0" smtClean="0"/>
              <a:t>. Відносини між державними та недержавними суб'єктами доволі часто захмарюються дрібними сутичками на кордонах, індивідуальним або невеликим груповим насильством</a:t>
            </a:r>
            <a:br>
              <a:rPr lang="uk-UA" altLang="ko-KR" dirty="0" smtClean="0"/>
            </a:br>
            <a:endParaRPr lang="uk-UA" altLang="ko-KR" dirty="0" smtClean="0"/>
          </a:p>
          <a:p>
            <a:r>
              <a:rPr lang="uk-UA" altLang="ko-KR" dirty="0" smtClean="0"/>
              <a:t>• </a:t>
            </a:r>
            <a:r>
              <a:rPr lang="uk-UA" altLang="ko-K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Тероризм</a:t>
            </a:r>
            <a:r>
              <a:rPr lang="uk-UA" altLang="ko-KR" dirty="0" smtClean="0"/>
              <a:t> (у широкому сенсі використання або загроза застосування насильства для досягнення політичної, релігійної або ідеологічної мети). Багато держав підтримують терористичну діяльність — Іран, Лівія, Сирія. Усі вони заперечують свою причетність до тероризму, проте відвойовують право боротися збройними методами проти "американського імперіалізму".</a:t>
            </a:r>
          </a:p>
          <a:p>
            <a:endParaRPr lang="ko-KR" alt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37211"/>
            <a:ext cx="2664296" cy="166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71" y="4837211"/>
            <a:ext cx="2470193" cy="165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85184"/>
            <a:ext cx="2184610" cy="141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6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415270"/>
            <a:ext cx="7524328" cy="1069514"/>
          </a:xfrm>
        </p:spPr>
        <p:txBody>
          <a:bodyPr/>
          <a:lstStyle/>
          <a:p>
            <a:r>
              <a:rPr lang="uk-UA" altLang="ko-KR" sz="2800" dirty="0" smtClean="0">
                <a:solidFill>
                  <a:schemeClr val="bg2">
                    <a:lumMod val="25000"/>
                  </a:schemeClr>
                </a:solidFill>
              </a:rPr>
              <a:t>Типи міжнародних конфліктів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1340768"/>
            <a:ext cx="6563072" cy="4147865"/>
          </a:xfrm>
        </p:spPr>
        <p:txBody>
          <a:bodyPr/>
          <a:lstStyle/>
          <a:p>
            <a:r>
              <a:rPr lang="ru-RU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Громадянська війна і революція — це конфлікти у самій державі між двома чи більше сторонами через розбіжності поглядів щодо майбутнього ладу цієї держави чи кланових протиріч. Водночас, у громадянських війнах зазвичай бодай одна з воюючих сторін здобуває підтримку від закордонних політичних сил, причому зовнішні суб'єкти політики часто </a:t>
            </a:r>
            <a:r>
              <a:rPr lang="uk-UA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життєво</a:t>
            </a:r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зацікавлені у конкретному результаті.</a:t>
            </a:r>
            <a:b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uk-UA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Війна — це великомасштабний конфлікт між державами, що прагнуть досягти своїх політичних цілей за допомогою організованої збройної боротьби. Світова війна виникає, коли у військовий конфлікт утягуються групи держав, що переслідують глобальні цілі, вона призводить до чималих людських і матеріальних втрат.</a:t>
            </a:r>
          </a:p>
          <a:p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29236"/>
            <a:ext cx="3096343" cy="1953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18144"/>
            <a:ext cx="2952328" cy="196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3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415270"/>
            <a:ext cx="7524328" cy="1069514"/>
          </a:xfrm>
        </p:spPr>
        <p:txBody>
          <a:bodyPr/>
          <a:lstStyle/>
          <a:p>
            <a:r>
              <a:rPr lang="uk-UA" altLang="ko-KR" sz="2800" dirty="0" smtClean="0">
                <a:solidFill>
                  <a:schemeClr val="bg2">
                    <a:lumMod val="25000"/>
                  </a:schemeClr>
                </a:solidFill>
              </a:rPr>
              <a:t>Можна виділити</a:t>
            </a:r>
            <a:br>
              <a:rPr lang="uk-UA" altLang="ko-KR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altLang="ko-KR" sz="2800" dirty="0" smtClean="0">
                <a:solidFill>
                  <a:schemeClr val="bg2">
                    <a:lumMod val="25000"/>
                  </a:schemeClr>
                </a:solidFill>
              </a:rPr>
              <a:t>такі фази розвитку конфлікту: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1340768"/>
            <a:ext cx="6563072" cy="4147865"/>
          </a:xfrm>
        </p:spPr>
        <p:txBody>
          <a:bodyPr/>
          <a:lstStyle/>
          <a:p>
            <a:r>
              <a:rPr lang="ru-RU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Перша фаза конфлікту — це формування ставлення протилежних сторін одна до одної, яке зазвичай виражається в більш-менш конфліктній формі.</a:t>
            </a:r>
            <a:b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uk-UA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Друга фаза — це суб'єктивне визначення конфліктуючими сторонами своїх інтересів, цілей, стратегій і форм боротьби для вирішення суперечностей.</a:t>
            </a:r>
            <a:b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uk-UA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Третя фаза — пов'язана із залученням до конфлікту економічних, політичних, ідеологічних, психологічних, моральних, правових, дипломатичних засобів, а також інших держав, через блоки або договори.</a:t>
            </a:r>
            <a:b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uk-UA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Четверта фаза — передбачає наростання боротьби до найбільш гострого політичного рівня — міжнародної політичної кризи, яка може охопити відносини безпосередніх учасників, держави певного регіону, інших регіонів. На цій фазі можливий перехід до застосування військової сили.</a:t>
            </a:r>
            <a:b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uk-UA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П'ята фаза — міжнародний збройний конфлікт, який може </a:t>
            </a:r>
            <a:r>
              <a:rPr lang="uk-UA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розвинутися</a:t>
            </a:r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високого рівня збройної боротьби із застосуванням сучасної зброї, можливим залученням спільників.</a:t>
            </a:r>
          </a:p>
          <a:p>
            <a:endParaRPr lang="uk-UA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184" y="404664"/>
            <a:ext cx="7524328" cy="1069514"/>
          </a:xfrm>
        </p:spPr>
        <p:txBody>
          <a:bodyPr/>
          <a:lstStyle/>
          <a:p>
            <a:r>
              <a:rPr lang="uk-UA" altLang="ko-KR" sz="3200" dirty="0" smtClean="0">
                <a:solidFill>
                  <a:schemeClr val="bg2">
                    <a:lumMod val="25000"/>
                  </a:schemeClr>
                </a:solidFill>
              </a:rPr>
              <a:t>Шляхи вирішення конфліктів:</a:t>
            </a:r>
            <a:endParaRPr lang="ko-KR" alt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980728"/>
            <a:ext cx="6563072" cy="4147865"/>
          </a:xfrm>
        </p:spPr>
        <p:txBody>
          <a:bodyPr/>
          <a:lstStyle/>
          <a:p>
            <a:r>
              <a:rPr lang="ru-RU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розв'язання проблеми потрібні:</a:t>
            </a: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визнання сторонами взаємної відповідальності в конфлікті, включаючи відповідальність за його початок та форми;</a:t>
            </a:r>
            <a:b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uk-UA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• відповідальність передбачає готовність до подолання негативних наслідків конфлікту та виправлення здійснених в його ході помилок. Для їх встановлення часто необхідні спеціальні процедури, як-то суди, трибунали, допомога посередників та ін.;</a:t>
            </a:r>
            <a:b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uk-UA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зміни в сферах, що породили конфлікт – знаходження нових форм взаємодії та розподілу цінностей, що стосуються інтересів всіх сторін конфлікту;</a:t>
            </a:r>
            <a:b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uk-UA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• перебудова старих та, якщо необхідно, запровадження нових інститутів підтримки відносин між сторонами.</a:t>
            </a:r>
          </a:p>
          <a:p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47075"/>
            <a:ext cx="2736304" cy="154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41874"/>
            <a:ext cx="3096344" cy="154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4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184" y="404664"/>
            <a:ext cx="7524328" cy="1069514"/>
          </a:xfrm>
        </p:spPr>
        <p:txBody>
          <a:bodyPr/>
          <a:lstStyle/>
          <a:p>
            <a:r>
              <a:rPr lang="uk-UA" altLang="ko-KR" sz="3200" dirty="0" smtClean="0">
                <a:solidFill>
                  <a:schemeClr val="bg2">
                    <a:lumMod val="25000"/>
                  </a:schemeClr>
                </a:solidFill>
              </a:rPr>
              <a:t>Основні шляхи попередження </a:t>
            </a:r>
            <a:br>
              <a:rPr lang="uk-UA" altLang="ko-KR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altLang="ko-KR" sz="3200" dirty="0" smtClean="0">
                <a:solidFill>
                  <a:schemeClr val="bg2">
                    <a:lumMod val="25000"/>
                  </a:schemeClr>
                </a:solidFill>
              </a:rPr>
              <a:t>та подолання конфліктів:</a:t>
            </a:r>
            <a:endParaRPr lang="ko-KR" alt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65312" y="1484784"/>
            <a:ext cx="6563072" cy="4147865"/>
          </a:xfrm>
        </p:spPr>
        <p:txBody>
          <a:bodyPr/>
          <a:lstStyle/>
          <a:p>
            <a:r>
              <a:rPr lang="ru-RU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інтеграційні процеси в економіці (країни мають об'єднуватись в економічні та політичні союзи для подолання конфліктних ситуацій, такі як ЄС);</a:t>
            </a: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посилення миротворчої ролі міжнародних організацій (ООН, ОБСЄ, ОАД, ОАЕ (Організація Африканської Єдності) та </a:t>
            </a:r>
            <a:r>
              <a:rPr lang="uk-UA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</a:t>
            </a:r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зниження рівня військового протистояння під взаємним контролем;</a:t>
            </a: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звичка до поваги норм міжнародного права;</a:t>
            </a: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всебічне розширення спілкування між народами;</a:t>
            </a:r>
          </a:p>
          <a:p>
            <a:r>
              <a:rPr lang="uk-UA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демократизація внутрішніх політичних порядків у національних державах (це особливо важливо з огляду на те, що саме за тоталітарного режиму правління багато міжнародних конфліктів переходить у форму військових зіткнень).</a:t>
            </a:r>
            <a:endParaRPr lang="uk-UA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25144"/>
            <a:ext cx="2376264" cy="177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25144"/>
            <a:ext cx="2553437" cy="177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2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96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Calibri</vt:lpstr>
      <vt:lpstr>Century Gothic</vt:lpstr>
      <vt:lpstr>Office Theme</vt:lpstr>
      <vt:lpstr>Custom Design</vt:lpstr>
      <vt:lpstr>Презентация PowerPoint</vt:lpstr>
      <vt:lpstr> </vt:lpstr>
      <vt:lpstr> Основні причини  міжнародних конфліктів</vt:lpstr>
      <vt:lpstr>Міжнародним конфліктам  властиві наступні особливості:</vt:lpstr>
      <vt:lpstr> </vt:lpstr>
      <vt:lpstr>Типи міжнародних конфліктів</vt:lpstr>
      <vt:lpstr>Можна виділити такі фази розвитку конфлікту:</vt:lpstr>
      <vt:lpstr>Шляхи вирішення конфліктів:</vt:lpstr>
      <vt:lpstr>Основні шляхи попередження  та подолання конфліктів:</vt:lpstr>
      <vt:lpstr>Основні шляхи попередження  та подолання конфліктів:</vt:lpstr>
      <vt:lpstr>«Пряме використання сили є настільки поганим вирішенням будь-якої проблеми, що до нього вдаються лише малі діти та великі держави»                                          Девід Фрідман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Домашний</cp:lastModifiedBy>
  <cp:revision>45</cp:revision>
  <dcterms:created xsi:type="dcterms:W3CDTF">2014-04-01T16:35:38Z</dcterms:created>
  <dcterms:modified xsi:type="dcterms:W3CDTF">2020-09-30T16:40:42Z</dcterms:modified>
</cp:coreProperties>
</file>