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74" r:id="rId15"/>
    <p:sldId id="269" r:id="rId16"/>
    <p:sldId id="275" r:id="rId17"/>
    <p:sldId id="270" r:id="rId18"/>
    <p:sldId id="271" r:id="rId19"/>
    <p:sldId id="272" r:id="rId20"/>
    <p:sldId id="273"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2124447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2057689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9068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3405485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1262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36802172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2662958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66904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1750690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14607FF-D597-4AB7-BF71-5D6D3B93CD80}" type="datetimeFigureOut">
              <a:rPr lang="uk-UA" smtClean="0"/>
              <a:t>05.10.2023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1619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14607FF-D597-4AB7-BF71-5D6D3B93CD80}" type="datetimeFigureOut">
              <a:rPr lang="uk-UA" smtClean="0"/>
              <a:t>05.10.2023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162072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14607FF-D597-4AB7-BF71-5D6D3B93CD80}" type="datetimeFigureOut">
              <a:rPr lang="uk-UA" smtClean="0"/>
              <a:t>05.10.2023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25051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14607FF-D597-4AB7-BF71-5D6D3B93CD80}" type="datetimeFigureOut">
              <a:rPr lang="uk-UA" smtClean="0"/>
              <a:t>05.10.2023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3140628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607FF-D597-4AB7-BF71-5D6D3B93CD80}" type="datetimeFigureOut">
              <a:rPr lang="uk-UA" smtClean="0"/>
              <a:t>05.10.2023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64966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14607FF-D597-4AB7-BF71-5D6D3B93CD80}" type="datetimeFigureOut">
              <a:rPr lang="uk-UA" smtClean="0"/>
              <a:t>05.10.2023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230666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14607FF-D597-4AB7-BF71-5D6D3B93CD80}" type="datetimeFigureOut">
              <a:rPr lang="uk-UA" smtClean="0"/>
              <a:t>05.10.2023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8430CBE-536E-4505-B993-7C78FC7FD477}" type="slidenum">
              <a:rPr lang="uk-UA" smtClean="0"/>
              <a:t>‹№›</a:t>
            </a:fld>
            <a:endParaRPr lang="uk-UA"/>
          </a:p>
        </p:txBody>
      </p:sp>
    </p:spTree>
    <p:extLst>
      <p:ext uri="{BB962C8B-B14F-4D97-AF65-F5344CB8AC3E}">
        <p14:creationId xmlns:p14="http://schemas.microsoft.com/office/powerpoint/2010/main" val="329781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4607FF-D597-4AB7-BF71-5D6D3B93CD80}" type="datetimeFigureOut">
              <a:rPr lang="uk-UA" smtClean="0"/>
              <a:t>05.10.2023</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430CBE-536E-4505-B993-7C78FC7FD477}" type="slidenum">
              <a:rPr lang="uk-UA" smtClean="0"/>
              <a:t>‹№›</a:t>
            </a:fld>
            <a:endParaRPr lang="uk-UA"/>
          </a:p>
        </p:txBody>
      </p:sp>
    </p:spTree>
    <p:extLst>
      <p:ext uri="{BB962C8B-B14F-4D97-AF65-F5344CB8AC3E}">
        <p14:creationId xmlns:p14="http://schemas.microsoft.com/office/powerpoint/2010/main" val="793113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16303" y="1948874"/>
            <a:ext cx="7766936" cy="3062544"/>
          </a:xfrm>
        </p:spPr>
        <p:txBody>
          <a:bodyPr/>
          <a:lstStyle/>
          <a:p>
            <a:pPr algn="ctr"/>
            <a:r>
              <a:rPr lang="ru-RU" sz="4800" dirty="0"/>
              <a:t>ЗАГАЛЬНІ ВИМОГИ ТА ПРАВИЛА ОФОРМЛЕННЯ НАУКОВО-</a:t>
            </a:r>
            <a:br>
              <a:rPr lang="ru-RU" sz="4800" dirty="0"/>
            </a:br>
            <a:r>
              <a:rPr lang="ru-RU" sz="4800" dirty="0"/>
              <a:t>ДОСЛІДНОЇ РОБОТИ</a:t>
            </a:r>
            <a:endParaRPr lang="uk-UA" sz="4800" dirty="0"/>
          </a:p>
        </p:txBody>
      </p:sp>
      <p:sp>
        <p:nvSpPr>
          <p:cNvPr id="3" name="Подзаголовок 2"/>
          <p:cNvSpPr>
            <a:spLocks noGrp="1"/>
          </p:cNvSpPr>
          <p:nvPr>
            <p:ph type="subTitle" idx="1"/>
          </p:nvPr>
        </p:nvSpPr>
        <p:spPr>
          <a:xfrm>
            <a:off x="1414704" y="6309550"/>
            <a:ext cx="7766936" cy="1096899"/>
          </a:xfrm>
        </p:spPr>
        <p:txBody>
          <a:bodyPr/>
          <a:lstStyle/>
          <a:p>
            <a:r>
              <a:rPr lang="uk-UA" dirty="0"/>
              <a:t>Лекція№9</a:t>
            </a:r>
          </a:p>
        </p:txBody>
      </p:sp>
    </p:spTree>
    <p:extLst>
      <p:ext uri="{BB962C8B-B14F-4D97-AF65-F5344CB8AC3E}">
        <p14:creationId xmlns:p14="http://schemas.microsoft.com/office/powerpoint/2010/main" val="2738986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1745" y="314037"/>
            <a:ext cx="8932257" cy="5727326"/>
          </a:xfrm>
        </p:spPr>
        <p:txBody>
          <a:bodyPr>
            <a:normAutofit/>
          </a:bodyPr>
          <a:lstStyle/>
          <a:p>
            <a:pPr marL="0" indent="0" algn="ctr">
              <a:buNone/>
            </a:pPr>
            <a:endParaRPr lang="uk-UA" b="1" i="1" dirty="0"/>
          </a:p>
          <a:p>
            <a:pPr marL="0" indent="0" algn="ctr">
              <a:buNone/>
            </a:pPr>
            <a:r>
              <a:rPr lang="uk-UA" b="1" i="1" dirty="0"/>
              <a:t>3.8.Додатки.</a:t>
            </a:r>
          </a:p>
          <a:p>
            <a:pPr marL="0" indent="0" algn="just">
              <a:buNone/>
            </a:pPr>
            <a:r>
              <a:rPr lang="uk-UA" dirty="0"/>
              <a:t>		У додатках містяться допоміжні або додаткові матеріали, необхідні для повноти сприйняття роботи, кращого розуміння отриманих результатів: проміжні математичні доведення, формули і розрахунки, додаткові таблиці, графіки, рисунки, ілюстрації тощо.</a:t>
            </a:r>
          </a:p>
          <a:p>
            <a:pPr marL="0" indent="0" algn="ctr">
              <a:buNone/>
            </a:pPr>
            <a:endParaRPr lang="uk-UA" b="1" i="1" dirty="0"/>
          </a:p>
          <a:p>
            <a:pPr marL="0" indent="0" algn="ctr">
              <a:buNone/>
            </a:pPr>
            <a:r>
              <a:rPr lang="uk-UA" b="1" i="1" dirty="0"/>
              <a:t>3.9.Анотація.</a:t>
            </a:r>
          </a:p>
          <a:p>
            <a:pPr marL="0" indent="0" algn="just">
              <a:buNone/>
            </a:pPr>
            <a:r>
              <a:rPr lang="uk-UA" dirty="0"/>
              <a:t>	У анотації (текст обсягом до 1 сторінки) подається стисла характеристика змісту науково-дослідницької роботи з визначенням основної мети, актуальності та завдань наукового дослідження. Також у них зазначаються висновки та отримані результати проведеної роботи.</a:t>
            </a:r>
          </a:p>
          <a:p>
            <a:pPr marL="0" indent="0" algn="just">
              <a:buNone/>
            </a:pPr>
            <a:r>
              <a:rPr lang="uk-UA" dirty="0"/>
              <a:t>	У заголовку анотації наводяться прізвище, ім’я, по батькові автора, назва та вид роботи.</a:t>
            </a:r>
          </a:p>
          <a:p>
            <a:pPr marL="0" indent="0" algn="just">
              <a:buNone/>
            </a:pPr>
            <a:endParaRPr lang="uk-UA" dirty="0"/>
          </a:p>
        </p:txBody>
      </p:sp>
    </p:spTree>
    <p:extLst>
      <p:ext uri="{BB962C8B-B14F-4D97-AF65-F5344CB8AC3E}">
        <p14:creationId xmlns:p14="http://schemas.microsoft.com/office/powerpoint/2010/main" val="1021534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4. ПРАВИЛА ОФОРМЛЕННЯ РОБОТИ</a:t>
            </a:r>
            <a:br>
              <a:rPr lang="uk-UA" dirty="0"/>
            </a:br>
            <a:endParaRPr lang="uk-UA" dirty="0"/>
          </a:p>
        </p:txBody>
      </p:sp>
      <p:sp>
        <p:nvSpPr>
          <p:cNvPr id="3" name="Объект 2"/>
          <p:cNvSpPr>
            <a:spLocks noGrp="1"/>
          </p:cNvSpPr>
          <p:nvPr>
            <p:ph idx="1"/>
          </p:nvPr>
        </p:nvSpPr>
        <p:spPr>
          <a:xfrm>
            <a:off x="332509" y="1256145"/>
            <a:ext cx="9301017" cy="5486400"/>
          </a:xfrm>
        </p:spPr>
        <p:txBody>
          <a:bodyPr>
            <a:normAutofit fontScale="92500" lnSpcReduction="20000"/>
          </a:bodyPr>
          <a:lstStyle/>
          <a:p>
            <a:pPr marL="0" indent="0" algn="ctr">
              <a:buNone/>
            </a:pPr>
            <a:r>
              <a:rPr lang="uk-UA" b="1" i="1" dirty="0"/>
              <a:t>4.1.Загальні вимоги.</a:t>
            </a:r>
          </a:p>
          <a:p>
            <a:pPr marL="0" indent="0" algn="just">
              <a:buNone/>
            </a:pPr>
            <a:r>
              <a:rPr lang="uk-UA" sz="1900" dirty="0"/>
              <a:t>	Науково-дослідницька робота друкується шрифтом </a:t>
            </a:r>
            <a:r>
              <a:rPr lang="de-DE" sz="1900" dirty="0"/>
              <a:t>Times New Roman</a:t>
            </a:r>
            <a:r>
              <a:rPr lang="uk-UA" sz="1900" dirty="0"/>
              <a:t> текстового редактору </a:t>
            </a:r>
            <a:r>
              <a:rPr lang="de-DE" sz="1900" dirty="0"/>
              <a:t>Microsoft Word (</a:t>
            </a:r>
            <a:r>
              <a:rPr lang="uk-UA" sz="1900" dirty="0"/>
              <a:t>або </a:t>
            </a:r>
            <a:r>
              <a:rPr lang="de-DE" sz="1900" dirty="0"/>
              <a:t>Open Office) </a:t>
            </a:r>
            <a:r>
              <a:rPr lang="uk-UA" sz="1900" dirty="0"/>
              <a:t>розміру 14 на одному боці аркуша білого паперу формату А4 з інтервалом 1,5 (до 30 рядків на сторінці). Поля: ліве — 30 мм,, верхнє і нижнє —20 мм, праве —10 мм. </a:t>
            </a:r>
          </a:p>
          <a:p>
            <a:pPr marL="0" indent="0" algn="just">
              <a:buNone/>
            </a:pPr>
            <a:r>
              <a:rPr lang="uk-UA" sz="1900" dirty="0"/>
              <a:t>	Обсяг науково-дослідницької роботи складає 15-20 друкованих сторінок. До загального обсягу науково-дослідницької роботи не входять: анотація, додатки, список використаних джерел, таблиці та рисунки, які повністю займають площу сторінки. </a:t>
            </a:r>
          </a:p>
          <a:p>
            <a:pPr marL="0" indent="0" algn="just">
              <a:buNone/>
            </a:pPr>
            <a:r>
              <a:rPr lang="uk-UA" sz="1900" dirty="0"/>
              <a:t>	Текст роботи має бути написаний </a:t>
            </a:r>
            <a:r>
              <a:rPr lang="uk-UA" sz="1900" dirty="0" err="1"/>
              <a:t>грамотно</a:t>
            </a:r>
            <a:r>
              <a:rPr lang="uk-UA" sz="1900" dirty="0"/>
              <a:t>, без орфографічних, пунктуаційних та стилістичних помилок. </a:t>
            </a:r>
          </a:p>
          <a:p>
            <a:pPr marL="0" indent="0" algn="just">
              <a:buNone/>
            </a:pPr>
            <a:r>
              <a:rPr lang="uk-UA" sz="1900" dirty="0"/>
              <a:t>	Науково-дослідницькі роботи виконуються державною мовою; до роботи з іноземної мови додається анотація іноземною мовою. </a:t>
            </a:r>
          </a:p>
          <a:p>
            <a:pPr marL="0" indent="0" algn="just">
              <a:buNone/>
            </a:pPr>
            <a:r>
              <a:rPr lang="uk-UA" sz="1900" dirty="0"/>
              <a:t>	Кожна структурна частина науково-дослідницької роботи починається з нової сторінки</a:t>
            </a:r>
            <a:r>
              <a:rPr lang="ru-RU" sz="1900" dirty="0"/>
              <a:t>. Заголовки </a:t>
            </a:r>
            <a:r>
              <a:rPr lang="ru-RU" sz="1900" dirty="0" err="1"/>
              <a:t>структурних</a:t>
            </a:r>
            <a:r>
              <a:rPr lang="ru-RU" sz="1900" dirty="0"/>
              <a:t> </a:t>
            </a:r>
            <a:r>
              <a:rPr lang="ru-RU" sz="1900" dirty="0" err="1"/>
              <a:t>частин</a:t>
            </a:r>
            <a:r>
              <a:rPr lang="ru-RU" sz="1900" dirty="0"/>
              <a:t> </a:t>
            </a:r>
            <a:r>
              <a:rPr lang="ru-RU" sz="1900" dirty="0" err="1"/>
              <a:t>друкуються</a:t>
            </a:r>
            <a:r>
              <a:rPr lang="ru-RU" sz="1900" dirty="0"/>
              <a:t> великими </a:t>
            </a:r>
            <a:r>
              <a:rPr lang="ru-RU" sz="1900" dirty="0" err="1"/>
              <a:t>літерами</a:t>
            </a:r>
            <a:r>
              <a:rPr lang="ru-RU" sz="1900" dirty="0"/>
              <a:t> </a:t>
            </a:r>
            <a:r>
              <a:rPr lang="ru-RU" sz="1900" dirty="0" err="1"/>
              <a:t>симетрично</a:t>
            </a:r>
            <a:r>
              <a:rPr lang="ru-RU" sz="1900" dirty="0"/>
              <a:t> до набору: «ЗМІСТ», «ПЕРЕЛІК УМОВНИХ СКОРОЧЕНЬ», «ВСТУП», «РОЗДІЛ», «ВИСНОВКИ», «СПИСОК ВИКОРИСТАНИХ ДЖЕРЕЛ», «ДОДАТКИ». Заголовки </a:t>
            </a:r>
            <a:r>
              <a:rPr lang="ru-RU" sz="1900" dirty="0" err="1"/>
              <a:t>підрозділів</a:t>
            </a:r>
            <a:r>
              <a:rPr lang="ru-RU" sz="1900" dirty="0"/>
              <a:t> </a:t>
            </a:r>
            <a:r>
              <a:rPr lang="ru-RU" sz="1900" dirty="0" err="1"/>
              <a:t>друкуються</a:t>
            </a:r>
            <a:r>
              <a:rPr lang="ru-RU" sz="1900" dirty="0"/>
              <a:t> маленькими </a:t>
            </a:r>
            <a:r>
              <a:rPr lang="ru-RU" sz="1900" dirty="0" err="1"/>
              <a:t>літерами</a:t>
            </a:r>
            <a:r>
              <a:rPr lang="ru-RU" sz="1900" dirty="0"/>
              <a:t> (</a:t>
            </a:r>
            <a:r>
              <a:rPr lang="ru-RU" sz="1900" dirty="0" err="1"/>
              <a:t>крім</a:t>
            </a:r>
            <a:r>
              <a:rPr lang="ru-RU" sz="1900" dirty="0"/>
              <a:t> </a:t>
            </a:r>
            <a:r>
              <a:rPr lang="ru-RU" sz="1900" dirty="0" err="1"/>
              <a:t>першої</a:t>
            </a:r>
            <a:r>
              <a:rPr lang="ru-RU" sz="1900" dirty="0"/>
              <a:t> </a:t>
            </a:r>
            <a:r>
              <a:rPr lang="ru-RU" sz="1900" dirty="0" err="1"/>
              <a:t>великої</a:t>
            </a:r>
            <a:r>
              <a:rPr lang="ru-RU" sz="1900" dirty="0"/>
              <a:t>) з абзацного </a:t>
            </a:r>
            <a:r>
              <a:rPr lang="ru-RU" sz="1900" dirty="0" err="1"/>
              <a:t>відступу</a:t>
            </a:r>
            <a:r>
              <a:rPr lang="ru-RU" sz="1900" dirty="0"/>
              <a:t>. Заголовки </a:t>
            </a:r>
            <a:r>
              <a:rPr lang="ru-RU" sz="1900" dirty="0" err="1"/>
              <a:t>пунктів</a:t>
            </a:r>
            <a:r>
              <a:rPr lang="ru-RU" sz="1900" dirty="0"/>
              <a:t> (</a:t>
            </a:r>
            <a:r>
              <a:rPr lang="ru-RU" sz="1900" dirty="0" err="1"/>
              <a:t>параграфів</a:t>
            </a:r>
            <a:r>
              <a:rPr lang="ru-RU" sz="1900" dirty="0"/>
              <a:t>) </a:t>
            </a:r>
            <a:r>
              <a:rPr lang="ru-RU" sz="1900" dirty="0" err="1"/>
              <a:t>друкуються</a:t>
            </a:r>
            <a:r>
              <a:rPr lang="ru-RU" sz="1900" dirty="0"/>
              <a:t> маленькими </a:t>
            </a:r>
            <a:r>
              <a:rPr lang="ru-RU" sz="1900" dirty="0" err="1"/>
              <a:t>літерами</a:t>
            </a:r>
            <a:r>
              <a:rPr lang="ru-RU" sz="1900" dirty="0"/>
              <a:t> (</a:t>
            </a:r>
            <a:r>
              <a:rPr lang="ru-RU" sz="1900" dirty="0" err="1"/>
              <a:t>крім</a:t>
            </a:r>
            <a:r>
              <a:rPr lang="ru-RU" sz="1900" dirty="0"/>
              <a:t> </a:t>
            </a:r>
            <a:r>
              <a:rPr lang="ru-RU" sz="1900" dirty="0" err="1"/>
              <a:t>першої</a:t>
            </a:r>
            <a:r>
              <a:rPr lang="ru-RU" sz="1900" dirty="0"/>
              <a:t> </a:t>
            </a:r>
            <a:r>
              <a:rPr lang="ru-RU" sz="1900" dirty="0" err="1"/>
              <a:t>великої</a:t>
            </a:r>
            <a:r>
              <a:rPr lang="ru-RU" sz="1900" dirty="0"/>
              <a:t>) з абзацного </a:t>
            </a:r>
            <a:r>
              <a:rPr lang="ru-RU" sz="1900" dirty="0" err="1"/>
              <a:t>відступу</a:t>
            </a:r>
            <a:r>
              <a:rPr lang="ru-RU" sz="1900" dirty="0"/>
              <a:t> в </a:t>
            </a:r>
            <a:r>
              <a:rPr lang="ru-RU" sz="1900" dirty="0" err="1"/>
              <a:t>підбір</a:t>
            </a:r>
            <a:r>
              <a:rPr lang="ru-RU" sz="1900" dirty="0"/>
              <a:t> до тексту. </a:t>
            </a:r>
            <a:r>
              <a:rPr lang="ru-RU" sz="1900" dirty="0" err="1"/>
              <a:t>Відстань</a:t>
            </a:r>
            <a:r>
              <a:rPr lang="ru-RU" sz="1900" dirty="0"/>
              <a:t> </a:t>
            </a:r>
            <a:r>
              <a:rPr lang="ru-RU" sz="1900" dirty="0" err="1"/>
              <a:t>між</a:t>
            </a:r>
            <a:r>
              <a:rPr lang="ru-RU" sz="1900" dirty="0"/>
              <a:t> заголовком (за </a:t>
            </a:r>
            <a:r>
              <a:rPr lang="ru-RU" sz="1900" dirty="0" err="1"/>
              <a:t>винятком</a:t>
            </a:r>
            <a:r>
              <a:rPr lang="ru-RU" sz="1900" dirty="0"/>
              <a:t> заголовка пункту) та текстом </a:t>
            </a:r>
            <a:r>
              <a:rPr lang="ru-RU" sz="1900" dirty="0" err="1"/>
              <a:t>має</a:t>
            </a:r>
            <a:r>
              <a:rPr lang="ru-RU" sz="1900" dirty="0"/>
              <a:t> </a:t>
            </a:r>
            <a:r>
              <a:rPr lang="ru-RU" sz="1900" dirty="0" err="1"/>
              <a:t>дорівнювати</a:t>
            </a:r>
            <a:r>
              <a:rPr lang="ru-RU" sz="1900" dirty="0"/>
              <a:t> 3-4 </a:t>
            </a:r>
            <a:r>
              <a:rPr lang="ru-RU" sz="1900" dirty="0" err="1"/>
              <a:t>інтервали</a:t>
            </a:r>
            <a:r>
              <a:rPr lang="ru-RU" sz="1900" dirty="0"/>
              <a:t>.</a:t>
            </a:r>
            <a:endParaRPr lang="uk-UA" sz="1900" dirty="0"/>
          </a:p>
        </p:txBody>
      </p:sp>
    </p:spTree>
    <p:extLst>
      <p:ext uri="{BB962C8B-B14F-4D97-AF65-F5344CB8AC3E}">
        <p14:creationId xmlns:p14="http://schemas.microsoft.com/office/powerpoint/2010/main" val="2432777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7527" y="1463182"/>
            <a:ext cx="8109527" cy="4692854"/>
          </a:xfrm>
        </p:spPr>
        <p:txBody>
          <a:bodyPr>
            <a:noAutofit/>
          </a:bodyPr>
          <a:lstStyle/>
          <a:p>
            <a:pPr marL="0" indent="0" algn="ctr">
              <a:buNone/>
            </a:pPr>
            <a:r>
              <a:rPr lang="ru-RU" b="1" i="1" dirty="0"/>
              <a:t>4.2.Правила </a:t>
            </a:r>
            <a:r>
              <a:rPr lang="uk-UA" b="1" i="1" dirty="0"/>
              <a:t>нумерації</a:t>
            </a:r>
            <a:r>
              <a:rPr lang="ru-RU" b="1" i="1" dirty="0"/>
              <a:t> в </a:t>
            </a:r>
            <a:r>
              <a:rPr lang="ru-RU" b="1" i="1" dirty="0" err="1"/>
              <a:t>роботі</a:t>
            </a:r>
            <a:r>
              <a:rPr lang="ru-RU" b="1" i="1" dirty="0"/>
              <a:t>.</a:t>
            </a:r>
          </a:p>
          <a:p>
            <a:pPr marL="0" indent="0" algn="just">
              <a:buNone/>
            </a:pPr>
            <a:r>
              <a:rPr lang="ru-RU" dirty="0"/>
              <a:t>	</a:t>
            </a:r>
            <a:r>
              <a:rPr lang="uk-UA" dirty="0"/>
              <a:t>Нумерація сторінок, розділів, підрозділів, пунктів, рисунків, таблиць, формул подається арабськими цифрами без </a:t>
            </a:r>
            <a:r>
              <a:rPr lang="uk-UA" dirty="0" err="1"/>
              <a:t>знака</a:t>
            </a:r>
            <a:r>
              <a:rPr lang="uk-UA" dirty="0"/>
              <a:t> «№».</a:t>
            </a:r>
          </a:p>
          <a:p>
            <a:pPr marL="0" indent="0" algn="just">
              <a:buNone/>
            </a:pPr>
            <a:r>
              <a:rPr lang="uk-UA" dirty="0"/>
              <a:t>	Всі сторінки роботи, враховуючи титульну сторінку, анотацію і додатки, нумеруються </a:t>
            </a:r>
            <a:r>
              <a:rPr lang="uk-UA" dirty="0" err="1"/>
              <a:t>наскрізно</a:t>
            </a:r>
            <a:r>
              <a:rPr lang="uk-UA" dirty="0"/>
              <a:t>, номер на титульній сторінці не ставиться, а на наступних сторінках проставляється у правому верхньому куті сторінки без крапки в кінці.</a:t>
            </a:r>
          </a:p>
          <a:p>
            <a:pPr marL="0" indent="0" algn="just">
              <a:buNone/>
            </a:pPr>
            <a:r>
              <a:rPr lang="ru-RU" dirty="0"/>
              <a:t>	</a:t>
            </a:r>
            <a:r>
              <a:rPr lang="uk-UA" dirty="0"/>
              <a:t>Нумеруються тільки розділи основної частини. Зміст, вступ, висновки не нумеруються, тобто не можна друкувати: «1. ВСТУП» або «РОЗДІЛ 6. ВИСНОВКИ». Номер розділу ставиться після слова «РОЗДІЛ», після номера крапка не ставиться.</a:t>
            </a:r>
          </a:p>
          <a:p>
            <a:pPr marL="0" indent="0" algn="just">
              <a:buNone/>
            </a:pPr>
            <a:r>
              <a:rPr lang="uk-UA" dirty="0"/>
              <a:t>	Заголовок розділу друкується з нового рядка. </a:t>
            </a:r>
          </a:p>
          <a:p>
            <a:pPr marL="0" indent="0" algn="just">
              <a:buNone/>
            </a:pPr>
            <a:endParaRPr lang="uk-UA" dirty="0"/>
          </a:p>
          <a:p>
            <a:pPr marL="0" indent="0" algn="just">
              <a:buNone/>
            </a:pPr>
            <a:r>
              <a:rPr lang="ru-RU" dirty="0"/>
              <a:t>	</a:t>
            </a:r>
            <a:endParaRPr lang="uk-UA" dirty="0"/>
          </a:p>
        </p:txBody>
      </p:sp>
    </p:spTree>
    <p:extLst>
      <p:ext uri="{BB962C8B-B14F-4D97-AF65-F5344CB8AC3E}">
        <p14:creationId xmlns:p14="http://schemas.microsoft.com/office/powerpoint/2010/main" val="2423511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5854" y="646546"/>
            <a:ext cx="7296726" cy="4665143"/>
          </a:xfrm>
        </p:spPr>
        <p:txBody>
          <a:bodyPr>
            <a:noAutofit/>
          </a:bodyPr>
          <a:lstStyle/>
          <a:p>
            <a:pPr marL="0" indent="0" algn="just">
              <a:buNone/>
            </a:pPr>
            <a:r>
              <a:rPr lang="ru-RU" dirty="0"/>
              <a:t>	</a:t>
            </a:r>
            <a:r>
              <a:rPr lang="uk-UA" dirty="0"/>
              <a:t>Підрозділи нумеруються у межах кожного розділу за правилом: (номер розділу).(номер підрозділу). </a:t>
            </a:r>
          </a:p>
          <a:p>
            <a:pPr marL="0" indent="0" algn="just">
              <a:buNone/>
            </a:pPr>
            <a:r>
              <a:rPr lang="uk-UA" dirty="0"/>
              <a:t>	У кінці номера підрозділу має стояти крапка, наприклад: «2.4.». </a:t>
            </a:r>
          </a:p>
          <a:p>
            <a:pPr marL="0" indent="0" algn="just">
              <a:buNone/>
            </a:pPr>
            <a:r>
              <a:rPr lang="uk-UA" dirty="0"/>
              <a:t>	Заголовок підрозділу наводиться у тому ж рядку. </a:t>
            </a:r>
          </a:p>
          <a:p>
            <a:pPr marL="0" indent="0" algn="just">
              <a:buNone/>
            </a:pPr>
            <a:r>
              <a:rPr lang="uk-UA" dirty="0"/>
              <a:t>	Пункти нумеруються у межах кожного підрозділу так: (номер розділу).(номер підрозділу).(номер пункту), наприклад: «2.3.4.». </a:t>
            </a:r>
          </a:p>
          <a:p>
            <a:pPr marL="0" indent="0" algn="just">
              <a:buNone/>
            </a:pPr>
            <a:r>
              <a:rPr lang="uk-UA" dirty="0"/>
              <a:t>	Заголовок пункту наводиться у тому ж рядку, але пункт може й не мати заголовка. У кінці назв розділів, підрозділів, пунктів крапка не ставиться. </a:t>
            </a:r>
          </a:p>
          <a:p>
            <a:pPr marL="0" indent="0" algn="just">
              <a:buNone/>
            </a:pPr>
            <a:r>
              <a:rPr lang="uk-UA" dirty="0"/>
              <a:t>	Формули нумеруються в межах розділу. Наприклад, «формула (2.3)» означає «формула 3 розділу 2» (наявність підрозділів на нумерацію не впливає). Формули, на які немає посилань, можна не нумерувати. Номер необхідно брати в круглі дужки і розміщувати на правому полі сторінки на рівні нижнього рядка формули, якої він стосується.</a:t>
            </a:r>
          </a:p>
          <a:p>
            <a:pPr marL="0" indent="0" algn="just">
              <a:buNone/>
            </a:pPr>
            <a:r>
              <a:rPr lang="ru-RU" dirty="0"/>
              <a:t>	</a:t>
            </a:r>
            <a:endParaRPr lang="uk-UA" dirty="0"/>
          </a:p>
        </p:txBody>
      </p:sp>
    </p:spTree>
    <p:extLst>
      <p:ext uri="{BB962C8B-B14F-4D97-AF65-F5344CB8AC3E}">
        <p14:creationId xmlns:p14="http://schemas.microsoft.com/office/powerpoint/2010/main" val="3224121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8982" y="748145"/>
            <a:ext cx="7482147" cy="5376344"/>
          </a:xfrm>
        </p:spPr>
        <p:txBody>
          <a:bodyPr/>
          <a:lstStyle/>
          <a:p>
            <a:pPr marL="0" indent="0" algn="just">
              <a:buNone/>
            </a:pPr>
            <a:r>
              <a:rPr lang="ru-RU" dirty="0"/>
              <a:t>	</a:t>
            </a:r>
            <a:r>
              <a:rPr lang="uk-UA" dirty="0"/>
              <a:t>Рисунки нумеруються в межах розділу арабськими цифрами (аналогічно до формул та підрозділів) і позначаються словом «Рис.», наприклад «Рис. 1.2».</a:t>
            </a:r>
          </a:p>
          <a:p>
            <a:pPr marL="0" indent="0" algn="just">
              <a:buNone/>
            </a:pPr>
            <a:r>
              <a:rPr lang="uk-UA" dirty="0"/>
              <a:t>	Таблиці нумеруються послідовно в межах розділу. У правому верхньому куті над заголовком таблиці розміщується напис «Таблиця» із зазначенням її номера.</a:t>
            </a:r>
          </a:p>
          <a:p>
            <a:pPr marL="0" indent="0" algn="just">
              <a:buNone/>
            </a:pPr>
            <a:r>
              <a:rPr lang="uk-UA" dirty="0"/>
              <a:t>Номер таблиці складається з номера розділу та порядкового номера таблиці, між</a:t>
            </a:r>
          </a:p>
          <a:p>
            <a:pPr marL="0" indent="0" algn="just">
              <a:buNone/>
            </a:pPr>
            <a:r>
              <a:rPr lang="uk-UA" dirty="0"/>
              <a:t>якими ставиться крапка, наприклад: </a:t>
            </a:r>
            <a:r>
              <a:rPr lang="ru-RU" dirty="0"/>
              <a:t>«</a:t>
            </a:r>
            <a:r>
              <a:rPr lang="ru-RU" dirty="0" err="1"/>
              <a:t>Таблиця</a:t>
            </a:r>
            <a:r>
              <a:rPr lang="ru-RU" dirty="0"/>
              <a:t> 2.3».</a:t>
            </a:r>
          </a:p>
          <a:p>
            <a:pPr marL="0" indent="0" algn="just">
              <a:buNone/>
            </a:pPr>
            <a:r>
              <a:rPr lang="ru-RU" dirty="0"/>
              <a:t>	</a:t>
            </a:r>
            <a:r>
              <a:rPr lang="ru-RU" dirty="0" err="1"/>
              <a:t>Додатки</a:t>
            </a:r>
            <a:r>
              <a:rPr lang="ru-RU" dirty="0"/>
              <a:t> </a:t>
            </a:r>
            <a:r>
              <a:rPr lang="ru-RU" dirty="0" err="1"/>
              <a:t>оформлюються</a:t>
            </a:r>
            <a:r>
              <a:rPr lang="ru-RU" dirty="0"/>
              <a:t> як </a:t>
            </a:r>
            <a:r>
              <a:rPr lang="ru-RU" dirty="0" err="1"/>
              <a:t>безпосереднє</a:t>
            </a:r>
            <a:r>
              <a:rPr lang="ru-RU" dirty="0"/>
              <a:t> </a:t>
            </a:r>
            <a:r>
              <a:rPr lang="ru-RU" dirty="0" err="1"/>
              <a:t>продовження</a:t>
            </a:r>
            <a:r>
              <a:rPr lang="ru-RU" dirty="0"/>
              <a:t> </a:t>
            </a:r>
            <a:r>
              <a:rPr lang="ru-RU" dirty="0" err="1"/>
              <a:t>роботи</a:t>
            </a:r>
            <a:r>
              <a:rPr lang="ru-RU" dirty="0"/>
              <a:t> на </a:t>
            </a:r>
            <a:r>
              <a:rPr lang="ru-RU" dirty="0" err="1"/>
              <a:t>наступних</a:t>
            </a:r>
            <a:r>
              <a:rPr lang="ru-RU" dirty="0"/>
              <a:t> </a:t>
            </a:r>
            <a:r>
              <a:rPr lang="uk-UA" dirty="0"/>
              <a:t>сторінках. Вони розміщуються в порядку посилань у тексті роботи. Кожен із додатків має розміщуватись на окремій сторінці. Додаток має мати заголовок, який друкується угорі симетрично відносно тексту. Додатки нумеруються великими українськими літерами і позначаються словом «Додаток», наприклад: «Додаток Б».</a:t>
            </a:r>
          </a:p>
          <a:p>
            <a:pPr marL="0" indent="0" algn="just">
              <a:buNone/>
            </a:pPr>
            <a:endParaRPr lang="uk-UA" dirty="0"/>
          </a:p>
          <a:p>
            <a:pPr marL="0" indent="0" algn="just">
              <a:buNone/>
            </a:pPr>
            <a:endParaRPr lang="uk-UA" dirty="0"/>
          </a:p>
          <a:p>
            <a:pPr marL="0" indent="0" algn="just">
              <a:buNone/>
            </a:pPr>
            <a:endParaRPr lang="uk-UA" dirty="0"/>
          </a:p>
        </p:txBody>
      </p:sp>
    </p:spTree>
    <p:extLst>
      <p:ext uri="{BB962C8B-B14F-4D97-AF65-F5344CB8AC3E}">
        <p14:creationId xmlns:p14="http://schemas.microsoft.com/office/powerpoint/2010/main" val="3030204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628072"/>
            <a:ext cx="8007927" cy="5219326"/>
          </a:xfrm>
        </p:spPr>
        <p:txBody>
          <a:bodyPr>
            <a:noAutofit/>
          </a:bodyPr>
          <a:lstStyle/>
          <a:p>
            <a:pPr marL="0" indent="0" algn="ctr">
              <a:buNone/>
            </a:pPr>
            <a:r>
              <a:rPr lang="uk-UA" dirty="0"/>
              <a:t>	</a:t>
            </a:r>
            <a:r>
              <a:rPr lang="uk-UA" b="1" i="1" dirty="0"/>
              <a:t>4.3. Правила цитування та посилання на використані джерела</a:t>
            </a:r>
            <a:r>
              <a:rPr lang="uk-UA" dirty="0"/>
              <a:t>.</a:t>
            </a:r>
          </a:p>
          <a:p>
            <a:pPr marL="0" indent="0" algn="just">
              <a:buNone/>
            </a:pPr>
            <a:r>
              <a:rPr lang="uk-UA" dirty="0"/>
              <a:t>	Під час написання науково-дослідницької роботи слід використовувати посилання на наукові джерела, матеріали, ідеї, висновки, результати, які використовуються в роботі. Це дає можливість перевірити наведені відомості. У посиланнях слід вказувати останні видання публікацій. Якщо в роботі використовуються відомості з матеріалів з великою кількістю сторінок, тоді слід точно вказати номери сторінок, ілюстрацій, таблиць, формул із джерела.</a:t>
            </a:r>
          </a:p>
          <a:p>
            <a:pPr marL="0" indent="0" algn="just">
              <a:buNone/>
            </a:pPr>
            <a:r>
              <a:rPr lang="uk-UA" dirty="0"/>
              <a:t>	Посилання в тексті роботи на джерела зазначається порядковим номером за переліком посилань, виділеним двома квадратними дужками, наприклад, «... У працях [1-7]...». Якщо в тексті науково-дослідницької роботи необхідно зробити посилання на конкретні відомості, цитата наводиться в лапках, а посилання беруться у квадратні дужки із зазначенням порядкового номера джерела в списку використаних джерел та відповідної сторінки. Наприклад: «… набуття наукового знання передбачає оперування фактами, які характеризують певне явище, розробку наукової гіпотези (теорії), яка пояснює те чи інше явище і постановку експерименту для доведення висунутої теорії [8, с. 37]».</a:t>
            </a:r>
          </a:p>
          <a:p>
            <a:pPr marL="0" indent="0" algn="just">
              <a:buNone/>
            </a:pPr>
            <a:r>
              <a:rPr lang="uk-UA" dirty="0"/>
              <a:t>	</a:t>
            </a:r>
          </a:p>
        </p:txBody>
      </p:sp>
    </p:spTree>
    <p:extLst>
      <p:ext uri="{BB962C8B-B14F-4D97-AF65-F5344CB8AC3E}">
        <p14:creationId xmlns:p14="http://schemas.microsoft.com/office/powerpoint/2010/main" val="1474521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709" y="157018"/>
            <a:ext cx="8596668" cy="1320800"/>
          </a:xfrm>
        </p:spPr>
        <p:txBody>
          <a:bodyPr/>
          <a:lstStyle/>
          <a:p>
            <a:pPr algn="ctr"/>
            <a:r>
              <a:rPr lang="uk-UA" dirty="0"/>
              <a:t>Фальсифікація, плагіат</a:t>
            </a:r>
          </a:p>
        </p:txBody>
      </p:sp>
      <p:sp>
        <p:nvSpPr>
          <p:cNvPr id="3" name="Объект 2"/>
          <p:cNvSpPr>
            <a:spLocks noGrp="1"/>
          </p:cNvSpPr>
          <p:nvPr>
            <p:ph idx="1"/>
          </p:nvPr>
        </p:nvSpPr>
        <p:spPr>
          <a:xfrm>
            <a:off x="303606" y="817418"/>
            <a:ext cx="9403812" cy="5786582"/>
          </a:xfrm>
        </p:spPr>
        <p:txBody>
          <a:bodyPr>
            <a:noAutofit/>
          </a:bodyPr>
          <a:lstStyle/>
          <a:p>
            <a:pPr marL="0" indent="0" algn="just">
              <a:buNone/>
            </a:pPr>
            <a:r>
              <a:rPr lang="uk-UA" dirty="0"/>
              <a:t>	У процесі підготовки науково-дослідницької роботи особлива увагу слід звертати на недопущення порушення автором правил професійної етики. До таких порушень належать насамперед плагіат, фальсифікація даних і помилкове цитування.</a:t>
            </a:r>
          </a:p>
          <a:p>
            <a:pPr marL="0" indent="0" algn="just">
              <a:buNone/>
            </a:pPr>
            <a:r>
              <a:rPr lang="uk-UA" dirty="0"/>
              <a:t>Плагіат передбачає наявність прямих запозичень без відповідних посилань з усіх друкованих та електронних джерел, захищених раніше науково-дослідницьких робіт (статей, курсових, дипломних, магістерських робіт, кандидатських і докторських дисертацій).</a:t>
            </a:r>
          </a:p>
          <a:p>
            <a:pPr marL="0" indent="0" algn="just">
              <a:buNone/>
            </a:pPr>
            <a:r>
              <a:rPr lang="uk-UA" dirty="0"/>
              <a:t>	Фальсифікація передбачає підробку або зміну вихідних даних з метою доведення правильності висновку (гіпотези і т. ін.), а також умисне використання неправдивих даних як основу для аналізу.</a:t>
            </a:r>
          </a:p>
          <a:p>
            <a:pPr marL="0" indent="0" algn="just">
              <a:buNone/>
            </a:pPr>
            <a:r>
              <a:rPr lang="uk-UA" dirty="0"/>
              <a:t>	Помилковим вважається цитування, яке має посилання на джерело, яке такої інформації не містить.</a:t>
            </a:r>
          </a:p>
          <a:p>
            <a:pPr marL="0" indent="0" algn="just">
              <a:buNone/>
            </a:pPr>
            <a:r>
              <a:rPr lang="uk-UA" dirty="0"/>
              <a:t>	Згідно з науковим етикетом текст цитати необхідно точно відтворювати і наводити повністю, щоб не спотворити думки автора. Пропуск слів, речень, абзаців при цитуванні допускається без перекручення авторського тексту і позначається трьома крапками. У тексті роботи допускається непряме цитування автора (переказ, виклад думок автора своїми словами), при цьому </a:t>
            </a:r>
            <a:r>
              <a:rPr lang="ru-RU" dirty="0" err="1"/>
              <a:t>слід</a:t>
            </a:r>
            <a:r>
              <a:rPr lang="ru-RU" dirty="0"/>
              <a:t> точно </a:t>
            </a:r>
            <a:r>
              <a:rPr lang="ru-RU" dirty="0" err="1"/>
              <a:t>викладати</a:t>
            </a:r>
            <a:r>
              <a:rPr lang="ru-RU" dirty="0"/>
              <a:t> думки автора і </a:t>
            </a:r>
            <a:r>
              <a:rPr lang="ru-RU" dirty="0" err="1"/>
              <a:t>давати</a:t>
            </a:r>
            <a:r>
              <a:rPr lang="ru-RU" dirty="0"/>
              <a:t> </a:t>
            </a:r>
            <a:r>
              <a:rPr lang="ru-RU" dirty="0" err="1"/>
              <a:t>відповідні</a:t>
            </a:r>
            <a:r>
              <a:rPr lang="ru-RU" dirty="0"/>
              <a:t> </a:t>
            </a:r>
            <a:r>
              <a:rPr lang="ru-RU" dirty="0" err="1"/>
              <a:t>посилання</a:t>
            </a:r>
            <a:r>
              <a:rPr lang="ru-RU" dirty="0"/>
              <a:t> на </a:t>
            </a:r>
            <a:r>
              <a:rPr lang="ru-RU" dirty="0" err="1"/>
              <a:t>джерело</a:t>
            </a:r>
            <a:r>
              <a:rPr lang="ru-RU" dirty="0"/>
              <a:t>.</a:t>
            </a:r>
          </a:p>
          <a:p>
            <a:pPr marL="0" indent="0" algn="just">
              <a:buNone/>
            </a:pPr>
            <a:endParaRPr lang="uk-UA" dirty="0"/>
          </a:p>
          <a:p>
            <a:pPr marL="0" indent="0">
              <a:buNone/>
            </a:pPr>
            <a:endParaRPr lang="uk-UA" dirty="0"/>
          </a:p>
        </p:txBody>
      </p:sp>
    </p:spTree>
    <p:extLst>
      <p:ext uri="{BB962C8B-B14F-4D97-AF65-F5344CB8AC3E}">
        <p14:creationId xmlns:p14="http://schemas.microsoft.com/office/powerpoint/2010/main" val="3897117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677333" y="2160589"/>
            <a:ext cx="9150157" cy="3880773"/>
          </a:xfrm>
        </p:spPr>
        <p:txBody>
          <a:bodyPr/>
          <a:lstStyle/>
          <a:p>
            <a:pPr marL="0" indent="0" algn="just">
              <a:buNone/>
            </a:pPr>
            <a:r>
              <a:rPr lang="ru-RU" dirty="0"/>
              <a:t>	</a:t>
            </a:r>
            <a:r>
              <a:rPr lang="ru-RU" dirty="0" err="1"/>
              <a:t>Посилання</a:t>
            </a:r>
            <a:r>
              <a:rPr lang="ru-RU" dirty="0"/>
              <a:t> на </a:t>
            </a:r>
            <a:r>
              <a:rPr lang="ru-RU" dirty="0" err="1"/>
              <a:t>ілюстрації</a:t>
            </a:r>
            <a:r>
              <a:rPr lang="ru-RU" dirty="0"/>
              <a:t> в </a:t>
            </a:r>
            <a:r>
              <a:rPr lang="ru-RU" dirty="0" err="1"/>
              <a:t>тексті</a:t>
            </a:r>
            <a:r>
              <a:rPr lang="ru-RU" dirty="0"/>
              <a:t> </a:t>
            </a:r>
            <a:r>
              <a:rPr lang="ru-RU" dirty="0" err="1"/>
              <a:t>роботи</a:t>
            </a:r>
            <a:r>
              <a:rPr lang="ru-RU" dirty="0"/>
              <a:t> </a:t>
            </a:r>
            <a:r>
              <a:rPr lang="ru-RU" dirty="0" err="1"/>
              <a:t>вказуються</a:t>
            </a:r>
            <a:r>
              <a:rPr lang="ru-RU" dirty="0"/>
              <a:t> </a:t>
            </a:r>
            <a:r>
              <a:rPr lang="ru-RU" dirty="0" err="1"/>
              <a:t>порядковим</a:t>
            </a:r>
            <a:r>
              <a:rPr lang="ru-RU" dirty="0"/>
              <a:t> номером </a:t>
            </a:r>
            <a:r>
              <a:rPr lang="ru-RU" dirty="0" err="1"/>
              <a:t>ілюстрації</a:t>
            </a:r>
            <a:r>
              <a:rPr lang="ru-RU" dirty="0"/>
              <a:t>, </a:t>
            </a:r>
            <a:r>
              <a:rPr lang="ru-RU" dirty="0" err="1"/>
              <a:t>наприклад</a:t>
            </a:r>
            <a:r>
              <a:rPr lang="ru-RU" dirty="0"/>
              <a:t>, «рис. 1.2».</a:t>
            </a:r>
          </a:p>
          <a:p>
            <a:pPr marL="0" indent="0" algn="just">
              <a:buNone/>
            </a:pPr>
            <a:r>
              <a:rPr lang="ru-RU" dirty="0"/>
              <a:t>	</a:t>
            </a:r>
            <a:r>
              <a:rPr lang="ru-RU" dirty="0" err="1"/>
              <a:t>Посилання</a:t>
            </a:r>
            <a:r>
              <a:rPr lang="ru-RU" dirty="0"/>
              <a:t> на </a:t>
            </a:r>
            <a:r>
              <a:rPr lang="ru-RU" dirty="0" err="1"/>
              <a:t>формули</a:t>
            </a:r>
            <a:r>
              <a:rPr lang="ru-RU" dirty="0"/>
              <a:t> </a:t>
            </a:r>
            <a:r>
              <a:rPr lang="ru-RU" dirty="0" err="1"/>
              <a:t>вказуються</a:t>
            </a:r>
            <a:r>
              <a:rPr lang="ru-RU" dirty="0"/>
              <a:t> </a:t>
            </a:r>
            <a:r>
              <a:rPr lang="ru-RU" dirty="0" err="1"/>
              <a:t>порядковим</a:t>
            </a:r>
            <a:r>
              <a:rPr lang="ru-RU" dirty="0"/>
              <a:t> номером </a:t>
            </a:r>
            <a:r>
              <a:rPr lang="ru-RU" dirty="0" err="1"/>
              <a:t>формули</a:t>
            </a:r>
            <a:r>
              <a:rPr lang="ru-RU" dirty="0"/>
              <a:t> в дужках, </a:t>
            </a:r>
            <a:r>
              <a:rPr lang="ru-RU" dirty="0" err="1"/>
              <a:t>наприклад</a:t>
            </a:r>
            <a:r>
              <a:rPr lang="ru-RU" dirty="0"/>
              <a:t> «... у </a:t>
            </a:r>
            <a:r>
              <a:rPr lang="ru-RU" dirty="0" err="1"/>
              <a:t>формулі</a:t>
            </a:r>
            <a:r>
              <a:rPr lang="ru-RU" dirty="0"/>
              <a:t> (2.1)».</a:t>
            </a:r>
          </a:p>
          <a:p>
            <a:pPr marL="0" indent="0" algn="just">
              <a:buNone/>
            </a:pPr>
            <a:r>
              <a:rPr lang="ru-RU" dirty="0"/>
              <a:t>	На </a:t>
            </a:r>
            <a:r>
              <a:rPr lang="ru-RU" dirty="0" err="1"/>
              <a:t>всі</a:t>
            </a:r>
            <a:r>
              <a:rPr lang="ru-RU" dirty="0"/>
              <a:t> </a:t>
            </a:r>
            <a:r>
              <a:rPr lang="ru-RU" dirty="0" err="1"/>
              <a:t>таблиці</a:t>
            </a:r>
            <a:r>
              <a:rPr lang="ru-RU" dirty="0"/>
              <a:t> </a:t>
            </a:r>
            <a:r>
              <a:rPr lang="ru-RU" dirty="0" err="1"/>
              <a:t>роботи</a:t>
            </a:r>
            <a:r>
              <a:rPr lang="ru-RU" dirty="0"/>
              <a:t> </a:t>
            </a:r>
            <a:r>
              <a:rPr lang="ru-RU" dirty="0" err="1"/>
              <a:t>мають</a:t>
            </a:r>
            <a:r>
              <a:rPr lang="ru-RU" dirty="0"/>
              <a:t> бути </a:t>
            </a:r>
            <a:r>
              <a:rPr lang="ru-RU" dirty="0" err="1"/>
              <a:t>посилання</a:t>
            </a:r>
            <a:r>
              <a:rPr lang="ru-RU" dirty="0"/>
              <a:t> в </a:t>
            </a:r>
            <a:r>
              <a:rPr lang="ru-RU" dirty="0" err="1"/>
              <a:t>тексті</a:t>
            </a:r>
            <a:r>
              <a:rPr lang="ru-RU" dirty="0"/>
              <a:t>, при </a:t>
            </a:r>
            <a:r>
              <a:rPr lang="ru-RU" dirty="0" err="1"/>
              <a:t>цьому</a:t>
            </a:r>
            <a:r>
              <a:rPr lang="ru-RU" dirty="0"/>
              <a:t> слово «</a:t>
            </a:r>
            <a:r>
              <a:rPr lang="ru-RU" dirty="0" err="1"/>
              <a:t>таблиця</a:t>
            </a:r>
            <a:r>
              <a:rPr lang="ru-RU" dirty="0"/>
              <a:t>» в </a:t>
            </a:r>
            <a:r>
              <a:rPr lang="ru-RU" dirty="0" err="1"/>
              <a:t>тексті</a:t>
            </a:r>
            <a:r>
              <a:rPr lang="ru-RU" dirty="0"/>
              <a:t> </a:t>
            </a:r>
            <a:r>
              <a:rPr lang="ru-RU" dirty="0" err="1"/>
              <a:t>пишуть</a:t>
            </a:r>
            <a:r>
              <a:rPr lang="ru-RU" dirty="0"/>
              <a:t> </a:t>
            </a:r>
            <a:r>
              <a:rPr lang="ru-RU" dirty="0" err="1"/>
              <a:t>скорочено</a:t>
            </a:r>
            <a:r>
              <a:rPr lang="ru-RU" dirty="0"/>
              <a:t>, </a:t>
            </a:r>
            <a:r>
              <a:rPr lang="ru-RU" dirty="0" err="1"/>
              <a:t>наприклад</a:t>
            </a:r>
            <a:r>
              <a:rPr lang="ru-RU" dirty="0"/>
              <a:t>: «...у табл. 1.2».</a:t>
            </a:r>
          </a:p>
          <a:p>
            <a:pPr marL="0" indent="0" algn="just">
              <a:buNone/>
            </a:pPr>
            <a:r>
              <a:rPr lang="ru-RU" dirty="0"/>
              <a:t>	У </a:t>
            </a:r>
            <a:r>
              <a:rPr lang="ru-RU" dirty="0" err="1"/>
              <a:t>повторних</a:t>
            </a:r>
            <a:r>
              <a:rPr lang="ru-RU" dirty="0"/>
              <a:t> </a:t>
            </a:r>
            <a:r>
              <a:rPr lang="ru-RU" dirty="0" err="1"/>
              <a:t>посиланнях</a:t>
            </a:r>
            <a:r>
              <a:rPr lang="ru-RU" dirty="0"/>
              <a:t> на </a:t>
            </a:r>
            <a:r>
              <a:rPr lang="ru-RU" dirty="0" err="1"/>
              <a:t>таблиці</a:t>
            </a:r>
            <a:r>
              <a:rPr lang="ru-RU" dirty="0"/>
              <a:t> та </a:t>
            </a:r>
            <a:r>
              <a:rPr lang="ru-RU" dirty="0" err="1"/>
              <a:t>ілюстрації</a:t>
            </a:r>
            <a:r>
              <a:rPr lang="ru-RU" dirty="0"/>
              <a:t> треба </a:t>
            </a:r>
            <a:r>
              <a:rPr lang="ru-RU" dirty="0" err="1"/>
              <a:t>вказувати</a:t>
            </a:r>
            <a:r>
              <a:rPr lang="ru-RU" dirty="0"/>
              <a:t> </a:t>
            </a:r>
            <a:r>
              <a:rPr lang="ru-RU" dirty="0" err="1"/>
              <a:t>скорочено</a:t>
            </a:r>
            <a:r>
              <a:rPr lang="ru-RU" dirty="0"/>
              <a:t> «дивись», </a:t>
            </a:r>
            <a:r>
              <a:rPr lang="ru-RU" dirty="0" err="1"/>
              <a:t>наприклад</a:t>
            </a:r>
            <a:r>
              <a:rPr lang="ru-RU" dirty="0"/>
              <a:t>: «див. табл. 1.3».</a:t>
            </a:r>
            <a:endParaRPr lang="uk-UA" dirty="0"/>
          </a:p>
        </p:txBody>
      </p:sp>
    </p:spTree>
    <p:extLst>
      <p:ext uri="{BB962C8B-B14F-4D97-AF65-F5344CB8AC3E}">
        <p14:creationId xmlns:p14="http://schemas.microsoft.com/office/powerpoint/2010/main" val="2180656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2582" y="936711"/>
            <a:ext cx="8941493" cy="5921289"/>
          </a:xfrm>
        </p:spPr>
        <p:txBody>
          <a:bodyPr>
            <a:noAutofit/>
          </a:bodyPr>
          <a:lstStyle/>
          <a:p>
            <a:pPr marL="0" indent="0" algn="ctr">
              <a:buNone/>
            </a:pPr>
            <a:r>
              <a:rPr lang="uk-UA" b="1" i="1"/>
              <a:t>4.4. Правила </a:t>
            </a:r>
            <a:r>
              <a:rPr lang="uk-UA" b="1" i="1" dirty="0"/>
              <a:t>оформлення формул.</a:t>
            </a:r>
          </a:p>
          <a:p>
            <a:pPr marL="0" indent="0" algn="just">
              <a:buNone/>
            </a:pPr>
            <a:r>
              <a:rPr lang="uk-UA" dirty="0"/>
              <a:t>	Формули в тексті роботи розташовуються відразу після посилання на них. Вони відокремлюються від тексту інтервалами в один рядок зверху і знизу та розташовуються посередині сторінки. Формули, якщо вони громіздкі й складні, розташовуються на окремих рядках, це стосується і нумерованих формул. Декілька однотипних невеликих формул подаються в одному рядку через кому, а іноді невеликі нескладні формули розташовуються безпосередньо в тексті.</a:t>
            </a:r>
          </a:p>
          <a:p>
            <a:pPr marL="0" indent="0" algn="just">
              <a:buNone/>
            </a:pPr>
            <a:r>
              <a:rPr lang="uk-UA" dirty="0"/>
              <a:t>	Переноси у формулі допускаються лише на знаках рівності, плюс, мінус, множення і ділення з повторенням </a:t>
            </a:r>
            <a:r>
              <a:rPr lang="uk-UA" dirty="0" err="1"/>
              <a:t>знака</a:t>
            </a:r>
            <a:r>
              <a:rPr lang="uk-UA" dirty="0"/>
              <a:t> у наступному рядку.</a:t>
            </a:r>
          </a:p>
          <a:p>
            <a:pPr marL="0" indent="0" algn="just">
              <a:buNone/>
            </a:pPr>
            <a:r>
              <a:rPr lang="uk-UA" dirty="0"/>
              <a:t>	Символи і коефіцієнти, що наводяться у формулі, описуються безпосередньо під нею в тій послідовності, в якій згадуються у формулі. Значення кожного символу або числового коефіцієнта подається з нового рядка. Перший рядок починається словом «де» без двокрапки.</a:t>
            </a:r>
          </a:p>
          <a:p>
            <a:pPr marL="0" indent="0" algn="just">
              <a:buNone/>
            </a:pPr>
            <a:r>
              <a:rPr lang="uk-UA" dirty="0"/>
              <a:t>	Номер формули варто розміщувати на правому боці сторінки на рівні нижнього рядка формули.</a:t>
            </a:r>
          </a:p>
        </p:txBody>
      </p:sp>
    </p:spTree>
    <p:extLst>
      <p:ext uri="{BB962C8B-B14F-4D97-AF65-F5344CB8AC3E}">
        <p14:creationId xmlns:p14="http://schemas.microsoft.com/office/powerpoint/2010/main" val="855323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0217" y="92363"/>
            <a:ext cx="9125527" cy="5661891"/>
          </a:xfrm>
        </p:spPr>
        <p:txBody>
          <a:bodyPr>
            <a:noAutofit/>
          </a:bodyPr>
          <a:lstStyle/>
          <a:p>
            <a:pPr marL="0" indent="0" algn="ctr">
              <a:buNone/>
            </a:pPr>
            <a:r>
              <a:rPr lang="uk-UA" b="1" i="1" dirty="0"/>
              <a:t>4.5. Правила оформлення ілюстрацій і таблиць.</a:t>
            </a:r>
          </a:p>
          <a:p>
            <a:pPr marL="0" indent="0" algn="just">
              <a:buNone/>
            </a:pPr>
            <a:r>
              <a:rPr lang="uk-UA" dirty="0"/>
              <a:t>	Ілюстративний матеріал у роботі використовується з метою більш наочного подання та обґрунтування результатів досліджень. Найчастіше в науково дослідницьких роботах використовуються такі види ілюстративних матеріалів: креслення, рисунки, таблиці, діаграми, графіки, схеми, фотографії.</a:t>
            </a:r>
          </a:p>
          <a:p>
            <a:pPr marL="0" indent="0" algn="just">
              <a:buNone/>
            </a:pPr>
            <a:r>
              <a:rPr lang="uk-UA" dirty="0"/>
              <a:t>	Всі ілюстрації зазначаються у тексті роботи. Назва ілюстрації розміщується відразу після її номеру, внизу. </a:t>
            </a:r>
          </a:p>
          <a:p>
            <a:pPr marL="0" indent="0" algn="just">
              <a:buNone/>
            </a:pPr>
            <a:r>
              <a:rPr lang="uk-UA" dirty="0"/>
              <a:t>	Цифровий матеріал роботи оформлюється у вигляді таблиць. Слово «Таблиця» починається з великої літери, прописується курсивом і розміщується у верхньому правому куті сторінки, а її назва – посередині, симетрично до тексту і наводиться жирним шрифтом.</a:t>
            </a:r>
          </a:p>
          <a:p>
            <a:pPr marL="0" indent="0" algn="just">
              <a:buNone/>
            </a:pPr>
            <a:r>
              <a:rPr lang="ru-RU" dirty="0"/>
              <a:t>	Заголовки </a:t>
            </a:r>
            <a:r>
              <a:rPr lang="uk-UA" dirty="0"/>
              <a:t>рядків</a:t>
            </a:r>
            <a:r>
              <a:rPr lang="ru-RU" dirty="0"/>
              <a:t> та </a:t>
            </a:r>
            <a:r>
              <a:rPr lang="uk-UA" dirty="0"/>
              <a:t>стовпців таблиці мають починатися</a:t>
            </a:r>
            <a:r>
              <a:rPr lang="ru-RU" dirty="0"/>
              <a:t> з великих </a:t>
            </a:r>
            <a:r>
              <a:rPr lang="uk-UA" dirty="0"/>
              <a:t>літер</a:t>
            </a:r>
            <a:r>
              <a:rPr lang="ru-RU" dirty="0"/>
              <a:t>, </a:t>
            </a:r>
            <a:r>
              <a:rPr lang="uk-UA" dirty="0"/>
              <a:t>підзаголовки</a:t>
            </a:r>
            <a:r>
              <a:rPr lang="ru-RU" dirty="0"/>
              <a:t> з маленьких, </a:t>
            </a:r>
            <a:r>
              <a:rPr lang="ru-RU" dirty="0" err="1"/>
              <a:t>якщо</a:t>
            </a:r>
            <a:r>
              <a:rPr lang="ru-RU" dirty="0"/>
              <a:t> вони </a:t>
            </a:r>
            <a:r>
              <a:rPr lang="ru-RU" dirty="0" err="1"/>
              <a:t>складають</a:t>
            </a:r>
            <a:r>
              <a:rPr lang="ru-RU" dirty="0"/>
              <a:t> </a:t>
            </a:r>
            <a:r>
              <a:rPr lang="ru-RU" dirty="0" err="1"/>
              <a:t>одне</a:t>
            </a:r>
            <a:r>
              <a:rPr lang="ru-RU" dirty="0"/>
              <a:t> р</a:t>
            </a:r>
            <a:r>
              <a:rPr lang="uk-UA" dirty="0"/>
              <a:t>е</a:t>
            </a:r>
            <a:r>
              <a:rPr lang="ru-RU" dirty="0" err="1"/>
              <a:t>чення</a:t>
            </a:r>
            <a:r>
              <a:rPr lang="ru-RU" dirty="0"/>
              <a:t> </a:t>
            </a:r>
            <a:r>
              <a:rPr lang="uk-UA" dirty="0"/>
              <a:t>із заголовком, і з великих, якщо вони є самостійними. Висота рядків має бути не меншою за 8 мм.</a:t>
            </a:r>
          </a:p>
          <a:p>
            <a:pPr marL="0" indent="0" algn="just">
              <a:buNone/>
            </a:pPr>
            <a:r>
              <a:rPr lang="uk-UA" dirty="0"/>
              <a:t>	Таблиця розміщується (після першого згадування про неї) у тексті так, щоб її можна було читати без обертання переплетеного блока рукопису або з обертанням за стрілкою годинника. 	Таблицю з великою кількістю рядків можна переносити на наступну сторінку. У разі перенесення таблиці на інший аркуш слово «Таблиця», її номер і назва не повторюються, далі над іншими частинами праворуч пишуться слова «Продовж. табл.» і вказується тільки номер таблиці, наприклад: «Продовж. табл. 1.2».</a:t>
            </a:r>
          </a:p>
          <a:p>
            <a:pPr marL="0" indent="0" algn="just">
              <a:buNone/>
            </a:pPr>
            <a:endParaRPr lang="uk-UA" dirty="0"/>
          </a:p>
        </p:txBody>
      </p:sp>
    </p:spTree>
    <p:extLst>
      <p:ext uri="{BB962C8B-B14F-4D97-AF65-F5344CB8AC3E}">
        <p14:creationId xmlns:p14="http://schemas.microsoft.com/office/powerpoint/2010/main" val="4015257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5564" y="452583"/>
            <a:ext cx="8978438" cy="5588780"/>
          </a:xfrm>
        </p:spPr>
        <p:txBody>
          <a:bodyPr/>
          <a:lstStyle/>
          <a:p>
            <a:pPr marL="0" indent="0" algn="just">
              <a:buNone/>
            </a:pPr>
            <a:r>
              <a:rPr lang="uk-UA" b="1" dirty="0"/>
              <a:t>	</a:t>
            </a:r>
          </a:p>
          <a:p>
            <a:pPr marL="0" indent="0" algn="just">
              <a:buNone/>
            </a:pPr>
            <a:endParaRPr lang="uk-UA" b="1" u="sng" dirty="0"/>
          </a:p>
          <a:p>
            <a:pPr marL="0" indent="0" algn="just">
              <a:buNone/>
            </a:pPr>
            <a:r>
              <a:rPr lang="uk-UA" b="1" dirty="0"/>
              <a:t>	</a:t>
            </a:r>
            <a:r>
              <a:rPr lang="uk-UA" b="1" u="sng" dirty="0"/>
              <a:t>Мета: </a:t>
            </a:r>
            <a:r>
              <a:rPr lang="uk-UA" dirty="0"/>
              <a:t>засвоїти основні поняття щодо вимог та правил оформлення науково-дослідної роботи.</a:t>
            </a:r>
          </a:p>
          <a:p>
            <a:pPr marL="0" indent="0" algn="ctr">
              <a:buNone/>
            </a:pPr>
            <a:r>
              <a:rPr lang="uk-UA" dirty="0"/>
              <a:t>– Загальні положення.</a:t>
            </a:r>
          </a:p>
          <a:p>
            <a:pPr marL="0" indent="0" algn="ctr">
              <a:buNone/>
            </a:pPr>
            <a:r>
              <a:rPr lang="uk-UA" dirty="0"/>
              <a:t>– Структура роботи.</a:t>
            </a:r>
          </a:p>
          <a:p>
            <a:pPr marL="0" indent="0" algn="ctr">
              <a:buNone/>
            </a:pPr>
            <a:r>
              <a:rPr lang="uk-UA" dirty="0"/>
              <a:t>– Вимоги до змісту роботи.</a:t>
            </a:r>
          </a:p>
          <a:p>
            <a:pPr marL="0" indent="0" algn="ctr">
              <a:buNone/>
            </a:pPr>
            <a:r>
              <a:rPr lang="uk-UA" dirty="0"/>
              <a:t>– Правила оформлення роботи.</a:t>
            </a:r>
          </a:p>
          <a:p>
            <a:pPr marL="0" indent="0" algn="just">
              <a:buNone/>
            </a:pPr>
            <a:endParaRPr lang="uk-UA" dirty="0"/>
          </a:p>
          <a:p>
            <a:pPr marL="0" indent="0" algn="just">
              <a:buNone/>
            </a:pPr>
            <a:r>
              <a:rPr lang="uk-UA" dirty="0"/>
              <a:t>	</a:t>
            </a:r>
            <a:r>
              <a:rPr lang="uk-UA" b="1" u="sng" dirty="0"/>
              <a:t>Основні поняття:</a:t>
            </a:r>
            <a:r>
              <a:rPr lang="uk-UA" b="1" dirty="0"/>
              <a:t> </a:t>
            </a:r>
            <a:r>
              <a:rPr lang="uk-UA" i="1" dirty="0"/>
              <a:t>вимоги, правило, додаток, висновок, структура роботи, оформлення, анотація, поле, відступ, інтервал, умовні скорочення, розділ, вступ, джерела, шрифт, формат, відстань.</a:t>
            </a:r>
          </a:p>
        </p:txBody>
      </p:sp>
    </p:spTree>
    <p:extLst>
      <p:ext uri="{BB962C8B-B14F-4D97-AF65-F5344CB8AC3E}">
        <p14:creationId xmlns:p14="http://schemas.microsoft.com/office/powerpoint/2010/main" val="3265987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Питання для самоконтролю:</a:t>
            </a:r>
            <a:br>
              <a:rPr lang="uk-UA" dirty="0"/>
            </a:br>
            <a:endParaRPr lang="uk-UA" dirty="0"/>
          </a:p>
        </p:txBody>
      </p:sp>
      <p:sp>
        <p:nvSpPr>
          <p:cNvPr id="3" name="Объект 2"/>
          <p:cNvSpPr>
            <a:spLocks noGrp="1"/>
          </p:cNvSpPr>
          <p:nvPr>
            <p:ph idx="1"/>
          </p:nvPr>
        </p:nvSpPr>
        <p:spPr/>
        <p:txBody>
          <a:bodyPr/>
          <a:lstStyle/>
          <a:p>
            <a:pPr algn="ctr"/>
            <a:r>
              <a:rPr lang="uk-UA" dirty="0"/>
              <a:t>Особливості оформлення наукових публікацій.</a:t>
            </a:r>
          </a:p>
          <a:p>
            <a:pPr algn="ctr"/>
            <a:r>
              <a:rPr lang="uk-UA" dirty="0"/>
              <a:t>Основні вимоги до анотації дослідної роботи.</a:t>
            </a:r>
          </a:p>
          <a:p>
            <a:pPr algn="ctr"/>
            <a:r>
              <a:rPr lang="uk-UA" dirty="0"/>
              <a:t>Шляхи висвітлення результатів НДР.</a:t>
            </a:r>
          </a:p>
          <a:p>
            <a:pPr algn="ctr"/>
            <a:r>
              <a:rPr lang="uk-UA" dirty="0"/>
              <a:t>Вимоги до доповіді на захисті наукової роботи.</a:t>
            </a:r>
          </a:p>
          <a:p>
            <a:pPr algn="ctr"/>
            <a:r>
              <a:rPr lang="uk-UA" dirty="0"/>
              <a:t>Етапи захисту випускової роботи магістра.</a:t>
            </a:r>
          </a:p>
          <a:p>
            <a:pPr algn="ctr"/>
            <a:r>
              <a:rPr lang="uk-UA" dirty="0"/>
              <a:t>Можливість використання ілюстрацій у науковій роботі магістра.</a:t>
            </a:r>
          </a:p>
        </p:txBody>
      </p:sp>
    </p:spTree>
    <p:extLst>
      <p:ext uri="{BB962C8B-B14F-4D97-AF65-F5344CB8AC3E}">
        <p14:creationId xmlns:p14="http://schemas.microsoft.com/office/powerpoint/2010/main" val="951995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1. ЗАГАЛЬНІ ПОЛОЖЕННЯ</a:t>
            </a:r>
            <a:br>
              <a:rPr lang="uk-UA" dirty="0"/>
            </a:br>
            <a:endParaRPr lang="uk-UA" dirty="0"/>
          </a:p>
        </p:txBody>
      </p:sp>
      <p:sp>
        <p:nvSpPr>
          <p:cNvPr id="3" name="Объект 2"/>
          <p:cNvSpPr>
            <a:spLocks noGrp="1"/>
          </p:cNvSpPr>
          <p:nvPr>
            <p:ph idx="1"/>
          </p:nvPr>
        </p:nvSpPr>
        <p:spPr>
          <a:xfrm>
            <a:off x="424873" y="1487055"/>
            <a:ext cx="9301017" cy="5015345"/>
          </a:xfrm>
        </p:spPr>
        <p:txBody>
          <a:bodyPr>
            <a:normAutofit/>
          </a:bodyPr>
          <a:lstStyle/>
          <a:p>
            <a:pPr marL="0" indent="0" algn="just">
              <a:buNone/>
            </a:pPr>
            <a:r>
              <a:rPr lang="uk-UA" dirty="0"/>
              <a:t>	Кожна робота має ґрунтуватись на певній науковій та експериментальній базі, містити власні дані дослідів, спостережень, пошукової роботи; їх обробки, аналізу та узагальнення; посилання на відповідні наукові джерела та відображати власну позицію дослідника.</a:t>
            </a:r>
          </a:p>
          <a:p>
            <a:pPr marL="0" indent="0" algn="just">
              <a:buNone/>
            </a:pPr>
            <a:r>
              <a:rPr lang="uk-UA" dirty="0"/>
              <a:t>	</a:t>
            </a:r>
            <a:r>
              <a:rPr lang="uk-UA" i="1" dirty="0"/>
              <a:t>У роботі мають бути чітко відображені такі її аспекти</a:t>
            </a:r>
            <a:r>
              <a:rPr lang="uk-UA" dirty="0"/>
              <a:t>: </a:t>
            </a:r>
          </a:p>
          <a:p>
            <a:pPr algn="just"/>
            <a:r>
              <a:rPr lang="uk-UA" dirty="0"/>
              <a:t>визначення мети, об’єкта та предмета дослідження, </a:t>
            </a:r>
          </a:p>
          <a:p>
            <a:pPr algn="just"/>
            <a:r>
              <a:rPr lang="uk-UA" dirty="0"/>
              <a:t>завдання, </a:t>
            </a:r>
          </a:p>
          <a:p>
            <a:pPr algn="just"/>
            <a:r>
              <a:rPr lang="uk-UA" dirty="0"/>
              <a:t>методика дослідження,</a:t>
            </a:r>
          </a:p>
          <a:p>
            <a:pPr algn="just"/>
            <a:r>
              <a:rPr lang="uk-UA" dirty="0"/>
              <a:t>відмінність та перевага запропонованих підходів та результатів. </a:t>
            </a:r>
          </a:p>
          <a:p>
            <a:pPr marL="0" indent="0" algn="just">
              <a:buNone/>
            </a:pPr>
            <a:r>
              <a:rPr lang="uk-UA" dirty="0"/>
              <a:t>	</a:t>
            </a:r>
            <a:r>
              <a:rPr lang="uk-UA" i="1" dirty="0"/>
              <a:t>Зміст та результати досліджень </a:t>
            </a:r>
            <a:r>
              <a:rPr lang="uk-UA" dirty="0"/>
              <a:t>викладаються стисло, логічно, </a:t>
            </a:r>
            <a:r>
              <a:rPr lang="uk-UA" dirty="0" err="1"/>
              <a:t>грамотно</a:t>
            </a:r>
            <a:r>
              <a:rPr lang="uk-UA" dirty="0"/>
              <a:t> та аргументовано, без загальних слів, міркувань, бездоказових тверджень, тавтології.</a:t>
            </a:r>
          </a:p>
          <a:p>
            <a:pPr marL="0" indent="0" algn="just">
              <a:buNone/>
            </a:pPr>
            <a:r>
              <a:rPr lang="uk-UA" dirty="0"/>
              <a:t>	</a:t>
            </a:r>
            <a:r>
              <a:rPr lang="uk-UA" i="1" dirty="0"/>
              <a:t>Назва роботи </a:t>
            </a:r>
            <a:r>
              <a:rPr lang="uk-UA" dirty="0"/>
              <a:t>має бути стислою і відповідати суті наукової проблеми (завдання), що вирішується.</a:t>
            </a:r>
          </a:p>
        </p:txBody>
      </p:sp>
    </p:spTree>
    <p:extLst>
      <p:ext uri="{BB962C8B-B14F-4D97-AF65-F5344CB8AC3E}">
        <p14:creationId xmlns:p14="http://schemas.microsoft.com/office/powerpoint/2010/main" val="3612362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22036"/>
          </a:xfrm>
        </p:spPr>
        <p:txBody>
          <a:bodyPr/>
          <a:lstStyle/>
          <a:p>
            <a:pPr algn="ctr"/>
            <a:r>
              <a:rPr lang="uk-UA" dirty="0"/>
              <a:t>2. СТРУКТУРА РОБОТИ</a:t>
            </a:r>
          </a:p>
        </p:txBody>
      </p:sp>
      <p:sp>
        <p:nvSpPr>
          <p:cNvPr id="3" name="Объект 2"/>
          <p:cNvSpPr>
            <a:spLocks noGrp="1"/>
          </p:cNvSpPr>
          <p:nvPr>
            <p:ph idx="1"/>
          </p:nvPr>
        </p:nvSpPr>
        <p:spPr>
          <a:xfrm>
            <a:off x="341745" y="1431636"/>
            <a:ext cx="9439564" cy="4978399"/>
          </a:xfrm>
        </p:spPr>
        <p:txBody>
          <a:bodyPr>
            <a:normAutofit/>
          </a:bodyPr>
          <a:lstStyle/>
          <a:p>
            <a:pPr marL="0" indent="0" algn="just">
              <a:buNone/>
            </a:pPr>
            <a:r>
              <a:rPr lang="uk-UA" dirty="0"/>
              <a:t>	Робота має бути побудована за певною структурою. Основними її </a:t>
            </a:r>
            <a:r>
              <a:rPr lang="uk-UA" i="1" u="sng" dirty="0"/>
              <a:t>елементами</a:t>
            </a:r>
            <a:r>
              <a:rPr lang="uk-UA" dirty="0"/>
              <a:t> в порядку розташування є: </a:t>
            </a:r>
          </a:p>
          <a:p>
            <a:pPr algn="ctr"/>
            <a:r>
              <a:rPr lang="uk-UA" dirty="0"/>
              <a:t>титульний аркуш </a:t>
            </a:r>
          </a:p>
          <a:p>
            <a:pPr algn="ctr"/>
            <a:r>
              <a:rPr lang="uk-UA" dirty="0"/>
              <a:t>зміст </a:t>
            </a:r>
          </a:p>
          <a:p>
            <a:pPr algn="ctr"/>
            <a:r>
              <a:rPr lang="uk-UA" dirty="0"/>
              <a:t>перелік умовних позначень (за необхідності) </a:t>
            </a:r>
          </a:p>
          <a:p>
            <a:pPr algn="ctr"/>
            <a:r>
              <a:rPr lang="uk-UA" dirty="0"/>
              <a:t>вступ</a:t>
            </a:r>
          </a:p>
          <a:p>
            <a:pPr algn="ctr"/>
            <a:r>
              <a:rPr lang="uk-UA" dirty="0"/>
              <a:t>основна частина</a:t>
            </a:r>
          </a:p>
          <a:p>
            <a:pPr algn="ctr"/>
            <a:r>
              <a:rPr lang="uk-UA" dirty="0"/>
              <a:t>висновки</a:t>
            </a:r>
          </a:p>
          <a:p>
            <a:pPr algn="ctr"/>
            <a:r>
              <a:rPr lang="uk-UA" dirty="0"/>
              <a:t>список використаних джерел</a:t>
            </a:r>
          </a:p>
          <a:p>
            <a:pPr algn="ctr"/>
            <a:r>
              <a:rPr lang="uk-UA" dirty="0"/>
              <a:t>додатки (за необхідності)</a:t>
            </a:r>
          </a:p>
          <a:p>
            <a:pPr algn="ctr"/>
            <a:r>
              <a:rPr lang="uk-UA" dirty="0"/>
              <a:t> анотація</a:t>
            </a:r>
          </a:p>
        </p:txBody>
      </p:sp>
    </p:spTree>
    <p:extLst>
      <p:ext uri="{BB962C8B-B14F-4D97-AF65-F5344CB8AC3E}">
        <p14:creationId xmlns:p14="http://schemas.microsoft.com/office/powerpoint/2010/main" val="1122819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32873"/>
          </a:xfrm>
        </p:spPr>
        <p:txBody>
          <a:bodyPr>
            <a:normAutofit fontScale="90000"/>
          </a:bodyPr>
          <a:lstStyle/>
          <a:p>
            <a:pPr algn="ctr"/>
            <a:r>
              <a:rPr lang="uk-UA" dirty="0"/>
              <a:t>3. ВИМОГИ ДО ЗМІСТУ РОБОТИ</a:t>
            </a:r>
            <a:br>
              <a:rPr lang="uk-UA" dirty="0"/>
            </a:br>
            <a:endParaRPr lang="uk-UA" dirty="0"/>
          </a:p>
        </p:txBody>
      </p:sp>
      <p:sp>
        <p:nvSpPr>
          <p:cNvPr id="3" name="Объект 2"/>
          <p:cNvSpPr>
            <a:spLocks noGrp="1"/>
          </p:cNvSpPr>
          <p:nvPr>
            <p:ph idx="1"/>
          </p:nvPr>
        </p:nvSpPr>
        <p:spPr>
          <a:xfrm>
            <a:off x="452581" y="1625601"/>
            <a:ext cx="9264073" cy="5098472"/>
          </a:xfrm>
        </p:spPr>
        <p:txBody>
          <a:bodyPr>
            <a:normAutofit lnSpcReduction="10000"/>
          </a:bodyPr>
          <a:lstStyle/>
          <a:p>
            <a:pPr marL="0" indent="0" algn="ctr">
              <a:buNone/>
            </a:pPr>
            <a:r>
              <a:rPr lang="uk-UA" b="1" i="1" dirty="0"/>
              <a:t>3.1. Титульний аркуш.</a:t>
            </a:r>
          </a:p>
          <a:p>
            <a:pPr marL="0" indent="0" algn="just">
              <a:buNone/>
            </a:pPr>
            <a:r>
              <a:rPr lang="uk-UA" dirty="0"/>
              <a:t>	Титульний аркуш є першою сторінкою роботи, що заповнюється за зразком.</a:t>
            </a:r>
          </a:p>
          <a:p>
            <a:pPr marL="0" indent="0" algn="ctr">
              <a:buNone/>
            </a:pPr>
            <a:r>
              <a:rPr lang="uk-UA" b="1" i="1" dirty="0"/>
              <a:t>3.2. Зміст</a:t>
            </a:r>
          </a:p>
          <a:p>
            <a:pPr marL="0" indent="0" algn="just">
              <a:buNone/>
            </a:pPr>
            <a:r>
              <a:rPr lang="uk-UA" dirty="0"/>
              <a:t>	Зміст подається на початку роботи. Він містить найменування та номери початкових сторінок усіх розділів, підрозділів та пунктів (якщо вони мають заголовок), зокрема вступу, висновків до розділів, загальних висновків, додатків, списку використаних джерел тощо. </a:t>
            </a:r>
          </a:p>
          <a:p>
            <a:pPr marL="0" indent="0" algn="just">
              <a:buNone/>
            </a:pPr>
            <a:r>
              <a:rPr lang="uk-UA" dirty="0"/>
              <a:t>	Зміст фактично має бути планом науково-дослідницької роботи і відображати суть поставленої проблеми, структуру та логіку дослідження. </a:t>
            </a:r>
          </a:p>
          <a:p>
            <a:pPr marL="0" indent="0" algn="just">
              <a:buNone/>
            </a:pPr>
            <a:r>
              <a:rPr lang="uk-UA" dirty="0"/>
              <a:t>	Перелік умовних позначень, символів, скорочень і термінів (за необхідності). Якщо в роботі використано терміни та поняття у формі скорочень, то їх перелік слід оформити у вигляді окремого списку, який розміщується перед вступом. Перелік має розташовуватись двома стовпчиками. Ліворуч в абетковому порядку наводяться умовні позначення, символи, одиниці скорочення або терміни, праворуч — їх детальне тлумачення. Якщо у роботі абревіатури повторюються менше трьох разів, то перелік не складається, а їх розшифрування наводиться у тексті при першому згадуванні.</a:t>
            </a:r>
          </a:p>
          <a:p>
            <a:pPr marL="0" indent="0" algn="just">
              <a:buNone/>
            </a:pPr>
            <a:endParaRPr lang="uk-UA" dirty="0"/>
          </a:p>
        </p:txBody>
      </p:sp>
    </p:spTree>
    <p:extLst>
      <p:ext uri="{BB962C8B-B14F-4D97-AF65-F5344CB8AC3E}">
        <p14:creationId xmlns:p14="http://schemas.microsoft.com/office/powerpoint/2010/main" val="382964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690" y="526473"/>
            <a:ext cx="9125528" cy="5939762"/>
          </a:xfrm>
        </p:spPr>
        <p:txBody>
          <a:bodyPr>
            <a:noAutofit/>
          </a:bodyPr>
          <a:lstStyle/>
          <a:p>
            <a:pPr marL="0" indent="0" algn="ctr">
              <a:buNone/>
            </a:pPr>
            <a:r>
              <a:rPr lang="uk-UA" b="1" i="1" dirty="0"/>
              <a:t>3.3.Вступ.</a:t>
            </a:r>
          </a:p>
          <a:p>
            <a:pPr marL="0" indent="0" algn="just">
              <a:buNone/>
            </a:pPr>
            <a:r>
              <a:rPr lang="uk-UA" dirty="0"/>
              <a:t>	У вступі:</a:t>
            </a:r>
          </a:p>
          <a:p>
            <a:pPr algn="just"/>
            <a:r>
              <a:rPr lang="uk-UA" dirty="0"/>
              <a:t>коротко обґрунтовується актуальність та доцільність обраної теми, підкреслюється сутність проблеми; </a:t>
            </a:r>
          </a:p>
          <a:p>
            <a:pPr algn="just"/>
            <a:r>
              <a:rPr lang="uk-UA" dirty="0" err="1"/>
              <a:t>формулюється</a:t>
            </a:r>
            <a:r>
              <a:rPr lang="uk-UA" dirty="0"/>
              <a:t> мета роботи і зміст поставлених завдань, об’єкт і предмет дослідження, подається перелік використаних методів дослідження; дається характеристика роботи (теоретична, прикладна); </a:t>
            </a:r>
          </a:p>
          <a:p>
            <a:pPr algn="just"/>
            <a:r>
              <a:rPr lang="uk-UA" dirty="0"/>
              <a:t>Вказуються нові наукові положення, запропоновані автором особисто, відмінність одержаних результатів від відомих раніше та ступінь новизни (вперше одержано, удосконалено, набуло подальшого розвитку);</a:t>
            </a:r>
          </a:p>
          <a:p>
            <a:pPr algn="just"/>
            <a:r>
              <a:rPr lang="uk-UA" dirty="0"/>
              <a:t>повідомляється про наукове використання результатів досліджень або рекомендації щодо їх використання, для прикладних робіт — прикладну цінність отриманих результатів.</a:t>
            </a:r>
          </a:p>
          <a:p>
            <a:pPr marL="0" indent="0" algn="just">
              <a:buNone/>
            </a:pPr>
            <a:r>
              <a:rPr lang="uk-UA" dirty="0"/>
              <a:t>	У випадку використання у роботі ідей або розробок, що належать співавторам, слід вказати цей факт і зазначити конкретний особистий внесок учасника. Також вказуються відомості про публікацію роботи та апробацію її результатів (за наявності).</a:t>
            </a:r>
          </a:p>
          <a:p>
            <a:pPr marL="0" indent="0" algn="just">
              <a:buNone/>
            </a:pPr>
            <a:r>
              <a:rPr lang="uk-UA" dirty="0"/>
              <a:t>	Обсяг вступу — 2-3 сторінки.</a:t>
            </a:r>
          </a:p>
        </p:txBody>
      </p:sp>
    </p:spTree>
    <p:extLst>
      <p:ext uri="{BB962C8B-B14F-4D97-AF65-F5344CB8AC3E}">
        <p14:creationId xmlns:p14="http://schemas.microsoft.com/office/powerpoint/2010/main" val="1164807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0982" y="424873"/>
            <a:ext cx="8923020" cy="6086763"/>
          </a:xfrm>
        </p:spPr>
        <p:txBody>
          <a:bodyPr>
            <a:noAutofit/>
          </a:bodyPr>
          <a:lstStyle/>
          <a:p>
            <a:pPr marL="0" indent="0" algn="ctr">
              <a:buNone/>
            </a:pPr>
            <a:r>
              <a:rPr lang="uk-UA" b="1" i="1" dirty="0"/>
              <a:t>3.4.Основна частина.</a:t>
            </a:r>
          </a:p>
          <a:p>
            <a:pPr marL="0" indent="0" algn="just">
              <a:buNone/>
            </a:pPr>
            <a:r>
              <a:rPr lang="uk-UA" dirty="0"/>
              <a:t>	Основна частина науково-дослідницької роботи складається з розділів, підрозділів, пунктів, підпунктів.</a:t>
            </a:r>
          </a:p>
          <a:p>
            <a:pPr marL="0" indent="0" algn="just">
              <a:buNone/>
            </a:pPr>
            <a:r>
              <a:rPr lang="uk-UA" dirty="0"/>
              <a:t>	Кожний розділ починається з нової сторінки. У кінці кожного розділу </a:t>
            </a:r>
            <a:r>
              <a:rPr lang="uk-UA" dirty="0" err="1"/>
              <a:t>формулюються</a:t>
            </a:r>
            <a:r>
              <a:rPr lang="uk-UA" dirty="0"/>
              <a:t> висновки зі стислим викладенням наведених у розділі наукових і практичних результатів, що дає можливість звільнити основні висновки від другорядних подробиць.</a:t>
            </a:r>
          </a:p>
          <a:p>
            <a:pPr marL="0" indent="0" algn="just">
              <a:buNone/>
            </a:pPr>
            <a:r>
              <a:rPr lang="uk-UA" dirty="0"/>
              <a:t>	У основній частині роботи наводиться характеристика джерел для написання роботи та короткий огляд літератури з даної тематики, окреслюються основні етапи наукової думки за визначеною проблемою, вказуються питання, які залишилися невирішеними; обґрунтовується вибір напряму досліджень, наводиться методика і техніка дослідження; подаються відомості про обсяг дослідження; викладаються, аналізуються та узагальнюються отримані результати, дається їх оцінка.</a:t>
            </a:r>
          </a:p>
          <a:p>
            <a:pPr marL="0" indent="0" algn="just">
              <a:buNone/>
            </a:pPr>
            <a:r>
              <a:rPr lang="uk-UA" dirty="0"/>
              <a:t>	Зміст основної частини має відповідати темі роботи та повністю її розкривати.</a:t>
            </a:r>
          </a:p>
          <a:p>
            <a:pPr marL="0" indent="0">
              <a:buNone/>
            </a:pPr>
            <a:endParaRPr lang="uk-UA" dirty="0"/>
          </a:p>
        </p:txBody>
      </p:sp>
    </p:spTree>
    <p:extLst>
      <p:ext uri="{BB962C8B-B14F-4D97-AF65-F5344CB8AC3E}">
        <p14:creationId xmlns:p14="http://schemas.microsoft.com/office/powerpoint/2010/main" val="171285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9455" y="286327"/>
            <a:ext cx="8904547" cy="5755035"/>
          </a:xfrm>
        </p:spPr>
        <p:txBody>
          <a:bodyPr/>
          <a:lstStyle/>
          <a:p>
            <a:pPr marL="0" indent="0" algn="ctr">
              <a:buNone/>
            </a:pPr>
            <a:endParaRPr lang="uk-UA" b="1" i="1" dirty="0"/>
          </a:p>
          <a:p>
            <a:pPr marL="0" indent="0" algn="ctr">
              <a:buNone/>
            </a:pPr>
            <a:endParaRPr lang="uk-UA" b="1" i="1" dirty="0"/>
          </a:p>
          <a:p>
            <a:pPr marL="0" indent="0" algn="ctr">
              <a:buNone/>
            </a:pPr>
            <a:r>
              <a:rPr lang="uk-UA" b="1" i="1" dirty="0"/>
              <a:t>3.5.Висновки.</a:t>
            </a:r>
          </a:p>
          <a:p>
            <a:pPr marL="0" indent="0" algn="just">
              <a:buNone/>
            </a:pPr>
            <a:r>
              <a:rPr lang="uk-UA" dirty="0"/>
              <a:t>	</a:t>
            </a:r>
          </a:p>
          <a:p>
            <a:pPr marL="0" indent="0" algn="just">
              <a:buNone/>
            </a:pPr>
            <a:r>
              <a:rPr lang="uk-UA" dirty="0"/>
              <a:t>	Висновки мають містити стислий виклад результатів розв’язку наукової </a:t>
            </a:r>
            <a:r>
              <a:rPr lang="ru-RU" dirty="0" err="1"/>
              <a:t>проблеми</a:t>
            </a:r>
            <a:r>
              <a:rPr lang="ru-RU" dirty="0"/>
              <a:t> та </a:t>
            </a:r>
            <a:r>
              <a:rPr lang="ru-RU" dirty="0" err="1"/>
              <a:t>поставлених</a:t>
            </a:r>
            <a:r>
              <a:rPr lang="ru-RU" dirty="0"/>
              <a:t> </a:t>
            </a:r>
            <a:r>
              <a:rPr lang="ru-RU" dirty="0" err="1"/>
              <a:t>завдань</a:t>
            </a:r>
            <a:r>
              <a:rPr lang="ru-RU" dirty="0"/>
              <a:t>, </a:t>
            </a:r>
            <a:r>
              <a:rPr lang="ru-RU" dirty="0" err="1"/>
              <a:t>зроблених</a:t>
            </a:r>
            <a:r>
              <a:rPr lang="ru-RU" dirty="0"/>
              <a:t> у </a:t>
            </a:r>
            <a:r>
              <a:rPr lang="ru-RU" dirty="0" err="1"/>
              <a:t>процесі</a:t>
            </a:r>
            <a:r>
              <a:rPr lang="ru-RU" dirty="0"/>
              <a:t> </a:t>
            </a:r>
            <a:r>
              <a:rPr lang="ru-RU" dirty="0" err="1"/>
              <a:t>аналізу</a:t>
            </a:r>
            <a:r>
              <a:rPr lang="ru-RU" dirty="0"/>
              <a:t> </a:t>
            </a:r>
            <a:r>
              <a:rPr lang="ru-RU" dirty="0" err="1"/>
              <a:t>обраного</a:t>
            </a:r>
            <a:r>
              <a:rPr lang="ru-RU" dirty="0"/>
              <a:t> </a:t>
            </a:r>
            <a:r>
              <a:rPr lang="ru-RU" dirty="0" err="1"/>
              <a:t>матеріалу</a:t>
            </a:r>
            <a:r>
              <a:rPr lang="ru-RU" dirty="0"/>
              <a:t> </a:t>
            </a:r>
            <a:r>
              <a:rPr lang="ru-RU" dirty="0" err="1"/>
              <a:t>оцінок</a:t>
            </a:r>
            <a:r>
              <a:rPr lang="ru-RU" dirty="0"/>
              <a:t> та </a:t>
            </a:r>
            <a:r>
              <a:rPr lang="ru-RU" dirty="0" err="1"/>
              <a:t>узагальнень</a:t>
            </a:r>
            <a:r>
              <a:rPr lang="ru-RU" dirty="0"/>
              <a:t>. </a:t>
            </a:r>
          </a:p>
          <a:p>
            <a:pPr marL="0" indent="0" algn="just">
              <a:buNone/>
            </a:pPr>
            <a:r>
              <a:rPr lang="ru-RU" dirty="0"/>
              <a:t>	</a:t>
            </a:r>
          </a:p>
          <a:p>
            <a:pPr marL="0" indent="0" algn="just">
              <a:buNone/>
            </a:pPr>
            <a:r>
              <a:rPr lang="ru-RU" dirty="0"/>
              <a:t>	</a:t>
            </a:r>
            <a:r>
              <a:rPr lang="ru-RU" dirty="0" err="1"/>
              <a:t>Необхідно</a:t>
            </a:r>
            <a:r>
              <a:rPr lang="ru-RU" dirty="0"/>
              <a:t> </a:t>
            </a:r>
            <a:r>
              <a:rPr lang="ru-RU" dirty="0" err="1"/>
              <a:t>підкреслити</a:t>
            </a:r>
            <a:r>
              <a:rPr lang="ru-RU" dirty="0"/>
              <a:t> </a:t>
            </a:r>
            <a:r>
              <a:rPr lang="ru-RU" dirty="0" err="1"/>
              <a:t>їх</a:t>
            </a:r>
            <a:r>
              <a:rPr lang="ru-RU" dirty="0"/>
              <a:t> </a:t>
            </a:r>
            <a:r>
              <a:rPr lang="ru-RU" dirty="0" err="1"/>
              <a:t>самостійність</a:t>
            </a:r>
            <a:r>
              <a:rPr lang="ru-RU" dirty="0"/>
              <a:t>, новизну, </a:t>
            </a:r>
            <a:r>
              <a:rPr lang="ru-RU" dirty="0" err="1"/>
              <a:t>теоретичне</a:t>
            </a:r>
            <a:r>
              <a:rPr lang="ru-RU" dirty="0"/>
              <a:t> і (</a:t>
            </a:r>
            <a:r>
              <a:rPr lang="ru-RU" dirty="0" err="1"/>
              <a:t>або</a:t>
            </a:r>
            <a:r>
              <a:rPr lang="ru-RU" dirty="0"/>
              <a:t>) </a:t>
            </a:r>
            <a:r>
              <a:rPr lang="ru-RU" dirty="0" err="1"/>
              <a:t>прикладне</a:t>
            </a:r>
            <a:r>
              <a:rPr lang="ru-RU" dirty="0"/>
              <a:t> </a:t>
            </a:r>
            <a:r>
              <a:rPr lang="ru-RU" dirty="0" err="1"/>
              <a:t>значення</a:t>
            </a:r>
            <a:r>
              <a:rPr lang="ru-RU" dirty="0"/>
              <a:t>, </a:t>
            </a:r>
            <a:r>
              <a:rPr lang="ru-RU" dirty="0" err="1"/>
              <a:t>наголосити</a:t>
            </a:r>
            <a:r>
              <a:rPr lang="ru-RU" dirty="0"/>
              <a:t> на </a:t>
            </a:r>
            <a:r>
              <a:rPr lang="ru-RU" dirty="0" err="1"/>
              <a:t>кількісних</a:t>
            </a:r>
            <a:r>
              <a:rPr lang="ru-RU" dirty="0"/>
              <a:t> та </a:t>
            </a:r>
            <a:r>
              <a:rPr lang="ru-RU" dirty="0" err="1"/>
              <a:t>якісних</a:t>
            </a:r>
            <a:r>
              <a:rPr lang="ru-RU" dirty="0"/>
              <a:t> </a:t>
            </a:r>
            <a:r>
              <a:rPr lang="ru-RU" dirty="0" err="1"/>
              <a:t>показниках</a:t>
            </a:r>
            <a:r>
              <a:rPr lang="ru-RU" dirty="0"/>
              <a:t> </a:t>
            </a:r>
            <a:r>
              <a:rPr lang="ru-RU" dirty="0" err="1"/>
              <a:t>здобутих</a:t>
            </a:r>
            <a:r>
              <a:rPr lang="ru-RU" dirty="0"/>
              <a:t> </a:t>
            </a:r>
            <a:r>
              <a:rPr lang="ru-RU" dirty="0" err="1"/>
              <a:t>результатів</a:t>
            </a:r>
            <a:r>
              <a:rPr lang="ru-RU" dirty="0"/>
              <a:t>, </a:t>
            </a:r>
            <a:r>
              <a:rPr lang="ru-RU" dirty="0" err="1"/>
              <a:t>обґрунтувати</a:t>
            </a:r>
            <a:r>
              <a:rPr lang="ru-RU" dirty="0"/>
              <a:t> </a:t>
            </a:r>
            <a:r>
              <a:rPr lang="ru-RU" dirty="0" err="1"/>
              <a:t>достовірність</a:t>
            </a:r>
            <a:r>
              <a:rPr lang="ru-RU" dirty="0"/>
              <a:t> </a:t>
            </a:r>
            <a:r>
              <a:rPr lang="ru-RU" dirty="0" err="1"/>
              <a:t>результатів</a:t>
            </a:r>
            <a:r>
              <a:rPr lang="ru-RU" dirty="0"/>
              <a:t> та навести </a:t>
            </a:r>
            <a:r>
              <a:rPr lang="ru-RU" dirty="0" err="1"/>
              <a:t>рекомендації</a:t>
            </a:r>
            <a:r>
              <a:rPr lang="ru-RU" dirty="0"/>
              <a:t> </a:t>
            </a:r>
            <a:r>
              <a:rPr lang="ru-RU" dirty="0" err="1"/>
              <a:t>щодо</a:t>
            </a:r>
            <a:r>
              <a:rPr lang="ru-RU" dirty="0"/>
              <a:t> </a:t>
            </a:r>
            <a:r>
              <a:rPr lang="ru-RU" dirty="0" err="1"/>
              <a:t>їх</a:t>
            </a:r>
            <a:r>
              <a:rPr lang="ru-RU" dirty="0"/>
              <a:t> </a:t>
            </a:r>
            <a:r>
              <a:rPr lang="ru-RU" dirty="0" err="1"/>
              <a:t>використання</a:t>
            </a:r>
            <a:r>
              <a:rPr lang="ru-RU" dirty="0"/>
              <a:t>.</a:t>
            </a:r>
            <a:endParaRPr lang="uk-UA" dirty="0"/>
          </a:p>
          <a:p>
            <a:pPr marL="0" indent="0">
              <a:buNone/>
            </a:pPr>
            <a:endParaRPr lang="uk-UA" dirty="0"/>
          </a:p>
        </p:txBody>
      </p:sp>
    </p:spTree>
    <p:extLst>
      <p:ext uri="{BB962C8B-B14F-4D97-AF65-F5344CB8AC3E}">
        <p14:creationId xmlns:p14="http://schemas.microsoft.com/office/powerpoint/2010/main" val="4085034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2509" y="295565"/>
            <a:ext cx="8941493" cy="5745798"/>
          </a:xfrm>
        </p:spPr>
        <p:txBody>
          <a:bodyPr>
            <a:normAutofit/>
          </a:bodyPr>
          <a:lstStyle/>
          <a:p>
            <a:pPr marL="0" indent="0" algn="just">
              <a:buNone/>
            </a:pPr>
            <a:endParaRPr lang="uk-UA" b="1" i="1" dirty="0"/>
          </a:p>
          <a:p>
            <a:pPr marL="0" indent="0" algn="ctr">
              <a:buNone/>
            </a:pPr>
            <a:r>
              <a:rPr lang="uk-UA" b="1" i="1" dirty="0"/>
              <a:t>3.6.Список використаних джерел.</a:t>
            </a:r>
          </a:p>
          <a:p>
            <a:pPr marL="0" indent="0" algn="ctr">
              <a:buNone/>
            </a:pPr>
            <a:endParaRPr lang="uk-UA" b="1" i="1" dirty="0"/>
          </a:p>
          <a:p>
            <a:pPr marL="0" indent="0" algn="just">
              <a:buNone/>
            </a:pPr>
            <a:r>
              <a:rPr lang="uk-UA" dirty="0"/>
              <a:t>	</a:t>
            </a:r>
            <a:r>
              <a:rPr lang="uk-UA" i="1" u="sng" dirty="0"/>
              <a:t>Список використаних джерел </a:t>
            </a:r>
            <a:r>
              <a:rPr lang="uk-UA" dirty="0"/>
              <a:t>— елемент бібліографічного апарату, який містить бібліографічні описи використаних джерел.</a:t>
            </a:r>
          </a:p>
          <a:p>
            <a:pPr marL="0" indent="0" algn="just">
              <a:buNone/>
            </a:pPr>
            <a:r>
              <a:rPr lang="uk-UA" dirty="0"/>
              <a:t>	Список використаних джерел слід розміщувати одним із таких способів: у порядку появи посилань у тексті; в алфавітному порядку прізвищ перших авторів або заголовків, у хронологічному порядку.</a:t>
            </a:r>
          </a:p>
          <a:p>
            <a:pPr marL="0" indent="0" algn="just">
              <a:buNone/>
            </a:pPr>
            <a:r>
              <a:rPr lang="uk-UA" dirty="0"/>
              <a:t>	Відомості про джерела складаються відповідно до вимог, зазначених у стандартах: ДСТУ 3582 – 97 «Інформація та документація. Скорочення слів в українській мові у бібліографічному описі. </a:t>
            </a:r>
          </a:p>
          <a:p>
            <a:pPr marL="0" indent="0" algn="just">
              <a:buNone/>
            </a:pPr>
            <a:r>
              <a:rPr lang="uk-UA" dirty="0"/>
              <a:t>	Загальні вимоги та правила», ДСТУ 3008 – 95 «Документація. Звіти у сфері науки і техніки. Структура і правила оформлення».</a:t>
            </a:r>
          </a:p>
        </p:txBody>
      </p:sp>
    </p:spTree>
    <p:extLst>
      <p:ext uri="{BB962C8B-B14F-4D97-AF65-F5344CB8AC3E}">
        <p14:creationId xmlns:p14="http://schemas.microsoft.com/office/powerpoint/2010/main" val="317437460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114</Words>
  <Application>Microsoft Office PowerPoint</Application>
  <PresentationFormat>Широкий екран</PresentationFormat>
  <Paragraphs>131</Paragraphs>
  <Slides>20</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20</vt:i4>
      </vt:variant>
    </vt:vector>
  </HeadingPairs>
  <TitlesOfParts>
    <vt:vector size="21" baseType="lpstr">
      <vt:lpstr>Аспект</vt:lpstr>
      <vt:lpstr>ЗАГАЛЬНІ ВИМОГИ ТА ПРАВИЛА ОФОРМЛЕННЯ НАУКОВО- ДОСЛІДНОЇ РОБОТИ</vt:lpstr>
      <vt:lpstr>Презентація PowerPoint</vt:lpstr>
      <vt:lpstr>1. ЗАГАЛЬНІ ПОЛОЖЕННЯ </vt:lpstr>
      <vt:lpstr>2. СТРУКТУРА РОБОТИ</vt:lpstr>
      <vt:lpstr>3. ВИМОГИ ДО ЗМІСТУ РОБОТИ </vt:lpstr>
      <vt:lpstr>Презентація PowerPoint</vt:lpstr>
      <vt:lpstr>Презентація PowerPoint</vt:lpstr>
      <vt:lpstr>Презентація PowerPoint</vt:lpstr>
      <vt:lpstr>Презентація PowerPoint</vt:lpstr>
      <vt:lpstr>Презентація PowerPoint</vt:lpstr>
      <vt:lpstr>4. ПРАВИЛА ОФОРМЛЕННЯ РОБОТИ </vt:lpstr>
      <vt:lpstr>Презентація PowerPoint</vt:lpstr>
      <vt:lpstr>Презентація PowerPoint</vt:lpstr>
      <vt:lpstr>Презентація PowerPoint</vt:lpstr>
      <vt:lpstr>Презентація PowerPoint</vt:lpstr>
      <vt:lpstr>Фальсифікація, плагіат</vt:lpstr>
      <vt:lpstr>Презентація PowerPoint</vt:lpstr>
      <vt:lpstr>Презентація PowerPoint</vt:lpstr>
      <vt:lpstr>Презентація PowerPoint</vt:lpstr>
      <vt:lpstr>Питання для самоконтролю: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ЗАГАЛЬНІ ВИМОГИ ТА ПРАВИЛА ОФОРМЛЕННЯ НАУКОВО- ДОСЛІДНОЇ РОБОТИ</dc:title>
  <dc:creator>Ольга Чувичкина</dc:creator>
  <cp:lastModifiedBy>alinaberezhnaya3@gmail.com</cp:lastModifiedBy>
  <cp:revision>20</cp:revision>
  <dcterms:created xsi:type="dcterms:W3CDTF">2023-04-12T09:08:30Z</dcterms:created>
  <dcterms:modified xsi:type="dcterms:W3CDTF">2023-10-05T13:04:59Z</dcterms:modified>
</cp:coreProperties>
</file>