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6" r:id="rId3"/>
    <p:sldId id="277" r:id="rId4"/>
    <p:sldId id="278" r:id="rId5"/>
    <p:sldId id="279" r:id="rId6"/>
    <p:sldId id="271" r:id="rId7"/>
    <p:sldId id="273" r:id="rId8"/>
    <p:sldId id="260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61" r:id="rId18"/>
    <p:sldId id="262" r:id="rId19"/>
    <p:sldId id="263" r:id="rId20"/>
    <p:sldId id="264" r:id="rId21"/>
    <p:sldId id="265" r:id="rId22"/>
    <p:sldId id="266" r:id="rId23"/>
    <p:sldId id="268" r:id="rId24"/>
    <p:sldId id="269" r:id="rId25"/>
    <p:sldId id="270" r:id="rId26"/>
    <p:sldId id="275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6B02"/>
    <a:srgbClr val="00FF00"/>
    <a:srgbClr val="2268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8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A39E87-7289-4CFE-8969-EF9FB063C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5A6115-E7E0-4CA8-AF00-2B631CF24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C8E929-136B-4708-9294-23326A150095}" type="datetimeFigureOut">
              <a:rPr lang="ru-RU" smtClean="0"/>
              <a:pPr/>
              <a:t>09.07.2014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E85A68-9A0C-42AE-B958-5AF0BCE515C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Ферменти.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Номенклатура </a:t>
            </a:r>
            <a:r>
              <a:rPr lang="ru-RU" b="1" i="1" dirty="0" err="1" smtClean="0">
                <a:solidFill>
                  <a:srgbClr val="FF0000"/>
                </a:solidFill>
              </a:rPr>
              <a:t>і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класифікація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ферментів</a:t>
            </a:r>
            <a:r>
              <a:rPr lang="ru-RU" b="1" i="1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052513" y="396875"/>
            <a:ext cx="42687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dirty="0">
                <a:solidFill>
                  <a:schemeClr val="folHlink"/>
                </a:solidFill>
                <a:latin typeface="Arial" charset="0"/>
              </a:rPr>
              <a:t>1. </a:t>
            </a:r>
            <a:r>
              <a:rPr lang="ru-RU" sz="3200" b="1" dirty="0" err="1" smtClean="0">
                <a:solidFill>
                  <a:schemeClr val="folHlink"/>
                </a:solidFill>
                <a:latin typeface="Arial" charset="0"/>
              </a:rPr>
              <a:t>оксидоредуктази</a:t>
            </a:r>
            <a:endParaRPr lang="ru-RU" dirty="0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595313" y="1258888"/>
            <a:ext cx="63620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1.1. </a:t>
            </a:r>
            <a:r>
              <a:rPr lang="ru-RU" b="1" dirty="0" err="1" smtClean="0">
                <a:latin typeface="Arial" charset="0"/>
              </a:rPr>
              <a:t>Ферменти</a:t>
            </a:r>
            <a:r>
              <a:rPr lang="ru-RU" b="1" dirty="0" smtClean="0">
                <a:latin typeface="Arial" charset="0"/>
              </a:rPr>
              <a:t>, </a:t>
            </a:r>
            <a:r>
              <a:rPr lang="ru-RU" b="1" dirty="0" err="1" smtClean="0">
                <a:latin typeface="Arial" charset="0"/>
              </a:rPr>
              <a:t>що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діють</a:t>
            </a:r>
            <a:r>
              <a:rPr lang="ru-RU" b="1" dirty="0" smtClean="0">
                <a:latin typeface="Arial" charset="0"/>
              </a:rPr>
              <a:t> на </a:t>
            </a:r>
            <a:r>
              <a:rPr lang="ru-RU" b="1" dirty="0" err="1" smtClean="0">
                <a:latin typeface="Arial" charset="0"/>
              </a:rPr>
              <a:t>групу</a:t>
            </a:r>
            <a:r>
              <a:rPr lang="ru-RU" b="1" dirty="0" smtClean="0">
                <a:latin typeface="Arial" charset="0"/>
              </a:rPr>
              <a:t> СН-ОН</a:t>
            </a:r>
            <a:endParaRPr lang="ru-RU" dirty="0">
              <a:latin typeface="Arial" charset="0"/>
            </a:endParaRP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609600" y="1979613"/>
            <a:ext cx="827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R-CH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-OH    +    NAD</a:t>
            </a:r>
            <a:r>
              <a:rPr lang="en-US" b="1" baseline="30000">
                <a:solidFill>
                  <a:schemeClr val="folHlink"/>
                </a:solidFill>
                <a:latin typeface="Arial" charset="0"/>
              </a:rPr>
              <a:t>+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           R-CH=O    +   NADH   +   H</a:t>
            </a:r>
            <a:r>
              <a:rPr lang="en-US" b="1" baseline="30000">
                <a:solidFill>
                  <a:schemeClr val="folHlink"/>
                </a:solidFill>
                <a:latin typeface="Arial" charset="0"/>
              </a:rPr>
              <a:t>+</a:t>
            </a:r>
            <a:endParaRPr lang="ru-RU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3857620" y="2357430"/>
            <a:ext cx="914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381000" y="1905000"/>
            <a:ext cx="8610600" cy="6858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685800" y="3276600"/>
            <a:ext cx="65175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1.2. </a:t>
            </a:r>
            <a:r>
              <a:rPr lang="ru-RU" b="1" dirty="0" err="1" smtClean="0">
                <a:latin typeface="Arial" charset="0"/>
              </a:rPr>
              <a:t>Ферменти</a:t>
            </a:r>
            <a:r>
              <a:rPr lang="ru-RU" b="1" dirty="0" smtClean="0">
                <a:latin typeface="Arial" charset="0"/>
              </a:rPr>
              <a:t>, </a:t>
            </a:r>
            <a:r>
              <a:rPr lang="ru-RU" b="1" dirty="0" err="1" smtClean="0">
                <a:latin typeface="Arial" charset="0"/>
              </a:rPr>
              <a:t>що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діють</a:t>
            </a:r>
            <a:r>
              <a:rPr lang="ru-RU" b="1" dirty="0" smtClean="0">
                <a:latin typeface="Arial" charset="0"/>
              </a:rPr>
              <a:t> на </a:t>
            </a:r>
            <a:r>
              <a:rPr lang="ru-RU" b="1" dirty="0" err="1" smtClean="0">
                <a:latin typeface="Arial" charset="0"/>
              </a:rPr>
              <a:t>групу</a:t>
            </a:r>
            <a:r>
              <a:rPr lang="ru-RU" b="1" dirty="0" smtClean="0">
                <a:latin typeface="Arial" charset="0"/>
              </a:rPr>
              <a:t> СН-NН2</a:t>
            </a:r>
            <a:endParaRPr lang="ru-RU" dirty="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747713" y="4230688"/>
            <a:ext cx="6910387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</a:t>
            </a:r>
            <a:r>
              <a:rPr lang="ru-RU" b="1">
                <a:latin typeface="Arial" charset="0"/>
              </a:rPr>
              <a:t>H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-COOH   +  NAD</a:t>
            </a:r>
            <a:r>
              <a:rPr lang="ru-RU" b="1" baseline="30000">
                <a:solidFill>
                  <a:schemeClr val="folHlink"/>
                </a:solidFill>
                <a:latin typeface="Arial" charset="0"/>
              </a:rPr>
              <a:t>+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   +  </a:t>
            </a:r>
            <a:r>
              <a:rPr lang="ru-RU" b="1">
                <a:latin typeface="Arial" charset="0"/>
              </a:rPr>
              <a:t>H</a:t>
            </a:r>
            <a:r>
              <a:rPr lang="ru-RU" b="1" baseline="-25000">
                <a:latin typeface="Arial" charset="0"/>
              </a:rPr>
              <a:t>2</a:t>
            </a:r>
            <a:r>
              <a:rPr lang="ru-RU" b="1">
                <a:latin typeface="Arial" charset="0"/>
              </a:rPr>
              <a:t>O 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             </a:t>
            </a:r>
          </a:p>
          <a:p>
            <a:endParaRPr lang="ru-RU" b="1">
              <a:solidFill>
                <a:schemeClr val="folHlink"/>
              </a:solidFill>
              <a:latin typeface="Arial" charset="0"/>
            </a:endParaRPr>
          </a:p>
          <a:p>
            <a:endParaRPr lang="ru-RU" b="1">
              <a:solidFill>
                <a:schemeClr val="folHlink"/>
              </a:solidFill>
              <a:latin typeface="Arial" charset="0"/>
            </a:endParaRPr>
          </a:p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              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-C-COOH   +   NADH  +  H</a:t>
            </a:r>
            <a:r>
              <a:rPr lang="ru-RU" b="1" baseline="30000">
                <a:solidFill>
                  <a:schemeClr val="folHlink"/>
                </a:solidFill>
                <a:latin typeface="Arial" charset="0"/>
              </a:rPr>
              <a:t>+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   +  </a:t>
            </a:r>
            <a:r>
              <a:rPr lang="ru-RU" b="1">
                <a:latin typeface="Arial" charset="0"/>
              </a:rPr>
              <a:t> NH</a:t>
            </a:r>
            <a:r>
              <a:rPr lang="ru-RU" b="1" baseline="-25000">
                <a:latin typeface="Arial" charset="0"/>
              </a:rPr>
              <a:t>3</a:t>
            </a:r>
            <a:endParaRPr lang="ru-RU"/>
          </a:p>
        </p:txBody>
      </p:sp>
      <p:sp>
        <p:nvSpPr>
          <p:cNvPr id="53257" name="Line 9"/>
          <p:cNvSpPr>
            <a:spLocks noChangeShapeType="1"/>
          </p:cNvSpPr>
          <p:nvPr/>
        </p:nvSpPr>
        <p:spPr bwMode="auto">
          <a:xfrm>
            <a:off x="1573213" y="4600575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1371600" y="4724400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NH</a:t>
            </a:r>
            <a:r>
              <a:rPr lang="ru-RU" b="1" baseline="-25000">
                <a:latin typeface="Arial" charset="0"/>
              </a:rPr>
              <a:t>2</a:t>
            </a:r>
            <a:endParaRPr lang="ru-RU">
              <a:solidFill>
                <a:schemeClr val="folHlink"/>
              </a:solidFill>
            </a:endParaRPr>
          </a:p>
        </p:txBody>
      </p:sp>
      <p:sp>
        <p:nvSpPr>
          <p:cNvPr id="53260" name="Line 12"/>
          <p:cNvSpPr>
            <a:spLocks noChangeShapeType="1"/>
          </p:cNvSpPr>
          <p:nvPr/>
        </p:nvSpPr>
        <p:spPr bwMode="auto">
          <a:xfrm>
            <a:off x="2357422" y="5500702"/>
            <a:ext cx="0" cy="228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 flipH="1">
            <a:off x="2285984" y="5357826"/>
            <a:ext cx="1619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b="1" dirty="0">
                <a:latin typeface="Arial" charset="0"/>
              </a:rPr>
              <a:t>O</a:t>
            </a:r>
            <a:endParaRPr lang="ru-RU" dirty="0">
              <a:solidFill>
                <a:schemeClr val="folHlink"/>
              </a:solidFill>
            </a:endParaRPr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V="1">
            <a:off x="2285984" y="5357826"/>
            <a:ext cx="0" cy="3048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3" name="Text Box 15"/>
          <p:cNvSpPr txBox="1">
            <a:spLocks noChangeArrowheads="1"/>
          </p:cNvSpPr>
          <p:nvPr/>
        </p:nvSpPr>
        <p:spPr bwMode="auto">
          <a:xfrm>
            <a:off x="214313" y="468788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ALA</a:t>
            </a:r>
            <a:endParaRPr lang="ru-RU"/>
          </a:p>
        </p:txBody>
      </p:sp>
      <p:sp>
        <p:nvSpPr>
          <p:cNvPr id="53264" name="Text Box 16"/>
          <p:cNvSpPr txBox="1">
            <a:spLocks noChangeArrowheads="1"/>
          </p:cNvSpPr>
          <p:nvPr/>
        </p:nvSpPr>
        <p:spPr bwMode="auto">
          <a:xfrm>
            <a:off x="3338513" y="5907088"/>
            <a:ext cx="811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PYR</a:t>
            </a:r>
            <a:endParaRPr lang="ru-RU"/>
          </a:p>
        </p:txBody>
      </p:sp>
      <p:sp>
        <p:nvSpPr>
          <p:cNvPr id="53266" name="Line 18"/>
          <p:cNvSpPr>
            <a:spLocks noChangeShapeType="1"/>
          </p:cNvSpPr>
          <p:nvPr/>
        </p:nvSpPr>
        <p:spPr bwMode="auto">
          <a:xfrm>
            <a:off x="868363" y="5572125"/>
            <a:ext cx="9144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5715000" y="4419600"/>
            <a:ext cx="1143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268" name="Rectangle 20"/>
          <p:cNvSpPr>
            <a:spLocks noChangeArrowheads="1"/>
          </p:cNvSpPr>
          <p:nvPr/>
        </p:nvSpPr>
        <p:spPr bwMode="auto">
          <a:xfrm>
            <a:off x="228600" y="4114800"/>
            <a:ext cx="7620000" cy="22860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281113" y="598488"/>
            <a:ext cx="30305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2.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Трансферази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endParaRPr lang="ru-RU" dirty="0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71513" y="1335088"/>
            <a:ext cx="3627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folHlink"/>
                </a:solidFill>
                <a:latin typeface="Arial" charset="0"/>
              </a:rPr>
              <a:t>2.1.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Ацилтрансферази</a:t>
            </a:r>
            <a:endParaRPr lang="ru-RU" dirty="0"/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442913" y="2173288"/>
            <a:ext cx="854392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С</a:t>
            </a:r>
            <a:r>
              <a:rPr lang="en-US" b="1">
                <a:latin typeface="Arial" charset="0"/>
              </a:rPr>
              <a:t>H</a:t>
            </a:r>
            <a:r>
              <a:rPr lang="en-US" b="1" baseline="-25000">
                <a:latin typeface="Arial" charset="0"/>
              </a:rPr>
              <a:t>3</a:t>
            </a:r>
            <a:r>
              <a:rPr lang="en-US" b="1">
                <a:latin typeface="Arial" charset="0"/>
              </a:rPr>
              <a:t>-CO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-CoA   +   HO-CH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-СН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-N(CH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 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       </a:t>
            </a:r>
          </a:p>
          <a:p>
            <a:endParaRPr lang="en-US" b="1">
              <a:solidFill>
                <a:schemeClr val="folHlink"/>
              </a:solidFill>
              <a:latin typeface="Arial" charset="0"/>
            </a:endParaRPr>
          </a:p>
          <a:p>
            <a:endParaRPr lang="en-US" b="1">
              <a:solidFill>
                <a:schemeClr val="folHlink"/>
              </a:solidFill>
              <a:latin typeface="Arial" charset="0"/>
            </a:endParaRPr>
          </a:p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                                 </a:t>
            </a:r>
            <a:r>
              <a:rPr lang="en-US" b="1">
                <a:latin typeface="Arial" charset="0"/>
              </a:rPr>
              <a:t>CH</a:t>
            </a:r>
            <a:r>
              <a:rPr lang="en-US" b="1" baseline="-25000">
                <a:latin typeface="Arial" charset="0"/>
              </a:rPr>
              <a:t>3</a:t>
            </a:r>
            <a:r>
              <a:rPr lang="en-US" b="1">
                <a:latin typeface="Arial" charset="0"/>
              </a:rPr>
              <a:t>CO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-O-CH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-СН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-N(CH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+    CoA</a:t>
            </a:r>
            <a:r>
              <a:rPr lang="en-US" b="1">
                <a:latin typeface="Arial" charset="0"/>
              </a:rPr>
              <a:t>    </a:t>
            </a:r>
            <a:endParaRPr lang="ru-RU" b="1">
              <a:latin typeface="Arial" charset="0"/>
            </a:endParaRP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324600" y="2438400"/>
            <a:ext cx="1371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>
            <a:off x="1752600" y="3581400"/>
            <a:ext cx="1371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0" y="2667000"/>
            <a:ext cx="340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smtClean="0">
                <a:latin typeface="Arial" charset="0"/>
              </a:rPr>
              <a:t>Ацетил-кофермент-А</a:t>
            </a:r>
            <a:endParaRPr lang="ru-RU" b="1" dirty="0">
              <a:latin typeface="Arial" charset="0"/>
            </a:endParaRPr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4876800" y="19050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+</a:t>
            </a:r>
            <a:endParaRPr lang="ru-RU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6019800" y="29718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+</a:t>
            </a:r>
            <a:endParaRPr lang="ru-RU"/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3962400" y="2667000"/>
            <a:ext cx="10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Холін</a:t>
            </a:r>
            <a:endParaRPr lang="ru-RU" dirty="0"/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3871913" y="3849688"/>
            <a:ext cx="2058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ацетилхолін</a:t>
            </a:r>
            <a:endParaRPr lang="ru-RU" b="1" dirty="0">
              <a:latin typeface="Arial" charset="0"/>
            </a:endParaRP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6915150" y="3810000"/>
            <a:ext cx="2228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Кофермент-А</a:t>
            </a:r>
            <a:endParaRPr lang="ru-RU"/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0" y="2057400"/>
            <a:ext cx="9144000" cy="25146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228600" y="5257800"/>
            <a:ext cx="82268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2.2. </a:t>
            </a:r>
            <a:r>
              <a:rPr lang="ru-RU" b="1" dirty="0" smtClean="0">
                <a:latin typeface="Arial" charset="0"/>
              </a:rPr>
              <a:t>Фосфотрансферази </a:t>
            </a:r>
            <a:r>
              <a:rPr lang="ru-RU" b="1" dirty="0" err="1" smtClean="0">
                <a:latin typeface="Arial" charset="0"/>
              </a:rPr>
              <a:t>переносять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фосфатні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групи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026"/>
          <p:cNvSpPr txBox="1">
            <a:spLocks noChangeArrowheads="1"/>
          </p:cNvSpPr>
          <p:nvPr/>
        </p:nvSpPr>
        <p:spPr bwMode="auto">
          <a:xfrm>
            <a:off x="1281113" y="674688"/>
            <a:ext cx="23762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3. </a:t>
            </a:r>
            <a:r>
              <a:rPr lang="ru-RU" sz="2800" b="1" u="sng" dirty="0" err="1" smtClean="0">
                <a:solidFill>
                  <a:schemeClr val="folHlink"/>
                </a:solidFill>
                <a:latin typeface="Arial" charset="0"/>
              </a:rPr>
              <a:t>Г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ідролази</a:t>
            </a:r>
            <a:endParaRPr lang="ru-RU" dirty="0"/>
          </a:p>
        </p:txBody>
      </p:sp>
      <p:sp>
        <p:nvSpPr>
          <p:cNvPr id="55299" name="Text Box 1027"/>
          <p:cNvSpPr txBox="1">
            <a:spLocks noChangeArrowheads="1"/>
          </p:cNvSpPr>
          <p:nvPr/>
        </p:nvSpPr>
        <p:spPr bwMode="auto">
          <a:xfrm>
            <a:off x="228600" y="1371600"/>
            <a:ext cx="8105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folHlink"/>
                </a:solidFill>
                <a:latin typeface="Arial" charset="0"/>
              </a:rPr>
              <a:t>3.1.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Ферменти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що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діють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на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складноефірні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зв'язкіи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- </a:t>
            </a:r>
            <a:endParaRPr lang="ru-RU" b="1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        е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с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т е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р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а </a:t>
            </a:r>
            <a:r>
              <a:rPr lang="ru-RU" b="1" dirty="0" err="1" smtClean="0">
                <a:solidFill>
                  <a:schemeClr val="folHlink"/>
                </a:solidFill>
                <a:latin typeface="Arial" charset="0"/>
              </a:rPr>
              <a:t>з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chemeClr val="folHlink"/>
                </a:solidFill>
                <a:latin typeface="Arial" charset="0"/>
              </a:rPr>
              <a:t>и</a:t>
            </a:r>
            <a:endParaRPr lang="ru-RU" dirty="0"/>
          </a:p>
        </p:txBody>
      </p:sp>
      <p:sp>
        <p:nvSpPr>
          <p:cNvPr id="55300" name="Rectangle 1028"/>
          <p:cNvSpPr>
            <a:spLocks noChangeArrowheads="1"/>
          </p:cNvSpPr>
          <p:nvPr/>
        </p:nvSpPr>
        <p:spPr bwMode="auto">
          <a:xfrm>
            <a:off x="762000" y="2667000"/>
            <a:ext cx="4667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CO-O-CH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-N(CH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     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+   </a:t>
            </a:r>
            <a:r>
              <a:rPr lang="en-US" b="1">
                <a:latin typeface="Arial" charset="0"/>
              </a:rPr>
              <a:t>Н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О</a:t>
            </a:r>
            <a:endParaRPr lang="ru-RU" b="1" baseline="-250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5301" name="Rectangle 1029"/>
          <p:cNvSpPr>
            <a:spLocks noChangeArrowheads="1"/>
          </p:cNvSpPr>
          <p:nvPr/>
        </p:nvSpPr>
        <p:spPr bwMode="auto">
          <a:xfrm>
            <a:off x="2209800" y="3886200"/>
            <a:ext cx="4910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CO-</a:t>
            </a:r>
            <a:r>
              <a:rPr lang="en-US" b="1">
                <a:latin typeface="Arial" charset="0"/>
              </a:rPr>
              <a:t>OН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 +   </a:t>
            </a:r>
            <a:r>
              <a:rPr lang="en-US" b="1">
                <a:latin typeface="Arial" charset="0"/>
              </a:rPr>
              <a:t>Н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O-CH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-N(CH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</a:t>
            </a:r>
            <a:endParaRPr lang="ru-RU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5302" name="Text Box 1030"/>
          <p:cNvSpPr txBox="1">
            <a:spLocks noChangeArrowheads="1"/>
          </p:cNvSpPr>
          <p:nvPr/>
        </p:nvSpPr>
        <p:spPr bwMode="auto">
          <a:xfrm>
            <a:off x="2895600" y="23622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+</a:t>
            </a:r>
            <a:endParaRPr lang="ru-RU"/>
          </a:p>
        </p:txBody>
      </p:sp>
      <p:sp>
        <p:nvSpPr>
          <p:cNvPr id="55303" name="Text Box 1031"/>
          <p:cNvSpPr txBox="1">
            <a:spLocks noChangeArrowheads="1"/>
          </p:cNvSpPr>
          <p:nvPr/>
        </p:nvSpPr>
        <p:spPr bwMode="auto">
          <a:xfrm>
            <a:off x="5791200" y="3581400"/>
            <a:ext cx="361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+</a:t>
            </a:r>
            <a:endParaRPr lang="ru-RU"/>
          </a:p>
        </p:txBody>
      </p:sp>
      <p:sp>
        <p:nvSpPr>
          <p:cNvPr id="55304" name="Rectangle 1032"/>
          <p:cNvSpPr>
            <a:spLocks noChangeArrowheads="1"/>
          </p:cNvSpPr>
          <p:nvPr/>
        </p:nvSpPr>
        <p:spPr bwMode="auto">
          <a:xfrm>
            <a:off x="1219200" y="3124200"/>
            <a:ext cx="2058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ацетилхолін</a:t>
            </a:r>
            <a:endParaRPr lang="ru-RU" b="1" dirty="0">
              <a:latin typeface="Arial" charset="0"/>
            </a:endParaRPr>
          </a:p>
        </p:txBody>
      </p:sp>
      <p:sp>
        <p:nvSpPr>
          <p:cNvPr id="55305" name="Text Box 1033"/>
          <p:cNvSpPr txBox="1">
            <a:spLocks noChangeArrowheads="1"/>
          </p:cNvSpPr>
          <p:nvPr/>
        </p:nvSpPr>
        <p:spPr bwMode="auto">
          <a:xfrm>
            <a:off x="5181600" y="4419600"/>
            <a:ext cx="10321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Холін</a:t>
            </a:r>
            <a:endParaRPr lang="ru-RU" dirty="0"/>
          </a:p>
        </p:txBody>
      </p:sp>
      <p:sp>
        <p:nvSpPr>
          <p:cNvPr id="55306" name="Text Box 1034"/>
          <p:cNvSpPr txBox="1">
            <a:spLocks noChangeArrowheads="1"/>
          </p:cNvSpPr>
          <p:nvPr/>
        </p:nvSpPr>
        <p:spPr bwMode="auto">
          <a:xfrm>
            <a:off x="2195513" y="4306888"/>
            <a:ext cx="16476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оцтова</a:t>
            </a:r>
            <a:r>
              <a:rPr lang="ru-RU" b="1" dirty="0" smtClean="0">
                <a:latin typeface="Arial" charset="0"/>
              </a:rPr>
              <a:t> </a:t>
            </a:r>
          </a:p>
          <a:p>
            <a:r>
              <a:rPr lang="ru-RU" b="1" dirty="0" smtClean="0">
                <a:latin typeface="Arial" charset="0"/>
              </a:rPr>
              <a:t>   кислота</a:t>
            </a:r>
            <a:endParaRPr lang="ru-RU" dirty="0"/>
          </a:p>
        </p:txBody>
      </p:sp>
      <p:sp>
        <p:nvSpPr>
          <p:cNvPr id="55307" name="Line 1035"/>
          <p:cNvSpPr>
            <a:spLocks noChangeShapeType="1"/>
          </p:cNvSpPr>
          <p:nvPr/>
        </p:nvSpPr>
        <p:spPr bwMode="auto">
          <a:xfrm>
            <a:off x="5562600" y="2895600"/>
            <a:ext cx="1219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08" name="Line 1036"/>
          <p:cNvSpPr>
            <a:spLocks noChangeShapeType="1"/>
          </p:cNvSpPr>
          <p:nvPr/>
        </p:nvSpPr>
        <p:spPr bwMode="auto">
          <a:xfrm>
            <a:off x="990600" y="4191000"/>
            <a:ext cx="11430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0" name="Rectangle 1038"/>
          <p:cNvSpPr>
            <a:spLocks noChangeArrowheads="1"/>
          </p:cNvSpPr>
          <p:nvPr/>
        </p:nvSpPr>
        <p:spPr bwMode="auto">
          <a:xfrm>
            <a:off x="457200" y="2514600"/>
            <a:ext cx="7315200" cy="2743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5311" name="Text Box 1039"/>
          <p:cNvSpPr txBox="1">
            <a:spLocks noChangeArrowheads="1"/>
          </p:cNvSpPr>
          <p:nvPr/>
        </p:nvSpPr>
        <p:spPr bwMode="auto">
          <a:xfrm>
            <a:off x="1066800" y="5484813"/>
            <a:ext cx="7654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3.2. </a:t>
            </a:r>
            <a:r>
              <a:rPr lang="ru-RU" b="1" dirty="0" err="1" smtClean="0">
                <a:latin typeface="Arial" charset="0"/>
              </a:rPr>
              <a:t>Пептидази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розщеплюють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пептидні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зв'язки</a:t>
            </a:r>
            <a:r>
              <a:rPr lang="ru-RU" b="1" dirty="0" smtClean="0">
                <a:latin typeface="Arial" charset="0"/>
              </a:rPr>
              <a:t>; </a:t>
            </a:r>
            <a:endParaRPr lang="ru-RU" b="1" dirty="0" smtClean="0">
              <a:latin typeface="Arial" charset="0"/>
            </a:endParaRPr>
          </a:p>
          <a:p>
            <a:r>
              <a:rPr lang="ru-RU" b="1" dirty="0" smtClean="0">
                <a:latin typeface="Arial" charset="0"/>
              </a:rPr>
              <a:t> 3.3. </a:t>
            </a:r>
            <a:r>
              <a:rPr lang="ru-RU" b="1" dirty="0" err="1" smtClean="0">
                <a:latin typeface="Arial" charset="0"/>
              </a:rPr>
              <a:t>Глікозідази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розщеплюють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глікозидні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зв'язки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357313" y="522288"/>
            <a:ext cx="708418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4.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Ліази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-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ферменти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що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отщеплюють</a:t>
            </a:r>
            <a:endParaRPr lang="ru-RU" sz="2800" b="1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групи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від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субстратів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з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використанням</a:t>
            </a:r>
            <a:endParaRPr lang="ru-RU" sz="2800" b="1" dirty="0" smtClean="0">
              <a:solidFill>
                <a:schemeClr val="folHlink"/>
              </a:solidFill>
              <a:latin typeface="Arial" charset="0"/>
            </a:endParaRPr>
          </a:p>
          <a:p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негідролітічного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механізму</a:t>
            </a:r>
            <a:endParaRPr lang="ru-RU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252413" y="3141663"/>
            <a:ext cx="853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HOOC-CH-CH-COOH                 HOOC-C=C-COOH   +   </a:t>
            </a:r>
            <a:r>
              <a:rPr lang="en-US" b="1">
                <a:latin typeface="Arial" charset="0"/>
              </a:rPr>
              <a:t>H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O</a:t>
            </a:r>
            <a:endParaRPr lang="ru-RU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1447800" y="3276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1447800" y="3505200"/>
            <a:ext cx="0" cy="152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1219200" y="356235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OH</a:t>
            </a:r>
            <a:endParaRPr lang="ru-RU"/>
          </a:p>
        </p:txBody>
      </p:sp>
      <p:sp>
        <p:nvSpPr>
          <p:cNvPr id="56330" name="Line 10"/>
          <p:cNvSpPr>
            <a:spLocks noChangeShapeType="1"/>
          </p:cNvSpPr>
          <p:nvPr/>
        </p:nvSpPr>
        <p:spPr bwMode="auto">
          <a:xfrm>
            <a:off x="2643174" y="3571876"/>
            <a:ext cx="1143000" cy="0"/>
          </a:xfrm>
          <a:prstGeom prst="line">
            <a:avLst/>
          </a:prstGeom>
          <a:noFill/>
          <a:ln w="57150">
            <a:solidFill>
              <a:srgbClr val="B26B0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1" name="Line 11"/>
          <p:cNvSpPr>
            <a:spLocks noChangeShapeType="1"/>
          </p:cNvSpPr>
          <p:nvPr/>
        </p:nvSpPr>
        <p:spPr bwMode="auto">
          <a:xfrm flipV="1">
            <a:off x="5867400" y="2997200"/>
            <a:ext cx="0" cy="228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2" name="Line 12"/>
          <p:cNvSpPr>
            <a:spLocks noChangeShapeType="1"/>
          </p:cNvSpPr>
          <p:nvPr/>
        </p:nvSpPr>
        <p:spPr bwMode="auto">
          <a:xfrm>
            <a:off x="6300788" y="3500438"/>
            <a:ext cx="0" cy="2286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36" name="Text Box 16"/>
          <p:cNvSpPr txBox="1">
            <a:spLocks noChangeArrowheads="1"/>
          </p:cNvSpPr>
          <p:nvPr/>
        </p:nvSpPr>
        <p:spPr bwMode="auto">
          <a:xfrm>
            <a:off x="5651500" y="263683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H</a:t>
            </a:r>
            <a:endParaRPr lang="ru-RU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6084888" y="364490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H</a:t>
            </a:r>
            <a:endParaRPr lang="ru-RU"/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1052513" y="4078288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MAL</a:t>
            </a:r>
            <a:endParaRPr lang="ru-RU" b="1">
              <a:latin typeface="Arial" charset="0"/>
            </a:endParaRP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943600" y="4038600"/>
            <a:ext cx="84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FUM</a:t>
            </a:r>
          </a:p>
        </p:txBody>
      </p:sp>
      <p:sp>
        <p:nvSpPr>
          <p:cNvPr id="56340" name="Rectangle 20"/>
          <p:cNvSpPr>
            <a:spLocks noChangeArrowheads="1"/>
          </p:cNvSpPr>
          <p:nvPr/>
        </p:nvSpPr>
        <p:spPr bwMode="auto">
          <a:xfrm>
            <a:off x="228600" y="2590800"/>
            <a:ext cx="8686800" cy="2057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6342" name="Text Box 22"/>
          <p:cNvSpPr txBox="1">
            <a:spLocks noChangeArrowheads="1"/>
          </p:cNvSpPr>
          <p:nvPr/>
        </p:nvSpPr>
        <p:spPr bwMode="auto">
          <a:xfrm>
            <a:off x="1790700" y="3552825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Н</a:t>
            </a:r>
            <a:endParaRPr lang="ru-RU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1973263" y="3467100"/>
            <a:ext cx="0" cy="1524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1026"/>
          <p:cNvSpPr txBox="1">
            <a:spLocks noChangeArrowheads="1"/>
          </p:cNvSpPr>
          <p:nvPr/>
        </p:nvSpPr>
        <p:spPr bwMode="auto">
          <a:xfrm>
            <a:off x="1281113" y="750888"/>
            <a:ext cx="2357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5.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ізомерази</a:t>
            </a:r>
            <a:endParaRPr lang="ru-RU" dirty="0"/>
          </a:p>
        </p:txBody>
      </p:sp>
      <p:sp>
        <p:nvSpPr>
          <p:cNvPr id="57347" name="Text Box 1027"/>
          <p:cNvSpPr txBox="1">
            <a:spLocks noChangeArrowheads="1"/>
          </p:cNvSpPr>
          <p:nvPr/>
        </p:nvSpPr>
        <p:spPr bwMode="auto">
          <a:xfrm>
            <a:off x="1585913" y="2249488"/>
            <a:ext cx="1039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CH=O</a:t>
            </a:r>
            <a:endParaRPr lang="ru-RU"/>
          </a:p>
        </p:txBody>
      </p:sp>
      <p:sp>
        <p:nvSpPr>
          <p:cNvPr id="57348" name="Line 1028"/>
          <p:cNvSpPr>
            <a:spLocks noChangeShapeType="1"/>
          </p:cNvSpPr>
          <p:nvPr/>
        </p:nvSpPr>
        <p:spPr bwMode="auto">
          <a:xfrm>
            <a:off x="1752600" y="2590800"/>
            <a:ext cx="0" cy="16002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49" name="Line 1029"/>
          <p:cNvSpPr>
            <a:spLocks noChangeShapeType="1"/>
          </p:cNvSpPr>
          <p:nvPr/>
        </p:nvSpPr>
        <p:spPr bwMode="auto">
          <a:xfrm>
            <a:off x="1295400" y="3276600"/>
            <a:ext cx="9144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0" name="Text Box 1030"/>
          <p:cNvSpPr txBox="1">
            <a:spLocks noChangeArrowheads="1"/>
          </p:cNvSpPr>
          <p:nvPr/>
        </p:nvSpPr>
        <p:spPr bwMode="auto">
          <a:xfrm>
            <a:off x="2119313" y="30114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OH</a:t>
            </a:r>
            <a:endParaRPr lang="ru-RU"/>
          </a:p>
        </p:txBody>
      </p:sp>
      <p:sp>
        <p:nvSpPr>
          <p:cNvPr id="57351" name="Text Box 1031"/>
          <p:cNvSpPr txBox="1">
            <a:spLocks noChangeArrowheads="1"/>
          </p:cNvSpPr>
          <p:nvPr/>
        </p:nvSpPr>
        <p:spPr bwMode="auto">
          <a:xfrm>
            <a:off x="1554163" y="40862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-O-PO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endParaRPr lang="ru-RU"/>
          </a:p>
        </p:txBody>
      </p:sp>
      <p:sp>
        <p:nvSpPr>
          <p:cNvPr id="57353" name="Text Box 1033"/>
          <p:cNvSpPr txBox="1">
            <a:spLocks noChangeArrowheads="1"/>
          </p:cNvSpPr>
          <p:nvPr/>
        </p:nvSpPr>
        <p:spPr bwMode="auto">
          <a:xfrm>
            <a:off x="6089650" y="2239963"/>
            <a:ext cx="1296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-OH</a:t>
            </a:r>
          </a:p>
        </p:txBody>
      </p:sp>
      <p:sp>
        <p:nvSpPr>
          <p:cNvPr id="57354" name="Text Box 1034"/>
          <p:cNvSpPr txBox="1">
            <a:spLocks noChangeArrowheads="1"/>
          </p:cNvSpPr>
          <p:nvPr/>
        </p:nvSpPr>
        <p:spPr bwMode="auto">
          <a:xfrm>
            <a:off x="6096000" y="4191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-O-PO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endParaRPr lang="ru-RU"/>
          </a:p>
        </p:txBody>
      </p:sp>
      <p:sp>
        <p:nvSpPr>
          <p:cNvPr id="57356" name="Text Box 1036"/>
          <p:cNvSpPr txBox="1">
            <a:spLocks noChangeArrowheads="1"/>
          </p:cNvSpPr>
          <p:nvPr/>
        </p:nvSpPr>
        <p:spPr bwMode="auto">
          <a:xfrm>
            <a:off x="6096000" y="320040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C=O</a:t>
            </a:r>
          </a:p>
        </p:txBody>
      </p:sp>
      <p:sp>
        <p:nvSpPr>
          <p:cNvPr id="57357" name="Line 1037"/>
          <p:cNvSpPr>
            <a:spLocks noChangeShapeType="1"/>
          </p:cNvSpPr>
          <p:nvPr/>
        </p:nvSpPr>
        <p:spPr bwMode="auto">
          <a:xfrm>
            <a:off x="6286500" y="3533775"/>
            <a:ext cx="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8" name="Line 1038"/>
          <p:cNvSpPr>
            <a:spLocks noChangeShapeType="1"/>
          </p:cNvSpPr>
          <p:nvPr/>
        </p:nvSpPr>
        <p:spPr bwMode="auto">
          <a:xfrm>
            <a:off x="6286500" y="2562225"/>
            <a:ext cx="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59" name="Line 1039"/>
          <p:cNvSpPr>
            <a:spLocks noChangeShapeType="1"/>
          </p:cNvSpPr>
          <p:nvPr/>
        </p:nvSpPr>
        <p:spPr bwMode="auto">
          <a:xfrm>
            <a:off x="3962400" y="3276600"/>
            <a:ext cx="1371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0" name="Line 1040"/>
          <p:cNvSpPr>
            <a:spLocks noChangeShapeType="1"/>
          </p:cNvSpPr>
          <p:nvPr/>
        </p:nvSpPr>
        <p:spPr bwMode="auto">
          <a:xfrm flipH="1">
            <a:off x="4114800" y="3581400"/>
            <a:ext cx="9906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7361" name="Text Box 1041"/>
          <p:cNvSpPr txBox="1">
            <a:spLocks noChangeArrowheads="1"/>
          </p:cNvSpPr>
          <p:nvPr/>
        </p:nvSpPr>
        <p:spPr bwMode="auto">
          <a:xfrm>
            <a:off x="366713" y="4992688"/>
            <a:ext cx="29982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D-гліцеральдегід</a:t>
            </a:r>
            <a:r>
              <a:rPr lang="ru-RU" b="1" dirty="0" smtClean="0">
                <a:latin typeface="Arial" charset="0"/>
              </a:rPr>
              <a:t>-</a:t>
            </a:r>
            <a:endParaRPr lang="ru-RU" b="1" dirty="0">
              <a:latin typeface="Arial" charset="0"/>
            </a:endParaRPr>
          </a:p>
          <a:p>
            <a:r>
              <a:rPr lang="ru-RU" b="1" dirty="0">
                <a:latin typeface="Arial" charset="0"/>
              </a:rPr>
              <a:t>        -3-фосфат</a:t>
            </a:r>
            <a:endParaRPr lang="ru-RU" dirty="0"/>
          </a:p>
        </p:txBody>
      </p:sp>
      <p:sp>
        <p:nvSpPr>
          <p:cNvPr id="57362" name="Text Box 1042"/>
          <p:cNvSpPr txBox="1">
            <a:spLocks noChangeArrowheads="1"/>
          </p:cNvSpPr>
          <p:nvPr/>
        </p:nvSpPr>
        <p:spPr bwMode="auto">
          <a:xfrm>
            <a:off x="5105400" y="4876800"/>
            <a:ext cx="30387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Дигідроксиацетон</a:t>
            </a:r>
            <a:r>
              <a:rPr lang="ru-RU" b="1" dirty="0" smtClean="0">
                <a:latin typeface="Arial" charset="0"/>
              </a:rPr>
              <a:t>-</a:t>
            </a:r>
            <a:endParaRPr lang="ru-RU" b="1" dirty="0">
              <a:latin typeface="Arial" charset="0"/>
            </a:endParaRPr>
          </a:p>
          <a:p>
            <a:r>
              <a:rPr lang="ru-RU" b="1" dirty="0">
                <a:latin typeface="Arial" charset="0"/>
              </a:rPr>
              <a:t>          фосфат</a:t>
            </a:r>
            <a:endParaRPr lang="ru-RU" dirty="0"/>
          </a:p>
        </p:txBody>
      </p:sp>
      <p:sp>
        <p:nvSpPr>
          <p:cNvPr id="57363" name="Rectangle 1043"/>
          <p:cNvSpPr>
            <a:spLocks noChangeArrowheads="1"/>
          </p:cNvSpPr>
          <p:nvPr/>
        </p:nvSpPr>
        <p:spPr bwMode="auto">
          <a:xfrm>
            <a:off x="609600" y="1981200"/>
            <a:ext cx="8153400" cy="27432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204913" y="598488"/>
            <a:ext cx="68751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folHlink"/>
                </a:solidFill>
                <a:latin typeface="Arial" charset="0"/>
              </a:rPr>
              <a:t>6.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Лігази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-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ферменти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,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що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каталізують </a:t>
            </a:r>
          </a:p>
          <a:p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утворення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зв'язків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</a:t>
            </a:r>
          </a:p>
          <a:p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(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від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лат.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Лігаро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 - </a:t>
            </a:r>
            <a:r>
              <a:rPr lang="ru-RU" sz="2800" b="1" dirty="0" err="1" smtClean="0">
                <a:solidFill>
                  <a:schemeClr val="folHlink"/>
                </a:solidFill>
                <a:latin typeface="Arial" charset="0"/>
              </a:rPr>
              <a:t>зв'язувати</a:t>
            </a:r>
            <a:r>
              <a:rPr lang="ru-RU" sz="2800" b="1" dirty="0" smtClean="0">
                <a:solidFill>
                  <a:schemeClr val="folHlink"/>
                </a:solidFill>
                <a:latin typeface="Arial" charset="0"/>
              </a:rPr>
              <a:t>)</a:t>
            </a:r>
            <a:endParaRPr lang="ru-RU" dirty="0"/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519113" y="2325688"/>
            <a:ext cx="438530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6.1. </a:t>
            </a:r>
            <a:r>
              <a:rPr lang="ru-RU" b="1" dirty="0" err="1" smtClean="0">
                <a:latin typeface="Arial" charset="0"/>
              </a:rPr>
              <a:t>Утворення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зв'язків</a:t>
            </a:r>
            <a:r>
              <a:rPr lang="ru-RU" b="1" dirty="0" smtClean="0">
                <a:latin typeface="Arial" charset="0"/>
              </a:rPr>
              <a:t> С- </a:t>
            </a:r>
            <a:r>
              <a:rPr lang="en-US" b="1" dirty="0" smtClean="0">
                <a:latin typeface="Arial" charset="0"/>
              </a:rPr>
              <a:t>N</a:t>
            </a:r>
            <a:endParaRPr lang="ru-RU" dirty="0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0" y="3276600"/>
            <a:ext cx="84058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        HOOC-CH-(CH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-COOH   +   ATP    +    </a:t>
            </a:r>
            <a:r>
              <a:rPr lang="en-US" b="1">
                <a:latin typeface="Arial" charset="0"/>
              </a:rPr>
              <a:t>NH</a:t>
            </a:r>
            <a:r>
              <a:rPr lang="en-US" b="1" baseline="-25000">
                <a:latin typeface="Arial" charset="0"/>
              </a:rPr>
              <a:t>3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          </a:t>
            </a:r>
          </a:p>
          <a:p>
            <a:endParaRPr lang="en-US" b="1">
              <a:solidFill>
                <a:schemeClr val="folHlink"/>
              </a:solidFill>
              <a:latin typeface="Arial" charset="0"/>
            </a:endParaRPr>
          </a:p>
          <a:p>
            <a:endParaRPr lang="en-US" b="1">
              <a:solidFill>
                <a:schemeClr val="folHlink"/>
              </a:solidFill>
              <a:latin typeface="Arial" charset="0"/>
            </a:endParaRPr>
          </a:p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                     </a:t>
            </a:r>
          </a:p>
          <a:p>
            <a:r>
              <a:rPr lang="en-US" b="1">
                <a:solidFill>
                  <a:schemeClr val="folHlink"/>
                </a:solidFill>
                <a:latin typeface="Arial" charset="0"/>
              </a:rPr>
              <a:t>                 HOOC-CH-(CH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)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-CO-</a:t>
            </a:r>
            <a:r>
              <a:rPr lang="en-US" b="1">
                <a:latin typeface="Arial" charset="0"/>
              </a:rPr>
              <a:t>NH</a:t>
            </a:r>
            <a:r>
              <a:rPr lang="en-US" b="1" baseline="-25000">
                <a:latin typeface="Arial" charset="0"/>
              </a:rPr>
              <a:t>2</a:t>
            </a:r>
            <a:r>
              <a:rPr lang="en-US" b="1">
                <a:latin typeface="Arial" charset="0"/>
              </a:rPr>
              <a:t> 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    +   ADP    +   H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en-US" b="1">
                <a:solidFill>
                  <a:schemeClr val="folHlink"/>
                </a:solidFill>
                <a:latin typeface="Arial" charset="0"/>
              </a:rPr>
              <a:t>PO</a:t>
            </a:r>
            <a:r>
              <a:rPr lang="en-US" b="1" baseline="-25000">
                <a:solidFill>
                  <a:schemeClr val="folHlink"/>
                </a:solidFill>
                <a:latin typeface="Arial" charset="0"/>
              </a:rPr>
              <a:t>4</a:t>
            </a:r>
            <a:endParaRPr lang="ru-RU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1905000" y="3581400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676400" y="3733800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NH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endParaRPr lang="ru-RU"/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2438400" y="5334000"/>
            <a:ext cx="738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NH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endParaRPr lang="ru-RU"/>
          </a:p>
        </p:txBody>
      </p:sp>
      <p:sp>
        <p:nvSpPr>
          <p:cNvPr id="58376" name="Line 8"/>
          <p:cNvSpPr>
            <a:spLocks noChangeShapeType="1"/>
          </p:cNvSpPr>
          <p:nvPr/>
        </p:nvSpPr>
        <p:spPr bwMode="auto">
          <a:xfrm>
            <a:off x="2667000" y="5105400"/>
            <a:ext cx="0" cy="304800"/>
          </a:xfrm>
          <a:prstGeom prst="line">
            <a:avLst/>
          </a:prstGeom>
          <a:noFill/>
          <a:ln w="2857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95313" y="3849688"/>
            <a:ext cx="82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GLU</a:t>
            </a:r>
            <a:endParaRPr lang="ru-RU"/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3643313" y="5373688"/>
            <a:ext cx="8270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GLN</a:t>
            </a:r>
            <a:endParaRPr lang="ru-RU"/>
          </a:p>
        </p:txBody>
      </p:sp>
      <p:sp>
        <p:nvSpPr>
          <p:cNvPr id="58379" name="Rectangle 11"/>
          <p:cNvSpPr>
            <a:spLocks noChangeArrowheads="1"/>
          </p:cNvSpPr>
          <p:nvPr/>
        </p:nvSpPr>
        <p:spPr bwMode="auto">
          <a:xfrm>
            <a:off x="457200" y="3124200"/>
            <a:ext cx="8077200" cy="28194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0" name="Line 12"/>
          <p:cNvSpPr>
            <a:spLocks noChangeShapeType="1"/>
          </p:cNvSpPr>
          <p:nvPr/>
        </p:nvSpPr>
        <p:spPr bwMode="auto">
          <a:xfrm>
            <a:off x="7086600" y="3505200"/>
            <a:ext cx="9906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09600" y="5029200"/>
            <a:ext cx="7620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828800" y="914400"/>
            <a:ext cx="430034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latin typeface="Arial" charset="0"/>
              </a:rPr>
              <a:t>6.2. </a:t>
            </a:r>
            <a:r>
              <a:rPr lang="ru-RU" b="1" dirty="0" err="1" smtClean="0">
                <a:latin typeface="Arial" charset="0"/>
              </a:rPr>
              <a:t>Утворення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 err="1" smtClean="0">
                <a:latin typeface="Arial" charset="0"/>
              </a:rPr>
              <a:t>зв'язків</a:t>
            </a:r>
            <a:r>
              <a:rPr lang="ru-RU" b="1" dirty="0" smtClean="0">
                <a:latin typeface="Arial" charset="0"/>
              </a:rPr>
              <a:t> </a:t>
            </a:r>
            <a:r>
              <a:rPr lang="ru-RU" b="1" dirty="0">
                <a:latin typeface="Arial" charset="0"/>
              </a:rPr>
              <a:t>С-C</a:t>
            </a:r>
            <a:endParaRPr lang="ru-RU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1204913" y="2706688"/>
            <a:ext cx="6472237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3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-CO-CoA    +   </a:t>
            </a:r>
            <a:r>
              <a:rPr lang="ru-RU" b="1">
                <a:latin typeface="Arial" charset="0"/>
              </a:rPr>
              <a:t>CO</a:t>
            </a:r>
            <a:r>
              <a:rPr lang="ru-RU" b="1" baseline="-25000">
                <a:latin typeface="Arial" charset="0"/>
              </a:rPr>
              <a:t>2</a:t>
            </a:r>
            <a:r>
              <a:rPr lang="ru-RU" b="1">
                <a:latin typeface="Arial" charset="0"/>
              </a:rPr>
              <a:t> 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  +    ATP</a:t>
            </a:r>
          </a:p>
          <a:p>
            <a:endParaRPr lang="ru-RU" b="1">
              <a:solidFill>
                <a:schemeClr val="folHlink"/>
              </a:solidFill>
              <a:latin typeface="Arial" charset="0"/>
            </a:endParaRPr>
          </a:p>
          <a:p>
            <a:endParaRPr lang="ru-RU" b="1">
              <a:solidFill>
                <a:schemeClr val="folHlink"/>
              </a:solidFill>
              <a:latin typeface="Arial" charset="0"/>
            </a:endParaRPr>
          </a:p>
          <a:p>
            <a:endParaRPr lang="ru-RU" b="1">
              <a:solidFill>
                <a:schemeClr val="folHlink"/>
              </a:solidFill>
              <a:latin typeface="Arial" charset="0"/>
            </a:endParaRPr>
          </a:p>
          <a:p>
            <a:r>
              <a:rPr lang="ru-RU" b="1">
                <a:solidFill>
                  <a:schemeClr val="folHlink"/>
                </a:solidFill>
                <a:latin typeface="Arial" charset="0"/>
              </a:rPr>
              <a:t>                      H</a:t>
            </a:r>
            <a:r>
              <a:rPr lang="ru-RU" b="1">
                <a:latin typeface="Arial" charset="0"/>
              </a:rPr>
              <a:t>OOC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-CH</a:t>
            </a:r>
            <a:r>
              <a:rPr lang="ru-RU" b="1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-CO-CoA    +     ADP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381000" y="3200400"/>
            <a:ext cx="34051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Ацетил-кофермент-А</a:t>
            </a:r>
            <a:endParaRPr lang="ru-RU"/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2895600" y="4724400"/>
            <a:ext cx="36655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 smtClean="0">
                <a:latin typeface="Arial" charset="0"/>
              </a:rPr>
              <a:t>Малоніл-кофермент-А</a:t>
            </a:r>
            <a:endParaRPr lang="ru-RU" dirty="0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6096000" y="2971800"/>
            <a:ext cx="14478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1" name="Line 7"/>
          <p:cNvSpPr>
            <a:spLocks noChangeShapeType="1"/>
          </p:cNvSpPr>
          <p:nvPr/>
        </p:nvSpPr>
        <p:spPr bwMode="auto">
          <a:xfrm>
            <a:off x="1219200" y="4419600"/>
            <a:ext cx="1600200" cy="0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2472" name="Rectangle 8"/>
          <p:cNvSpPr>
            <a:spLocks noChangeArrowheads="1"/>
          </p:cNvSpPr>
          <p:nvPr/>
        </p:nvSpPr>
        <p:spPr bwMode="auto">
          <a:xfrm>
            <a:off x="304800" y="2438400"/>
            <a:ext cx="8001000" cy="2895600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573" name="Picture 5" descr="S04-27-class1-alcogolDG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4162425"/>
            <a:ext cx="5229225" cy="1289050"/>
          </a:xfrm>
        </p:spPr>
      </p:pic>
      <p:sp>
        <p:nvSpPr>
          <p:cNvPr id="2375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66688"/>
            <a:ext cx="8015318" cy="69054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1.Оксидоредуктази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71472" y="1357298"/>
            <a:ext cx="8572528" cy="2357454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000" dirty="0" smtClean="0"/>
              <a:t>	  </a:t>
            </a:r>
            <a:r>
              <a:rPr lang="ru-RU" sz="2000" i="1" dirty="0" smtClean="0"/>
              <a:t>Каталізують </a:t>
            </a:r>
            <a:r>
              <a:rPr lang="ru-RU" sz="2000" i="1" dirty="0" err="1" smtClean="0"/>
              <a:t>окислення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відновлення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перенесенням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електронів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або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атомів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водню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електрон</a:t>
            </a:r>
            <a:r>
              <a:rPr lang="ru-RU" sz="2000" i="1" dirty="0" smtClean="0"/>
              <a:t> + протон).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 smtClean="0"/>
              <a:t> </a:t>
            </a:r>
            <a:r>
              <a:rPr lang="en-US" sz="2000" i="1" dirty="0" smtClean="0"/>
              <a:t>AH + B → A + BH (</a:t>
            </a:r>
            <a:r>
              <a:rPr lang="ru-RU" sz="2000" i="1" dirty="0" err="1" smtClean="0"/>
              <a:t>відновлений</a:t>
            </a:r>
            <a:r>
              <a:rPr lang="ru-RU" sz="2000" i="1" dirty="0" smtClean="0"/>
              <a:t>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 smtClean="0"/>
              <a:t> </a:t>
            </a:r>
            <a:r>
              <a:rPr lang="en-US" sz="2000" i="1" dirty="0" smtClean="0"/>
              <a:t>A + O → AO (</a:t>
            </a:r>
            <a:r>
              <a:rPr lang="ru-RU" sz="2000" i="1" dirty="0" smtClean="0"/>
              <a:t>окислений)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Підкласи</a:t>
            </a:r>
            <a:r>
              <a:rPr lang="ru-RU" sz="2000" i="1" dirty="0" smtClean="0"/>
              <a:t>: </a:t>
            </a:r>
            <a:r>
              <a:rPr lang="ru-RU" sz="2000" i="1" dirty="0" err="1" smtClean="0"/>
              <a:t>дегідрогенази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оксидази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пероксидази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редуктази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монооксідази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діоксигенази</a:t>
            </a:r>
            <a:r>
              <a:rPr lang="ru-RU" sz="2000" i="1" dirty="0" smtClean="0"/>
              <a:t>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 i="1" dirty="0" smtClean="0"/>
              <a:t> </a:t>
            </a:r>
            <a:r>
              <a:rPr lang="ru-RU" sz="2000" i="1" dirty="0" err="1" smtClean="0"/>
              <a:t>Приклади</a:t>
            </a:r>
            <a:r>
              <a:rPr lang="ru-RU" sz="2000" i="1" dirty="0" smtClean="0"/>
              <a:t>: каталаза, </a:t>
            </a:r>
            <a:r>
              <a:rPr lang="ru-RU" sz="2000" i="1" dirty="0" err="1" smtClean="0"/>
              <a:t>алкогольдегідрогеназа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лактатдегідрогеназа</a:t>
            </a:r>
            <a:r>
              <a:rPr lang="ru-RU" sz="2000" i="1" dirty="0" smtClean="0"/>
              <a:t>.</a:t>
            </a:r>
            <a:endParaRPr lang="ru-RU" sz="1800" i="1" dirty="0" smtClean="0"/>
          </a:p>
        </p:txBody>
      </p:sp>
      <p:sp>
        <p:nvSpPr>
          <p:cNvPr id="237574" name="Rectangle 6"/>
          <p:cNvSpPr>
            <a:spLocks noChangeArrowheads="1"/>
          </p:cNvSpPr>
          <p:nvPr/>
        </p:nvSpPr>
        <p:spPr bwMode="auto">
          <a:xfrm>
            <a:off x="1857356" y="3786190"/>
            <a:ext cx="5143536" cy="3762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7575" name="Text Box 7"/>
          <p:cNvSpPr txBox="1">
            <a:spLocks noChangeArrowheads="1"/>
          </p:cNvSpPr>
          <p:nvPr/>
        </p:nvSpPr>
        <p:spPr bwMode="auto">
          <a:xfrm>
            <a:off x="3084513" y="3740150"/>
            <a:ext cx="256403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charset="0"/>
              </a:rPr>
              <a:t>Алкогольдегідрогеназа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9" name="Рисунок 8" descr="Алкогольдегидрогеназа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8962" y="4148137"/>
            <a:ext cx="5248275" cy="13049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7" name="Rectangle 9"/>
          <p:cNvSpPr>
            <a:spLocks noChangeArrowheads="1"/>
          </p:cNvSpPr>
          <p:nvPr/>
        </p:nvSpPr>
        <p:spPr bwMode="auto">
          <a:xfrm>
            <a:off x="638175" y="3859213"/>
            <a:ext cx="7708900" cy="22764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ru-RU" sz="36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Трансферази</a:t>
            </a:r>
            <a:endParaRPr lang="ru-RU" sz="36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584200" y="952500"/>
            <a:ext cx="8204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	</a:t>
            </a:r>
            <a:r>
              <a:rPr lang="ru-RU" b="0" dirty="0">
                <a:latin typeface="Arial" charset="0"/>
              </a:rPr>
              <a:t> </a:t>
            </a:r>
            <a:r>
              <a:rPr lang="ru-RU" b="0" dirty="0" smtClean="0">
                <a:latin typeface="Arial" charset="0"/>
              </a:rPr>
              <a:t>Каталізують </a:t>
            </a:r>
            <a:r>
              <a:rPr lang="ru-RU" b="0" dirty="0" err="1" smtClean="0">
                <a:latin typeface="Arial" charset="0"/>
              </a:rPr>
              <a:t>перенесення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різних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груп</a:t>
            </a:r>
            <a:r>
              <a:rPr lang="ru-RU" b="0" dirty="0" smtClean="0">
                <a:latin typeface="Arial" charset="0"/>
              </a:rPr>
              <a:t> як </a:t>
            </a:r>
            <a:r>
              <a:rPr lang="ru-RU" b="0" dirty="0" err="1" smtClean="0">
                <a:latin typeface="Arial" charset="0"/>
              </a:rPr>
              <a:t>єдиного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цілого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від</a:t>
            </a:r>
            <a:r>
              <a:rPr lang="ru-RU" b="0" dirty="0" smtClean="0">
                <a:latin typeface="Arial" charset="0"/>
              </a:rPr>
              <a:t> одного субстрату до </a:t>
            </a:r>
            <a:r>
              <a:rPr lang="ru-RU" b="0" dirty="0" err="1" smtClean="0">
                <a:latin typeface="Arial" charset="0"/>
              </a:rPr>
              <a:t>іншого</a:t>
            </a:r>
            <a:r>
              <a:rPr lang="ru-RU" b="0" dirty="0" smtClean="0">
                <a:latin typeface="Arial" charset="0"/>
              </a:rPr>
              <a:t>. </a:t>
            </a:r>
          </a:p>
          <a:p>
            <a:pPr marL="342900" indent="-342900" algn="ctr" eaLnBrk="0" hangingPunct="0">
              <a:spcBef>
                <a:spcPct val="20000"/>
              </a:spcBef>
            </a:pPr>
            <a:r>
              <a:rPr lang="ru-RU" b="0" dirty="0" smtClean="0">
                <a:latin typeface="Arial" charset="0"/>
              </a:rPr>
              <a:t> </a:t>
            </a:r>
            <a:r>
              <a:rPr lang="en-US" b="0" dirty="0" smtClean="0">
                <a:latin typeface="Arial" charset="0"/>
              </a:rPr>
              <a:t>AB + C → A + BC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Підкласи</a:t>
            </a:r>
            <a:r>
              <a:rPr lang="ru-RU" b="0" dirty="0" smtClean="0">
                <a:latin typeface="Arial" charset="0"/>
              </a:rPr>
              <a:t>: </a:t>
            </a:r>
            <a:r>
              <a:rPr lang="ru-RU" b="0" dirty="0" err="1" smtClean="0">
                <a:latin typeface="Arial" charset="0"/>
              </a:rPr>
              <a:t>амінотрансферази</a:t>
            </a:r>
            <a:r>
              <a:rPr lang="ru-RU" b="0" dirty="0" smtClean="0">
                <a:latin typeface="Arial" charset="0"/>
              </a:rPr>
              <a:t>, </a:t>
            </a:r>
            <a:r>
              <a:rPr lang="ru-RU" b="0" dirty="0" err="1" smtClean="0">
                <a:latin typeface="Arial" charset="0"/>
              </a:rPr>
              <a:t>фосфотрансферази</a:t>
            </a:r>
            <a:r>
              <a:rPr lang="ru-RU" b="0" dirty="0" smtClean="0">
                <a:latin typeface="Arial" charset="0"/>
              </a:rPr>
              <a:t>, </a:t>
            </a:r>
            <a:r>
              <a:rPr lang="en-US" b="0" dirty="0" smtClean="0">
                <a:latin typeface="Arial" charset="0"/>
              </a:rPr>
              <a:t>C1-</a:t>
            </a:r>
            <a:r>
              <a:rPr lang="ru-RU" b="0" dirty="0" err="1" smtClean="0">
                <a:latin typeface="Arial" charset="0"/>
              </a:rPr>
              <a:t>трансферази</a:t>
            </a:r>
            <a:r>
              <a:rPr lang="ru-RU" b="0" dirty="0" smtClean="0">
                <a:latin typeface="Arial" charset="0"/>
              </a:rPr>
              <a:t>, </a:t>
            </a:r>
            <a:r>
              <a:rPr lang="ru-RU" b="0" dirty="0" err="1" smtClean="0">
                <a:latin typeface="Arial" charset="0"/>
              </a:rPr>
              <a:t>глікозилтрансферази</a:t>
            </a:r>
            <a:r>
              <a:rPr lang="ru-RU" b="0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Приклади</a:t>
            </a:r>
            <a:r>
              <a:rPr lang="ru-RU" b="0" dirty="0" smtClean="0">
                <a:latin typeface="Arial" charset="0"/>
              </a:rPr>
              <a:t>: </a:t>
            </a:r>
            <a:r>
              <a:rPr lang="ru-RU" b="0" dirty="0" err="1" smtClean="0">
                <a:latin typeface="Arial" charset="0"/>
              </a:rPr>
              <a:t>кінази</a:t>
            </a:r>
            <a:r>
              <a:rPr lang="ru-RU" b="0" dirty="0" smtClean="0">
                <a:latin typeface="Arial" charset="0"/>
              </a:rPr>
              <a:t> (фосфотрансферази), </a:t>
            </a:r>
            <a:r>
              <a:rPr lang="ru-RU" b="0" dirty="0" err="1" smtClean="0">
                <a:latin typeface="Arial" charset="0"/>
              </a:rPr>
              <a:t>що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переносять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фосфатну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групу</a:t>
            </a:r>
            <a:r>
              <a:rPr lang="ru-RU" b="0" dirty="0" smtClean="0">
                <a:latin typeface="Arial" charset="0"/>
              </a:rPr>
              <a:t>, </a:t>
            </a:r>
            <a:r>
              <a:rPr lang="ru-RU" b="0" dirty="0" err="1" smtClean="0">
                <a:latin typeface="Arial" charset="0"/>
              </a:rPr>
              <a:t>використовуючи</a:t>
            </a:r>
            <a:r>
              <a:rPr lang="ru-RU" b="0" dirty="0" smtClean="0">
                <a:latin typeface="Arial" charset="0"/>
              </a:rPr>
              <a:t> як субстрат АТР, а </a:t>
            </a:r>
            <a:r>
              <a:rPr lang="ru-RU" b="0" dirty="0" err="1" smtClean="0">
                <a:latin typeface="Arial" charset="0"/>
              </a:rPr>
              <a:t>також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ДНК-і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РНК-полімерази</a:t>
            </a:r>
            <a:r>
              <a:rPr lang="ru-RU" b="0" dirty="0" smtClean="0">
                <a:latin typeface="Arial" charset="0"/>
              </a:rPr>
              <a:t>, </a:t>
            </a:r>
            <a:r>
              <a:rPr lang="ru-RU" b="0" dirty="0" err="1" smtClean="0">
                <a:latin typeface="Arial" charset="0"/>
              </a:rPr>
              <a:t>що</a:t>
            </a:r>
            <a:r>
              <a:rPr lang="ru-RU" b="0" dirty="0" smtClean="0">
                <a:latin typeface="Arial" charset="0"/>
              </a:rPr>
              <a:t> </a:t>
            </a:r>
            <a:r>
              <a:rPr lang="ru-RU" b="0" dirty="0" err="1" smtClean="0">
                <a:latin typeface="Arial" charset="0"/>
              </a:rPr>
              <a:t>здійснюють</a:t>
            </a:r>
            <a:r>
              <a:rPr lang="ru-RU" b="0" dirty="0" smtClean="0">
                <a:latin typeface="Arial" charset="0"/>
              </a:rPr>
              <a:t> синтез ДНК </a:t>
            </a:r>
            <a:r>
              <a:rPr lang="ru-RU" b="0" dirty="0" err="1" smtClean="0">
                <a:latin typeface="Arial" charset="0"/>
              </a:rPr>
              <a:t>і</a:t>
            </a:r>
            <a:r>
              <a:rPr lang="ru-RU" b="0" dirty="0" smtClean="0">
                <a:latin typeface="Arial" charset="0"/>
              </a:rPr>
              <a:t> РНК</a:t>
            </a:r>
            <a:endParaRPr lang="ru-RU" b="0" i="1" dirty="0">
              <a:latin typeface="Arial" charset="0"/>
            </a:endParaRPr>
          </a:p>
        </p:txBody>
      </p:sp>
      <p:sp>
        <p:nvSpPr>
          <p:cNvPr id="242694" name="Rectangle 6"/>
          <p:cNvSpPr>
            <a:spLocks noChangeArrowheads="1"/>
          </p:cNvSpPr>
          <p:nvPr/>
        </p:nvSpPr>
        <p:spPr bwMode="auto">
          <a:xfrm>
            <a:off x="915988" y="4013200"/>
            <a:ext cx="7085012" cy="4556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2695" name="Text Box 7"/>
          <p:cNvSpPr txBox="1">
            <a:spLocks noChangeArrowheads="1"/>
          </p:cNvSpPr>
          <p:nvPr/>
        </p:nvSpPr>
        <p:spPr bwMode="auto">
          <a:xfrm>
            <a:off x="3059113" y="4032250"/>
            <a:ext cx="22527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charset="0"/>
              </a:rPr>
              <a:t>Фосфофруктокіназа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42696" name="Picture 8" descr="S04-27-class2-FF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1225" y="4411663"/>
            <a:ext cx="7086600" cy="15287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8937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</a:t>
            </a:r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Гідролази</a:t>
            </a:r>
            <a:endParaRPr lang="ru-RU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1668" name="Rectangle 4"/>
          <p:cNvSpPr>
            <a:spLocks noChangeArrowheads="1"/>
          </p:cNvSpPr>
          <p:nvPr/>
        </p:nvSpPr>
        <p:spPr bwMode="auto">
          <a:xfrm>
            <a:off x="190500" y="952500"/>
            <a:ext cx="895350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	  </a:t>
            </a:r>
            <a:r>
              <a:rPr lang="ru-RU" sz="2000" b="0" i="1" dirty="0" smtClean="0">
                <a:latin typeface="Arial" charset="0"/>
              </a:rPr>
              <a:t>Каталізують </a:t>
            </a:r>
            <a:r>
              <a:rPr lang="ru-RU" sz="2000" b="0" i="1" dirty="0" err="1" smtClean="0">
                <a:latin typeface="Arial" charset="0"/>
              </a:rPr>
              <a:t>гідроліз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хімічних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зв'язків</a:t>
            </a:r>
            <a:r>
              <a:rPr lang="ru-RU" sz="2000" b="0" i="1" dirty="0" smtClean="0">
                <a:latin typeface="Arial" charset="0"/>
              </a:rPr>
              <a:t> - </a:t>
            </a:r>
            <a:r>
              <a:rPr lang="ru-RU" sz="2000" b="0" i="1" dirty="0" err="1" smtClean="0">
                <a:latin typeface="Arial" charset="0"/>
              </a:rPr>
              <a:t>приєднання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молекули</a:t>
            </a:r>
            <a:r>
              <a:rPr lang="ru-RU" sz="2000" b="0" i="1" dirty="0" smtClean="0">
                <a:latin typeface="Arial" charset="0"/>
              </a:rPr>
              <a:t> води </a:t>
            </a:r>
            <a:r>
              <a:rPr lang="ru-RU" sz="2000" b="0" i="1" dirty="0" err="1" smtClean="0">
                <a:latin typeface="Arial" charset="0"/>
              </a:rPr>
              <a:t>з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розривом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зв'язку</a:t>
            </a:r>
            <a:r>
              <a:rPr lang="ru-RU" sz="2000" b="0" i="1" dirty="0" smtClean="0">
                <a:latin typeface="Arial" charset="0"/>
              </a:rPr>
              <a:t> в </a:t>
            </a:r>
            <a:r>
              <a:rPr lang="ru-RU" sz="2000" b="0" i="1" dirty="0" err="1" smtClean="0">
                <a:latin typeface="Arial" charset="0"/>
              </a:rPr>
              <a:t>молекулі</a:t>
            </a:r>
            <a:r>
              <a:rPr lang="ru-RU" sz="2000" b="0" i="1" dirty="0" smtClean="0">
                <a:latin typeface="Arial" charset="0"/>
              </a:rPr>
              <a:t> субстрату.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                                </a:t>
            </a:r>
            <a:r>
              <a:rPr lang="en-US" sz="2000" b="0" i="1" dirty="0" smtClean="0">
                <a:latin typeface="Arial" charset="0"/>
              </a:rPr>
              <a:t>AB + H2O → AOH + BH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i="1" dirty="0" smtClean="0">
                <a:latin typeface="Arial" charset="0"/>
              </a:rPr>
              <a:t> </a:t>
            </a:r>
            <a:r>
              <a:rPr lang="uk-UA" sz="2000" b="0" i="1" dirty="0" smtClean="0">
                <a:latin typeface="Arial" charset="0"/>
              </a:rPr>
              <a:t>     </a:t>
            </a:r>
            <a:r>
              <a:rPr lang="ru-RU" sz="2000" b="0" i="1" dirty="0" err="1" smtClean="0">
                <a:latin typeface="Arial" charset="0"/>
              </a:rPr>
              <a:t>Підкласи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ru-RU" sz="2000" b="0" i="1" dirty="0" err="1" smtClean="0">
                <a:latin typeface="Arial" charset="0"/>
              </a:rPr>
              <a:t>естерази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ліпази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фосфатази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глікозідази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протеази</a:t>
            </a:r>
            <a:r>
              <a:rPr lang="ru-RU" sz="2000" b="0" i="1" dirty="0" smtClean="0">
                <a:latin typeface="Arial" charset="0"/>
              </a:rPr>
              <a:t> (</a:t>
            </a:r>
            <a:r>
              <a:rPr lang="ru-RU" sz="2000" b="0" i="1" dirty="0" err="1" smtClean="0">
                <a:latin typeface="Arial" charset="0"/>
              </a:rPr>
              <a:t>пептідази</a:t>
            </a:r>
            <a:r>
              <a:rPr lang="ru-RU" sz="2000" b="0" i="1" dirty="0" smtClean="0">
                <a:latin typeface="Arial" charset="0"/>
              </a:rPr>
              <a:t>), </a:t>
            </a:r>
            <a:r>
              <a:rPr lang="ru-RU" sz="2000" b="0" i="1" dirty="0" err="1" smtClean="0">
                <a:latin typeface="Arial" charset="0"/>
              </a:rPr>
              <a:t>нуклеази</a:t>
            </a:r>
            <a:r>
              <a:rPr lang="ru-RU" sz="2000" b="0" i="1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      </a:t>
            </a:r>
            <a:r>
              <a:rPr lang="ru-RU" sz="2000" b="0" i="1" dirty="0" err="1" smtClean="0">
                <a:latin typeface="Arial" charset="0"/>
              </a:rPr>
              <a:t>Приклади</a:t>
            </a:r>
            <a:r>
              <a:rPr lang="ru-RU" sz="2000" b="0" i="1" dirty="0" smtClean="0">
                <a:latin typeface="Arial" charset="0"/>
              </a:rPr>
              <a:t>: пепсин, трипсин, </a:t>
            </a:r>
            <a:r>
              <a:rPr lang="ru-RU" sz="2000" b="0" i="1" dirty="0" err="1" smtClean="0">
                <a:latin typeface="Arial" charset="0"/>
              </a:rPr>
              <a:t>хімотрипсин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амілаза</a:t>
            </a:r>
            <a:r>
              <a:rPr lang="ru-RU" sz="2000" b="0" i="1" dirty="0" smtClean="0">
                <a:latin typeface="Arial" charset="0"/>
              </a:rPr>
              <a:t>.</a:t>
            </a:r>
            <a:endParaRPr lang="ru-RU" b="0" i="1" dirty="0">
              <a:latin typeface="Arial" charset="0"/>
            </a:endParaRPr>
          </a:p>
        </p:txBody>
      </p:sp>
      <p:sp>
        <p:nvSpPr>
          <p:cNvPr id="241671" name="Rectangle 7"/>
          <p:cNvSpPr>
            <a:spLocks noChangeArrowheads="1"/>
          </p:cNvSpPr>
          <p:nvPr/>
        </p:nvSpPr>
        <p:spPr bwMode="auto">
          <a:xfrm>
            <a:off x="1855788" y="3846513"/>
            <a:ext cx="5230812" cy="2555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1672" name="Text Box 8"/>
          <p:cNvSpPr txBox="1">
            <a:spLocks noChangeArrowheads="1"/>
          </p:cNvSpPr>
          <p:nvPr/>
        </p:nvSpPr>
        <p:spPr bwMode="auto">
          <a:xfrm>
            <a:off x="3884613" y="3803650"/>
            <a:ext cx="12711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charset="0"/>
              </a:rPr>
              <a:t>ТАГ-ліпаза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41674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03400" y="4114800"/>
            <a:ext cx="5257800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7000924" cy="928694"/>
          </a:xfrm>
        </p:spPr>
        <p:txBody>
          <a:bodyPr>
            <a:normAutofit/>
          </a:bodyPr>
          <a:lstStyle/>
          <a:p>
            <a:r>
              <a:rPr lang="ru-RU" dirty="0" smtClean="0"/>
              <a:t>Номенклатура фермент</a:t>
            </a:r>
            <a:r>
              <a:rPr lang="uk-UA" dirty="0" smtClean="0"/>
              <a:t>і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1538" y="1285860"/>
            <a:ext cx="7143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/>
              <a:t>В </a:t>
            </a:r>
            <a:r>
              <a:rPr lang="ru-RU" sz="2400" dirty="0" err="1" smtClean="0"/>
              <a:t>даний</a:t>
            </a:r>
            <a:r>
              <a:rPr lang="ru-RU" sz="2400" dirty="0" smtClean="0"/>
              <a:t> час в </a:t>
            </a:r>
            <a:r>
              <a:rPr lang="ru-RU" sz="2400" dirty="0" err="1" smtClean="0"/>
              <a:t>біохімії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використовується</a:t>
            </a:r>
            <a:r>
              <a:rPr lang="ru-RU" sz="2400" dirty="0" smtClean="0"/>
              <a:t> три </a:t>
            </a:r>
            <a:r>
              <a:rPr lang="ru-RU" sz="2400" dirty="0" err="1" smtClean="0"/>
              <a:t>номенклатури</a:t>
            </a:r>
            <a:r>
              <a:rPr lang="ru-RU" sz="2400" dirty="0" smtClean="0"/>
              <a:t> – </a:t>
            </a:r>
            <a:r>
              <a:rPr lang="ru-RU" sz="2400" dirty="0" err="1" smtClean="0"/>
              <a:t>тривіальна</a:t>
            </a:r>
            <a:r>
              <a:rPr lang="ru-RU" sz="2400" dirty="0" smtClean="0"/>
              <a:t> , </a:t>
            </a:r>
            <a:r>
              <a:rPr lang="ru-RU" sz="2400" dirty="0" err="1" smtClean="0"/>
              <a:t>раціональна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наукова</a:t>
            </a:r>
            <a:r>
              <a:rPr lang="ru-RU" sz="2400" dirty="0" smtClean="0"/>
              <a:t>. </a:t>
            </a:r>
          </a:p>
          <a:p>
            <a:r>
              <a:rPr lang="ru-RU" sz="2400" i="1" dirty="0" smtClean="0"/>
              <a:t>За </a:t>
            </a:r>
            <a:r>
              <a:rPr lang="ru-RU" sz="2400" i="1" dirty="0" err="1" smtClean="0"/>
              <a:t>тривіальною</a:t>
            </a:r>
            <a:r>
              <a:rPr lang="ru-RU" sz="2400" i="1" dirty="0" smtClean="0"/>
              <a:t> номенклатурою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ферменти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яких-небудь</a:t>
            </a:r>
            <a:r>
              <a:rPr lang="ru-RU" sz="2400" dirty="0" smtClean="0"/>
              <a:t> </a:t>
            </a:r>
            <a:r>
              <a:rPr lang="ru-RU" sz="2400" dirty="0" err="1" smtClean="0"/>
              <a:t>специфічних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ознак</a:t>
            </a:r>
            <a:r>
              <a:rPr lang="ru-RU" sz="2400" dirty="0" smtClean="0"/>
              <a:t>. </a:t>
            </a:r>
            <a:r>
              <a:rPr lang="ru-RU" sz="2400" dirty="0" err="1" smtClean="0"/>
              <a:t>Наприклад</a:t>
            </a:r>
            <a:r>
              <a:rPr lang="ru-RU" sz="2400" dirty="0" smtClean="0"/>
              <a:t>, пепсин, </a:t>
            </a:r>
            <a:r>
              <a:rPr lang="ru-RU" sz="2400" dirty="0" err="1" smtClean="0"/>
              <a:t>цитохром</a:t>
            </a:r>
            <a:r>
              <a:rPr lang="ru-RU" sz="2400" dirty="0" smtClean="0"/>
              <a:t> , </a:t>
            </a:r>
            <a:r>
              <a:rPr lang="ru-RU" sz="2400" dirty="0" err="1" smtClean="0"/>
              <a:t>хімотрипсин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т.п. </a:t>
            </a:r>
          </a:p>
          <a:p>
            <a:r>
              <a:rPr lang="ru-RU" sz="2400" dirty="0" err="1" smtClean="0"/>
              <a:t>Згідно</a:t>
            </a:r>
            <a:r>
              <a:rPr lang="ru-RU" sz="2400" dirty="0" smtClean="0"/>
              <a:t> </a:t>
            </a:r>
            <a:r>
              <a:rPr lang="ru-RU" sz="2400" i="1" dirty="0" err="1" smtClean="0"/>
              <a:t>раціональної</a:t>
            </a:r>
            <a:r>
              <a:rPr lang="ru-RU" sz="2400" i="1" dirty="0" smtClean="0"/>
              <a:t> </a:t>
            </a:r>
            <a:r>
              <a:rPr lang="ru-RU" sz="2400" i="1" dirty="0" err="1" smtClean="0"/>
              <a:t>номенклатурі</a:t>
            </a:r>
            <a:r>
              <a:rPr lang="ru-RU" sz="2400" dirty="0" smtClean="0"/>
              <a:t> фермент </a:t>
            </a:r>
            <a:r>
              <a:rPr lang="ru-RU" sz="2400" dirty="0" err="1" smtClean="0"/>
              <a:t>називають</a:t>
            </a:r>
            <a:r>
              <a:rPr lang="ru-RU" sz="2400" dirty="0" smtClean="0"/>
              <a:t> за </a:t>
            </a:r>
            <a:r>
              <a:rPr lang="ru-RU" sz="2400" dirty="0" err="1" smtClean="0"/>
              <a:t>хімічною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назвою</a:t>
            </a:r>
            <a:r>
              <a:rPr lang="ru-RU" sz="2400" dirty="0" smtClean="0"/>
              <a:t> субстрату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додаванням</a:t>
            </a:r>
            <a:r>
              <a:rPr lang="ru-RU" sz="2400" dirty="0" smtClean="0"/>
              <a:t> « аза ». Прикладом </a:t>
            </a:r>
            <a:r>
              <a:rPr lang="ru-RU" sz="2400" dirty="0" err="1" smtClean="0"/>
              <a:t>можуть</a:t>
            </a:r>
            <a:r>
              <a:rPr lang="ru-RU" sz="2400" dirty="0" smtClean="0"/>
              <a:t> </a:t>
            </a:r>
            <a:r>
              <a:rPr lang="ru-RU" sz="2400" dirty="0" err="1" smtClean="0"/>
              <a:t>служити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ферментів</a:t>
            </a:r>
            <a:r>
              <a:rPr lang="ru-RU" sz="2400" dirty="0" smtClean="0"/>
              <a:t>: </a:t>
            </a:r>
            <a:r>
              <a:rPr lang="ru-RU" sz="2400" dirty="0" err="1" smtClean="0"/>
              <a:t>уреаза</a:t>
            </a:r>
            <a:r>
              <a:rPr lang="ru-RU" sz="2400" dirty="0" smtClean="0"/>
              <a:t>, </a:t>
            </a:r>
            <a:r>
              <a:rPr lang="ru-RU" sz="2400" dirty="0" err="1" smtClean="0"/>
              <a:t>дипептидаза</a:t>
            </a:r>
            <a:r>
              <a:rPr lang="ru-RU" sz="2400" dirty="0" smtClean="0"/>
              <a:t>, </a:t>
            </a:r>
            <a:r>
              <a:rPr lang="ru-RU" sz="2400" dirty="0" err="1" smtClean="0"/>
              <a:t>РНКаза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smtClean="0"/>
              <a:t>т.п.</a:t>
            </a:r>
            <a:endParaRPr lang="ru-RU" sz="2400" dirty="0" smtClean="0"/>
          </a:p>
          <a:p>
            <a:r>
              <a:rPr lang="ru-RU" sz="2400" dirty="0" smtClean="0"/>
              <a:t> </a:t>
            </a:r>
            <a:r>
              <a:rPr lang="ru-RU" dirty="0" smtClean="0"/>
              <a:t>      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0" name="Rectangle 10"/>
          <p:cNvSpPr>
            <a:spLocks noChangeArrowheads="1"/>
          </p:cNvSpPr>
          <p:nvPr/>
        </p:nvSpPr>
        <p:spPr bwMode="auto">
          <a:xfrm>
            <a:off x="2052638" y="3689350"/>
            <a:ext cx="4741862" cy="20621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</a:t>
            </a:r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Ліази</a:t>
            </a:r>
            <a:endParaRPr lang="ru-RU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0645" name="Rectangle 5"/>
          <p:cNvSpPr>
            <a:spLocks noChangeArrowheads="1"/>
          </p:cNvSpPr>
          <p:nvPr/>
        </p:nvSpPr>
        <p:spPr bwMode="auto">
          <a:xfrm>
            <a:off x="508000" y="952500"/>
            <a:ext cx="8636000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	  </a:t>
            </a:r>
            <a:r>
              <a:rPr lang="ru-RU" sz="2000" b="0" i="1" dirty="0" smtClean="0">
                <a:latin typeface="Arial" charset="0"/>
              </a:rPr>
              <a:t>Каталізують </a:t>
            </a:r>
            <a:r>
              <a:rPr lang="ru-RU" sz="2000" b="0" i="1" dirty="0" err="1" smtClean="0">
                <a:latin typeface="Arial" charset="0"/>
              </a:rPr>
              <a:t>розщеплення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утворення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хімічних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сполук</a:t>
            </a:r>
            <a:r>
              <a:rPr lang="ru-RU" sz="2000" b="0" i="1" dirty="0" smtClean="0">
                <a:latin typeface="Arial" charset="0"/>
              </a:rPr>
              <a:t>, при </a:t>
            </a:r>
            <a:r>
              <a:rPr lang="ru-RU" sz="2000" b="0" i="1" dirty="0" err="1" smtClean="0">
                <a:latin typeface="Arial" charset="0"/>
              </a:rPr>
              <a:t>цьому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утворюються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зникають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подвійні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зв'язки</a:t>
            </a:r>
            <a:r>
              <a:rPr lang="ru-RU" sz="2000" b="0" i="1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                     </a:t>
            </a:r>
            <a:r>
              <a:rPr lang="en-US" sz="2000" b="0" i="1" dirty="0" smtClean="0">
                <a:latin typeface="Arial" charset="0"/>
              </a:rPr>
              <a:t>RCOCOOH → RCOH + CO2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Підкласи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en-US" sz="2000" b="0" i="1" dirty="0" smtClean="0">
                <a:latin typeface="Arial" charset="0"/>
              </a:rPr>
              <a:t>CO-</a:t>
            </a:r>
            <a:r>
              <a:rPr lang="ru-RU" sz="2000" b="0" i="1" dirty="0" err="1" smtClean="0">
                <a:latin typeface="Arial" charset="0"/>
              </a:rPr>
              <a:t>ліаза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CS-</a:t>
            </a:r>
            <a:r>
              <a:rPr lang="ru-RU" sz="2000" b="0" i="1" dirty="0" err="1" smtClean="0">
                <a:latin typeface="Arial" charset="0"/>
              </a:rPr>
              <a:t>ліаза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CN-</a:t>
            </a:r>
            <a:r>
              <a:rPr lang="ru-RU" sz="2000" b="0" i="1" dirty="0" err="1" smtClean="0">
                <a:latin typeface="Arial" charset="0"/>
              </a:rPr>
              <a:t>ліаза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CC-</a:t>
            </a:r>
            <a:r>
              <a:rPr lang="ru-RU" sz="2000" b="0" i="1" dirty="0" err="1" smtClean="0">
                <a:latin typeface="Arial" charset="0"/>
              </a:rPr>
              <a:t>ліаза</a:t>
            </a:r>
            <a:r>
              <a:rPr lang="ru-RU" sz="2000" b="0" i="1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Приклади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ru-RU" sz="2000" b="0" i="1" dirty="0" err="1" smtClean="0">
                <a:latin typeface="Arial" charset="0"/>
              </a:rPr>
              <a:t>альдолаза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декарбоксилаза</a:t>
            </a:r>
            <a:r>
              <a:rPr lang="ru-RU" sz="2000" b="0" i="1" dirty="0" smtClean="0">
                <a:latin typeface="Arial" charset="0"/>
              </a:rPr>
              <a:t>.</a:t>
            </a:r>
            <a:endParaRPr lang="ru-RU" b="0" i="1" dirty="0">
              <a:latin typeface="Arial" charset="0"/>
            </a:endParaRPr>
          </a:p>
        </p:txBody>
      </p:sp>
      <p:sp>
        <p:nvSpPr>
          <p:cNvPr id="240647" name="Rectangle 7"/>
          <p:cNvSpPr>
            <a:spLocks noChangeArrowheads="1"/>
          </p:cNvSpPr>
          <p:nvPr/>
        </p:nvSpPr>
        <p:spPr bwMode="auto">
          <a:xfrm>
            <a:off x="2405063" y="3962400"/>
            <a:ext cx="4014787" cy="2159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3046413" y="3879850"/>
            <a:ext cx="27225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charset="0"/>
              </a:rPr>
              <a:t>Піруват-декарбоксилаза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pic>
        <p:nvPicPr>
          <p:cNvPr id="240651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74900" y="4214813"/>
            <a:ext cx="403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30" name="Rectangle 14"/>
          <p:cNvSpPr>
            <a:spLocks noChangeArrowheads="1"/>
          </p:cNvSpPr>
          <p:nvPr/>
        </p:nvSpPr>
        <p:spPr bwMode="auto">
          <a:xfrm>
            <a:off x="1998663" y="3168650"/>
            <a:ext cx="5040312" cy="3551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26" name="Rectangle 10"/>
          <p:cNvSpPr>
            <a:spLocks noChangeArrowheads="1"/>
          </p:cNvSpPr>
          <p:nvPr/>
        </p:nvSpPr>
        <p:spPr bwMode="auto">
          <a:xfrm>
            <a:off x="2327275" y="5053013"/>
            <a:ext cx="4497388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93762"/>
          </a:xfrm>
        </p:spPr>
        <p:txBody>
          <a:bodyPr/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 </a:t>
            </a:r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Ізомерази</a:t>
            </a:r>
            <a:endParaRPr lang="ru-RU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39624" name="Picture 8" descr="S04-27-class5-Gl6F-Gl1F-isomeras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88892" y="4879975"/>
            <a:ext cx="966216" cy="304800"/>
          </a:xfrm>
        </p:spPr>
      </p:pic>
      <p:sp>
        <p:nvSpPr>
          <p:cNvPr id="239620" name="Rectangle 4"/>
          <p:cNvSpPr>
            <a:spLocks noChangeArrowheads="1"/>
          </p:cNvSpPr>
          <p:nvPr/>
        </p:nvSpPr>
        <p:spPr bwMode="auto">
          <a:xfrm>
            <a:off x="317500" y="952500"/>
            <a:ext cx="88265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	  </a:t>
            </a:r>
            <a:r>
              <a:rPr lang="ru-RU" sz="2000" b="0" i="1" dirty="0" smtClean="0">
                <a:latin typeface="Arial" charset="0"/>
              </a:rPr>
              <a:t>Каталізують </a:t>
            </a:r>
            <a:r>
              <a:rPr lang="ru-RU" sz="2000" b="0" i="1" dirty="0" err="1" smtClean="0">
                <a:latin typeface="Arial" charset="0"/>
              </a:rPr>
              <a:t>структурні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геометричні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зміни</a:t>
            </a:r>
            <a:r>
              <a:rPr lang="ru-RU" sz="2000" b="0" i="1" dirty="0" smtClean="0">
                <a:latin typeface="Arial" charset="0"/>
              </a:rPr>
              <a:t> в </a:t>
            </a:r>
            <a:r>
              <a:rPr lang="ru-RU" sz="2000" b="0" i="1" dirty="0" err="1" smtClean="0">
                <a:latin typeface="Arial" charset="0"/>
              </a:rPr>
              <a:t>молекулі</a:t>
            </a:r>
            <a:r>
              <a:rPr lang="ru-RU" sz="2000" b="0" i="1" dirty="0" smtClean="0">
                <a:latin typeface="Arial" charset="0"/>
              </a:rPr>
              <a:t> субстрату. </a:t>
            </a:r>
            <a:r>
              <a:rPr lang="ru-RU" sz="2000" b="0" i="1" dirty="0" err="1" smtClean="0">
                <a:latin typeface="Arial" charset="0"/>
              </a:rPr>
              <a:t>Змінюють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положення</a:t>
            </a:r>
            <a:r>
              <a:rPr lang="ru-RU" sz="2000" b="0" i="1" dirty="0" smtClean="0">
                <a:latin typeface="Arial" charset="0"/>
              </a:rPr>
              <a:t> атома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групи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атомів</a:t>
            </a:r>
            <a:r>
              <a:rPr lang="ru-RU" sz="2000" b="0" i="1" dirty="0" smtClean="0">
                <a:latin typeface="Arial" charset="0"/>
              </a:rPr>
              <a:t> у межах </a:t>
            </a:r>
            <a:r>
              <a:rPr lang="ru-RU" sz="2000" b="0" i="1" dirty="0" err="1" smtClean="0">
                <a:latin typeface="Arial" charset="0"/>
              </a:rPr>
              <a:t>однієї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молекули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ж </a:t>
            </a:r>
            <a:r>
              <a:rPr lang="ru-RU" sz="2000" b="0" i="1" dirty="0" err="1" smtClean="0">
                <a:latin typeface="Arial" charset="0"/>
              </a:rPr>
              <a:t>змінюють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просторову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будову</a:t>
            </a:r>
            <a:r>
              <a:rPr lang="ru-RU" sz="2000" b="0" i="1" dirty="0" smtClean="0">
                <a:latin typeface="Arial" charset="0"/>
              </a:rPr>
              <a:t> молекул.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</a:t>
            </a:r>
            <a:r>
              <a:rPr lang="en-US" sz="2000" b="0" i="1" dirty="0" smtClean="0">
                <a:latin typeface="Arial" charset="0"/>
              </a:rPr>
              <a:t>AB → BA</a:t>
            </a:r>
            <a:r>
              <a:rPr lang="ru-RU" sz="2000" b="0" i="1" dirty="0">
                <a:latin typeface="Arial" charset="0"/>
              </a:rPr>
              <a:t>	 </a:t>
            </a:r>
            <a:r>
              <a:rPr lang="ru-RU" sz="2000" b="0" i="1" dirty="0" err="1" smtClean="0">
                <a:latin typeface="Arial" charset="0"/>
              </a:rPr>
              <a:t>Приклади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ru-RU" sz="2000" b="0" i="1" dirty="0" err="1" smtClean="0">
                <a:latin typeface="Arial" charset="0"/>
              </a:rPr>
              <a:t>рацемази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ru-RU" sz="2000" b="0" i="1" dirty="0" err="1" smtClean="0">
                <a:latin typeface="Arial" charset="0"/>
              </a:rPr>
              <a:t>цис-транс-ізомерази</a:t>
            </a:r>
            <a:r>
              <a:rPr lang="ru-RU" sz="2000" b="0" i="1" dirty="0" smtClean="0">
                <a:latin typeface="Arial" charset="0"/>
              </a:rPr>
              <a:t>.</a:t>
            </a:r>
            <a:endParaRPr lang="ru-RU" sz="2000" b="0" i="1" dirty="0">
              <a:latin typeface="Arial" charset="0"/>
            </a:endParaRPr>
          </a:p>
        </p:txBody>
      </p:sp>
      <p:sp>
        <p:nvSpPr>
          <p:cNvPr id="239625" name="Text Box 9"/>
          <p:cNvSpPr txBox="1">
            <a:spLocks noChangeArrowheads="1"/>
          </p:cNvSpPr>
          <p:nvPr/>
        </p:nvSpPr>
        <p:spPr bwMode="auto">
          <a:xfrm>
            <a:off x="3351213" y="5010150"/>
            <a:ext cx="21971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>
                <a:solidFill>
                  <a:srgbClr val="FF0000"/>
                </a:solidFill>
                <a:latin typeface="Arial" charset="0"/>
              </a:rPr>
              <a:t>Фосфоглюкомутаза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9627" name="Rectangle 11"/>
          <p:cNvSpPr>
            <a:spLocks noChangeArrowheads="1"/>
          </p:cNvSpPr>
          <p:nvPr/>
        </p:nvSpPr>
        <p:spPr bwMode="auto">
          <a:xfrm>
            <a:off x="2312988" y="3198813"/>
            <a:ext cx="4460875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9628" name="Text Box 12"/>
          <p:cNvSpPr txBox="1">
            <a:spLocks noChangeArrowheads="1"/>
          </p:cNvSpPr>
          <p:nvPr/>
        </p:nvSpPr>
        <p:spPr bwMode="auto">
          <a:xfrm>
            <a:off x="2982913" y="3160713"/>
            <a:ext cx="3278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>
                <a:solidFill>
                  <a:srgbClr val="FF0000"/>
                </a:solidFill>
                <a:latin typeface="Arial" charset="0"/>
              </a:rPr>
              <a:t>Рибулозофосфат</a:t>
            </a:r>
            <a:r>
              <a:rPr lang="ru-RU" sz="160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ru-RU" sz="1600" dirty="0" smtClean="0">
                <a:solidFill>
                  <a:srgbClr val="FF0000"/>
                </a:solidFill>
                <a:latin typeface="Arial" charset="0"/>
              </a:rPr>
              <a:t>3-епімераза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9629" name="Picture 13" descr="S04-27-class5-epimera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24100" y="3460750"/>
            <a:ext cx="4460875" cy="13954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02" name="Rectangle 10"/>
          <p:cNvSpPr>
            <a:spLocks noChangeArrowheads="1"/>
          </p:cNvSpPr>
          <p:nvPr/>
        </p:nvSpPr>
        <p:spPr bwMode="auto">
          <a:xfrm>
            <a:off x="658813" y="3732213"/>
            <a:ext cx="7942262" cy="21907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 </a:t>
            </a:r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Лігази</a:t>
            </a:r>
            <a:endParaRPr lang="ru-RU" sz="32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8596" name="Rectangle 4"/>
          <p:cNvSpPr>
            <a:spLocks noChangeArrowheads="1"/>
          </p:cNvSpPr>
          <p:nvPr/>
        </p:nvSpPr>
        <p:spPr bwMode="auto">
          <a:xfrm>
            <a:off x="419100" y="952500"/>
            <a:ext cx="8750300" cy="185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ru-RU" sz="3200" b="0" dirty="0">
                <a:latin typeface="Arial" charset="0"/>
              </a:rPr>
              <a:t>	  </a:t>
            </a:r>
            <a:r>
              <a:rPr lang="ru-RU" sz="2000" b="0" i="1" dirty="0" smtClean="0">
                <a:latin typeface="Arial" charset="0"/>
              </a:rPr>
              <a:t>Каталізують </a:t>
            </a:r>
            <a:r>
              <a:rPr lang="ru-RU" sz="2000" b="0" i="1" dirty="0" err="1" smtClean="0">
                <a:latin typeface="Arial" charset="0"/>
              </a:rPr>
              <a:t>утворення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хімічних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зв'язків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між</a:t>
            </a:r>
            <a:r>
              <a:rPr lang="ru-RU" sz="2000" b="0" i="1" dirty="0" smtClean="0">
                <a:latin typeface="Arial" charset="0"/>
              </a:rPr>
              <a:t> субстратами </a:t>
            </a:r>
            <a:r>
              <a:rPr lang="ru-RU" sz="2000" b="0" i="1" dirty="0" err="1" smtClean="0">
                <a:latin typeface="Arial" charset="0"/>
              </a:rPr>
              <a:t>з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використанням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гідролізу</a:t>
            </a:r>
            <a:r>
              <a:rPr lang="ru-RU" sz="2000" b="0" i="1" dirty="0" smtClean="0">
                <a:latin typeface="Arial" charset="0"/>
              </a:rPr>
              <a:t> АТР </a:t>
            </a:r>
            <a:r>
              <a:rPr lang="ru-RU" sz="2000" b="0" i="1" dirty="0" err="1" smtClean="0">
                <a:latin typeface="Arial" charset="0"/>
              </a:rPr>
              <a:t>або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en-US" sz="2000" b="0" i="1" dirty="0" smtClean="0">
                <a:latin typeface="Arial" charset="0"/>
              </a:rPr>
              <a:t>GTP, </a:t>
            </a:r>
            <a:r>
              <a:rPr lang="ru-RU" sz="2000" b="0" i="1" dirty="0" err="1" smtClean="0">
                <a:latin typeface="Arial" charset="0"/>
              </a:rPr>
              <a:t>тобто</a:t>
            </a:r>
            <a:r>
              <a:rPr lang="ru-RU" sz="2000" b="0" i="1" dirty="0" smtClean="0">
                <a:latin typeface="Arial" charset="0"/>
              </a:rPr>
              <a:t> синтез </a:t>
            </a:r>
            <a:r>
              <a:rPr lang="ru-RU" sz="2000" b="0" i="1" dirty="0" err="1" smtClean="0">
                <a:latin typeface="Arial" charset="0"/>
              </a:rPr>
              <a:t>з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використанням</a:t>
            </a:r>
            <a:r>
              <a:rPr lang="ru-RU" sz="2000" b="0" i="1" dirty="0" smtClean="0">
                <a:latin typeface="Arial" charset="0"/>
              </a:rPr>
              <a:t> </a:t>
            </a:r>
            <a:r>
              <a:rPr lang="ru-RU" sz="2000" b="0" i="1" dirty="0" err="1" smtClean="0">
                <a:latin typeface="Arial" charset="0"/>
              </a:rPr>
              <a:t>енергії</a:t>
            </a:r>
            <a:r>
              <a:rPr lang="ru-RU" sz="2000" b="0" i="1" dirty="0" smtClean="0">
                <a:latin typeface="Arial" charset="0"/>
              </a:rPr>
              <a:t> макроергічного </a:t>
            </a:r>
            <a:r>
              <a:rPr lang="ru-RU" sz="2000" b="0" i="1" dirty="0" err="1" smtClean="0">
                <a:latin typeface="Arial" charset="0"/>
              </a:rPr>
              <a:t>зв'язку</a:t>
            </a:r>
            <a:r>
              <a:rPr lang="ru-RU" sz="2000" b="0" i="1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                     </a:t>
            </a:r>
            <a:r>
              <a:rPr lang="en-US" sz="2000" b="0" i="1" dirty="0" smtClean="0">
                <a:latin typeface="Arial" charset="0"/>
              </a:rPr>
              <a:t>X + Y + ATP → XY + ADP + Pi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en-US" sz="2000" b="0" i="1" dirty="0" smtClean="0">
                <a:latin typeface="Arial" charset="0"/>
              </a:rPr>
              <a:t> </a:t>
            </a:r>
            <a:r>
              <a:rPr lang="uk-UA" sz="2000" b="0" i="1" dirty="0" smtClean="0">
                <a:latin typeface="Arial" charset="0"/>
              </a:rPr>
              <a:t>     </a:t>
            </a:r>
            <a:r>
              <a:rPr lang="ru-RU" sz="2000" b="0" i="1" dirty="0" err="1" smtClean="0">
                <a:latin typeface="Arial" charset="0"/>
              </a:rPr>
              <a:t>Підкласи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en-US" sz="2000" b="0" i="1" dirty="0" smtClean="0">
                <a:latin typeface="Arial" charset="0"/>
              </a:rPr>
              <a:t>CO-</a:t>
            </a:r>
            <a:r>
              <a:rPr lang="ru-RU" sz="2000" b="0" i="1" dirty="0" err="1" smtClean="0">
                <a:latin typeface="Arial" charset="0"/>
              </a:rPr>
              <a:t>лігаза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CS-</a:t>
            </a:r>
            <a:r>
              <a:rPr lang="ru-RU" sz="2000" b="0" i="1" dirty="0" err="1" smtClean="0">
                <a:latin typeface="Arial" charset="0"/>
              </a:rPr>
              <a:t>лігаза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CN-</a:t>
            </a:r>
            <a:r>
              <a:rPr lang="ru-RU" sz="2000" b="0" i="1" dirty="0" err="1" smtClean="0">
                <a:latin typeface="Arial" charset="0"/>
              </a:rPr>
              <a:t>лігаза</a:t>
            </a:r>
            <a:r>
              <a:rPr lang="ru-RU" sz="2000" b="0" i="1" dirty="0" smtClean="0">
                <a:latin typeface="Arial" charset="0"/>
              </a:rPr>
              <a:t>, </a:t>
            </a:r>
            <a:r>
              <a:rPr lang="en-US" sz="2000" b="0" i="1" dirty="0" smtClean="0">
                <a:latin typeface="Arial" charset="0"/>
              </a:rPr>
              <a:t>CC-</a:t>
            </a:r>
            <a:r>
              <a:rPr lang="ru-RU" sz="2000" b="0" i="1" dirty="0" err="1" smtClean="0">
                <a:latin typeface="Arial" charset="0"/>
              </a:rPr>
              <a:t>лігаза</a:t>
            </a:r>
            <a:r>
              <a:rPr lang="ru-RU" sz="2000" b="0" i="1" dirty="0" smtClean="0">
                <a:latin typeface="Arial" charset="0"/>
              </a:rPr>
              <a:t>. </a:t>
            </a:r>
          </a:p>
          <a:p>
            <a:pPr marL="342900" indent="-342900" eaLnBrk="0" hangingPunct="0">
              <a:spcBef>
                <a:spcPct val="20000"/>
              </a:spcBef>
            </a:pPr>
            <a:r>
              <a:rPr lang="ru-RU" sz="2000" b="0" i="1" dirty="0" smtClean="0">
                <a:latin typeface="Arial" charset="0"/>
              </a:rPr>
              <a:t>       </a:t>
            </a:r>
            <a:r>
              <a:rPr lang="ru-RU" sz="2000" b="0" i="1" dirty="0" err="1" smtClean="0">
                <a:latin typeface="Arial" charset="0"/>
              </a:rPr>
              <a:t>Приклади</a:t>
            </a:r>
            <a:r>
              <a:rPr lang="ru-RU" sz="2000" b="0" i="1" dirty="0" smtClean="0">
                <a:latin typeface="Arial" charset="0"/>
              </a:rPr>
              <a:t>: </a:t>
            </a:r>
            <a:r>
              <a:rPr lang="ru-RU" sz="2000" b="0" i="1" dirty="0" err="1" smtClean="0">
                <a:latin typeface="Arial" charset="0"/>
              </a:rPr>
              <a:t>аміноацил-тРНК-синтетази</a:t>
            </a:r>
            <a:r>
              <a:rPr lang="ru-RU" sz="2000" b="0" i="1" dirty="0" smtClean="0">
                <a:latin typeface="Arial" charset="0"/>
              </a:rPr>
              <a:t>.</a:t>
            </a:r>
            <a:endParaRPr lang="ru-RU" sz="2000" b="0" i="1" dirty="0">
              <a:latin typeface="Arial" charset="0"/>
            </a:endParaRPr>
          </a:p>
        </p:txBody>
      </p:sp>
      <p:sp>
        <p:nvSpPr>
          <p:cNvPr id="238599" name="Rectangle 7"/>
          <p:cNvSpPr>
            <a:spLocks noChangeArrowheads="1"/>
          </p:cNvSpPr>
          <p:nvPr/>
        </p:nvSpPr>
        <p:spPr bwMode="auto">
          <a:xfrm>
            <a:off x="955675" y="3960813"/>
            <a:ext cx="7358063" cy="2809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8600" name="Text Box 8"/>
          <p:cNvSpPr txBox="1">
            <a:spLocks noChangeArrowheads="1"/>
          </p:cNvSpPr>
          <p:nvPr/>
        </p:nvSpPr>
        <p:spPr bwMode="auto">
          <a:xfrm>
            <a:off x="3554413" y="3917950"/>
            <a:ext cx="2152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charset="0"/>
              </a:rPr>
              <a:t>Глутамінсинтетаза</a:t>
            </a:r>
            <a:endParaRPr lang="ru-RU" sz="16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38601" name="Rectangle 9"/>
          <p:cNvSpPr>
            <a:spLocks noChangeArrowheads="1"/>
          </p:cNvSpPr>
          <p:nvPr/>
        </p:nvSpPr>
        <p:spPr bwMode="auto">
          <a:xfrm>
            <a:off x="4637088" y="5356225"/>
            <a:ext cx="392112" cy="3000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238603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2963" y="4281488"/>
            <a:ext cx="73818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Формат шифру ферментів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928802"/>
            <a:ext cx="7929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Кожен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класифікаційний</a:t>
            </a:r>
            <a:r>
              <a:rPr lang="ru-RU" sz="2800" dirty="0" smtClean="0"/>
              <a:t> номер </a:t>
            </a:r>
            <a:r>
              <a:rPr lang="ru-RU" sz="2800" dirty="0" err="1" smtClean="0"/>
              <a:t>містить</a:t>
            </a:r>
            <a:r>
              <a:rPr lang="ru-RU" sz="2800" dirty="0" smtClean="0"/>
              <a:t> </a:t>
            </a:r>
            <a:r>
              <a:rPr lang="ru-RU" sz="2800" dirty="0" err="1" smtClean="0"/>
              <a:t>скорочення</a:t>
            </a:r>
            <a:r>
              <a:rPr lang="ru-RU" sz="2800" dirty="0" smtClean="0"/>
              <a:t> КФ (</a:t>
            </a:r>
            <a:r>
              <a:rPr lang="ru-RU" sz="2800" dirty="0" err="1" smtClean="0"/>
              <a:t>класифікація</a:t>
            </a:r>
            <a:r>
              <a:rPr lang="ru-RU" sz="2800" dirty="0" smtClean="0"/>
              <a:t> </a:t>
            </a:r>
            <a:r>
              <a:rPr lang="ru-RU" sz="2800" dirty="0" err="1" smtClean="0"/>
              <a:t>ферментів</a:t>
            </a:r>
            <a:r>
              <a:rPr lang="ru-RU" sz="2800" dirty="0" smtClean="0"/>
              <a:t>)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послідовність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чотирьох</a:t>
            </a:r>
            <a:r>
              <a:rPr lang="ru-RU" sz="2800" dirty="0" smtClean="0"/>
              <a:t> чисел, </a:t>
            </a:r>
            <a:r>
              <a:rPr lang="ru-RU" sz="2800" dirty="0" err="1" smtClean="0"/>
              <a:t>розділених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крапкою</a:t>
            </a:r>
            <a:r>
              <a:rPr lang="ru-RU" sz="2800" dirty="0" smtClean="0"/>
              <a:t>,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складається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певним</a:t>
            </a:r>
            <a:r>
              <a:rPr lang="ru-RU" sz="2800" dirty="0" smtClean="0"/>
              <a:t> принципом. </a:t>
            </a:r>
            <a:r>
              <a:rPr lang="ru-RU" sz="2800" dirty="0" err="1" smtClean="0"/>
              <a:t>Кожне</a:t>
            </a:r>
            <a:r>
              <a:rPr lang="ru-RU" sz="2800" dirty="0" smtClean="0"/>
              <a:t> </a:t>
            </a:r>
            <a:r>
              <a:rPr lang="ru-RU" sz="2800" dirty="0" err="1" smtClean="0"/>
              <a:t>наступне</a:t>
            </a:r>
            <a:r>
              <a:rPr lang="ru-RU" sz="2800" dirty="0" smtClean="0"/>
              <a:t> число </a:t>
            </a:r>
            <a:r>
              <a:rPr lang="ru-RU" sz="2800" dirty="0" err="1" smtClean="0"/>
              <a:t>являє</a:t>
            </a:r>
            <a:r>
              <a:rPr lang="ru-RU" sz="2800" dirty="0" smtClean="0"/>
              <a:t> собою все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уточнюючу</a:t>
            </a:r>
            <a:r>
              <a:rPr lang="ru-RU" sz="2800" dirty="0" smtClean="0"/>
              <a:t> </a:t>
            </a:r>
            <a:r>
              <a:rPr lang="ru-RU" sz="2800" dirty="0" err="1" smtClean="0"/>
              <a:t>класифікацію</a:t>
            </a:r>
            <a:r>
              <a:rPr lang="ru-RU" sz="2800" dirty="0" smtClean="0"/>
              <a:t> ферменту. Так як база </a:t>
            </a:r>
            <a:r>
              <a:rPr lang="ru-RU" sz="2800" dirty="0" err="1" smtClean="0"/>
              <a:t>даних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постійно</a:t>
            </a:r>
            <a:r>
              <a:rPr lang="ru-RU" sz="2800" dirty="0" smtClean="0"/>
              <a:t> </a:t>
            </a:r>
            <a:r>
              <a:rPr lang="ru-RU" sz="2800" dirty="0" err="1" smtClean="0"/>
              <a:t>оновлюється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змінюватися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деякі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коди</a:t>
            </a:r>
            <a:r>
              <a:rPr lang="ru-RU" sz="2800" dirty="0" smtClean="0"/>
              <a:t> </a:t>
            </a:r>
            <a:r>
              <a:rPr lang="ru-RU" sz="2800" dirty="0" err="1" smtClean="0"/>
              <a:t>можуть</a:t>
            </a:r>
            <a:r>
              <a:rPr lang="ru-RU" sz="2800" dirty="0" smtClean="0"/>
              <a:t> </a:t>
            </a:r>
            <a:r>
              <a:rPr lang="ru-RU" sz="2800" dirty="0" err="1" smtClean="0"/>
              <a:t>залишатися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незаповненими</a:t>
            </a:r>
            <a:endParaRPr lang="ru-RU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358114" cy="1500174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Формат шифру ферментів (код)</a:t>
            </a:r>
            <a:br>
              <a:rPr lang="uk-UA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85852" y="1500174"/>
            <a:ext cx="750099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i="1" dirty="0" smtClean="0"/>
              <a:t>Перше число  </a:t>
            </a:r>
            <a:r>
              <a:rPr lang="uk-UA" sz="2000" dirty="0" smtClean="0"/>
              <a:t>– клас ферменту відповідно до міжнародної класифікації</a:t>
            </a:r>
          </a:p>
          <a:p>
            <a:r>
              <a:rPr lang="uk-UA" sz="2000" i="1" dirty="0" smtClean="0"/>
              <a:t>Друге число </a:t>
            </a:r>
            <a:r>
              <a:rPr lang="uk-UA" sz="2000" dirty="0" smtClean="0"/>
              <a:t>означає підклас, що характеризує основні види субстратів, яки беруть участь в даному типі хімічних реакцій. Наприклад, у </a:t>
            </a:r>
            <a:r>
              <a:rPr lang="uk-UA" sz="2000" dirty="0" err="1" smtClean="0"/>
              <a:t>трансфераз</a:t>
            </a:r>
            <a:r>
              <a:rPr lang="uk-UA" sz="2000" dirty="0" smtClean="0"/>
              <a:t> друга цифра вказує на природу тієї групи, яка піддається перенесенню, у </a:t>
            </a:r>
            <a:r>
              <a:rPr lang="uk-UA" sz="2000" dirty="0" err="1" smtClean="0"/>
              <a:t>гідролаз</a:t>
            </a:r>
            <a:r>
              <a:rPr lang="uk-UA" sz="2000" dirty="0" smtClean="0"/>
              <a:t> - на тип </a:t>
            </a:r>
            <a:r>
              <a:rPr lang="uk-UA" sz="2000" dirty="0" err="1" smtClean="0"/>
              <a:t>гідролізованого</a:t>
            </a:r>
            <a:r>
              <a:rPr lang="uk-UA" sz="2000" dirty="0" smtClean="0"/>
              <a:t> зв'язку і т. д.</a:t>
            </a:r>
          </a:p>
          <a:p>
            <a:r>
              <a:rPr lang="uk-UA" sz="2000" dirty="0"/>
              <a:t>Третє число </a:t>
            </a:r>
            <a:r>
              <a:rPr lang="uk-UA" sz="2000" i="1" dirty="0"/>
              <a:t>визначає більш приватні підгрупи (під-підкласи), що відрізняються природою хімічних сполук </a:t>
            </a:r>
            <a:r>
              <a:rPr lang="uk-UA" sz="2000" i="1" dirty="0" smtClean="0"/>
              <a:t>донорів</a:t>
            </a:r>
            <a:r>
              <a:rPr lang="uk-UA" sz="2000" b="1" i="1" dirty="0" smtClean="0"/>
              <a:t> </a:t>
            </a:r>
            <a:r>
              <a:rPr lang="uk-UA" sz="2000" b="1" i="1" dirty="0"/>
              <a:t>або </a:t>
            </a:r>
            <a:r>
              <a:rPr lang="uk-UA" sz="2000" i="1" dirty="0"/>
              <a:t>акцепторів, що беруть участь в даній підгрупі реакцій. У </a:t>
            </a:r>
            <a:r>
              <a:rPr lang="uk-UA" sz="2000" i="1" dirty="0" err="1"/>
              <a:t>г</a:t>
            </a:r>
            <a:r>
              <a:rPr lang="uk-UA" sz="2000" b="1" i="1" dirty="0" err="1"/>
              <a:t>і</a:t>
            </a:r>
            <a:r>
              <a:rPr lang="uk-UA" sz="2000" i="1" dirty="0" err="1"/>
              <a:t>дролаз</a:t>
            </a:r>
            <a:r>
              <a:rPr lang="uk-UA" sz="2000" i="1" dirty="0"/>
              <a:t>, наприклад, ця цифра уточнює тип </a:t>
            </a:r>
            <a:r>
              <a:rPr lang="uk-UA" sz="2000" i="1" dirty="0" err="1"/>
              <a:t>гідролізованого</a:t>
            </a:r>
            <a:r>
              <a:rPr lang="uk-UA" sz="2000" i="1" dirty="0"/>
              <a:t> зв'язку, а у </a:t>
            </a:r>
            <a:r>
              <a:rPr lang="uk-UA" sz="2000" i="1" dirty="0" err="1"/>
              <a:t>ліаз</a:t>
            </a:r>
            <a:r>
              <a:rPr lang="uk-UA" sz="2000" i="1" dirty="0"/>
              <a:t> - тип групи</a:t>
            </a:r>
            <a:r>
              <a:rPr lang="uk-UA" sz="2000" b="1" i="1" dirty="0"/>
              <a:t>, що</a:t>
            </a:r>
            <a:r>
              <a:rPr lang="uk-UA" sz="2000" i="1" dirty="0"/>
              <a:t> </a:t>
            </a:r>
            <a:r>
              <a:rPr lang="uk-UA" sz="2000" i="1" dirty="0" err="1"/>
              <a:t>отщепля</a:t>
            </a:r>
            <a:r>
              <a:rPr lang="uk-UA" sz="2000" b="1" i="1" dirty="0" err="1"/>
              <a:t>єть</a:t>
            </a:r>
            <a:r>
              <a:rPr lang="uk-UA" sz="2000" b="1" i="1" dirty="0"/>
              <a:t> </a:t>
            </a:r>
            <a:r>
              <a:rPr lang="uk-UA" sz="2000" i="1" dirty="0"/>
              <a:t>і т. </a:t>
            </a:r>
            <a:r>
              <a:rPr lang="uk-UA" sz="2000" b="1" i="1" dirty="0"/>
              <a:t>п</a:t>
            </a:r>
            <a:r>
              <a:rPr lang="uk-UA" sz="2000" i="1" dirty="0"/>
              <a:t>. Перші 3 числа шифру точно визначають тип ферменту</a:t>
            </a:r>
            <a:r>
              <a:rPr lang="uk-UA" sz="2000" i="1" dirty="0" smtClean="0"/>
              <a:t>.</a:t>
            </a:r>
          </a:p>
          <a:p>
            <a:r>
              <a:rPr lang="ru-RU" sz="2000" i="1" dirty="0" err="1"/>
              <a:t>Четверте</a:t>
            </a:r>
            <a:r>
              <a:rPr lang="ru-RU" sz="2000" i="1" dirty="0"/>
              <a:t> число </a:t>
            </a:r>
            <a:r>
              <a:rPr lang="ru-RU" sz="2000" dirty="0"/>
              <a:t>в </a:t>
            </a:r>
            <a:r>
              <a:rPr lang="ru-RU" sz="2000" dirty="0" err="1"/>
              <a:t>шифрі</a:t>
            </a:r>
            <a:r>
              <a:rPr lang="ru-RU" sz="2000" dirty="0"/>
              <a:t> </a:t>
            </a:r>
            <a:r>
              <a:rPr lang="ru-RU" sz="2000" dirty="0" smtClean="0"/>
              <a:t> - </a:t>
            </a:r>
            <a:r>
              <a:rPr lang="ru-RU" sz="2000" dirty="0" err="1" smtClean="0"/>
              <a:t>порядковий</a:t>
            </a:r>
            <a:r>
              <a:rPr lang="ru-RU" sz="2000" dirty="0" smtClean="0"/>
              <a:t> номер фермента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під-підкласі</a:t>
            </a:r>
            <a:endParaRPr lang="uk-UA" sz="2000" dirty="0" smtClean="0"/>
          </a:p>
          <a:p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285728"/>
            <a:ext cx="628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/>
              <a:t> </a:t>
            </a:r>
            <a:r>
              <a:rPr lang="uk-UA" sz="3600" dirty="0" smtClean="0">
                <a:solidFill>
                  <a:srgbClr val="FF0000"/>
                </a:solidFill>
              </a:rPr>
              <a:t>Шифр ферменту - приклад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 flipV="1">
            <a:off x="857224" y="2012382"/>
            <a:ext cx="8286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1428736"/>
            <a:ext cx="84296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sz="3600" dirty="0" smtClean="0"/>
              <a:t>Наприкла,</a:t>
            </a:r>
            <a:r>
              <a:rPr lang="uk-UA" sz="3600" u="sng" dirty="0" smtClean="0">
                <a:solidFill>
                  <a:srgbClr val="FF0000"/>
                </a:solidFill>
              </a:rPr>
              <a:t> </a:t>
            </a:r>
            <a:r>
              <a:rPr lang="uk-UA" sz="3600" u="sng" dirty="0" err="1" smtClean="0">
                <a:solidFill>
                  <a:srgbClr val="FF0000"/>
                </a:solidFill>
              </a:rPr>
              <a:t>глюкозоксидазі</a:t>
            </a:r>
            <a:r>
              <a:rPr lang="uk-UA" sz="3600" dirty="0">
                <a:solidFill>
                  <a:srgbClr val="FF0000"/>
                </a:solidFill>
              </a:rPr>
              <a:t> </a:t>
            </a:r>
            <a:r>
              <a:rPr lang="uk-UA" sz="3600" dirty="0"/>
              <a:t> </a:t>
            </a:r>
            <a:r>
              <a:rPr lang="uk-UA" sz="3600" dirty="0" err="1" smtClean="0"/>
              <a:t>присвоено</a:t>
            </a:r>
            <a:r>
              <a:rPr lang="uk-UA" sz="3600" dirty="0" smtClean="0"/>
              <a:t>  </a:t>
            </a:r>
            <a:r>
              <a:rPr lang="uk-UA" sz="3600" dirty="0"/>
              <a:t>шифр </a:t>
            </a:r>
            <a:r>
              <a:rPr lang="uk-UA" sz="3600" dirty="0" err="1"/>
              <a:t>КФ</a:t>
            </a:r>
            <a:r>
              <a:rPr lang="uk-UA" sz="3600" dirty="0"/>
              <a:t> </a:t>
            </a:r>
            <a:r>
              <a:rPr lang="uk-UA" sz="3600" u="sng" dirty="0">
                <a:solidFill>
                  <a:srgbClr val="FF0000"/>
                </a:solidFill>
              </a:rPr>
              <a:t>1.1.3.4</a:t>
            </a:r>
            <a:r>
              <a:rPr lang="uk-UA" sz="3600" dirty="0">
                <a:solidFill>
                  <a:srgbClr val="FF0000"/>
                </a:solidFill>
              </a:rPr>
              <a:t>,</a:t>
            </a:r>
            <a:r>
              <a:rPr lang="uk-UA" sz="3600" dirty="0"/>
              <a:t> </a:t>
            </a:r>
            <a:r>
              <a:rPr lang="uk-UA" sz="3600" dirty="0" smtClean="0"/>
              <a:t>що означає:</a:t>
            </a:r>
            <a:endParaRPr lang="ru-RU" sz="3600" dirty="0"/>
          </a:p>
          <a:p>
            <a:r>
              <a:rPr lang="uk-UA" sz="3600" dirty="0" err="1"/>
              <a:t>КФ</a:t>
            </a:r>
            <a:r>
              <a:rPr lang="uk-UA" sz="3600" dirty="0"/>
              <a:t> 1 — </a:t>
            </a:r>
            <a:r>
              <a:rPr lang="uk-UA" sz="3600" dirty="0" smtClean="0"/>
              <a:t>Оксидоредуктази</a:t>
            </a:r>
            <a:endParaRPr lang="ru-RU" sz="3600" dirty="0"/>
          </a:p>
          <a:p>
            <a:r>
              <a:rPr lang="uk-UA" sz="3600" dirty="0" err="1"/>
              <a:t>КФ</a:t>
            </a:r>
            <a:r>
              <a:rPr lang="uk-UA" sz="3600" dirty="0"/>
              <a:t> 1.1 — </a:t>
            </a:r>
            <a:r>
              <a:rPr lang="uk-UA" sz="3600" dirty="0" smtClean="0"/>
              <a:t>Алкогольоксидоредуктази</a:t>
            </a:r>
            <a:endParaRPr lang="ru-RU" sz="3600" dirty="0"/>
          </a:p>
          <a:p>
            <a:r>
              <a:rPr lang="uk-UA" sz="3600" dirty="0" err="1"/>
              <a:t>КФ</a:t>
            </a:r>
            <a:r>
              <a:rPr lang="uk-UA" sz="3600" dirty="0"/>
              <a:t> 1.1.3 — </a:t>
            </a:r>
            <a:r>
              <a:rPr lang="uk-UA" sz="3600" dirty="0" smtClean="0"/>
              <a:t>Оксидоредуктази, окислюючи групу </a:t>
            </a:r>
            <a:r>
              <a:rPr lang="uk-UA" sz="3600" dirty="0"/>
              <a:t>CH-OH </a:t>
            </a:r>
            <a:r>
              <a:rPr lang="uk-UA" sz="3600" dirty="0" smtClean="0"/>
              <a:t>і відновлюючи</a:t>
            </a:r>
            <a:r>
              <a:rPr lang="uk-UA" sz="3600" dirty="0"/>
              <a:t> </a:t>
            </a:r>
            <a:r>
              <a:rPr lang="uk-UA" sz="3600" dirty="0" smtClean="0"/>
              <a:t>кисень</a:t>
            </a:r>
            <a:endParaRPr lang="ru-RU" sz="3600" dirty="0"/>
          </a:p>
          <a:p>
            <a:r>
              <a:rPr lang="uk-UA" sz="3600" dirty="0" err="1"/>
              <a:t>КФ</a:t>
            </a:r>
            <a:r>
              <a:rPr lang="uk-UA" sz="3600" dirty="0"/>
              <a:t> 1.1.3.4 — </a:t>
            </a:r>
            <a:r>
              <a:rPr lang="uk-UA" sz="3600" dirty="0" smtClean="0"/>
              <a:t>Оксидоредуктази, окислюючи</a:t>
            </a:r>
            <a:r>
              <a:rPr lang="uk-UA" sz="3600" dirty="0"/>
              <a:t> глюкозу </a:t>
            </a:r>
            <a:r>
              <a:rPr lang="uk-UA" sz="3600" dirty="0" smtClean="0"/>
              <a:t>у присутності</a:t>
            </a:r>
            <a:r>
              <a:rPr lang="uk-UA" sz="3600" dirty="0"/>
              <a:t> </a:t>
            </a:r>
            <a:r>
              <a:rPr lang="uk-UA" sz="3600" dirty="0" smtClean="0"/>
              <a:t>кисню. </a:t>
            </a:r>
            <a:endParaRPr lang="ru-RU" sz="3600" dirty="0"/>
          </a:p>
          <a:p>
            <a:endParaRPr lang="ru-RU" sz="3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ru-RU" sz="3400" b="1" dirty="0" err="1" smtClean="0">
                <a:solidFill>
                  <a:srgbClr val="FF0000"/>
                </a:solidFill>
              </a:rPr>
              <a:t>Класиф</a:t>
            </a:r>
            <a:r>
              <a:rPr lang="uk-UA" sz="3400" b="1" dirty="0" smtClean="0">
                <a:solidFill>
                  <a:srgbClr val="FF0000"/>
                </a:solidFill>
              </a:rPr>
              <a:t>і</a:t>
            </a:r>
            <a:r>
              <a:rPr lang="ru-RU" sz="3400" b="1" dirty="0" err="1" smtClean="0">
                <a:solidFill>
                  <a:srgbClr val="FF0000"/>
                </a:solidFill>
              </a:rPr>
              <a:t>кація</a:t>
            </a:r>
            <a:r>
              <a:rPr lang="ru-RU" sz="3400" b="1" dirty="0" smtClean="0">
                <a:solidFill>
                  <a:srgbClr val="FF0000"/>
                </a:solidFill>
              </a:rPr>
              <a:t> </a:t>
            </a:r>
            <a:r>
              <a:rPr lang="ru-RU" sz="3400" b="1" dirty="0" err="1" smtClean="0">
                <a:solidFill>
                  <a:srgbClr val="FF0000"/>
                </a:solidFill>
              </a:rPr>
              <a:t>ензимів</a:t>
            </a:r>
            <a:r>
              <a:rPr lang="ru-RU" sz="3400" b="1" dirty="0" smtClean="0">
                <a:solidFill>
                  <a:srgbClr val="FF0000"/>
                </a:solidFill>
              </a:rPr>
              <a:t> </a:t>
            </a:r>
            <a:r>
              <a:rPr lang="ru-RU" sz="3400" b="1" dirty="0">
                <a:solidFill>
                  <a:srgbClr val="FF0000"/>
                </a:solidFill>
              </a:rPr>
              <a:t>– </a:t>
            </a:r>
            <a:br>
              <a:rPr lang="ru-RU" sz="3400" b="1" dirty="0">
                <a:solidFill>
                  <a:srgbClr val="FF0000"/>
                </a:solidFill>
              </a:rPr>
            </a:br>
            <a:r>
              <a:rPr lang="ru-RU" sz="3400" b="1" dirty="0">
                <a:solidFill>
                  <a:srgbClr val="FF0000"/>
                </a:solidFill>
              </a:rPr>
              <a:t>Е.С. (</a:t>
            </a:r>
            <a:r>
              <a:rPr lang="en-US" sz="3400" b="1" dirty="0">
                <a:solidFill>
                  <a:srgbClr val="FF0000"/>
                </a:solidFill>
              </a:rPr>
              <a:t>Enzyme Classification</a:t>
            </a:r>
            <a:r>
              <a:rPr lang="ru-RU" sz="3400" b="1" dirty="0">
                <a:solidFill>
                  <a:srgbClr val="FF0000"/>
                </a:solidFill>
              </a:rPr>
              <a:t>)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A1330-8517-46A2-8EEB-8D46A7C4AA9E}" type="slidenum">
              <a:rPr lang="ru-RU"/>
              <a:pPr/>
              <a:t>26</a:t>
            </a:fld>
            <a:endParaRPr lang="ru-RU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539750" y="1412875"/>
            <a:ext cx="8424863" cy="0"/>
          </a:xfrm>
          <a:prstGeom prst="line">
            <a:avLst/>
          </a:prstGeom>
          <a:noFill/>
          <a:ln w="57150" cmpd="thickThin">
            <a:solidFill>
              <a:srgbClr val="003399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ru-RU"/>
          </a:p>
        </p:txBody>
      </p:sp>
      <p:pic>
        <p:nvPicPr>
          <p:cNvPr id="14371" name="Picture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960563"/>
            <a:ext cx="8497887" cy="4060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0"/>
            <a:ext cx="7283790" cy="1071546"/>
          </a:xfrm>
        </p:spPr>
        <p:txBody>
          <a:bodyPr>
            <a:normAutofit/>
          </a:bodyPr>
          <a:lstStyle/>
          <a:p>
            <a:r>
              <a:rPr lang="ru-RU" dirty="0" smtClean="0"/>
              <a:t>Номенклатура фермент</a:t>
            </a:r>
            <a:r>
              <a:rPr lang="uk-UA" dirty="0" smtClean="0"/>
              <a:t>і</a:t>
            </a:r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00100" y="1785926"/>
            <a:ext cx="600079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 У 1961 </a:t>
            </a:r>
            <a:r>
              <a:rPr lang="ru-RU" dirty="0" err="1" smtClean="0"/>
              <a:t>році</a:t>
            </a:r>
            <a:r>
              <a:rPr lang="ru-RU" dirty="0" smtClean="0"/>
              <a:t> V -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Міжнародний</a:t>
            </a:r>
            <a:r>
              <a:rPr lang="ru-RU" dirty="0" smtClean="0"/>
              <a:t> </a:t>
            </a:r>
            <a:r>
              <a:rPr lang="ru-RU" dirty="0" err="1" smtClean="0"/>
              <a:t>біохімічний</a:t>
            </a:r>
            <a:r>
              <a:rPr lang="ru-RU" dirty="0" smtClean="0"/>
              <a:t> </a:t>
            </a:r>
            <a:r>
              <a:rPr lang="ru-RU" dirty="0" err="1" smtClean="0"/>
              <a:t>конгрес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проходив у </a:t>
            </a:r>
            <a:r>
              <a:rPr lang="ru-RU" dirty="0" err="1" smtClean="0"/>
              <a:t>Москві</a:t>
            </a:r>
            <a:r>
              <a:rPr lang="ru-RU" dirty="0" smtClean="0"/>
              <a:t> , затвердив </a:t>
            </a:r>
            <a:r>
              <a:rPr lang="ru-RU" dirty="0" err="1" smtClean="0"/>
              <a:t>наукову</a:t>
            </a:r>
            <a:r>
              <a:rPr lang="ru-RU" dirty="0" smtClean="0"/>
              <a:t> номенклатуру </a:t>
            </a:r>
            <a:r>
              <a:rPr lang="ru-RU" dirty="0" err="1" smtClean="0"/>
              <a:t>ферментів</a:t>
            </a:r>
            <a:r>
              <a:rPr lang="ru-RU" dirty="0" smtClean="0"/>
              <a:t>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цій</a:t>
            </a:r>
            <a:r>
              <a:rPr lang="ru-RU" dirty="0" smtClean="0"/>
              <a:t> </a:t>
            </a:r>
            <a:r>
              <a:rPr lang="ru-RU" dirty="0" err="1" smtClean="0"/>
              <a:t>номенклатурі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ферменту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хімічно</a:t>
            </a:r>
            <a:r>
              <a:rPr lang="uk-UA" dirty="0" smtClean="0"/>
              <a:t>ї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субстрату (</a:t>
            </a:r>
            <a:r>
              <a:rPr lang="ru-RU" dirty="0" err="1" smtClean="0"/>
              <a:t>субстратів</a:t>
            </a:r>
            <a:r>
              <a:rPr lang="ru-RU" dirty="0" smtClean="0"/>
              <a:t>) , на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діє</a:t>
            </a:r>
            <a:r>
              <a:rPr lang="ru-RU" dirty="0" smtClean="0"/>
              <a:t> фермент , типу реакції</a:t>
            </a:r>
            <a:r>
              <a:rPr lang="uk-UA" dirty="0" smtClean="0"/>
              <a:t>, що </a:t>
            </a:r>
            <a:r>
              <a:rPr lang="ru-RU" dirty="0" smtClean="0"/>
              <a:t>каталізуються</a:t>
            </a:r>
            <a:r>
              <a:rPr lang="uk-UA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- аза. 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 , фермент,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здійснює</a:t>
            </a:r>
            <a:r>
              <a:rPr lang="ru-RU" dirty="0" smtClean="0"/>
              <a:t> </a:t>
            </a:r>
            <a:r>
              <a:rPr lang="ru-RU" dirty="0" err="1" smtClean="0"/>
              <a:t>гідроліз</a:t>
            </a:r>
            <a:r>
              <a:rPr lang="ru-RU" dirty="0" smtClean="0"/>
              <a:t> </a:t>
            </a:r>
            <a:r>
              <a:rPr lang="ru-RU" dirty="0" err="1" smtClean="0"/>
              <a:t>сечовини</a:t>
            </a:r>
            <a:r>
              <a:rPr lang="ru-RU" dirty="0" smtClean="0"/>
              <a:t> (</a:t>
            </a:r>
            <a:r>
              <a:rPr lang="ru-RU" dirty="0" err="1" smtClean="0"/>
              <a:t>раціональне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- </a:t>
            </a:r>
            <a:r>
              <a:rPr lang="ru-RU" dirty="0" err="1" smtClean="0"/>
              <a:t>уреаза</a:t>
            </a:r>
            <a:r>
              <a:rPr lang="ru-RU" dirty="0" smtClean="0"/>
              <a:t> ),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номенклатур</a:t>
            </a:r>
            <a:r>
              <a:rPr lang="uk-UA" dirty="0" smtClean="0"/>
              <a:t>и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i="1" dirty="0" err="1" smtClean="0"/>
              <a:t>карбамід</a:t>
            </a:r>
            <a:r>
              <a:rPr lang="ru-RU" u="sng" dirty="0" err="1" smtClean="0"/>
              <a:t>амідо</a:t>
            </a:r>
            <a:r>
              <a:rPr lang="ru-RU" dirty="0" err="1" smtClean="0"/>
              <a:t>гідролаза</a:t>
            </a:r>
            <a:r>
              <a:rPr lang="ru-RU" dirty="0" smtClean="0"/>
              <a:t>:</a:t>
            </a:r>
          </a:p>
          <a:p>
            <a:endParaRPr lang="uk-UA" dirty="0" smtClean="0"/>
          </a:p>
          <a:p>
            <a:endParaRPr lang="ru-RU" b="1" dirty="0" smtClean="0"/>
          </a:p>
          <a:p>
            <a:r>
              <a:rPr lang="ru-RU" dirty="0" smtClean="0"/>
              <a:t>                                  </a:t>
            </a:r>
            <a:r>
              <a:rPr lang="uk-UA" dirty="0" smtClean="0"/>
              <a:t>               </a:t>
            </a:r>
          </a:p>
          <a:p>
            <a:r>
              <a:rPr lang="uk-UA" dirty="0" smtClean="0"/>
              <a:t>                                             С</a:t>
            </a:r>
            <a:r>
              <a:rPr lang="ru-RU" dirty="0" err="1" smtClean="0"/>
              <a:t>ечовина</a:t>
            </a:r>
            <a:r>
              <a:rPr lang="ru-RU" dirty="0" smtClean="0"/>
              <a:t>                  </a:t>
            </a:r>
          </a:p>
        </p:txBody>
      </p:sp>
      <p:pic>
        <p:nvPicPr>
          <p:cNvPr id="5" name="Рисунок 4" descr="Мочевин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4929198"/>
            <a:ext cx="3305175" cy="7239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183880" cy="1051560"/>
          </a:xfrm>
        </p:spPr>
        <p:txBody>
          <a:bodyPr/>
          <a:lstStyle/>
          <a:p>
            <a:r>
              <a:rPr lang="uk-UA" dirty="0" smtClean="0"/>
              <a:t>Номенклатура ферментів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7290" y="1357298"/>
            <a:ext cx="58579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Якщо</a:t>
            </a:r>
            <a:r>
              <a:rPr lang="ru-RU" sz="2000" dirty="0" smtClean="0"/>
              <a:t> в </a:t>
            </a:r>
            <a:r>
              <a:rPr lang="ru-RU" sz="2000" dirty="0" err="1" smtClean="0"/>
              <a:t>хімічній</a:t>
            </a:r>
            <a:r>
              <a:rPr lang="ru-RU" sz="2000" dirty="0" smtClean="0"/>
              <a:t> реакції </a:t>
            </a:r>
            <a:r>
              <a:rPr lang="ru-RU" sz="2000" dirty="0" err="1" smtClean="0"/>
              <a:t>бере</a:t>
            </a:r>
            <a:r>
              <a:rPr lang="ru-RU" sz="2000" dirty="0" smtClean="0"/>
              <a:t> участь донор </a:t>
            </a:r>
            <a:r>
              <a:rPr lang="uk-UA" sz="2000" dirty="0" smtClean="0"/>
              <a:t>якийсь </a:t>
            </a:r>
            <a:r>
              <a:rPr lang="ru-RU" sz="2000" dirty="0" err="1" smtClean="0"/>
              <a:t>групи</a:t>
            </a:r>
            <a:r>
              <a:rPr lang="ru-RU" sz="2000" dirty="0" smtClean="0"/>
              <a:t> </a:t>
            </a:r>
            <a:r>
              <a:rPr lang="ru-RU" sz="2000" dirty="0" err="1" smtClean="0"/>
              <a:t>атомів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акцептор, то фермент </a:t>
            </a:r>
            <a:r>
              <a:rPr lang="ru-RU" sz="2000" dirty="0" err="1" smtClean="0"/>
              <a:t>називають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наступним</a:t>
            </a:r>
            <a:r>
              <a:rPr lang="ru-RU" sz="2000" dirty="0" smtClean="0"/>
              <a:t> чином: </a:t>
            </a:r>
            <a:r>
              <a:rPr lang="ru-RU" sz="2000" dirty="0" err="1" smtClean="0"/>
              <a:t>хімічна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назва</a:t>
            </a:r>
            <a:r>
              <a:rPr lang="ru-RU" sz="2000" dirty="0" smtClean="0"/>
              <a:t> донора: </a:t>
            </a:r>
            <a:r>
              <a:rPr lang="ru-RU" sz="2000" dirty="0" err="1" smtClean="0"/>
              <a:t>хімічна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назва</a:t>
            </a:r>
            <a:r>
              <a:rPr lang="ru-RU" sz="2000" dirty="0" smtClean="0"/>
              <a:t> акцептора, тип реакції</a:t>
            </a:r>
            <a:r>
              <a:rPr lang="uk-UA" sz="2000" dirty="0" smtClean="0"/>
              <a:t>, що </a:t>
            </a:r>
            <a:r>
              <a:rPr lang="ru-RU" sz="2000" dirty="0" err="1" smtClean="0"/>
              <a:t>каталізу</a:t>
            </a:r>
            <a:r>
              <a:rPr lang="uk-UA" sz="2000" dirty="0" smtClean="0"/>
              <a:t>є</a:t>
            </a:r>
            <a:r>
              <a:rPr lang="ru-RU" sz="2000" dirty="0" err="1" smtClean="0"/>
              <a:t>ться</a:t>
            </a:r>
            <a:r>
              <a:rPr lang="ru-RU" sz="2000" dirty="0" smtClean="0"/>
              <a:t>.  </a:t>
            </a:r>
            <a:r>
              <a:rPr lang="uk-UA" sz="2000" dirty="0" smtClean="0"/>
              <a:t>Наприклад, фермент, що </a:t>
            </a:r>
            <a:r>
              <a:rPr lang="uk-UA" sz="2000" dirty="0" err="1" smtClean="0"/>
              <a:t>каталізує</a:t>
            </a:r>
            <a:r>
              <a:rPr lang="uk-UA" sz="2000" dirty="0" smtClean="0"/>
              <a:t> процес розпаду аденозину називається: аденозин: </a:t>
            </a:r>
            <a:r>
              <a:rPr lang="uk-UA" sz="2000" dirty="0" err="1" smtClean="0"/>
              <a:t>ортофосфат</a:t>
            </a:r>
            <a:r>
              <a:rPr lang="uk-UA" sz="2000" dirty="0" smtClean="0"/>
              <a:t> </a:t>
            </a:r>
            <a:r>
              <a:rPr lang="uk-UA" sz="2000" dirty="0" err="1" smtClean="0"/>
              <a:t>глікозілтрансферази</a:t>
            </a:r>
            <a:r>
              <a:rPr lang="uk-UA" sz="2000" dirty="0" smtClean="0"/>
              <a:t>:</a:t>
            </a:r>
            <a:r>
              <a:rPr lang="ru-RU" sz="2000" dirty="0" smtClean="0"/>
              <a:t> </a:t>
            </a:r>
            <a:r>
              <a:rPr lang="uk-UA" sz="2000" dirty="0" smtClean="0"/>
              <a:t>  </a:t>
            </a:r>
          </a:p>
          <a:p>
            <a:endParaRPr lang="uk-UA" sz="2000" dirty="0" smtClean="0"/>
          </a:p>
          <a:p>
            <a:endParaRPr lang="uk-UA" sz="2000" dirty="0" smtClean="0"/>
          </a:p>
          <a:p>
            <a:r>
              <a:rPr lang="uk-UA" sz="2000" dirty="0" smtClean="0"/>
              <a:t>          </a:t>
            </a:r>
            <a:endParaRPr lang="ru-RU" sz="2000" dirty="0" smtClean="0"/>
          </a:p>
          <a:p>
            <a:r>
              <a:rPr lang="ru-RU" sz="2000" dirty="0" smtClean="0"/>
              <a:t>       </a:t>
            </a:r>
          </a:p>
          <a:p>
            <a:endParaRPr lang="ru-RU" sz="2000" dirty="0"/>
          </a:p>
        </p:txBody>
      </p:sp>
      <p:pic>
        <p:nvPicPr>
          <p:cNvPr id="4" name="Рисунок 3" descr="глікозілтрансфераза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4429132"/>
            <a:ext cx="5953125" cy="1800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858180" cy="1143008"/>
          </a:xfrm>
        </p:spPr>
        <p:txBody>
          <a:bodyPr/>
          <a:lstStyle/>
          <a:p>
            <a:r>
              <a:rPr lang="uk-UA" dirty="0" smtClean="0"/>
              <a:t>Номенклатура ферментів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2000240"/>
            <a:ext cx="61436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 Одна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</a:t>
            </a:r>
            <a:r>
              <a:rPr lang="ru-RU" dirty="0" err="1" smtClean="0"/>
              <a:t>функцій</a:t>
            </a:r>
            <a:r>
              <a:rPr lang="ru-RU" dirty="0" smtClean="0"/>
              <a:t> АТФ - передача </a:t>
            </a:r>
            <a:r>
              <a:rPr lang="ru-RU" dirty="0" err="1" smtClean="0"/>
              <a:t>залишку</a:t>
            </a:r>
            <a:r>
              <a:rPr lang="ru-RU" dirty="0" smtClean="0"/>
              <a:t> </a:t>
            </a:r>
            <a:r>
              <a:rPr lang="ru-RU" dirty="0" err="1" smtClean="0"/>
              <a:t>фосфорної</a:t>
            </a:r>
            <a:r>
              <a:rPr lang="ru-RU" dirty="0" smtClean="0"/>
              <a:t> </a:t>
            </a:r>
            <a:r>
              <a:rPr lang="ru-RU" dirty="0" err="1" smtClean="0"/>
              <a:t>кислоти</a:t>
            </a:r>
            <a:r>
              <a:rPr lang="ru-RU" dirty="0" smtClean="0"/>
              <a:t> на </a:t>
            </a:r>
            <a:r>
              <a:rPr lang="ru-RU" dirty="0" err="1" smtClean="0"/>
              <a:t>інший</a:t>
            </a:r>
            <a:r>
              <a:rPr lang="ru-RU" dirty="0" smtClean="0"/>
              <a:t> субстрат. Прикладом такого </a:t>
            </a:r>
            <a:r>
              <a:rPr lang="ru-RU" dirty="0" err="1" smtClean="0"/>
              <a:t>процесу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служити</a:t>
            </a:r>
            <a:r>
              <a:rPr lang="ru-RU" dirty="0" smtClean="0"/>
              <a:t> </a:t>
            </a:r>
            <a:r>
              <a:rPr lang="ru-RU" dirty="0" err="1" smtClean="0"/>
              <a:t>фосфорил</a:t>
            </a:r>
            <a:r>
              <a:rPr lang="uk-UA" dirty="0" err="1" smtClean="0"/>
              <a:t>ування</a:t>
            </a:r>
            <a:r>
              <a:rPr lang="ru-RU" dirty="0" smtClean="0"/>
              <a:t> гл</a:t>
            </a:r>
            <a:r>
              <a:rPr lang="uk-UA" dirty="0" smtClean="0"/>
              <a:t>і</a:t>
            </a:r>
            <a:r>
              <a:rPr lang="ru-RU" dirty="0" err="1" smtClean="0"/>
              <a:t>церина</a:t>
            </a:r>
            <a:r>
              <a:rPr lang="ru-RU" dirty="0" smtClean="0"/>
              <a:t>, фермент, катализ</a:t>
            </a:r>
            <a:r>
              <a:rPr lang="uk-UA" dirty="0" err="1" smtClean="0"/>
              <a:t>уючий</a:t>
            </a:r>
            <a:r>
              <a:rPr lang="uk-UA" dirty="0" smtClean="0"/>
              <a:t>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номенклатур</a:t>
            </a:r>
            <a:r>
              <a:rPr lang="uk-UA" dirty="0" smtClean="0"/>
              <a:t>и </a:t>
            </a:r>
            <a:r>
              <a:rPr lang="ru-RU" dirty="0" smtClean="0"/>
              <a:t> </a:t>
            </a:r>
            <a:r>
              <a:rPr lang="ru-RU" dirty="0" err="1" smtClean="0"/>
              <a:t>називається</a:t>
            </a:r>
            <a:r>
              <a:rPr lang="ru-RU" dirty="0" smtClean="0"/>
              <a:t>: АТФ: </a:t>
            </a:r>
            <a:r>
              <a:rPr lang="ru-RU" dirty="0" err="1" smtClean="0"/>
              <a:t>гліцерин</a:t>
            </a:r>
            <a:r>
              <a:rPr lang="ru-RU" dirty="0" smtClean="0"/>
              <a:t> </a:t>
            </a:r>
            <a:r>
              <a:rPr lang="ru-RU" dirty="0" err="1" smtClean="0"/>
              <a:t>фосфотрансфераза</a:t>
            </a:r>
            <a:r>
              <a:rPr lang="ru-RU" dirty="0" smtClean="0"/>
              <a:t>.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ru-RU" dirty="0" smtClean="0"/>
          </a:p>
          <a:p>
            <a:r>
              <a:rPr lang="ru-RU" dirty="0" smtClean="0"/>
              <a:t>     </a:t>
            </a:r>
          </a:p>
          <a:p>
            <a:r>
              <a:rPr lang="ru-RU" dirty="0" smtClean="0"/>
              <a:t>        </a:t>
            </a:r>
            <a:endParaRPr lang="ru-RU" dirty="0" smtClean="0"/>
          </a:p>
          <a:p>
            <a:r>
              <a:rPr lang="ru-RU" dirty="0" smtClean="0"/>
              <a:t>  </a:t>
            </a:r>
            <a:r>
              <a:rPr lang="ru-RU" dirty="0" smtClean="0"/>
              <a:t> </a:t>
            </a:r>
            <a:r>
              <a:rPr lang="ru-RU" dirty="0" smtClean="0"/>
              <a:t>                    Гл</a:t>
            </a:r>
            <a:r>
              <a:rPr lang="uk-UA" dirty="0" smtClean="0"/>
              <a:t>і</a:t>
            </a:r>
            <a:r>
              <a:rPr lang="ru-RU" dirty="0" err="1" smtClean="0"/>
              <a:t>церин</a:t>
            </a:r>
            <a:r>
              <a:rPr lang="ru-RU" dirty="0" smtClean="0"/>
              <a:t>           </a:t>
            </a:r>
            <a:r>
              <a:rPr lang="ru-RU" dirty="0" smtClean="0"/>
              <a:t>   </a:t>
            </a:r>
            <a:r>
              <a:rPr lang="ru-RU" dirty="0" err="1" smtClean="0"/>
              <a:t>Фосфогл</a:t>
            </a:r>
            <a:r>
              <a:rPr lang="uk-UA" dirty="0" smtClean="0"/>
              <a:t>і</a:t>
            </a:r>
            <a:r>
              <a:rPr lang="ru-RU" dirty="0" err="1" smtClean="0"/>
              <a:t>церин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АТФгліцерин фосфотрансфераза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4214818"/>
            <a:ext cx="3867150" cy="1123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072362" cy="100013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226822"/>
                </a:solidFill>
              </a:rPr>
              <a:t>Принципи класифікації ферментів</a:t>
            </a:r>
            <a:endParaRPr lang="ru-RU" dirty="0">
              <a:solidFill>
                <a:srgbClr val="22682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2910" y="2214554"/>
            <a:ext cx="821537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b="1" i="1" dirty="0" smtClean="0">
                <a:solidFill>
                  <a:srgbClr val="FF0000"/>
                </a:solidFill>
              </a:rPr>
              <a:t>В</a:t>
            </a:r>
            <a:r>
              <a:rPr lang="uk-UA" sz="4000" dirty="0" smtClean="0"/>
              <a:t> </a:t>
            </a:r>
            <a:r>
              <a:rPr lang="uk-UA" sz="4000" b="1" i="1" dirty="0" smtClean="0">
                <a:solidFill>
                  <a:srgbClr val="FF0000"/>
                </a:solidFill>
              </a:rPr>
              <a:t>основу класифікації ферментів покладено тип реакції, що </a:t>
            </a:r>
            <a:r>
              <a:rPr lang="uk-UA" sz="4000" b="1" i="1" dirty="0" err="1" smtClean="0">
                <a:solidFill>
                  <a:srgbClr val="FF0000"/>
                </a:solidFill>
              </a:rPr>
              <a:t>к</a:t>
            </a:r>
            <a:r>
              <a:rPr lang="uk-UA" sz="4000" b="1" i="1" dirty="0" err="1" smtClean="0">
                <a:solidFill>
                  <a:srgbClr val="FF0000"/>
                </a:solidFill>
              </a:rPr>
              <a:t>аталізує</a:t>
            </a:r>
            <a:r>
              <a:rPr lang="uk-UA" sz="4000" b="1" i="1" dirty="0" smtClean="0">
                <a:solidFill>
                  <a:srgbClr val="FF0000"/>
                </a:solidFill>
              </a:rPr>
              <a:t> </a:t>
            </a:r>
            <a:r>
              <a:rPr lang="uk-UA" sz="4000" b="1" i="1" dirty="0" smtClean="0">
                <a:solidFill>
                  <a:srgbClr val="FF0000"/>
                </a:solidFill>
              </a:rPr>
              <a:t>фермент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00013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226822"/>
                </a:solidFill>
              </a:rPr>
              <a:t>Класифікація (</a:t>
            </a:r>
            <a:r>
              <a:rPr lang="en-US" dirty="0" smtClean="0">
                <a:solidFill>
                  <a:srgbClr val="226822"/>
                </a:solidFill>
              </a:rPr>
              <a:t>EC)</a:t>
            </a:r>
            <a:endParaRPr lang="ru-RU" dirty="0">
              <a:solidFill>
                <a:srgbClr val="22682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428736"/>
            <a:ext cx="821537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err="1" smtClean="0"/>
              <a:t>Класифікація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ферментів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заснована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періодично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оновлюється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Комісією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ферментів</a:t>
            </a:r>
            <a:r>
              <a:rPr lang="ru-RU" sz="2400" dirty="0" smtClean="0"/>
              <a:t> (англ. </a:t>
            </a:r>
            <a:r>
              <a:rPr lang="en-US" sz="2400" dirty="0" smtClean="0"/>
              <a:t>Enzyme commission , </a:t>
            </a:r>
            <a:r>
              <a:rPr lang="ru-RU" sz="2400" dirty="0" err="1" smtClean="0"/>
              <a:t>звідси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 «</a:t>
            </a:r>
            <a:r>
              <a:rPr lang="en-US" sz="2400" dirty="0" smtClean="0"/>
              <a:t>EC number», </a:t>
            </a:r>
            <a:r>
              <a:rPr lang="ru-RU" sz="2400" dirty="0" smtClean="0"/>
              <a:t>в </a:t>
            </a:r>
            <a:r>
              <a:rPr lang="ru-RU" sz="2400" dirty="0" err="1" smtClean="0"/>
              <a:t>англомовній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літературі</a:t>
            </a:r>
            <a:r>
              <a:rPr lang="ru-RU" sz="2400" dirty="0" smtClean="0"/>
              <a:t> ) при </a:t>
            </a:r>
            <a:r>
              <a:rPr lang="ru-RU" sz="2400" dirty="0" err="1" smtClean="0"/>
              <a:t>Міжнародному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союзі</a:t>
            </a:r>
            <a:r>
              <a:rPr lang="ru-RU" sz="2400" dirty="0" smtClean="0"/>
              <a:t> </a:t>
            </a:r>
            <a:r>
              <a:rPr lang="ru-RU" sz="2400" dirty="0" err="1" smtClean="0"/>
              <a:t>біохімії</a:t>
            </a:r>
            <a:r>
              <a:rPr lang="ru-RU" sz="2400" dirty="0" smtClean="0"/>
              <a:t> та </a:t>
            </a:r>
            <a:r>
              <a:rPr lang="ru-RU" sz="2400" dirty="0" err="1" smtClean="0"/>
              <a:t>молекулярної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біології</a:t>
            </a:r>
            <a:r>
              <a:rPr lang="ru-RU" sz="2400" dirty="0" smtClean="0"/>
              <a:t> .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шифр КФ </a:t>
            </a:r>
            <a:r>
              <a:rPr lang="ru-RU" sz="2400" dirty="0" err="1" smtClean="0"/>
              <a:t>асоційований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також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рекомендованим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назвою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відповідного</a:t>
            </a:r>
            <a:r>
              <a:rPr lang="ru-RU" sz="2400" dirty="0" smtClean="0"/>
              <a:t> ферменту. </a:t>
            </a:r>
            <a:r>
              <a:rPr lang="ru-RU" sz="2400" dirty="0" err="1" smtClean="0"/>
              <a:t>Класифіковано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</a:t>
            </a:r>
            <a:r>
              <a:rPr lang="ru-RU" sz="2400" dirty="0" smtClean="0"/>
              <a:t> </a:t>
            </a:r>
            <a:r>
              <a:rPr lang="ru-RU" sz="2400" dirty="0" err="1" smtClean="0"/>
              <a:t>ніж</a:t>
            </a:r>
            <a:r>
              <a:rPr lang="ru-RU" sz="2400" dirty="0" smtClean="0"/>
              <a:t> 3500 </a:t>
            </a:r>
            <a:r>
              <a:rPr lang="ru-RU" sz="3200" dirty="0" err="1" smtClean="0"/>
              <a:t>ферментів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6238"/>
            <a:ext cx="8229600" cy="1143000"/>
          </a:xfrm>
        </p:spPr>
        <p:txBody>
          <a:bodyPr/>
          <a:lstStyle/>
          <a:p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Класи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200" b="1" dirty="0" err="1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ферментів</a:t>
            </a:r>
            <a:r>
              <a:rPr lang="ru-RU" sz="32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: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7477125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uk-UA" b="1" dirty="0" smtClean="0"/>
              <a:t>О</a:t>
            </a:r>
            <a:r>
              <a:rPr lang="ru-RU" b="1" dirty="0" err="1" smtClean="0"/>
              <a:t>ксидоредуктази</a:t>
            </a:r>
            <a:r>
              <a:rPr lang="ru-RU" b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 </a:t>
            </a:r>
            <a:r>
              <a:rPr lang="ru-RU" b="1" dirty="0" err="1" smtClean="0"/>
              <a:t>Трансферази</a:t>
            </a:r>
            <a:r>
              <a:rPr lang="ru-RU" b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 </a:t>
            </a:r>
            <a:r>
              <a:rPr lang="ru-RU" sz="3600" b="1" dirty="0" err="1" smtClean="0"/>
              <a:t>Гідролази</a:t>
            </a:r>
            <a:r>
              <a:rPr lang="ru-RU" b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 </a:t>
            </a:r>
            <a:r>
              <a:rPr lang="ru-RU" b="1" dirty="0" err="1" smtClean="0"/>
              <a:t>Ліази</a:t>
            </a:r>
            <a:r>
              <a:rPr lang="ru-RU" b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 </a:t>
            </a:r>
            <a:r>
              <a:rPr lang="ru-RU" b="1" dirty="0" err="1" smtClean="0"/>
              <a:t>Ізомерази</a:t>
            </a:r>
            <a:r>
              <a:rPr lang="ru-RU" b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ru-RU" b="1" dirty="0" smtClean="0"/>
              <a:t> </a:t>
            </a:r>
            <a:r>
              <a:rPr lang="ru-RU" b="1" dirty="0" err="1" smtClean="0"/>
              <a:t>Лігази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609600" y="381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3" name="Line 3"/>
          <p:cNvSpPr>
            <a:spLocks noChangeShapeType="1"/>
          </p:cNvSpPr>
          <p:nvPr/>
        </p:nvSpPr>
        <p:spPr bwMode="auto">
          <a:xfrm>
            <a:off x="6096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066800" y="379413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Класс</a:t>
            </a:r>
            <a:endParaRPr lang="ru-RU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257800" y="381000"/>
            <a:ext cx="345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charset="0"/>
              </a:rPr>
              <a:t>найважливіші</a:t>
            </a:r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підкласи</a:t>
            </a:r>
            <a:endParaRPr lang="ru-RU" dirty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971800" y="379413"/>
            <a:ext cx="1448666" cy="36933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Тип</a:t>
            </a:r>
            <a:r>
              <a:rPr lang="ru-RU" b="1" dirty="0">
                <a:solidFill>
                  <a:srgbClr val="FFC000"/>
                </a:solidFill>
                <a:latin typeface="Arial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charset="0"/>
              </a:rPr>
              <a:t>реакції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5146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1816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8915400" y="381000"/>
            <a:ext cx="0" cy="609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609600" y="838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838200" y="942975"/>
            <a:ext cx="17454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latin typeface="Arial" charset="0"/>
              </a:rPr>
              <a:t>1.Оксідо- 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редуктазы</a:t>
            </a:r>
            <a:endParaRPr lang="ru-RU" sz="2000" dirty="0">
              <a:latin typeface="Arial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2743200" y="912813"/>
            <a:ext cx="126348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</a:rPr>
              <a:t>red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+ B</a:t>
            </a:r>
            <a:r>
              <a:rPr lang="en-US" b="1" baseline="-25000" dirty="0">
                <a:solidFill>
                  <a:srgbClr val="FF0000"/>
                </a:solidFill>
                <a:latin typeface="Arial" charset="0"/>
              </a:rPr>
              <a:t>ox</a:t>
            </a:r>
            <a:r>
              <a:rPr lang="en-US" b="1" dirty="0">
                <a:solidFill>
                  <a:srgbClr val="FF0000"/>
                </a:solidFill>
                <a:latin typeface="Arial" charset="0"/>
              </a:rPr>
              <a:t> </a:t>
            </a:r>
            <a:endParaRPr lang="ru-RU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495800" y="1143000"/>
            <a:ext cx="381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4495800" y="12954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2728913" y="1336675"/>
            <a:ext cx="15295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 err="1">
                <a:solidFill>
                  <a:srgbClr val="FF0000"/>
                </a:solidFill>
                <a:latin typeface="Arial" charset="0"/>
              </a:rPr>
              <a:t>A</a:t>
            </a:r>
            <a:r>
              <a:rPr lang="ru-RU" b="1" baseline="-25000" dirty="0" err="1">
                <a:solidFill>
                  <a:srgbClr val="FF0000"/>
                </a:solidFill>
                <a:latin typeface="Arial" charset="0"/>
              </a:rPr>
              <a:t>ox</a:t>
            </a:r>
            <a:r>
              <a:rPr lang="ru-RU" b="1" dirty="0">
                <a:solidFill>
                  <a:schemeClr val="folHlink"/>
                </a:solidFill>
              </a:rPr>
              <a:t>  +   </a:t>
            </a:r>
            <a:r>
              <a:rPr lang="ru-RU" b="1" dirty="0" err="1">
                <a:solidFill>
                  <a:schemeClr val="folHlink"/>
                </a:solidFill>
                <a:latin typeface="Arial" charset="0"/>
              </a:rPr>
              <a:t>B</a:t>
            </a:r>
            <a:r>
              <a:rPr lang="ru-RU" b="1" baseline="-25000" dirty="0" err="1">
                <a:solidFill>
                  <a:schemeClr val="folHlink"/>
                </a:solidFill>
                <a:latin typeface="Arial" charset="0"/>
              </a:rPr>
              <a:t>red</a:t>
            </a:r>
            <a:endParaRPr lang="ru-RU" dirty="0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609600" y="1905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224463" y="990600"/>
            <a:ext cx="35894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charset="0"/>
              </a:rPr>
              <a:t>Дегідрогенази</a:t>
            </a:r>
            <a:r>
              <a:rPr lang="ru-RU" dirty="0" smtClean="0">
                <a:latin typeface="Arial" charset="0"/>
              </a:rPr>
              <a:t>,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оксидази,пероксидазы</a:t>
            </a:r>
            <a:r>
              <a:rPr lang="ru-RU" dirty="0" smtClean="0">
                <a:latin typeface="Arial" charset="0"/>
              </a:rPr>
              <a:t>,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редуктази</a:t>
            </a:r>
            <a:endParaRPr lang="ru-RU" dirty="0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838200" y="2057400"/>
            <a:ext cx="13808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2.Транс-</a:t>
            </a:r>
          </a:p>
          <a:p>
            <a:r>
              <a:rPr lang="ru-RU" dirty="0" err="1" smtClean="0">
                <a:latin typeface="Arial" charset="0"/>
              </a:rPr>
              <a:t>ферази</a:t>
            </a:r>
            <a:endParaRPr lang="ru-RU" sz="2000" dirty="0"/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2743200" y="1979613"/>
            <a:ext cx="1152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А-В  +  С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4267200" y="2209800"/>
            <a:ext cx="381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4267200" y="2362200"/>
            <a:ext cx="3048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2819400" y="2513013"/>
            <a:ext cx="1152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  +  В-С</a:t>
            </a:r>
            <a:endParaRPr lang="ru-RU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5105400" y="1905000"/>
            <a:ext cx="38023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>
                <a:latin typeface="Arial" charset="0"/>
              </a:rPr>
              <a:t>С1-трансферази, </a:t>
            </a:r>
            <a:r>
              <a:rPr lang="ru-RU" dirty="0" err="1" smtClean="0">
                <a:latin typeface="Arial" charset="0"/>
              </a:rPr>
              <a:t>аміно</a:t>
            </a:r>
            <a:r>
              <a:rPr lang="ru-RU" dirty="0" smtClean="0">
                <a:latin typeface="Arial" charset="0"/>
              </a:rPr>
              <a:t>-, 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фосфо</a:t>
            </a:r>
            <a:r>
              <a:rPr lang="ru-RU" dirty="0" smtClean="0">
                <a:latin typeface="Arial" charset="0"/>
              </a:rPr>
              <a:t>-, </a:t>
            </a:r>
            <a:r>
              <a:rPr lang="ru-RU" dirty="0" err="1" smtClean="0">
                <a:latin typeface="Arial" charset="0"/>
              </a:rPr>
              <a:t>глікозил</a:t>
            </a:r>
            <a:r>
              <a:rPr lang="ru-RU" dirty="0" smtClean="0">
                <a:latin typeface="Arial" charset="0"/>
              </a:rPr>
              <a:t>- 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трансферази</a:t>
            </a:r>
            <a:endParaRPr lang="ru-RU" dirty="0">
              <a:latin typeface="Arial" charset="0"/>
            </a:endParaRPr>
          </a:p>
        </p:txBody>
      </p:sp>
      <p:sp>
        <p:nvSpPr>
          <p:cNvPr id="10270" name="Line 30"/>
          <p:cNvSpPr>
            <a:spLocks noChangeShapeType="1"/>
          </p:cNvSpPr>
          <p:nvPr/>
        </p:nvSpPr>
        <p:spPr bwMode="auto">
          <a:xfrm>
            <a:off x="609600" y="30480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1" name="Text Box 31"/>
          <p:cNvSpPr txBox="1">
            <a:spLocks noChangeArrowheads="1"/>
          </p:cNvSpPr>
          <p:nvPr/>
        </p:nvSpPr>
        <p:spPr bwMode="auto">
          <a:xfrm>
            <a:off x="762000" y="3276600"/>
            <a:ext cx="13869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3. </a:t>
            </a:r>
            <a:r>
              <a:rPr lang="ru-RU" dirty="0" err="1" smtClean="0">
                <a:latin typeface="Arial" charset="0"/>
              </a:rPr>
              <a:t>Гідро</a:t>
            </a:r>
            <a:r>
              <a:rPr lang="ru-RU" dirty="0" smtClean="0">
                <a:latin typeface="Arial" charset="0"/>
              </a:rPr>
              <a:t>-</a:t>
            </a:r>
            <a:endParaRPr lang="ru-RU" dirty="0">
              <a:latin typeface="Arial" charset="0"/>
            </a:endParaRPr>
          </a:p>
          <a:p>
            <a:r>
              <a:rPr lang="ru-RU" dirty="0" err="1" smtClean="0">
                <a:latin typeface="Arial" charset="0"/>
              </a:rPr>
              <a:t>лази</a:t>
            </a:r>
            <a:endParaRPr lang="ru-RU" sz="2000" dirty="0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2667000" y="3198813"/>
            <a:ext cx="14173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А-В  +  Н</a:t>
            </a:r>
            <a:r>
              <a:rPr lang="ru-RU" b="1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ru-RU" b="1" dirty="0">
                <a:solidFill>
                  <a:srgbClr val="FF0000"/>
                </a:solidFill>
                <a:latin typeface="Arial" charset="0"/>
              </a:rPr>
              <a:t>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4495800" y="34290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4495800" y="3581400"/>
            <a:ext cx="381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5" name="Text Box 35"/>
          <p:cNvSpPr txBox="1">
            <a:spLocks noChangeArrowheads="1"/>
          </p:cNvSpPr>
          <p:nvPr/>
        </p:nvSpPr>
        <p:spPr bwMode="auto">
          <a:xfrm>
            <a:off x="2667000" y="3732213"/>
            <a:ext cx="15760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А-Н  +  В-ОН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76" name="Text Box 36"/>
          <p:cNvSpPr txBox="1">
            <a:spLocks noChangeArrowheads="1"/>
          </p:cNvSpPr>
          <p:nvPr/>
        </p:nvSpPr>
        <p:spPr bwMode="auto">
          <a:xfrm>
            <a:off x="5257800" y="3200400"/>
            <a:ext cx="33716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charset="0"/>
              </a:rPr>
              <a:t>Естерази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глікозідази</a:t>
            </a:r>
            <a:r>
              <a:rPr lang="ru-RU" dirty="0" smtClean="0">
                <a:latin typeface="Arial" charset="0"/>
              </a:rPr>
              <a:t>, 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пептідази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амідази</a:t>
            </a:r>
            <a:endParaRPr lang="ru-RU" dirty="0"/>
          </a:p>
        </p:txBody>
      </p:sp>
      <p:sp>
        <p:nvSpPr>
          <p:cNvPr id="10277" name="Line 37"/>
          <p:cNvSpPr>
            <a:spLocks noChangeShapeType="1"/>
          </p:cNvSpPr>
          <p:nvPr/>
        </p:nvSpPr>
        <p:spPr bwMode="auto">
          <a:xfrm>
            <a:off x="609600" y="42672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8" name="Text Box 38"/>
          <p:cNvSpPr txBox="1">
            <a:spLocks noChangeArrowheads="1"/>
          </p:cNvSpPr>
          <p:nvPr/>
        </p:nvSpPr>
        <p:spPr bwMode="auto">
          <a:xfrm>
            <a:off x="838200" y="4267200"/>
            <a:ext cx="1588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>
                <a:latin typeface="Arial" charset="0"/>
              </a:rPr>
              <a:t>4. </a:t>
            </a:r>
            <a:r>
              <a:rPr lang="ru-RU" dirty="0" err="1" smtClean="0">
                <a:latin typeface="Arial" charset="0"/>
              </a:rPr>
              <a:t>ліази</a:t>
            </a:r>
            <a:r>
              <a:rPr lang="ru-RU" dirty="0" smtClean="0">
                <a:latin typeface="Arial" charset="0"/>
              </a:rPr>
              <a:t> </a:t>
            </a:r>
          </a:p>
          <a:p>
            <a:r>
              <a:rPr lang="ru-RU" dirty="0" smtClean="0">
                <a:latin typeface="Arial" charset="0"/>
              </a:rPr>
              <a:t> (</a:t>
            </a:r>
            <a:r>
              <a:rPr lang="ru-RU" dirty="0" err="1" smtClean="0">
                <a:latin typeface="Arial" charset="0"/>
              </a:rPr>
              <a:t>синтази</a:t>
            </a:r>
            <a:r>
              <a:rPr lang="ru-RU" dirty="0" smtClean="0">
                <a:latin typeface="Arial" charset="0"/>
              </a:rPr>
              <a:t>)</a:t>
            </a:r>
            <a:endParaRPr lang="ru-RU" dirty="0"/>
          </a:p>
        </p:txBody>
      </p:sp>
      <p:sp>
        <p:nvSpPr>
          <p:cNvPr id="10279" name="Text Box 39"/>
          <p:cNvSpPr txBox="1">
            <a:spLocks noChangeArrowheads="1"/>
          </p:cNvSpPr>
          <p:nvPr/>
        </p:nvSpPr>
        <p:spPr bwMode="auto">
          <a:xfrm>
            <a:off x="2590800" y="4570413"/>
            <a:ext cx="103746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  +  В  </a:t>
            </a:r>
          </a:p>
        </p:txBody>
      </p:sp>
      <p:sp>
        <p:nvSpPr>
          <p:cNvPr id="10280" name="Line 40"/>
          <p:cNvSpPr>
            <a:spLocks noChangeShapeType="1"/>
          </p:cNvSpPr>
          <p:nvPr/>
        </p:nvSpPr>
        <p:spPr bwMode="auto">
          <a:xfrm>
            <a:off x="3810000" y="47244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1" name="Line 41"/>
          <p:cNvSpPr>
            <a:spLocks noChangeShapeType="1"/>
          </p:cNvSpPr>
          <p:nvPr/>
        </p:nvSpPr>
        <p:spPr bwMode="auto">
          <a:xfrm flipH="1">
            <a:off x="3810000" y="48768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4419600" y="4570413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А-В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283" name="Text Box 43"/>
          <p:cNvSpPr txBox="1">
            <a:spLocks noChangeArrowheads="1"/>
          </p:cNvSpPr>
          <p:nvPr/>
        </p:nvSpPr>
        <p:spPr bwMode="auto">
          <a:xfrm>
            <a:off x="5334000" y="4341813"/>
            <a:ext cx="33003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charset="0"/>
              </a:rPr>
              <a:t>С-С-ліази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С-О-ліази</a:t>
            </a:r>
            <a:r>
              <a:rPr lang="ru-RU" dirty="0" smtClean="0">
                <a:latin typeface="Arial" charset="0"/>
              </a:rPr>
              <a:t>, </a:t>
            </a:r>
          </a:p>
          <a:p>
            <a:r>
              <a:rPr lang="ru-RU" dirty="0" smtClean="0">
                <a:latin typeface="Arial" charset="0"/>
              </a:rPr>
              <a:t> С-</a:t>
            </a:r>
            <a:r>
              <a:rPr lang="en-US" dirty="0" smtClean="0">
                <a:latin typeface="Arial" charset="0"/>
              </a:rPr>
              <a:t>N-</a:t>
            </a:r>
            <a:r>
              <a:rPr lang="ru-RU" dirty="0" err="1" smtClean="0">
                <a:latin typeface="Arial" charset="0"/>
              </a:rPr>
              <a:t>ліази</a:t>
            </a:r>
            <a:r>
              <a:rPr lang="ru-RU" dirty="0" smtClean="0">
                <a:latin typeface="Arial" charset="0"/>
              </a:rPr>
              <a:t>, С-</a:t>
            </a:r>
            <a:r>
              <a:rPr lang="en-US" dirty="0" smtClean="0">
                <a:latin typeface="Arial" charset="0"/>
              </a:rPr>
              <a:t>S-</a:t>
            </a:r>
            <a:r>
              <a:rPr lang="ru-RU" dirty="0" err="1" smtClean="0">
                <a:latin typeface="Arial" charset="0"/>
              </a:rPr>
              <a:t>ліази</a:t>
            </a:r>
            <a:endParaRPr lang="ru-RU" dirty="0">
              <a:latin typeface="Arial" charset="0"/>
            </a:endParaRPr>
          </a:p>
        </p:txBody>
      </p:sp>
      <p:sp>
        <p:nvSpPr>
          <p:cNvPr id="10284" name="Line 44"/>
          <p:cNvSpPr>
            <a:spLocks noChangeShapeType="1"/>
          </p:cNvSpPr>
          <p:nvPr/>
        </p:nvSpPr>
        <p:spPr bwMode="auto">
          <a:xfrm flipH="1">
            <a:off x="609600" y="5181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5" name="Text Box 45"/>
          <p:cNvSpPr txBox="1">
            <a:spLocks noChangeArrowheads="1"/>
          </p:cNvSpPr>
          <p:nvPr/>
        </p:nvSpPr>
        <p:spPr bwMode="auto">
          <a:xfrm>
            <a:off x="685800" y="5334000"/>
            <a:ext cx="180504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b="1" dirty="0" smtClean="0">
                <a:latin typeface="Arial" charset="0"/>
              </a:rPr>
              <a:t>5 . </a:t>
            </a:r>
            <a:r>
              <a:rPr lang="ru-RU" sz="2000" b="1" dirty="0" err="1" smtClean="0">
                <a:latin typeface="Arial" charset="0"/>
              </a:rPr>
              <a:t>ізомерази</a:t>
            </a:r>
            <a:endParaRPr lang="ru-RU" dirty="0"/>
          </a:p>
        </p:txBody>
      </p:sp>
      <p:sp>
        <p:nvSpPr>
          <p:cNvPr id="10286" name="Text Box 46"/>
          <p:cNvSpPr txBox="1">
            <a:spLocks noChangeArrowheads="1"/>
          </p:cNvSpPr>
          <p:nvPr/>
        </p:nvSpPr>
        <p:spPr bwMode="auto">
          <a:xfrm>
            <a:off x="2819400" y="5257800"/>
            <a:ext cx="557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folHlink"/>
                </a:solidFill>
                <a:latin typeface="Arial" charset="0"/>
              </a:rPr>
              <a:t>А</a:t>
            </a:r>
            <a:r>
              <a:rPr lang="ru-RU" b="1" dirty="0">
                <a:solidFill>
                  <a:schemeClr val="folHlink"/>
                </a:solidFill>
              </a:rPr>
              <a:t>  </a:t>
            </a:r>
          </a:p>
        </p:txBody>
      </p:sp>
      <p:sp>
        <p:nvSpPr>
          <p:cNvPr id="10287" name="Line 47"/>
          <p:cNvSpPr>
            <a:spLocks noChangeShapeType="1"/>
          </p:cNvSpPr>
          <p:nvPr/>
        </p:nvSpPr>
        <p:spPr bwMode="auto">
          <a:xfrm>
            <a:off x="3429000" y="5486400"/>
            <a:ext cx="5334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8" name="Line 48"/>
          <p:cNvSpPr>
            <a:spLocks noChangeShapeType="1"/>
          </p:cNvSpPr>
          <p:nvPr/>
        </p:nvSpPr>
        <p:spPr bwMode="auto">
          <a:xfrm flipH="1">
            <a:off x="3429000" y="5638800"/>
            <a:ext cx="381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89" name="Text Box 49"/>
          <p:cNvSpPr txBox="1">
            <a:spLocks noChangeArrowheads="1"/>
          </p:cNvSpPr>
          <p:nvPr/>
        </p:nvSpPr>
        <p:spPr bwMode="auto">
          <a:xfrm>
            <a:off x="4114800" y="5256213"/>
            <a:ext cx="10334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i="1">
                <a:solidFill>
                  <a:schemeClr val="folHlink"/>
                </a:solidFill>
                <a:latin typeface="Arial" charset="0"/>
              </a:rPr>
              <a:t>изо</a:t>
            </a:r>
            <a:r>
              <a:rPr lang="ru-RU" b="1">
                <a:solidFill>
                  <a:schemeClr val="folHlink"/>
                </a:solidFill>
                <a:latin typeface="Arial" charset="0"/>
              </a:rPr>
              <a:t>-А</a:t>
            </a:r>
            <a:endParaRPr lang="ru-RU"/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181600" y="5181600"/>
            <a:ext cx="343049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err="1" smtClean="0">
                <a:latin typeface="Arial" charset="0"/>
              </a:rPr>
              <a:t>Епімерази</a:t>
            </a:r>
            <a:r>
              <a:rPr lang="ru-RU" dirty="0" smtClean="0">
                <a:latin typeface="Arial" charset="0"/>
              </a:rPr>
              <a:t>, </a:t>
            </a:r>
            <a:r>
              <a:rPr lang="ru-RU" dirty="0" err="1" smtClean="0">
                <a:latin typeface="Arial" charset="0"/>
              </a:rPr>
              <a:t>цис-транс</a:t>
            </a:r>
            <a:r>
              <a:rPr lang="ru-RU" dirty="0" smtClean="0">
                <a:latin typeface="Arial" charset="0"/>
              </a:rPr>
              <a:t>- </a:t>
            </a:r>
          </a:p>
          <a:p>
            <a:r>
              <a:rPr lang="ru-RU" dirty="0" smtClean="0">
                <a:latin typeface="Arial" charset="0"/>
              </a:rPr>
              <a:t> </a:t>
            </a:r>
            <a:r>
              <a:rPr lang="ru-RU" dirty="0" err="1" smtClean="0">
                <a:latin typeface="Arial" charset="0"/>
              </a:rPr>
              <a:t>ізомерази</a:t>
            </a:r>
            <a:endParaRPr lang="ru-RU" dirty="0">
              <a:latin typeface="Arial" charset="0"/>
            </a:endParaRP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flipH="1">
            <a:off x="609600" y="5943600"/>
            <a:ext cx="830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3" name="Text Box 53"/>
          <p:cNvSpPr txBox="1">
            <a:spLocks noChangeArrowheads="1"/>
          </p:cNvSpPr>
          <p:nvPr/>
        </p:nvSpPr>
        <p:spPr bwMode="auto">
          <a:xfrm>
            <a:off x="671513" y="5954713"/>
            <a:ext cx="15989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>
                <a:latin typeface="Arial" charset="0"/>
              </a:rPr>
              <a:t>6. </a:t>
            </a:r>
            <a:r>
              <a:rPr lang="ru-RU" sz="2000" dirty="0" err="1" smtClean="0">
                <a:latin typeface="Arial" charset="0"/>
              </a:rPr>
              <a:t>лігази</a:t>
            </a:r>
            <a:r>
              <a:rPr lang="ru-RU" sz="2000" dirty="0" smtClean="0">
                <a:latin typeface="Arial" charset="0"/>
              </a:rPr>
              <a:t> </a:t>
            </a:r>
          </a:p>
          <a:p>
            <a:r>
              <a:rPr lang="ru-RU" sz="2000" dirty="0" smtClean="0">
                <a:latin typeface="Arial" charset="0"/>
              </a:rPr>
              <a:t> (</a:t>
            </a:r>
            <a:r>
              <a:rPr lang="ru-RU" sz="2000" dirty="0" err="1" smtClean="0">
                <a:latin typeface="Arial" charset="0"/>
              </a:rPr>
              <a:t>синтетази</a:t>
            </a:r>
            <a:r>
              <a:rPr lang="ru-RU" sz="2000" dirty="0" smtClean="0">
                <a:latin typeface="Arial" charset="0"/>
              </a:rPr>
              <a:t>)</a:t>
            </a:r>
            <a:endParaRPr lang="ru-RU" dirty="0"/>
          </a:p>
        </p:txBody>
      </p:sp>
      <p:sp>
        <p:nvSpPr>
          <p:cNvPr id="10294" name="Text Box 54"/>
          <p:cNvSpPr txBox="1">
            <a:spLocks noChangeArrowheads="1"/>
          </p:cNvSpPr>
          <p:nvPr/>
        </p:nvSpPr>
        <p:spPr bwMode="auto">
          <a:xfrm>
            <a:off x="2652713" y="5908675"/>
            <a:ext cx="10663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  +  В</a:t>
            </a:r>
            <a:r>
              <a:rPr lang="ru-RU" b="1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0295" name="Line 55"/>
          <p:cNvSpPr>
            <a:spLocks noChangeShapeType="1"/>
          </p:cNvSpPr>
          <p:nvPr/>
        </p:nvSpPr>
        <p:spPr bwMode="auto">
          <a:xfrm>
            <a:off x="3810000" y="6096000"/>
            <a:ext cx="4572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6" name="Line 56"/>
          <p:cNvSpPr>
            <a:spLocks noChangeShapeType="1"/>
          </p:cNvSpPr>
          <p:nvPr/>
        </p:nvSpPr>
        <p:spPr bwMode="auto">
          <a:xfrm flipH="1">
            <a:off x="3810000" y="6248400"/>
            <a:ext cx="381000" cy="0"/>
          </a:xfrm>
          <a:prstGeom prst="line">
            <a:avLst/>
          </a:prstGeom>
          <a:noFill/>
          <a:ln w="9525">
            <a:solidFill>
              <a:srgbClr val="CC33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97" name="Text Box 57"/>
          <p:cNvSpPr txBox="1">
            <a:spLocks noChangeArrowheads="1"/>
          </p:cNvSpPr>
          <p:nvPr/>
        </p:nvSpPr>
        <p:spPr bwMode="auto">
          <a:xfrm>
            <a:off x="4405313" y="5907088"/>
            <a:ext cx="5950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charset="0"/>
              </a:rPr>
              <a:t>А-В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0298" name="Text Box 58"/>
          <p:cNvSpPr txBox="1">
            <a:spLocks noChangeArrowheads="1"/>
          </p:cNvSpPr>
          <p:nvPr/>
        </p:nvSpPr>
        <p:spPr bwMode="auto">
          <a:xfrm>
            <a:off x="2514600" y="632301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NTP</a:t>
            </a:r>
            <a:endParaRPr lang="ru-RU"/>
          </a:p>
        </p:txBody>
      </p:sp>
      <p:sp>
        <p:nvSpPr>
          <p:cNvPr id="10300" name="Line 60"/>
          <p:cNvSpPr>
            <a:spLocks noChangeShapeType="1"/>
          </p:cNvSpPr>
          <p:nvPr/>
        </p:nvSpPr>
        <p:spPr bwMode="auto">
          <a:xfrm>
            <a:off x="3276600" y="65532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1" name="Line 61"/>
          <p:cNvSpPr>
            <a:spLocks noChangeShapeType="1"/>
          </p:cNvSpPr>
          <p:nvPr/>
        </p:nvSpPr>
        <p:spPr bwMode="auto">
          <a:xfrm flipH="1">
            <a:off x="3276600" y="6629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02" name="Text Box 62"/>
          <p:cNvSpPr txBox="1">
            <a:spLocks noChangeArrowheads="1"/>
          </p:cNvSpPr>
          <p:nvPr/>
        </p:nvSpPr>
        <p:spPr bwMode="auto">
          <a:xfrm>
            <a:off x="3581400" y="6303963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Arial" charset="0"/>
              </a:rPr>
              <a:t>NMP  + PP</a:t>
            </a:r>
            <a:r>
              <a:rPr lang="ru-RU" b="1" baseline="-25000">
                <a:latin typeface="Arial" charset="0"/>
              </a:rPr>
              <a:t>i</a:t>
            </a:r>
            <a:endParaRPr lang="ru-RU" b="1">
              <a:latin typeface="Arial" charset="0"/>
            </a:endParaRPr>
          </a:p>
        </p:txBody>
      </p:sp>
      <p:sp>
        <p:nvSpPr>
          <p:cNvPr id="10303" name="Text Box 63"/>
          <p:cNvSpPr txBox="1">
            <a:spLocks noChangeArrowheads="1"/>
          </p:cNvSpPr>
          <p:nvPr/>
        </p:nvSpPr>
        <p:spPr bwMode="auto">
          <a:xfrm>
            <a:off x="5334000" y="5989638"/>
            <a:ext cx="29504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 smtClean="0">
                <a:latin typeface="Arial" charset="0"/>
              </a:rPr>
              <a:t>C-C-</a:t>
            </a:r>
            <a:r>
              <a:rPr lang="ru-RU" sz="2000" dirty="0" err="1" smtClean="0">
                <a:latin typeface="Arial" charset="0"/>
              </a:rPr>
              <a:t>лігази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 err="1" smtClean="0">
                <a:latin typeface="Arial" charset="0"/>
              </a:rPr>
              <a:t>С-О-лігази</a:t>
            </a:r>
            <a:r>
              <a:rPr lang="ru-RU" sz="2000" dirty="0" smtClean="0">
                <a:latin typeface="Arial" charset="0"/>
              </a:rPr>
              <a:t>, </a:t>
            </a:r>
          </a:p>
          <a:p>
            <a:r>
              <a:rPr lang="ru-RU" sz="2000" dirty="0" smtClean="0">
                <a:latin typeface="Arial" charset="0"/>
              </a:rPr>
              <a:t> С-</a:t>
            </a:r>
            <a:r>
              <a:rPr lang="en-US" sz="2000" dirty="0" smtClean="0">
                <a:latin typeface="Arial" charset="0"/>
              </a:rPr>
              <a:t>N-</a:t>
            </a:r>
            <a:r>
              <a:rPr lang="ru-RU" sz="2000" dirty="0" err="1" smtClean="0">
                <a:latin typeface="Arial" charset="0"/>
              </a:rPr>
              <a:t>лігази</a:t>
            </a:r>
            <a:r>
              <a:rPr lang="ru-RU" sz="2000" dirty="0" smtClean="0">
                <a:latin typeface="Arial" charset="0"/>
              </a:rPr>
              <a:t>, С-</a:t>
            </a:r>
            <a:r>
              <a:rPr lang="en-US" sz="2000" dirty="0" smtClean="0">
                <a:latin typeface="Arial" charset="0"/>
              </a:rPr>
              <a:t>S-</a:t>
            </a:r>
            <a:r>
              <a:rPr lang="ru-RU" sz="2000" dirty="0" err="1" smtClean="0">
                <a:latin typeface="Arial" charset="0"/>
              </a:rPr>
              <a:t>лігази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783</Words>
  <Application>Microsoft Office PowerPoint</Application>
  <PresentationFormat>Экран (4:3)</PresentationFormat>
  <Paragraphs>213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Аспект</vt:lpstr>
      <vt:lpstr>Ферменти. </vt:lpstr>
      <vt:lpstr>Номенклатура ферментів</vt:lpstr>
      <vt:lpstr>Номенклатура ферментів</vt:lpstr>
      <vt:lpstr>Номенклатура ферментів</vt:lpstr>
      <vt:lpstr>Номенклатура ферментів</vt:lpstr>
      <vt:lpstr>Принципи класифікації ферментів</vt:lpstr>
      <vt:lpstr>Класифікація (EC)</vt:lpstr>
      <vt:lpstr>Класи ферментів :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1.Оксидоредуктази</vt:lpstr>
      <vt:lpstr>2. Трансферази</vt:lpstr>
      <vt:lpstr>3. Гідролази</vt:lpstr>
      <vt:lpstr>4. Ліази</vt:lpstr>
      <vt:lpstr>5. Ізомерази</vt:lpstr>
      <vt:lpstr>6. Лігази</vt:lpstr>
      <vt:lpstr>Формат шифру ферментів</vt:lpstr>
      <vt:lpstr>Формат шифру ферментів (код) </vt:lpstr>
      <vt:lpstr>Слайд 25</vt:lpstr>
      <vt:lpstr>Класифікація ензимів –  Е.С. (Enzyme Classification)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Ферменти. </dc:title>
  <dc:creator>User</dc:creator>
  <cp:lastModifiedBy>User</cp:lastModifiedBy>
  <cp:revision>14</cp:revision>
  <dcterms:created xsi:type="dcterms:W3CDTF">2014-07-08T16:49:14Z</dcterms:created>
  <dcterms:modified xsi:type="dcterms:W3CDTF">2014-07-09T03:58:58Z</dcterms:modified>
</cp:coreProperties>
</file>