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6" r:id="rId3"/>
    <p:sldId id="277" r:id="rId4"/>
    <p:sldId id="278" r:id="rId5"/>
    <p:sldId id="279" r:id="rId6"/>
    <p:sldId id="271" r:id="rId7"/>
    <p:sldId id="273" r:id="rId8"/>
    <p:sldId id="260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61" r:id="rId18"/>
    <p:sldId id="262" r:id="rId19"/>
    <p:sldId id="263" r:id="rId20"/>
    <p:sldId id="264" r:id="rId21"/>
    <p:sldId id="265" r:id="rId22"/>
    <p:sldId id="266" r:id="rId23"/>
    <p:sldId id="268" r:id="rId24"/>
    <p:sldId id="269" r:id="rId25"/>
    <p:sldId id="270" r:id="rId26"/>
    <p:sldId id="27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6B02"/>
    <a:srgbClr val="00FF00"/>
    <a:srgbClr val="2268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39E87-7289-4CFE-8969-EF9FB063C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6115-E7E0-4CA8-AF00-2B631CF24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C8E929-136B-4708-9294-23326A150095}" type="datetimeFigureOut">
              <a:rPr lang="ru-RU" smtClean="0"/>
              <a:pPr/>
              <a:t>09.07.2014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E85A68-9A0C-42AE-B958-5AF0BCE515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Ферменти.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Номенклатура </a:t>
            </a:r>
            <a:r>
              <a:rPr lang="ru-RU" b="1" i="1" dirty="0" err="1" smtClean="0">
                <a:solidFill>
                  <a:srgbClr val="FF0000"/>
                </a:solidFill>
              </a:rPr>
              <a:t>і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класифікація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ферментів</a:t>
            </a:r>
            <a:r>
              <a:rPr lang="ru-RU" b="1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052513" y="396875"/>
            <a:ext cx="4268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folHlink"/>
                </a:solidFill>
                <a:latin typeface="Arial" charset="0"/>
              </a:rPr>
              <a:t>1. </a:t>
            </a:r>
            <a:r>
              <a:rPr lang="ru-RU" sz="3200" b="1" dirty="0" err="1" smtClean="0">
                <a:solidFill>
                  <a:schemeClr val="folHlink"/>
                </a:solidFill>
                <a:latin typeface="Arial" charset="0"/>
              </a:rPr>
              <a:t>оксидоредуктази</a:t>
            </a:r>
            <a:endParaRPr lang="ru-RU" dirty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95313" y="1258888"/>
            <a:ext cx="6362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Arial" charset="0"/>
              </a:rPr>
              <a:t>1.1. </a:t>
            </a:r>
            <a:r>
              <a:rPr lang="ru-RU" b="1" dirty="0" err="1" smtClean="0">
                <a:latin typeface="Arial" charset="0"/>
              </a:rPr>
              <a:t>Ферменти</a:t>
            </a:r>
            <a:r>
              <a:rPr lang="ru-RU" b="1" dirty="0" smtClean="0">
                <a:latin typeface="Arial" charset="0"/>
              </a:rPr>
              <a:t>, </a:t>
            </a:r>
            <a:r>
              <a:rPr lang="ru-RU" b="1" dirty="0" err="1" smtClean="0">
                <a:latin typeface="Arial" charset="0"/>
              </a:rPr>
              <a:t>що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діють</a:t>
            </a:r>
            <a:r>
              <a:rPr lang="ru-RU" b="1" dirty="0" smtClean="0">
                <a:latin typeface="Arial" charset="0"/>
              </a:rPr>
              <a:t> на </a:t>
            </a:r>
            <a:r>
              <a:rPr lang="ru-RU" b="1" dirty="0" err="1" smtClean="0">
                <a:latin typeface="Arial" charset="0"/>
              </a:rPr>
              <a:t>групу</a:t>
            </a:r>
            <a:r>
              <a:rPr lang="ru-RU" b="1" dirty="0" smtClean="0">
                <a:latin typeface="Arial" charset="0"/>
              </a:rPr>
              <a:t> СН-ОН</a:t>
            </a:r>
            <a:endParaRPr lang="ru-RU" dirty="0">
              <a:latin typeface="Arial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609600" y="1979613"/>
            <a:ext cx="827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R-CH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-OH    +    NAD</a:t>
            </a:r>
            <a:r>
              <a:rPr lang="en-US" b="1" baseline="30000">
                <a:solidFill>
                  <a:schemeClr val="folHlink"/>
                </a:solidFill>
                <a:latin typeface="Arial" charset="0"/>
              </a:rPr>
              <a:t>+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             R-CH=O    +   NADH   +   H</a:t>
            </a:r>
            <a:r>
              <a:rPr lang="en-US" b="1" baseline="30000">
                <a:solidFill>
                  <a:schemeClr val="folHlink"/>
                </a:solidFill>
                <a:latin typeface="Arial" charset="0"/>
              </a:rPr>
              <a:t>+</a:t>
            </a:r>
            <a:endParaRPr lang="ru-RU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3857620" y="2357430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81000" y="1905000"/>
            <a:ext cx="8610600" cy="6858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685800" y="3276600"/>
            <a:ext cx="6517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Arial" charset="0"/>
              </a:rPr>
              <a:t>1.2. </a:t>
            </a:r>
            <a:r>
              <a:rPr lang="ru-RU" b="1" dirty="0" err="1" smtClean="0">
                <a:latin typeface="Arial" charset="0"/>
              </a:rPr>
              <a:t>Ферменти</a:t>
            </a:r>
            <a:r>
              <a:rPr lang="ru-RU" b="1" dirty="0" smtClean="0">
                <a:latin typeface="Arial" charset="0"/>
              </a:rPr>
              <a:t>, </a:t>
            </a:r>
            <a:r>
              <a:rPr lang="ru-RU" b="1" dirty="0" err="1" smtClean="0">
                <a:latin typeface="Arial" charset="0"/>
              </a:rPr>
              <a:t>що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діють</a:t>
            </a:r>
            <a:r>
              <a:rPr lang="ru-RU" b="1" dirty="0" smtClean="0">
                <a:latin typeface="Arial" charset="0"/>
              </a:rPr>
              <a:t> на </a:t>
            </a:r>
            <a:r>
              <a:rPr lang="ru-RU" b="1" dirty="0" err="1" smtClean="0">
                <a:latin typeface="Arial" charset="0"/>
              </a:rPr>
              <a:t>групу</a:t>
            </a:r>
            <a:r>
              <a:rPr lang="ru-RU" b="1" dirty="0" smtClean="0">
                <a:latin typeface="Arial" charset="0"/>
              </a:rPr>
              <a:t> СН-NН2</a:t>
            </a:r>
            <a:endParaRPr lang="ru-RU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747713" y="4230688"/>
            <a:ext cx="69103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-C</a:t>
            </a:r>
            <a:r>
              <a:rPr lang="ru-RU" b="1">
                <a:latin typeface="Arial" charset="0"/>
              </a:rPr>
              <a:t>H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-COOH   +  NAD</a:t>
            </a:r>
            <a:r>
              <a:rPr lang="ru-RU" b="1" baseline="30000">
                <a:solidFill>
                  <a:schemeClr val="folHlink"/>
                </a:solidFill>
                <a:latin typeface="Arial" charset="0"/>
              </a:rPr>
              <a:t>+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   +  </a:t>
            </a:r>
            <a:r>
              <a:rPr lang="ru-RU" b="1">
                <a:latin typeface="Arial" charset="0"/>
              </a:rPr>
              <a:t>H</a:t>
            </a:r>
            <a:r>
              <a:rPr lang="ru-RU" b="1" baseline="-25000">
                <a:latin typeface="Arial" charset="0"/>
              </a:rPr>
              <a:t>2</a:t>
            </a:r>
            <a:r>
              <a:rPr lang="ru-RU" b="1">
                <a:latin typeface="Arial" charset="0"/>
              </a:rPr>
              <a:t>O 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             </a:t>
            </a:r>
          </a:p>
          <a:p>
            <a:endParaRPr lang="ru-RU" b="1">
              <a:solidFill>
                <a:schemeClr val="folHlink"/>
              </a:solidFill>
              <a:latin typeface="Arial" charset="0"/>
            </a:endParaRPr>
          </a:p>
          <a:p>
            <a:endParaRPr lang="ru-RU" b="1">
              <a:solidFill>
                <a:schemeClr val="folHlink"/>
              </a:solidFill>
              <a:latin typeface="Arial" charset="0"/>
            </a:endParaRPr>
          </a:p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              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-C-COOH   +   NADH  +  H</a:t>
            </a:r>
            <a:r>
              <a:rPr lang="ru-RU" b="1" baseline="30000">
                <a:solidFill>
                  <a:schemeClr val="folHlink"/>
                </a:solidFill>
                <a:latin typeface="Arial" charset="0"/>
              </a:rPr>
              <a:t>+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   +  </a:t>
            </a:r>
            <a:r>
              <a:rPr lang="ru-RU" b="1">
                <a:latin typeface="Arial" charset="0"/>
              </a:rPr>
              <a:t> NH</a:t>
            </a:r>
            <a:r>
              <a:rPr lang="ru-RU" b="1" baseline="-25000">
                <a:latin typeface="Arial" charset="0"/>
              </a:rPr>
              <a:t>3</a:t>
            </a:r>
            <a:endParaRPr lang="ru-RU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73213" y="4600575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1371600" y="4724400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NH</a:t>
            </a:r>
            <a:r>
              <a:rPr lang="ru-RU" b="1" baseline="-25000">
                <a:latin typeface="Arial" charset="0"/>
              </a:rPr>
              <a:t>2</a:t>
            </a:r>
            <a:endParaRPr lang="ru-RU">
              <a:solidFill>
                <a:schemeClr val="folHlink"/>
              </a:solidFill>
            </a:endParaRP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2357422" y="5500702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 flipH="1">
            <a:off x="2285984" y="5357826"/>
            <a:ext cx="161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>
                <a:latin typeface="Arial" charset="0"/>
              </a:rPr>
              <a:t>O</a:t>
            </a:r>
            <a:endParaRPr lang="ru-RU" dirty="0">
              <a:solidFill>
                <a:schemeClr val="folHlink"/>
              </a:solidFill>
            </a:endParaRP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V="1">
            <a:off x="2285984" y="5357826"/>
            <a:ext cx="0" cy="3048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214313" y="4687888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ALA</a:t>
            </a:r>
            <a:endParaRPr lang="ru-RU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338513" y="5907088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PYR</a:t>
            </a:r>
            <a:endParaRPr lang="ru-RU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868363" y="5572125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5715000" y="4419600"/>
            <a:ext cx="11430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228600" y="4114800"/>
            <a:ext cx="7620000" cy="22860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281113" y="598488"/>
            <a:ext cx="3030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folHlink"/>
                </a:solidFill>
                <a:latin typeface="Arial" charset="0"/>
              </a:rPr>
              <a:t>2.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Трансферази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ru-RU" dirty="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71513" y="1335088"/>
            <a:ext cx="3627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folHlink"/>
                </a:solidFill>
                <a:latin typeface="Arial" charset="0"/>
              </a:rPr>
              <a:t>2.1.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Ацилтрансферази</a:t>
            </a:r>
            <a:endParaRPr lang="ru-RU" dirty="0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42913" y="2173288"/>
            <a:ext cx="8543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С</a:t>
            </a:r>
            <a:r>
              <a:rPr lang="en-US" b="1">
                <a:latin typeface="Arial" charset="0"/>
              </a:rPr>
              <a:t>H</a:t>
            </a:r>
            <a:r>
              <a:rPr lang="en-US" b="1" baseline="-25000">
                <a:latin typeface="Arial" charset="0"/>
              </a:rPr>
              <a:t>3</a:t>
            </a:r>
            <a:r>
              <a:rPr lang="en-US" b="1">
                <a:latin typeface="Arial" charset="0"/>
              </a:rPr>
              <a:t>-CO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-CoA   +   HO-CH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-СН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-N(CH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 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         </a:t>
            </a:r>
          </a:p>
          <a:p>
            <a:endParaRPr lang="en-US" b="1">
              <a:solidFill>
                <a:schemeClr val="folHlink"/>
              </a:solidFill>
              <a:latin typeface="Arial" charset="0"/>
            </a:endParaRPr>
          </a:p>
          <a:p>
            <a:endParaRPr lang="en-US" b="1">
              <a:solidFill>
                <a:schemeClr val="folHlink"/>
              </a:solidFill>
              <a:latin typeface="Arial" charset="0"/>
            </a:endParaRPr>
          </a:p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                                 </a:t>
            </a:r>
            <a:r>
              <a:rPr lang="en-US" b="1">
                <a:latin typeface="Arial" charset="0"/>
              </a:rPr>
              <a:t>CH</a:t>
            </a:r>
            <a:r>
              <a:rPr lang="en-US" b="1" baseline="-25000">
                <a:latin typeface="Arial" charset="0"/>
              </a:rPr>
              <a:t>3</a:t>
            </a:r>
            <a:r>
              <a:rPr lang="en-US" b="1">
                <a:latin typeface="Arial" charset="0"/>
              </a:rPr>
              <a:t>CO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-O-CH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-СН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-N(CH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  +    CoA</a:t>
            </a:r>
            <a:r>
              <a:rPr lang="en-US" b="1">
                <a:latin typeface="Arial" charset="0"/>
              </a:rPr>
              <a:t>    </a:t>
            </a:r>
            <a:endParaRPr lang="ru-RU" b="1">
              <a:latin typeface="Arial" charset="0"/>
            </a:endParaRP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6324600" y="2438400"/>
            <a:ext cx="1371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752600" y="3581400"/>
            <a:ext cx="1371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0" y="2667000"/>
            <a:ext cx="340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charset="0"/>
              </a:rPr>
              <a:t>Ацетил-кофермент-А</a:t>
            </a:r>
            <a:endParaRPr lang="ru-RU" b="1" dirty="0">
              <a:latin typeface="Arial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876800" y="19050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+</a:t>
            </a:r>
            <a:endParaRPr lang="ru-RU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019800" y="29718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+</a:t>
            </a:r>
            <a:endParaRPr lang="ru-RU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3962400" y="2667000"/>
            <a:ext cx="10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Холін</a:t>
            </a:r>
            <a:endParaRPr lang="ru-RU" dirty="0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3871913" y="3849688"/>
            <a:ext cx="2058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ацетилхолін</a:t>
            </a:r>
            <a:endParaRPr lang="ru-RU" b="1" dirty="0">
              <a:latin typeface="Arial" charset="0"/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6915150" y="3810000"/>
            <a:ext cx="222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Кофермент-А</a:t>
            </a:r>
            <a:endParaRPr lang="ru-RU"/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0" y="2057400"/>
            <a:ext cx="9144000" cy="25146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228600" y="5257800"/>
            <a:ext cx="82268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Arial" charset="0"/>
              </a:rPr>
              <a:t>2.2. </a:t>
            </a:r>
            <a:r>
              <a:rPr lang="ru-RU" b="1" dirty="0" smtClean="0">
                <a:latin typeface="Arial" charset="0"/>
              </a:rPr>
              <a:t>Фосфотрансферази </a:t>
            </a:r>
            <a:r>
              <a:rPr lang="ru-RU" b="1" dirty="0" err="1" smtClean="0">
                <a:latin typeface="Arial" charset="0"/>
              </a:rPr>
              <a:t>переносять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фосфатні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групи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026"/>
          <p:cNvSpPr txBox="1">
            <a:spLocks noChangeArrowheads="1"/>
          </p:cNvSpPr>
          <p:nvPr/>
        </p:nvSpPr>
        <p:spPr bwMode="auto">
          <a:xfrm>
            <a:off x="1281113" y="674688"/>
            <a:ext cx="23762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folHlink"/>
                </a:solidFill>
                <a:latin typeface="Arial" charset="0"/>
              </a:rPr>
              <a:t>3. </a:t>
            </a:r>
            <a:r>
              <a:rPr lang="ru-RU" sz="2800" b="1" u="sng" dirty="0" err="1" smtClean="0">
                <a:solidFill>
                  <a:schemeClr val="folHlink"/>
                </a:solidFill>
                <a:latin typeface="Arial" charset="0"/>
              </a:rPr>
              <a:t>Г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ідролази</a:t>
            </a:r>
            <a:endParaRPr lang="ru-RU" dirty="0"/>
          </a:p>
        </p:txBody>
      </p:sp>
      <p:sp>
        <p:nvSpPr>
          <p:cNvPr id="55299" name="Text Box 1027"/>
          <p:cNvSpPr txBox="1">
            <a:spLocks noChangeArrowheads="1"/>
          </p:cNvSpPr>
          <p:nvPr/>
        </p:nvSpPr>
        <p:spPr bwMode="auto">
          <a:xfrm>
            <a:off x="228600" y="1371600"/>
            <a:ext cx="8105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folHlink"/>
                </a:solidFill>
                <a:latin typeface="Arial" charset="0"/>
              </a:rPr>
              <a:t>3.1.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Ферменти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що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діють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 на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складноефірні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зв'язкіи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- </a:t>
            </a:r>
            <a:endParaRPr lang="ru-RU" b="1" dirty="0" smtClean="0">
              <a:solidFill>
                <a:schemeClr val="folHlink"/>
              </a:solidFill>
              <a:latin typeface="Arial" charset="0"/>
            </a:endParaRPr>
          </a:p>
          <a:p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        е 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с 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т е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р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 а </a:t>
            </a:r>
            <a:r>
              <a:rPr lang="ru-RU" b="1" dirty="0" err="1" smtClean="0">
                <a:solidFill>
                  <a:schemeClr val="folHlink"/>
                </a:solidFill>
                <a:latin typeface="Arial" charset="0"/>
              </a:rPr>
              <a:t>з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chemeClr val="folHlink"/>
                </a:solidFill>
                <a:latin typeface="Arial" charset="0"/>
              </a:rPr>
              <a:t>и</a:t>
            </a:r>
            <a:endParaRPr lang="ru-RU" dirty="0"/>
          </a:p>
        </p:txBody>
      </p:sp>
      <p:sp>
        <p:nvSpPr>
          <p:cNvPr id="55300" name="Rectangle 1028"/>
          <p:cNvSpPr>
            <a:spLocks noChangeArrowheads="1"/>
          </p:cNvSpPr>
          <p:nvPr/>
        </p:nvSpPr>
        <p:spPr bwMode="auto">
          <a:xfrm>
            <a:off x="762000" y="2667000"/>
            <a:ext cx="4667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CO-O-CH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-N(CH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     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+   </a:t>
            </a:r>
            <a:r>
              <a:rPr lang="en-US" b="1">
                <a:latin typeface="Arial" charset="0"/>
              </a:rPr>
              <a:t>Н</a:t>
            </a:r>
            <a:r>
              <a:rPr lang="en-US" b="1" baseline="-25000"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О</a:t>
            </a:r>
            <a:endParaRPr lang="ru-RU" b="1" baseline="-250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5301" name="Rectangle 1029"/>
          <p:cNvSpPr>
            <a:spLocks noChangeArrowheads="1"/>
          </p:cNvSpPr>
          <p:nvPr/>
        </p:nvSpPr>
        <p:spPr bwMode="auto">
          <a:xfrm>
            <a:off x="2209800" y="3886200"/>
            <a:ext cx="491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CO-</a:t>
            </a:r>
            <a:r>
              <a:rPr lang="en-US" b="1">
                <a:latin typeface="Arial" charset="0"/>
              </a:rPr>
              <a:t>OН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   +   </a:t>
            </a:r>
            <a:r>
              <a:rPr lang="en-US" b="1">
                <a:latin typeface="Arial" charset="0"/>
              </a:rPr>
              <a:t>Н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O-CH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-N(CH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</a:t>
            </a:r>
            <a:endParaRPr lang="ru-RU" b="1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5302" name="Text Box 1030"/>
          <p:cNvSpPr txBox="1">
            <a:spLocks noChangeArrowheads="1"/>
          </p:cNvSpPr>
          <p:nvPr/>
        </p:nvSpPr>
        <p:spPr bwMode="auto">
          <a:xfrm>
            <a:off x="2895600" y="23622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+</a:t>
            </a:r>
            <a:endParaRPr lang="ru-RU"/>
          </a:p>
        </p:txBody>
      </p:sp>
      <p:sp>
        <p:nvSpPr>
          <p:cNvPr id="55303" name="Text Box 1031"/>
          <p:cNvSpPr txBox="1">
            <a:spLocks noChangeArrowheads="1"/>
          </p:cNvSpPr>
          <p:nvPr/>
        </p:nvSpPr>
        <p:spPr bwMode="auto">
          <a:xfrm>
            <a:off x="5791200" y="358140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+</a:t>
            </a:r>
            <a:endParaRPr lang="ru-RU"/>
          </a:p>
        </p:txBody>
      </p:sp>
      <p:sp>
        <p:nvSpPr>
          <p:cNvPr id="55304" name="Rectangle 1032"/>
          <p:cNvSpPr>
            <a:spLocks noChangeArrowheads="1"/>
          </p:cNvSpPr>
          <p:nvPr/>
        </p:nvSpPr>
        <p:spPr bwMode="auto">
          <a:xfrm>
            <a:off x="1219200" y="3124200"/>
            <a:ext cx="2058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ацетилхолін</a:t>
            </a:r>
            <a:endParaRPr lang="ru-RU" b="1" dirty="0">
              <a:latin typeface="Arial" charset="0"/>
            </a:endParaRPr>
          </a:p>
        </p:txBody>
      </p:sp>
      <p:sp>
        <p:nvSpPr>
          <p:cNvPr id="55305" name="Text Box 1033"/>
          <p:cNvSpPr txBox="1">
            <a:spLocks noChangeArrowheads="1"/>
          </p:cNvSpPr>
          <p:nvPr/>
        </p:nvSpPr>
        <p:spPr bwMode="auto">
          <a:xfrm>
            <a:off x="5181600" y="4419600"/>
            <a:ext cx="10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Холін</a:t>
            </a:r>
            <a:endParaRPr lang="ru-RU" dirty="0"/>
          </a:p>
        </p:txBody>
      </p:sp>
      <p:sp>
        <p:nvSpPr>
          <p:cNvPr id="55306" name="Text Box 1034"/>
          <p:cNvSpPr txBox="1">
            <a:spLocks noChangeArrowheads="1"/>
          </p:cNvSpPr>
          <p:nvPr/>
        </p:nvSpPr>
        <p:spPr bwMode="auto">
          <a:xfrm>
            <a:off x="2195513" y="4306888"/>
            <a:ext cx="16476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оцтова</a:t>
            </a:r>
            <a:r>
              <a:rPr lang="ru-RU" b="1" dirty="0" smtClean="0">
                <a:latin typeface="Arial" charset="0"/>
              </a:rPr>
              <a:t> </a:t>
            </a:r>
          </a:p>
          <a:p>
            <a:r>
              <a:rPr lang="ru-RU" b="1" dirty="0" smtClean="0">
                <a:latin typeface="Arial" charset="0"/>
              </a:rPr>
              <a:t>   кислота</a:t>
            </a:r>
            <a:endParaRPr lang="ru-RU" dirty="0"/>
          </a:p>
        </p:txBody>
      </p:sp>
      <p:sp>
        <p:nvSpPr>
          <p:cNvPr id="55307" name="Line 1035"/>
          <p:cNvSpPr>
            <a:spLocks noChangeShapeType="1"/>
          </p:cNvSpPr>
          <p:nvPr/>
        </p:nvSpPr>
        <p:spPr bwMode="auto">
          <a:xfrm>
            <a:off x="5562600" y="2895600"/>
            <a:ext cx="12192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8" name="Line 1036"/>
          <p:cNvSpPr>
            <a:spLocks noChangeShapeType="1"/>
          </p:cNvSpPr>
          <p:nvPr/>
        </p:nvSpPr>
        <p:spPr bwMode="auto">
          <a:xfrm>
            <a:off x="990600" y="4191000"/>
            <a:ext cx="11430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10" name="Rectangle 1038"/>
          <p:cNvSpPr>
            <a:spLocks noChangeArrowheads="1"/>
          </p:cNvSpPr>
          <p:nvPr/>
        </p:nvSpPr>
        <p:spPr bwMode="auto">
          <a:xfrm>
            <a:off x="457200" y="2514600"/>
            <a:ext cx="7315200" cy="2743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11" name="Text Box 1039"/>
          <p:cNvSpPr txBox="1">
            <a:spLocks noChangeArrowheads="1"/>
          </p:cNvSpPr>
          <p:nvPr/>
        </p:nvSpPr>
        <p:spPr bwMode="auto">
          <a:xfrm>
            <a:off x="1066800" y="5484813"/>
            <a:ext cx="76540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Arial" charset="0"/>
              </a:rPr>
              <a:t>3.2. </a:t>
            </a:r>
            <a:r>
              <a:rPr lang="ru-RU" b="1" dirty="0" err="1" smtClean="0">
                <a:latin typeface="Arial" charset="0"/>
              </a:rPr>
              <a:t>Пептидази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розщеплюють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пептидні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зв'язки</a:t>
            </a:r>
            <a:r>
              <a:rPr lang="ru-RU" b="1" dirty="0" smtClean="0">
                <a:latin typeface="Arial" charset="0"/>
              </a:rPr>
              <a:t>; </a:t>
            </a:r>
            <a:endParaRPr lang="ru-RU" b="1" dirty="0" smtClean="0">
              <a:latin typeface="Arial" charset="0"/>
            </a:endParaRPr>
          </a:p>
          <a:p>
            <a:r>
              <a:rPr lang="ru-RU" b="1" dirty="0" smtClean="0">
                <a:latin typeface="Arial" charset="0"/>
              </a:rPr>
              <a:t> 3.3. </a:t>
            </a:r>
            <a:r>
              <a:rPr lang="ru-RU" b="1" dirty="0" err="1" smtClean="0">
                <a:latin typeface="Arial" charset="0"/>
              </a:rPr>
              <a:t>Глікозідази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розщеплюють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глікозидні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зв'язки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357313" y="522288"/>
            <a:ext cx="708418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folHlink"/>
                </a:solidFill>
                <a:latin typeface="Arial" charset="0"/>
              </a:rPr>
              <a:t>4.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Ліази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-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ферменти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що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отщеплюють</a:t>
            </a:r>
            <a:endParaRPr lang="ru-RU" sz="2800" b="1" dirty="0" smtClean="0">
              <a:solidFill>
                <a:schemeClr val="folHlink"/>
              </a:solidFill>
              <a:latin typeface="Arial" charset="0"/>
            </a:endParaRPr>
          </a:p>
          <a:p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групи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від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субстратів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з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використанням</a:t>
            </a:r>
            <a:endParaRPr lang="ru-RU" sz="2800" b="1" dirty="0" smtClean="0">
              <a:solidFill>
                <a:schemeClr val="folHlink"/>
              </a:solidFill>
              <a:latin typeface="Arial" charset="0"/>
            </a:endParaRPr>
          </a:p>
          <a:p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негідролітічного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механізму</a:t>
            </a:r>
            <a:endParaRPr lang="ru-RU" dirty="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52413" y="3141663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HOOC-CH-CH-COOH                 HOOC-C=C-COOH   +   </a:t>
            </a:r>
            <a:r>
              <a:rPr lang="en-US" b="1">
                <a:latin typeface="Arial" charset="0"/>
              </a:rPr>
              <a:t>H</a:t>
            </a:r>
            <a:r>
              <a:rPr lang="en-US" b="1" baseline="-25000"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O</a:t>
            </a:r>
            <a:endParaRPr lang="ru-RU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447800" y="3276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1447800" y="3505200"/>
            <a:ext cx="0" cy="152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219200" y="356235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OH</a:t>
            </a:r>
            <a:endParaRPr lang="ru-RU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2643174" y="3571876"/>
            <a:ext cx="1143000" cy="0"/>
          </a:xfrm>
          <a:prstGeom prst="line">
            <a:avLst/>
          </a:prstGeom>
          <a:noFill/>
          <a:ln w="57150">
            <a:solidFill>
              <a:srgbClr val="B26B0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V="1">
            <a:off x="5867400" y="2997200"/>
            <a:ext cx="0" cy="228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6300788" y="3500438"/>
            <a:ext cx="0" cy="228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651500" y="2636838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H</a:t>
            </a:r>
            <a:endParaRPr lang="ru-RU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6084888" y="36449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H</a:t>
            </a:r>
            <a:endParaRPr lang="ru-RU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1052513" y="4078288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MAL</a:t>
            </a:r>
            <a:endParaRPr lang="ru-RU" b="1">
              <a:latin typeface="Arial" charset="0"/>
            </a:endParaRP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943600" y="4038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FUM</a:t>
            </a:r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228600" y="2590800"/>
            <a:ext cx="8686800" cy="2057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1790700" y="35528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Н</a:t>
            </a:r>
            <a:endParaRPr lang="ru-RU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1973263" y="3467100"/>
            <a:ext cx="0" cy="152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026"/>
          <p:cNvSpPr txBox="1">
            <a:spLocks noChangeArrowheads="1"/>
          </p:cNvSpPr>
          <p:nvPr/>
        </p:nvSpPr>
        <p:spPr bwMode="auto">
          <a:xfrm>
            <a:off x="1281113" y="750888"/>
            <a:ext cx="2357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folHlink"/>
                </a:solidFill>
                <a:latin typeface="Arial" charset="0"/>
              </a:rPr>
              <a:t>5.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ізомерази</a:t>
            </a:r>
            <a:endParaRPr lang="ru-RU" dirty="0"/>
          </a:p>
        </p:txBody>
      </p:sp>
      <p:sp>
        <p:nvSpPr>
          <p:cNvPr id="57347" name="Text Box 1027"/>
          <p:cNvSpPr txBox="1">
            <a:spLocks noChangeArrowheads="1"/>
          </p:cNvSpPr>
          <p:nvPr/>
        </p:nvSpPr>
        <p:spPr bwMode="auto">
          <a:xfrm>
            <a:off x="1585913" y="2249488"/>
            <a:ext cx="103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CH=O</a:t>
            </a:r>
            <a:endParaRPr lang="ru-RU"/>
          </a:p>
        </p:txBody>
      </p:sp>
      <p:sp>
        <p:nvSpPr>
          <p:cNvPr id="57348" name="Line 1028"/>
          <p:cNvSpPr>
            <a:spLocks noChangeShapeType="1"/>
          </p:cNvSpPr>
          <p:nvPr/>
        </p:nvSpPr>
        <p:spPr bwMode="auto">
          <a:xfrm>
            <a:off x="1752600" y="2590800"/>
            <a:ext cx="0" cy="16002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49" name="Line 1029"/>
          <p:cNvSpPr>
            <a:spLocks noChangeShapeType="1"/>
          </p:cNvSpPr>
          <p:nvPr/>
        </p:nvSpPr>
        <p:spPr bwMode="auto">
          <a:xfrm>
            <a:off x="1295400" y="3276600"/>
            <a:ext cx="9144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0" name="Text Box 1030"/>
          <p:cNvSpPr txBox="1">
            <a:spLocks noChangeArrowheads="1"/>
          </p:cNvSpPr>
          <p:nvPr/>
        </p:nvSpPr>
        <p:spPr bwMode="auto">
          <a:xfrm>
            <a:off x="2119313" y="301148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OH</a:t>
            </a:r>
            <a:endParaRPr lang="ru-RU"/>
          </a:p>
        </p:txBody>
      </p:sp>
      <p:sp>
        <p:nvSpPr>
          <p:cNvPr id="57351" name="Text Box 1031"/>
          <p:cNvSpPr txBox="1">
            <a:spLocks noChangeArrowheads="1"/>
          </p:cNvSpPr>
          <p:nvPr/>
        </p:nvSpPr>
        <p:spPr bwMode="auto">
          <a:xfrm>
            <a:off x="1554163" y="40862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-O-PO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endParaRPr lang="ru-RU"/>
          </a:p>
        </p:txBody>
      </p:sp>
      <p:sp>
        <p:nvSpPr>
          <p:cNvPr id="57353" name="Text Box 1033"/>
          <p:cNvSpPr txBox="1">
            <a:spLocks noChangeArrowheads="1"/>
          </p:cNvSpPr>
          <p:nvPr/>
        </p:nvSpPr>
        <p:spPr bwMode="auto">
          <a:xfrm>
            <a:off x="6089650" y="2239963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-OH</a:t>
            </a:r>
          </a:p>
        </p:txBody>
      </p:sp>
      <p:sp>
        <p:nvSpPr>
          <p:cNvPr id="57354" name="Text Box 1034"/>
          <p:cNvSpPr txBox="1">
            <a:spLocks noChangeArrowheads="1"/>
          </p:cNvSpPr>
          <p:nvPr/>
        </p:nvSpPr>
        <p:spPr bwMode="auto">
          <a:xfrm>
            <a:off x="6096000" y="4191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-O-PO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endParaRPr lang="ru-RU"/>
          </a:p>
        </p:txBody>
      </p:sp>
      <p:sp>
        <p:nvSpPr>
          <p:cNvPr id="57356" name="Text Box 1036"/>
          <p:cNvSpPr txBox="1">
            <a:spLocks noChangeArrowheads="1"/>
          </p:cNvSpPr>
          <p:nvPr/>
        </p:nvSpPr>
        <p:spPr bwMode="auto">
          <a:xfrm>
            <a:off x="6096000" y="3200400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C=O</a:t>
            </a:r>
          </a:p>
        </p:txBody>
      </p:sp>
      <p:sp>
        <p:nvSpPr>
          <p:cNvPr id="57357" name="Line 1037"/>
          <p:cNvSpPr>
            <a:spLocks noChangeShapeType="1"/>
          </p:cNvSpPr>
          <p:nvPr/>
        </p:nvSpPr>
        <p:spPr bwMode="auto">
          <a:xfrm>
            <a:off x="6286500" y="3533775"/>
            <a:ext cx="0" cy="7620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8" name="Line 1038"/>
          <p:cNvSpPr>
            <a:spLocks noChangeShapeType="1"/>
          </p:cNvSpPr>
          <p:nvPr/>
        </p:nvSpPr>
        <p:spPr bwMode="auto">
          <a:xfrm>
            <a:off x="6286500" y="2562225"/>
            <a:ext cx="0" cy="7620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9" name="Line 1039"/>
          <p:cNvSpPr>
            <a:spLocks noChangeShapeType="1"/>
          </p:cNvSpPr>
          <p:nvPr/>
        </p:nvSpPr>
        <p:spPr bwMode="auto">
          <a:xfrm>
            <a:off x="3962400" y="3276600"/>
            <a:ext cx="1371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0" name="Line 1040"/>
          <p:cNvSpPr>
            <a:spLocks noChangeShapeType="1"/>
          </p:cNvSpPr>
          <p:nvPr/>
        </p:nvSpPr>
        <p:spPr bwMode="auto">
          <a:xfrm flipH="1">
            <a:off x="4114800" y="3581400"/>
            <a:ext cx="9906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1" name="Text Box 1041"/>
          <p:cNvSpPr txBox="1">
            <a:spLocks noChangeArrowheads="1"/>
          </p:cNvSpPr>
          <p:nvPr/>
        </p:nvSpPr>
        <p:spPr bwMode="auto">
          <a:xfrm>
            <a:off x="366713" y="4992688"/>
            <a:ext cx="29982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D-гліцеральдегід</a:t>
            </a:r>
            <a:r>
              <a:rPr lang="ru-RU" b="1" dirty="0" smtClean="0">
                <a:latin typeface="Arial" charset="0"/>
              </a:rPr>
              <a:t>-</a:t>
            </a:r>
            <a:endParaRPr lang="ru-RU" b="1" dirty="0">
              <a:latin typeface="Arial" charset="0"/>
            </a:endParaRPr>
          </a:p>
          <a:p>
            <a:r>
              <a:rPr lang="ru-RU" b="1" dirty="0">
                <a:latin typeface="Arial" charset="0"/>
              </a:rPr>
              <a:t>        -3-фосфат</a:t>
            </a:r>
            <a:endParaRPr lang="ru-RU" dirty="0"/>
          </a:p>
        </p:txBody>
      </p:sp>
      <p:sp>
        <p:nvSpPr>
          <p:cNvPr id="57362" name="Text Box 1042"/>
          <p:cNvSpPr txBox="1">
            <a:spLocks noChangeArrowheads="1"/>
          </p:cNvSpPr>
          <p:nvPr/>
        </p:nvSpPr>
        <p:spPr bwMode="auto">
          <a:xfrm>
            <a:off x="5105400" y="4876800"/>
            <a:ext cx="30387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Дигідроксиацетон</a:t>
            </a:r>
            <a:r>
              <a:rPr lang="ru-RU" b="1" dirty="0" smtClean="0">
                <a:latin typeface="Arial" charset="0"/>
              </a:rPr>
              <a:t>-</a:t>
            </a:r>
            <a:endParaRPr lang="ru-RU" b="1" dirty="0">
              <a:latin typeface="Arial" charset="0"/>
            </a:endParaRPr>
          </a:p>
          <a:p>
            <a:r>
              <a:rPr lang="ru-RU" b="1" dirty="0">
                <a:latin typeface="Arial" charset="0"/>
              </a:rPr>
              <a:t>          фосфат</a:t>
            </a:r>
            <a:endParaRPr lang="ru-RU" dirty="0"/>
          </a:p>
        </p:txBody>
      </p:sp>
      <p:sp>
        <p:nvSpPr>
          <p:cNvPr id="57363" name="Rectangle 1043"/>
          <p:cNvSpPr>
            <a:spLocks noChangeArrowheads="1"/>
          </p:cNvSpPr>
          <p:nvPr/>
        </p:nvSpPr>
        <p:spPr bwMode="auto">
          <a:xfrm>
            <a:off x="609600" y="1981200"/>
            <a:ext cx="8153400" cy="2743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204913" y="598488"/>
            <a:ext cx="68751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folHlink"/>
                </a:solidFill>
                <a:latin typeface="Arial" charset="0"/>
              </a:rPr>
              <a:t>6.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Лігази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-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ферменти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що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каталізують </a:t>
            </a:r>
          </a:p>
          <a:p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утворення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зв'язків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</a:p>
          <a:p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(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від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лат.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Лігаро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 - </a:t>
            </a:r>
            <a:r>
              <a:rPr lang="ru-RU" sz="2800" b="1" dirty="0" err="1" smtClean="0">
                <a:solidFill>
                  <a:schemeClr val="folHlink"/>
                </a:solidFill>
                <a:latin typeface="Arial" charset="0"/>
              </a:rPr>
              <a:t>зв'язувати</a:t>
            </a:r>
            <a:r>
              <a:rPr lang="ru-RU" sz="2800" b="1" dirty="0" smtClean="0">
                <a:solidFill>
                  <a:schemeClr val="folHlink"/>
                </a:solidFill>
                <a:latin typeface="Arial" charset="0"/>
              </a:rPr>
              <a:t>)</a:t>
            </a:r>
            <a:endParaRPr lang="ru-RU" dirty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19113" y="2325688"/>
            <a:ext cx="4385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Arial" charset="0"/>
              </a:rPr>
              <a:t>6.1. </a:t>
            </a:r>
            <a:r>
              <a:rPr lang="ru-RU" b="1" dirty="0" err="1" smtClean="0">
                <a:latin typeface="Arial" charset="0"/>
              </a:rPr>
              <a:t>Утворення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зв'язків</a:t>
            </a:r>
            <a:r>
              <a:rPr lang="ru-RU" b="1" dirty="0" smtClean="0">
                <a:latin typeface="Arial" charset="0"/>
              </a:rPr>
              <a:t> С- </a:t>
            </a:r>
            <a:r>
              <a:rPr lang="en-US" b="1" dirty="0" smtClean="0">
                <a:latin typeface="Arial" charset="0"/>
              </a:rPr>
              <a:t>N</a:t>
            </a:r>
            <a:endParaRPr lang="ru-RU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0" y="3276600"/>
            <a:ext cx="84058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        HOOC-CH-(CH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-COOH   +   ATP    +    </a:t>
            </a:r>
            <a:r>
              <a:rPr lang="en-US" b="1">
                <a:latin typeface="Arial" charset="0"/>
              </a:rPr>
              <a:t>NH</a:t>
            </a:r>
            <a:r>
              <a:rPr lang="en-US" b="1" baseline="-25000">
                <a:latin typeface="Arial" charset="0"/>
              </a:rPr>
              <a:t>3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            </a:t>
            </a:r>
          </a:p>
          <a:p>
            <a:endParaRPr lang="en-US" b="1">
              <a:solidFill>
                <a:schemeClr val="folHlink"/>
              </a:solidFill>
              <a:latin typeface="Arial" charset="0"/>
            </a:endParaRPr>
          </a:p>
          <a:p>
            <a:endParaRPr lang="en-US" b="1">
              <a:solidFill>
                <a:schemeClr val="folHlink"/>
              </a:solidFill>
              <a:latin typeface="Arial" charset="0"/>
            </a:endParaRPr>
          </a:p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                     </a:t>
            </a:r>
          </a:p>
          <a:p>
            <a:r>
              <a:rPr lang="en-US" b="1">
                <a:solidFill>
                  <a:schemeClr val="folHlink"/>
                </a:solidFill>
                <a:latin typeface="Arial" charset="0"/>
              </a:rPr>
              <a:t>                 HOOC-CH-(CH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-CO-</a:t>
            </a:r>
            <a:r>
              <a:rPr lang="en-US" b="1">
                <a:latin typeface="Arial" charset="0"/>
              </a:rPr>
              <a:t>NH</a:t>
            </a:r>
            <a:r>
              <a:rPr lang="en-US" b="1" baseline="-25000"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   +   ADP    +   H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PO</a:t>
            </a:r>
            <a:r>
              <a:rPr lang="en-US" b="1" baseline="-25000">
                <a:solidFill>
                  <a:schemeClr val="folHlink"/>
                </a:solidFill>
                <a:latin typeface="Arial" charset="0"/>
              </a:rPr>
              <a:t>4</a:t>
            </a:r>
            <a:endParaRPr lang="ru-RU" b="1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1905000" y="3581400"/>
            <a:ext cx="0" cy="304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676400" y="3733800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NH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endParaRPr lang="ru-RU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438400" y="5334000"/>
            <a:ext cx="73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NH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endParaRPr lang="ru-RU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2667000" y="5105400"/>
            <a:ext cx="0" cy="304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5313" y="3849688"/>
            <a:ext cx="82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GLU</a:t>
            </a:r>
            <a:endParaRPr lang="ru-RU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643313" y="5373688"/>
            <a:ext cx="82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GLN</a:t>
            </a:r>
            <a:endParaRPr lang="ru-RU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457200" y="3124200"/>
            <a:ext cx="8077200" cy="2819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7086600" y="3505200"/>
            <a:ext cx="9906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09600" y="5029200"/>
            <a:ext cx="7620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828800" y="914400"/>
            <a:ext cx="4300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Arial" charset="0"/>
              </a:rPr>
              <a:t>6.2. </a:t>
            </a:r>
            <a:r>
              <a:rPr lang="ru-RU" b="1" dirty="0" err="1" smtClean="0">
                <a:latin typeface="Arial" charset="0"/>
              </a:rPr>
              <a:t>Утворення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зв'язків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С-C</a:t>
            </a:r>
            <a:endParaRPr lang="ru-RU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204913" y="2706688"/>
            <a:ext cx="64722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3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-CO-CoA    +   </a:t>
            </a:r>
            <a:r>
              <a:rPr lang="ru-RU" b="1">
                <a:latin typeface="Arial" charset="0"/>
              </a:rPr>
              <a:t>CO</a:t>
            </a:r>
            <a:r>
              <a:rPr lang="ru-RU" b="1" baseline="-25000">
                <a:latin typeface="Arial" charset="0"/>
              </a:rPr>
              <a:t>2</a:t>
            </a:r>
            <a:r>
              <a:rPr lang="ru-RU" b="1">
                <a:latin typeface="Arial" charset="0"/>
              </a:rPr>
              <a:t> 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  +    ATP</a:t>
            </a:r>
          </a:p>
          <a:p>
            <a:endParaRPr lang="ru-RU" b="1">
              <a:solidFill>
                <a:schemeClr val="folHlink"/>
              </a:solidFill>
              <a:latin typeface="Arial" charset="0"/>
            </a:endParaRPr>
          </a:p>
          <a:p>
            <a:endParaRPr lang="ru-RU" b="1">
              <a:solidFill>
                <a:schemeClr val="folHlink"/>
              </a:solidFill>
              <a:latin typeface="Arial" charset="0"/>
            </a:endParaRPr>
          </a:p>
          <a:p>
            <a:endParaRPr lang="ru-RU" b="1">
              <a:solidFill>
                <a:schemeClr val="folHlink"/>
              </a:solidFill>
              <a:latin typeface="Arial" charset="0"/>
            </a:endParaRPr>
          </a:p>
          <a:p>
            <a:r>
              <a:rPr lang="ru-RU" b="1">
                <a:solidFill>
                  <a:schemeClr val="folHlink"/>
                </a:solidFill>
                <a:latin typeface="Arial" charset="0"/>
              </a:rPr>
              <a:t>                      H</a:t>
            </a:r>
            <a:r>
              <a:rPr lang="ru-RU" b="1">
                <a:latin typeface="Arial" charset="0"/>
              </a:rPr>
              <a:t>OOC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-CH</a:t>
            </a:r>
            <a:r>
              <a:rPr lang="ru-RU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-CO-CoA    +     ADP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340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Ацетил-кофермент-А</a:t>
            </a:r>
            <a:endParaRPr lang="ru-RU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895600" y="4724400"/>
            <a:ext cx="3665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charset="0"/>
              </a:rPr>
              <a:t>Малоніл-кофермент-А</a:t>
            </a:r>
            <a:endParaRPr lang="ru-RU" dirty="0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6096000" y="2971800"/>
            <a:ext cx="14478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1219200" y="4419600"/>
            <a:ext cx="16002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04800" y="2438400"/>
            <a:ext cx="8001000" cy="28956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3" name="Picture 5" descr="S04-27-class1-alcogolDG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4162425"/>
            <a:ext cx="5229225" cy="1289050"/>
          </a:xfrm>
        </p:spPr>
      </p:pic>
      <p:sp>
        <p:nvSpPr>
          <p:cNvPr id="237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66688"/>
            <a:ext cx="8015318" cy="69054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1.Оксидоредуктази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357298"/>
            <a:ext cx="8572528" cy="235745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	  </a:t>
            </a:r>
            <a:r>
              <a:rPr lang="ru-RU" sz="2000" i="1" dirty="0" smtClean="0"/>
              <a:t>Каталізують </a:t>
            </a:r>
            <a:r>
              <a:rPr lang="ru-RU" sz="2000" i="1" dirty="0" err="1" smtClean="0"/>
              <a:t>окислення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або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відновлення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перенесенням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електронів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або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атомів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водню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електрон</a:t>
            </a:r>
            <a:r>
              <a:rPr lang="ru-RU" sz="2000" i="1" dirty="0" smtClean="0"/>
              <a:t> + протон).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 dirty="0" smtClean="0"/>
              <a:t> </a:t>
            </a:r>
            <a:r>
              <a:rPr lang="en-US" sz="2000" i="1" dirty="0" smtClean="0"/>
              <a:t>AH + B → A + BH (</a:t>
            </a:r>
            <a:r>
              <a:rPr lang="ru-RU" sz="2000" i="1" dirty="0" err="1" smtClean="0"/>
              <a:t>відновлений</a:t>
            </a:r>
            <a:r>
              <a:rPr lang="ru-RU" sz="2000" i="1" dirty="0" smtClean="0"/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 dirty="0" smtClean="0"/>
              <a:t> </a:t>
            </a:r>
            <a:r>
              <a:rPr lang="en-US" sz="2000" i="1" dirty="0" smtClean="0"/>
              <a:t>A + O → AO (</a:t>
            </a:r>
            <a:r>
              <a:rPr lang="ru-RU" sz="2000" i="1" dirty="0" smtClean="0"/>
              <a:t>окислений)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 dirty="0" smtClean="0"/>
              <a:t> </a:t>
            </a:r>
            <a:r>
              <a:rPr lang="ru-RU" sz="2000" i="1" dirty="0" err="1" smtClean="0"/>
              <a:t>Підкласи</a:t>
            </a:r>
            <a:r>
              <a:rPr lang="ru-RU" sz="2000" i="1" dirty="0" smtClean="0"/>
              <a:t>: </a:t>
            </a:r>
            <a:r>
              <a:rPr lang="ru-RU" sz="2000" i="1" dirty="0" err="1" smtClean="0"/>
              <a:t>дегідрогенази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оксидази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пероксидази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редуктази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монооксідази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діоксигенази</a:t>
            </a:r>
            <a:r>
              <a:rPr lang="ru-RU" sz="2000" i="1" dirty="0" smtClean="0"/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 dirty="0" smtClean="0"/>
              <a:t> </a:t>
            </a:r>
            <a:r>
              <a:rPr lang="ru-RU" sz="2000" i="1" dirty="0" err="1" smtClean="0"/>
              <a:t>Приклади</a:t>
            </a:r>
            <a:r>
              <a:rPr lang="ru-RU" sz="2000" i="1" dirty="0" smtClean="0"/>
              <a:t>: каталаза, </a:t>
            </a:r>
            <a:r>
              <a:rPr lang="ru-RU" sz="2000" i="1" dirty="0" err="1" smtClean="0"/>
              <a:t>алкогольдегідрогеназа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лактатдегідрогеназа</a:t>
            </a:r>
            <a:r>
              <a:rPr lang="ru-RU" sz="2000" i="1" dirty="0" smtClean="0"/>
              <a:t>.</a:t>
            </a:r>
            <a:endParaRPr lang="ru-RU" sz="1800" i="1" dirty="0" smtClean="0"/>
          </a:p>
        </p:txBody>
      </p:sp>
      <p:sp>
        <p:nvSpPr>
          <p:cNvPr id="237574" name="Rectangle 6"/>
          <p:cNvSpPr>
            <a:spLocks noChangeArrowheads="1"/>
          </p:cNvSpPr>
          <p:nvPr/>
        </p:nvSpPr>
        <p:spPr bwMode="auto">
          <a:xfrm>
            <a:off x="1857356" y="3786190"/>
            <a:ext cx="5143536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7575" name="Text Box 7"/>
          <p:cNvSpPr txBox="1">
            <a:spLocks noChangeArrowheads="1"/>
          </p:cNvSpPr>
          <p:nvPr/>
        </p:nvSpPr>
        <p:spPr bwMode="auto">
          <a:xfrm>
            <a:off x="3084513" y="3740150"/>
            <a:ext cx="2564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 smtClean="0">
                <a:solidFill>
                  <a:srgbClr val="FF0000"/>
                </a:solidFill>
                <a:latin typeface="Arial" charset="0"/>
              </a:rPr>
              <a:t>Алкогольдегідрогеназа</a:t>
            </a:r>
            <a:endParaRPr lang="ru-RU" sz="16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9" name="Рисунок 8" descr="Алкогольдегидрогеназа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962" y="4148137"/>
            <a:ext cx="5248275" cy="13049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638175" y="3859213"/>
            <a:ext cx="7708900" cy="2276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ru-RU" sz="36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Трансферази</a:t>
            </a:r>
            <a:endParaRPr lang="ru-RU" sz="36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584200" y="952500"/>
            <a:ext cx="8204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3200" b="0" dirty="0">
                <a:latin typeface="Arial" charset="0"/>
              </a:rPr>
              <a:t>	</a:t>
            </a:r>
            <a:r>
              <a:rPr lang="ru-RU" b="0" dirty="0">
                <a:latin typeface="Arial" charset="0"/>
              </a:rPr>
              <a:t> </a:t>
            </a:r>
            <a:r>
              <a:rPr lang="ru-RU" b="0" dirty="0" smtClean="0">
                <a:latin typeface="Arial" charset="0"/>
              </a:rPr>
              <a:t>Каталізують </a:t>
            </a:r>
            <a:r>
              <a:rPr lang="ru-RU" b="0" dirty="0" err="1" smtClean="0">
                <a:latin typeface="Arial" charset="0"/>
              </a:rPr>
              <a:t>перенесення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різних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груп</a:t>
            </a:r>
            <a:r>
              <a:rPr lang="ru-RU" b="0" dirty="0" smtClean="0">
                <a:latin typeface="Arial" charset="0"/>
              </a:rPr>
              <a:t> як </a:t>
            </a:r>
            <a:r>
              <a:rPr lang="ru-RU" b="0" dirty="0" err="1" smtClean="0">
                <a:latin typeface="Arial" charset="0"/>
              </a:rPr>
              <a:t>єдиного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цілого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від</a:t>
            </a:r>
            <a:r>
              <a:rPr lang="ru-RU" b="0" dirty="0" smtClean="0">
                <a:latin typeface="Arial" charset="0"/>
              </a:rPr>
              <a:t> одного субстрату до </a:t>
            </a:r>
            <a:r>
              <a:rPr lang="ru-RU" b="0" dirty="0" err="1" smtClean="0">
                <a:latin typeface="Arial" charset="0"/>
              </a:rPr>
              <a:t>іншого</a:t>
            </a:r>
            <a:r>
              <a:rPr lang="ru-RU" b="0" dirty="0" smtClean="0">
                <a:latin typeface="Arial" charset="0"/>
              </a:rPr>
              <a:t>. 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b="0" dirty="0" smtClean="0">
                <a:latin typeface="Arial" charset="0"/>
              </a:rPr>
              <a:t> </a:t>
            </a:r>
            <a:r>
              <a:rPr lang="en-US" b="0" dirty="0" smtClean="0">
                <a:latin typeface="Arial" charset="0"/>
              </a:rPr>
              <a:t>AB + C → A + BC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Підкласи</a:t>
            </a:r>
            <a:r>
              <a:rPr lang="ru-RU" b="0" dirty="0" smtClean="0">
                <a:latin typeface="Arial" charset="0"/>
              </a:rPr>
              <a:t>: </a:t>
            </a:r>
            <a:r>
              <a:rPr lang="ru-RU" b="0" dirty="0" err="1" smtClean="0">
                <a:latin typeface="Arial" charset="0"/>
              </a:rPr>
              <a:t>амінотрансферази</a:t>
            </a:r>
            <a:r>
              <a:rPr lang="ru-RU" b="0" dirty="0" smtClean="0">
                <a:latin typeface="Arial" charset="0"/>
              </a:rPr>
              <a:t>, </a:t>
            </a:r>
            <a:r>
              <a:rPr lang="ru-RU" b="0" dirty="0" err="1" smtClean="0">
                <a:latin typeface="Arial" charset="0"/>
              </a:rPr>
              <a:t>фосфотрансферази</a:t>
            </a:r>
            <a:r>
              <a:rPr lang="ru-RU" b="0" dirty="0" smtClean="0">
                <a:latin typeface="Arial" charset="0"/>
              </a:rPr>
              <a:t>, </a:t>
            </a:r>
            <a:r>
              <a:rPr lang="en-US" b="0" dirty="0" smtClean="0">
                <a:latin typeface="Arial" charset="0"/>
              </a:rPr>
              <a:t>C1-</a:t>
            </a:r>
            <a:r>
              <a:rPr lang="ru-RU" b="0" dirty="0" err="1" smtClean="0">
                <a:latin typeface="Arial" charset="0"/>
              </a:rPr>
              <a:t>трансферази</a:t>
            </a:r>
            <a:r>
              <a:rPr lang="ru-RU" b="0" dirty="0" smtClean="0">
                <a:latin typeface="Arial" charset="0"/>
              </a:rPr>
              <a:t>, </a:t>
            </a:r>
            <a:r>
              <a:rPr lang="ru-RU" b="0" dirty="0" err="1" smtClean="0">
                <a:latin typeface="Arial" charset="0"/>
              </a:rPr>
              <a:t>глікозилтрансферази</a:t>
            </a:r>
            <a:r>
              <a:rPr lang="ru-RU" b="0" dirty="0" smtClean="0">
                <a:latin typeface="Arial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Приклади</a:t>
            </a:r>
            <a:r>
              <a:rPr lang="ru-RU" b="0" dirty="0" smtClean="0">
                <a:latin typeface="Arial" charset="0"/>
              </a:rPr>
              <a:t>: </a:t>
            </a:r>
            <a:r>
              <a:rPr lang="ru-RU" b="0" dirty="0" err="1" smtClean="0">
                <a:latin typeface="Arial" charset="0"/>
              </a:rPr>
              <a:t>кінази</a:t>
            </a:r>
            <a:r>
              <a:rPr lang="ru-RU" b="0" dirty="0" smtClean="0">
                <a:latin typeface="Arial" charset="0"/>
              </a:rPr>
              <a:t> (фосфотрансферази), </a:t>
            </a:r>
            <a:r>
              <a:rPr lang="ru-RU" b="0" dirty="0" err="1" smtClean="0">
                <a:latin typeface="Arial" charset="0"/>
              </a:rPr>
              <a:t>що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переносять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фосфатну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групу</a:t>
            </a:r>
            <a:r>
              <a:rPr lang="ru-RU" b="0" dirty="0" smtClean="0">
                <a:latin typeface="Arial" charset="0"/>
              </a:rPr>
              <a:t>, </a:t>
            </a:r>
            <a:r>
              <a:rPr lang="ru-RU" b="0" dirty="0" err="1" smtClean="0">
                <a:latin typeface="Arial" charset="0"/>
              </a:rPr>
              <a:t>використовуючи</a:t>
            </a:r>
            <a:r>
              <a:rPr lang="ru-RU" b="0" dirty="0" smtClean="0">
                <a:latin typeface="Arial" charset="0"/>
              </a:rPr>
              <a:t> як субстрат АТР, а </a:t>
            </a:r>
            <a:r>
              <a:rPr lang="ru-RU" b="0" dirty="0" err="1" smtClean="0">
                <a:latin typeface="Arial" charset="0"/>
              </a:rPr>
              <a:t>також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ДНК-і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РНК-полімерази</a:t>
            </a:r>
            <a:r>
              <a:rPr lang="ru-RU" b="0" dirty="0" smtClean="0">
                <a:latin typeface="Arial" charset="0"/>
              </a:rPr>
              <a:t>, </a:t>
            </a:r>
            <a:r>
              <a:rPr lang="ru-RU" b="0" dirty="0" err="1" smtClean="0">
                <a:latin typeface="Arial" charset="0"/>
              </a:rPr>
              <a:t>що</a:t>
            </a:r>
            <a:r>
              <a:rPr lang="ru-RU" b="0" dirty="0" smtClean="0">
                <a:latin typeface="Arial" charset="0"/>
              </a:rPr>
              <a:t> </a:t>
            </a:r>
            <a:r>
              <a:rPr lang="ru-RU" b="0" dirty="0" err="1" smtClean="0">
                <a:latin typeface="Arial" charset="0"/>
              </a:rPr>
              <a:t>здійснюють</a:t>
            </a:r>
            <a:r>
              <a:rPr lang="ru-RU" b="0" dirty="0" smtClean="0">
                <a:latin typeface="Arial" charset="0"/>
              </a:rPr>
              <a:t> синтез ДНК </a:t>
            </a:r>
            <a:r>
              <a:rPr lang="ru-RU" b="0" dirty="0" err="1" smtClean="0">
                <a:latin typeface="Arial" charset="0"/>
              </a:rPr>
              <a:t>і</a:t>
            </a:r>
            <a:r>
              <a:rPr lang="ru-RU" b="0" dirty="0" smtClean="0">
                <a:latin typeface="Arial" charset="0"/>
              </a:rPr>
              <a:t> РНК</a:t>
            </a:r>
            <a:endParaRPr lang="ru-RU" b="0" i="1" dirty="0">
              <a:latin typeface="Arial" charset="0"/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915988" y="4013200"/>
            <a:ext cx="7085012" cy="4556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2695" name="Text Box 7"/>
          <p:cNvSpPr txBox="1">
            <a:spLocks noChangeArrowheads="1"/>
          </p:cNvSpPr>
          <p:nvPr/>
        </p:nvSpPr>
        <p:spPr bwMode="auto">
          <a:xfrm>
            <a:off x="3059113" y="4032250"/>
            <a:ext cx="22527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 smtClean="0">
                <a:solidFill>
                  <a:srgbClr val="FF0000"/>
                </a:solidFill>
                <a:latin typeface="Arial" charset="0"/>
              </a:rPr>
              <a:t>Фосфофруктокіназа</a:t>
            </a:r>
            <a:endParaRPr lang="ru-RU" sz="16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42696" name="Picture 8" descr="S04-27-class2-FF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4411663"/>
            <a:ext cx="7086600" cy="15287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89376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ru-RU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Гідролази</a:t>
            </a:r>
            <a:endParaRPr lang="ru-RU" sz="32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190500" y="952500"/>
            <a:ext cx="89535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3200" b="0" dirty="0">
                <a:latin typeface="Arial" charset="0"/>
              </a:rPr>
              <a:t>	  </a:t>
            </a:r>
            <a:r>
              <a:rPr lang="ru-RU" sz="2000" b="0" i="1" dirty="0" smtClean="0">
                <a:latin typeface="Arial" charset="0"/>
              </a:rPr>
              <a:t>Каталізують </a:t>
            </a:r>
            <a:r>
              <a:rPr lang="ru-RU" sz="2000" b="0" i="1" dirty="0" err="1" smtClean="0">
                <a:latin typeface="Arial" charset="0"/>
              </a:rPr>
              <a:t>гідроліз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хімічних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зв'язків</a:t>
            </a:r>
            <a:r>
              <a:rPr lang="ru-RU" sz="2000" b="0" i="1" dirty="0" smtClean="0">
                <a:latin typeface="Arial" charset="0"/>
              </a:rPr>
              <a:t> - </a:t>
            </a:r>
            <a:r>
              <a:rPr lang="ru-RU" sz="2000" b="0" i="1" dirty="0" err="1" smtClean="0">
                <a:latin typeface="Arial" charset="0"/>
              </a:rPr>
              <a:t>приєднання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молекули</a:t>
            </a:r>
            <a:r>
              <a:rPr lang="ru-RU" sz="2000" b="0" i="1" dirty="0" smtClean="0">
                <a:latin typeface="Arial" charset="0"/>
              </a:rPr>
              <a:t> води </a:t>
            </a:r>
            <a:r>
              <a:rPr lang="ru-RU" sz="2000" b="0" i="1" dirty="0" err="1" smtClean="0">
                <a:latin typeface="Arial" charset="0"/>
              </a:rPr>
              <a:t>з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розривом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зв'язку</a:t>
            </a:r>
            <a:r>
              <a:rPr lang="ru-RU" sz="2000" b="0" i="1" dirty="0" smtClean="0">
                <a:latin typeface="Arial" charset="0"/>
              </a:rPr>
              <a:t> в </a:t>
            </a:r>
            <a:r>
              <a:rPr lang="ru-RU" sz="2000" b="0" i="1" dirty="0" err="1" smtClean="0">
                <a:latin typeface="Arial" charset="0"/>
              </a:rPr>
              <a:t>молекулі</a:t>
            </a:r>
            <a:r>
              <a:rPr lang="ru-RU" sz="2000" b="0" i="1" dirty="0" smtClean="0">
                <a:latin typeface="Arial" charset="0"/>
              </a:rPr>
              <a:t> субстрату.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                                </a:t>
            </a:r>
            <a:r>
              <a:rPr lang="en-US" sz="2000" b="0" i="1" dirty="0" smtClean="0">
                <a:latin typeface="Arial" charset="0"/>
              </a:rPr>
              <a:t>AB + H2O → AOH + BH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0" i="1" dirty="0" smtClean="0">
                <a:latin typeface="Arial" charset="0"/>
              </a:rPr>
              <a:t> </a:t>
            </a:r>
            <a:r>
              <a:rPr lang="uk-UA" sz="2000" b="0" i="1" dirty="0" smtClean="0">
                <a:latin typeface="Arial" charset="0"/>
              </a:rPr>
              <a:t>     </a:t>
            </a:r>
            <a:r>
              <a:rPr lang="ru-RU" sz="2000" b="0" i="1" dirty="0" err="1" smtClean="0">
                <a:latin typeface="Arial" charset="0"/>
              </a:rPr>
              <a:t>Підкласи</a:t>
            </a:r>
            <a:r>
              <a:rPr lang="ru-RU" sz="2000" b="0" i="1" dirty="0" smtClean="0">
                <a:latin typeface="Arial" charset="0"/>
              </a:rPr>
              <a:t>: </a:t>
            </a:r>
            <a:r>
              <a:rPr lang="ru-RU" sz="2000" b="0" i="1" dirty="0" err="1" smtClean="0">
                <a:latin typeface="Arial" charset="0"/>
              </a:rPr>
              <a:t>естерази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ліпази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фосфатази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глікозідази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протеази</a:t>
            </a:r>
            <a:r>
              <a:rPr lang="ru-RU" sz="2000" b="0" i="1" dirty="0" smtClean="0">
                <a:latin typeface="Arial" charset="0"/>
              </a:rPr>
              <a:t> (</a:t>
            </a:r>
            <a:r>
              <a:rPr lang="ru-RU" sz="2000" b="0" i="1" dirty="0" err="1" smtClean="0">
                <a:latin typeface="Arial" charset="0"/>
              </a:rPr>
              <a:t>пептідази</a:t>
            </a:r>
            <a:r>
              <a:rPr lang="ru-RU" sz="2000" b="0" i="1" dirty="0" smtClean="0">
                <a:latin typeface="Arial" charset="0"/>
              </a:rPr>
              <a:t>), </a:t>
            </a:r>
            <a:r>
              <a:rPr lang="ru-RU" sz="2000" b="0" i="1" dirty="0" err="1" smtClean="0">
                <a:latin typeface="Arial" charset="0"/>
              </a:rPr>
              <a:t>нуклеази</a:t>
            </a:r>
            <a:r>
              <a:rPr lang="ru-RU" sz="2000" b="0" i="1" dirty="0" smtClean="0">
                <a:latin typeface="Arial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      </a:t>
            </a:r>
            <a:r>
              <a:rPr lang="ru-RU" sz="2000" b="0" i="1" dirty="0" err="1" smtClean="0">
                <a:latin typeface="Arial" charset="0"/>
              </a:rPr>
              <a:t>Приклади</a:t>
            </a:r>
            <a:r>
              <a:rPr lang="ru-RU" sz="2000" b="0" i="1" dirty="0" smtClean="0">
                <a:latin typeface="Arial" charset="0"/>
              </a:rPr>
              <a:t>: пепсин, трипсин, </a:t>
            </a:r>
            <a:r>
              <a:rPr lang="ru-RU" sz="2000" b="0" i="1" dirty="0" err="1" smtClean="0">
                <a:latin typeface="Arial" charset="0"/>
              </a:rPr>
              <a:t>хімотрипсин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амілаза</a:t>
            </a:r>
            <a:r>
              <a:rPr lang="ru-RU" sz="2000" b="0" i="1" dirty="0" smtClean="0">
                <a:latin typeface="Arial" charset="0"/>
              </a:rPr>
              <a:t>.</a:t>
            </a:r>
            <a:endParaRPr lang="ru-RU" b="0" i="1" dirty="0">
              <a:latin typeface="Arial" charset="0"/>
            </a:endParaRPr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1855788" y="3846513"/>
            <a:ext cx="5230812" cy="2555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1672" name="Text Box 8"/>
          <p:cNvSpPr txBox="1">
            <a:spLocks noChangeArrowheads="1"/>
          </p:cNvSpPr>
          <p:nvPr/>
        </p:nvSpPr>
        <p:spPr bwMode="auto">
          <a:xfrm>
            <a:off x="3884613" y="3803650"/>
            <a:ext cx="12711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 smtClean="0">
                <a:solidFill>
                  <a:srgbClr val="FF0000"/>
                </a:solidFill>
                <a:latin typeface="Arial" charset="0"/>
              </a:rPr>
              <a:t>ТАГ-ліпаза</a:t>
            </a:r>
            <a:endParaRPr lang="ru-RU" sz="16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4167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3400" y="4114800"/>
            <a:ext cx="52578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7000924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Номенклатура фермент</a:t>
            </a:r>
            <a:r>
              <a:rPr lang="uk-UA" dirty="0" smtClean="0"/>
              <a:t>і</a:t>
            </a:r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285860"/>
            <a:ext cx="71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/>
              <a:t>В </a:t>
            </a:r>
            <a:r>
              <a:rPr lang="ru-RU" sz="2400" dirty="0" err="1" smtClean="0"/>
              <a:t>даний</a:t>
            </a:r>
            <a:r>
              <a:rPr lang="ru-RU" sz="2400" dirty="0" smtClean="0"/>
              <a:t> час в </a:t>
            </a:r>
            <a:r>
              <a:rPr lang="ru-RU" sz="2400" dirty="0" err="1" smtClean="0"/>
              <a:t>біохімії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використовується</a:t>
            </a:r>
            <a:r>
              <a:rPr lang="ru-RU" sz="2400" dirty="0" smtClean="0"/>
              <a:t> три </a:t>
            </a:r>
            <a:r>
              <a:rPr lang="ru-RU" sz="2400" dirty="0" err="1" smtClean="0"/>
              <a:t>номенклатури</a:t>
            </a:r>
            <a:r>
              <a:rPr lang="ru-RU" sz="2400" dirty="0" smtClean="0"/>
              <a:t> – </a:t>
            </a:r>
            <a:r>
              <a:rPr lang="ru-RU" sz="2400" dirty="0" err="1" smtClean="0"/>
              <a:t>тривіальна</a:t>
            </a:r>
            <a:r>
              <a:rPr lang="ru-RU" sz="2400" dirty="0" smtClean="0"/>
              <a:t> , </a:t>
            </a:r>
            <a:r>
              <a:rPr lang="ru-RU" sz="2400" dirty="0" err="1" smtClean="0"/>
              <a:t>раціональна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наукова</a:t>
            </a:r>
            <a:r>
              <a:rPr lang="ru-RU" sz="2400" dirty="0" smtClean="0"/>
              <a:t>. </a:t>
            </a:r>
          </a:p>
          <a:p>
            <a:r>
              <a:rPr lang="ru-RU" sz="2400" i="1" dirty="0" smtClean="0"/>
              <a:t>За </a:t>
            </a:r>
            <a:r>
              <a:rPr lang="ru-RU" sz="2400" i="1" dirty="0" err="1" smtClean="0"/>
              <a:t>тривіальною</a:t>
            </a:r>
            <a:r>
              <a:rPr lang="ru-RU" sz="2400" i="1" dirty="0" smtClean="0"/>
              <a:t> номенклатурою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ферменти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яких-небудь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специфічних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</a:t>
            </a:r>
            <a:r>
              <a:rPr lang="ru-RU" sz="2400" dirty="0" smtClean="0"/>
              <a:t>.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пепсин, </a:t>
            </a:r>
            <a:r>
              <a:rPr lang="ru-RU" sz="2400" dirty="0" err="1" smtClean="0"/>
              <a:t>цитохром</a:t>
            </a:r>
            <a:r>
              <a:rPr lang="ru-RU" sz="2400" dirty="0" smtClean="0"/>
              <a:t> , </a:t>
            </a:r>
            <a:r>
              <a:rPr lang="ru-RU" sz="2400" dirty="0" err="1" smtClean="0"/>
              <a:t>хімотрипсин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т.п. </a:t>
            </a:r>
          </a:p>
          <a:p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i="1" dirty="0" err="1" smtClean="0"/>
              <a:t>раціональної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номенклатурі</a:t>
            </a:r>
            <a:r>
              <a:rPr lang="ru-RU" sz="2400" dirty="0" smtClean="0"/>
              <a:t> фермент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за </a:t>
            </a:r>
            <a:r>
              <a:rPr lang="ru-RU" sz="2400" dirty="0" err="1" smtClean="0"/>
              <a:t>хімічною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назвою</a:t>
            </a:r>
            <a:r>
              <a:rPr lang="ru-RU" sz="2400" dirty="0" smtClean="0"/>
              <a:t> субстрату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додаванням</a:t>
            </a:r>
            <a:r>
              <a:rPr lang="ru-RU" sz="2400" dirty="0" smtClean="0"/>
              <a:t> « аза ». Прикладом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служити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ферментів</a:t>
            </a:r>
            <a:r>
              <a:rPr lang="ru-RU" sz="2400" dirty="0" smtClean="0"/>
              <a:t>: </a:t>
            </a:r>
            <a:r>
              <a:rPr lang="ru-RU" sz="2400" dirty="0" err="1" smtClean="0"/>
              <a:t>уреаза</a:t>
            </a:r>
            <a:r>
              <a:rPr lang="ru-RU" sz="2400" dirty="0" smtClean="0"/>
              <a:t>, </a:t>
            </a:r>
            <a:r>
              <a:rPr lang="ru-RU" sz="2400" dirty="0" err="1" smtClean="0"/>
              <a:t>дипептидаза</a:t>
            </a:r>
            <a:r>
              <a:rPr lang="ru-RU" sz="2400" dirty="0" smtClean="0"/>
              <a:t>, </a:t>
            </a:r>
            <a:r>
              <a:rPr lang="ru-RU" sz="2400" dirty="0" err="1" smtClean="0"/>
              <a:t>РНКаза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smtClean="0"/>
              <a:t>т.п.</a:t>
            </a:r>
            <a:endParaRPr lang="ru-RU" sz="2400" dirty="0" smtClean="0"/>
          </a:p>
          <a:p>
            <a:r>
              <a:rPr lang="ru-RU" sz="2400" dirty="0" smtClean="0"/>
              <a:t> </a:t>
            </a:r>
            <a:r>
              <a:rPr lang="ru-RU" dirty="0" smtClean="0"/>
              <a:t>      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052638" y="3689350"/>
            <a:ext cx="4741862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ru-RU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Ліази</a:t>
            </a:r>
            <a:endParaRPr lang="ru-RU" sz="32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508000" y="952500"/>
            <a:ext cx="863600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3200" b="0" dirty="0">
                <a:latin typeface="Arial" charset="0"/>
              </a:rPr>
              <a:t>	  </a:t>
            </a:r>
            <a:r>
              <a:rPr lang="ru-RU" sz="2000" b="0" i="1" dirty="0" smtClean="0">
                <a:latin typeface="Arial" charset="0"/>
              </a:rPr>
              <a:t>Каталізують </a:t>
            </a:r>
            <a:r>
              <a:rPr lang="ru-RU" sz="2000" b="0" i="1" dirty="0" err="1" smtClean="0">
                <a:latin typeface="Arial" charset="0"/>
              </a:rPr>
              <a:t>розщеплення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або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утворення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хімічних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сполук</a:t>
            </a:r>
            <a:r>
              <a:rPr lang="ru-RU" sz="2000" b="0" i="1" dirty="0" smtClean="0">
                <a:latin typeface="Arial" charset="0"/>
              </a:rPr>
              <a:t>, при </a:t>
            </a:r>
            <a:r>
              <a:rPr lang="ru-RU" sz="2000" b="0" i="1" dirty="0" err="1" smtClean="0">
                <a:latin typeface="Arial" charset="0"/>
              </a:rPr>
              <a:t>цьому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утворюються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або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зникають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подвійні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зв'язки</a:t>
            </a:r>
            <a:r>
              <a:rPr lang="ru-RU" sz="2000" b="0" i="1" dirty="0" smtClean="0">
                <a:latin typeface="Arial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                     </a:t>
            </a:r>
            <a:r>
              <a:rPr lang="en-US" sz="2000" b="0" i="1" dirty="0" smtClean="0">
                <a:latin typeface="Arial" charset="0"/>
              </a:rPr>
              <a:t>RCOCOOH → RCOH + CO2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Підкласи</a:t>
            </a:r>
            <a:r>
              <a:rPr lang="ru-RU" sz="2000" b="0" i="1" dirty="0" smtClean="0">
                <a:latin typeface="Arial" charset="0"/>
              </a:rPr>
              <a:t>: </a:t>
            </a:r>
            <a:r>
              <a:rPr lang="en-US" sz="2000" b="0" i="1" dirty="0" smtClean="0">
                <a:latin typeface="Arial" charset="0"/>
              </a:rPr>
              <a:t>CO-</a:t>
            </a:r>
            <a:r>
              <a:rPr lang="ru-RU" sz="2000" b="0" i="1" dirty="0" err="1" smtClean="0">
                <a:latin typeface="Arial" charset="0"/>
              </a:rPr>
              <a:t>ліаза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en-US" sz="2000" b="0" i="1" dirty="0" smtClean="0">
                <a:latin typeface="Arial" charset="0"/>
              </a:rPr>
              <a:t>CS-</a:t>
            </a:r>
            <a:r>
              <a:rPr lang="ru-RU" sz="2000" b="0" i="1" dirty="0" err="1" smtClean="0">
                <a:latin typeface="Arial" charset="0"/>
              </a:rPr>
              <a:t>ліаза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en-US" sz="2000" b="0" i="1" dirty="0" smtClean="0">
                <a:latin typeface="Arial" charset="0"/>
              </a:rPr>
              <a:t>CN-</a:t>
            </a:r>
            <a:r>
              <a:rPr lang="ru-RU" sz="2000" b="0" i="1" dirty="0" err="1" smtClean="0">
                <a:latin typeface="Arial" charset="0"/>
              </a:rPr>
              <a:t>ліаза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en-US" sz="2000" b="0" i="1" dirty="0" smtClean="0">
                <a:latin typeface="Arial" charset="0"/>
              </a:rPr>
              <a:t>CC-</a:t>
            </a:r>
            <a:r>
              <a:rPr lang="ru-RU" sz="2000" b="0" i="1" dirty="0" err="1" smtClean="0">
                <a:latin typeface="Arial" charset="0"/>
              </a:rPr>
              <a:t>ліаза</a:t>
            </a:r>
            <a:r>
              <a:rPr lang="ru-RU" sz="2000" b="0" i="1" dirty="0" smtClean="0">
                <a:latin typeface="Arial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Приклади</a:t>
            </a:r>
            <a:r>
              <a:rPr lang="ru-RU" sz="2000" b="0" i="1" dirty="0" smtClean="0">
                <a:latin typeface="Arial" charset="0"/>
              </a:rPr>
              <a:t>: </a:t>
            </a:r>
            <a:r>
              <a:rPr lang="ru-RU" sz="2000" b="0" i="1" dirty="0" err="1" smtClean="0">
                <a:latin typeface="Arial" charset="0"/>
              </a:rPr>
              <a:t>альдолаза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декарбоксилаза</a:t>
            </a:r>
            <a:r>
              <a:rPr lang="ru-RU" sz="2000" b="0" i="1" dirty="0" smtClean="0">
                <a:latin typeface="Arial" charset="0"/>
              </a:rPr>
              <a:t>.</a:t>
            </a:r>
            <a:endParaRPr lang="ru-RU" b="0" i="1" dirty="0">
              <a:latin typeface="Arial" charset="0"/>
            </a:endParaRP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2405063" y="3962400"/>
            <a:ext cx="4014787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0648" name="Text Box 8"/>
          <p:cNvSpPr txBox="1">
            <a:spLocks noChangeArrowheads="1"/>
          </p:cNvSpPr>
          <p:nvPr/>
        </p:nvSpPr>
        <p:spPr bwMode="auto">
          <a:xfrm>
            <a:off x="3046413" y="3879850"/>
            <a:ext cx="2722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 smtClean="0">
                <a:solidFill>
                  <a:srgbClr val="FF0000"/>
                </a:solidFill>
                <a:latin typeface="Arial" charset="0"/>
              </a:rPr>
              <a:t>Піруват-декарбоксилаза</a:t>
            </a:r>
            <a:endParaRPr lang="ru-RU" sz="16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40651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4900" y="4214813"/>
            <a:ext cx="4038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30" name="Rectangle 14"/>
          <p:cNvSpPr>
            <a:spLocks noChangeArrowheads="1"/>
          </p:cNvSpPr>
          <p:nvPr/>
        </p:nvSpPr>
        <p:spPr bwMode="auto">
          <a:xfrm>
            <a:off x="1998663" y="3168650"/>
            <a:ext cx="5040312" cy="3551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9626" name="Rectangle 10"/>
          <p:cNvSpPr>
            <a:spLocks noChangeArrowheads="1"/>
          </p:cNvSpPr>
          <p:nvPr/>
        </p:nvSpPr>
        <p:spPr bwMode="auto">
          <a:xfrm>
            <a:off x="2327275" y="5053013"/>
            <a:ext cx="4497388" cy="280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376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ru-RU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Ізомерази</a:t>
            </a:r>
            <a:endParaRPr lang="ru-RU" sz="32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39624" name="Picture 8" descr="S04-27-class5-Gl6F-Gl1F-isomeras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88892" y="4879975"/>
            <a:ext cx="966216" cy="304800"/>
          </a:xfrm>
        </p:spPr>
      </p:pic>
      <p:sp>
        <p:nvSpPr>
          <p:cNvPr id="239620" name="Rectangle 4"/>
          <p:cNvSpPr>
            <a:spLocks noChangeArrowheads="1"/>
          </p:cNvSpPr>
          <p:nvPr/>
        </p:nvSpPr>
        <p:spPr bwMode="auto">
          <a:xfrm>
            <a:off x="317500" y="952500"/>
            <a:ext cx="8826500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3200" b="0" dirty="0">
                <a:latin typeface="Arial" charset="0"/>
              </a:rPr>
              <a:t>	  </a:t>
            </a:r>
            <a:r>
              <a:rPr lang="ru-RU" sz="2000" b="0" i="1" dirty="0" smtClean="0">
                <a:latin typeface="Arial" charset="0"/>
              </a:rPr>
              <a:t>Каталізують </a:t>
            </a:r>
            <a:r>
              <a:rPr lang="ru-RU" sz="2000" b="0" i="1" dirty="0" err="1" smtClean="0">
                <a:latin typeface="Arial" charset="0"/>
              </a:rPr>
              <a:t>структурні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або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геометричні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зміни</a:t>
            </a:r>
            <a:r>
              <a:rPr lang="ru-RU" sz="2000" b="0" i="1" dirty="0" smtClean="0">
                <a:latin typeface="Arial" charset="0"/>
              </a:rPr>
              <a:t> в </a:t>
            </a:r>
            <a:r>
              <a:rPr lang="ru-RU" sz="2000" b="0" i="1" dirty="0" err="1" smtClean="0">
                <a:latin typeface="Arial" charset="0"/>
              </a:rPr>
              <a:t>молекулі</a:t>
            </a:r>
            <a:r>
              <a:rPr lang="ru-RU" sz="2000" b="0" i="1" dirty="0" smtClean="0">
                <a:latin typeface="Arial" charset="0"/>
              </a:rPr>
              <a:t> субстрату. </a:t>
            </a:r>
            <a:r>
              <a:rPr lang="ru-RU" sz="2000" b="0" i="1" dirty="0" err="1" smtClean="0">
                <a:latin typeface="Arial" charset="0"/>
              </a:rPr>
              <a:t>Змінюють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положення</a:t>
            </a:r>
            <a:r>
              <a:rPr lang="ru-RU" sz="2000" b="0" i="1" dirty="0" smtClean="0">
                <a:latin typeface="Arial" charset="0"/>
              </a:rPr>
              <a:t> атома </a:t>
            </a:r>
            <a:r>
              <a:rPr lang="ru-RU" sz="2000" b="0" i="1" dirty="0" err="1" smtClean="0">
                <a:latin typeface="Arial" charset="0"/>
              </a:rPr>
              <a:t>або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групи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атомів</a:t>
            </a:r>
            <a:r>
              <a:rPr lang="ru-RU" sz="2000" b="0" i="1" dirty="0" smtClean="0">
                <a:latin typeface="Arial" charset="0"/>
              </a:rPr>
              <a:t> у межах </a:t>
            </a:r>
            <a:r>
              <a:rPr lang="ru-RU" sz="2000" b="0" i="1" dirty="0" err="1" smtClean="0">
                <a:latin typeface="Arial" charset="0"/>
              </a:rPr>
              <a:t>однієї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молекули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або</a:t>
            </a:r>
            <a:r>
              <a:rPr lang="ru-RU" sz="2000" b="0" i="1" dirty="0" smtClean="0">
                <a:latin typeface="Arial" charset="0"/>
              </a:rPr>
              <a:t> ж </a:t>
            </a:r>
            <a:r>
              <a:rPr lang="ru-RU" sz="2000" b="0" i="1" dirty="0" err="1" smtClean="0">
                <a:latin typeface="Arial" charset="0"/>
              </a:rPr>
              <a:t>змінюють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просторову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будову</a:t>
            </a:r>
            <a:r>
              <a:rPr lang="ru-RU" sz="2000" b="0" i="1" dirty="0" smtClean="0">
                <a:latin typeface="Arial" charset="0"/>
              </a:rPr>
              <a:t> молекул.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</a:t>
            </a:r>
            <a:r>
              <a:rPr lang="en-US" sz="2000" b="0" i="1" dirty="0" smtClean="0">
                <a:latin typeface="Arial" charset="0"/>
              </a:rPr>
              <a:t>AB → BA</a:t>
            </a:r>
            <a:r>
              <a:rPr lang="ru-RU" sz="2000" b="0" i="1" dirty="0">
                <a:latin typeface="Arial" charset="0"/>
              </a:rPr>
              <a:t>	 </a:t>
            </a:r>
            <a:r>
              <a:rPr lang="ru-RU" sz="2000" b="0" i="1" dirty="0" err="1" smtClean="0">
                <a:latin typeface="Arial" charset="0"/>
              </a:rPr>
              <a:t>Приклади</a:t>
            </a:r>
            <a:r>
              <a:rPr lang="ru-RU" sz="2000" b="0" i="1" dirty="0" smtClean="0">
                <a:latin typeface="Arial" charset="0"/>
              </a:rPr>
              <a:t>: </a:t>
            </a:r>
            <a:r>
              <a:rPr lang="ru-RU" sz="2000" b="0" i="1" dirty="0" err="1" smtClean="0">
                <a:latin typeface="Arial" charset="0"/>
              </a:rPr>
              <a:t>рацемази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ru-RU" sz="2000" b="0" i="1" dirty="0" err="1" smtClean="0">
                <a:latin typeface="Arial" charset="0"/>
              </a:rPr>
              <a:t>цис-транс-ізомерази</a:t>
            </a:r>
            <a:r>
              <a:rPr lang="ru-RU" sz="2000" b="0" i="1" dirty="0" smtClean="0">
                <a:latin typeface="Arial" charset="0"/>
              </a:rPr>
              <a:t>.</a:t>
            </a:r>
            <a:endParaRPr lang="ru-RU" sz="2000" b="0" i="1" dirty="0">
              <a:latin typeface="Arial" charset="0"/>
            </a:endParaRPr>
          </a:p>
        </p:txBody>
      </p:sp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3351213" y="5010150"/>
            <a:ext cx="2197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>
                <a:solidFill>
                  <a:srgbClr val="FF0000"/>
                </a:solidFill>
                <a:latin typeface="Arial" charset="0"/>
              </a:rPr>
              <a:t>Фосфоглюкомутаза</a:t>
            </a:r>
            <a:endParaRPr lang="ru-RU" sz="1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9627" name="Rectangle 11"/>
          <p:cNvSpPr>
            <a:spLocks noChangeArrowheads="1"/>
          </p:cNvSpPr>
          <p:nvPr/>
        </p:nvSpPr>
        <p:spPr bwMode="auto">
          <a:xfrm>
            <a:off x="2312988" y="3198813"/>
            <a:ext cx="4460875" cy="280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9628" name="Text Box 12"/>
          <p:cNvSpPr txBox="1">
            <a:spLocks noChangeArrowheads="1"/>
          </p:cNvSpPr>
          <p:nvPr/>
        </p:nvSpPr>
        <p:spPr bwMode="auto">
          <a:xfrm>
            <a:off x="2982913" y="3160713"/>
            <a:ext cx="3278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>
                <a:solidFill>
                  <a:srgbClr val="FF0000"/>
                </a:solidFill>
                <a:latin typeface="Arial" charset="0"/>
              </a:rPr>
              <a:t>Рибулозофосфат</a:t>
            </a:r>
            <a:r>
              <a:rPr lang="ru-RU" sz="16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Arial" charset="0"/>
              </a:rPr>
              <a:t>3-епімераза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39629" name="Picture 13" descr="S04-27-class5-epimera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4100" y="3460750"/>
            <a:ext cx="4460875" cy="13954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658813" y="3732213"/>
            <a:ext cx="7942262" cy="2190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</a:t>
            </a:r>
            <a:r>
              <a:rPr lang="ru-RU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Лігази</a:t>
            </a:r>
            <a:endParaRPr lang="ru-RU" sz="32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419100" y="952500"/>
            <a:ext cx="8750300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sz="3200" b="0" dirty="0">
                <a:latin typeface="Arial" charset="0"/>
              </a:rPr>
              <a:t>	  </a:t>
            </a:r>
            <a:r>
              <a:rPr lang="ru-RU" sz="2000" b="0" i="1" dirty="0" smtClean="0">
                <a:latin typeface="Arial" charset="0"/>
              </a:rPr>
              <a:t>Каталізують </a:t>
            </a:r>
            <a:r>
              <a:rPr lang="ru-RU" sz="2000" b="0" i="1" dirty="0" err="1" smtClean="0">
                <a:latin typeface="Arial" charset="0"/>
              </a:rPr>
              <a:t>утворення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хімічних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зв'язків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між</a:t>
            </a:r>
            <a:r>
              <a:rPr lang="ru-RU" sz="2000" b="0" i="1" dirty="0" smtClean="0">
                <a:latin typeface="Arial" charset="0"/>
              </a:rPr>
              <a:t> субстратами </a:t>
            </a:r>
            <a:r>
              <a:rPr lang="ru-RU" sz="2000" b="0" i="1" dirty="0" err="1" smtClean="0">
                <a:latin typeface="Arial" charset="0"/>
              </a:rPr>
              <a:t>з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використанням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гідролізу</a:t>
            </a:r>
            <a:r>
              <a:rPr lang="ru-RU" sz="2000" b="0" i="1" dirty="0" smtClean="0">
                <a:latin typeface="Arial" charset="0"/>
              </a:rPr>
              <a:t> АТР </a:t>
            </a:r>
            <a:r>
              <a:rPr lang="ru-RU" sz="2000" b="0" i="1" dirty="0" err="1" smtClean="0">
                <a:latin typeface="Arial" charset="0"/>
              </a:rPr>
              <a:t>або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en-US" sz="2000" b="0" i="1" dirty="0" smtClean="0">
                <a:latin typeface="Arial" charset="0"/>
              </a:rPr>
              <a:t>GTP, </a:t>
            </a:r>
            <a:r>
              <a:rPr lang="ru-RU" sz="2000" b="0" i="1" dirty="0" err="1" smtClean="0">
                <a:latin typeface="Arial" charset="0"/>
              </a:rPr>
              <a:t>тобто</a:t>
            </a:r>
            <a:r>
              <a:rPr lang="ru-RU" sz="2000" b="0" i="1" dirty="0" smtClean="0">
                <a:latin typeface="Arial" charset="0"/>
              </a:rPr>
              <a:t> синтез </a:t>
            </a:r>
            <a:r>
              <a:rPr lang="ru-RU" sz="2000" b="0" i="1" dirty="0" err="1" smtClean="0">
                <a:latin typeface="Arial" charset="0"/>
              </a:rPr>
              <a:t>з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використанням</a:t>
            </a:r>
            <a:r>
              <a:rPr lang="ru-RU" sz="2000" b="0" i="1" dirty="0" smtClean="0">
                <a:latin typeface="Arial" charset="0"/>
              </a:rPr>
              <a:t> </a:t>
            </a:r>
            <a:r>
              <a:rPr lang="ru-RU" sz="2000" b="0" i="1" dirty="0" err="1" smtClean="0">
                <a:latin typeface="Arial" charset="0"/>
              </a:rPr>
              <a:t>енергії</a:t>
            </a:r>
            <a:r>
              <a:rPr lang="ru-RU" sz="2000" b="0" i="1" dirty="0" smtClean="0">
                <a:latin typeface="Arial" charset="0"/>
              </a:rPr>
              <a:t> макроергічного </a:t>
            </a:r>
            <a:r>
              <a:rPr lang="ru-RU" sz="2000" b="0" i="1" dirty="0" err="1" smtClean="0">
                <a:latin typeface="Arial" charset="0"/>
              </a:rPr>
              <a:t>зв'язку</a:t>
            </a:r>
            <a:r>
              <a:rPr lang="ru-RU" sz="2000" b="0" i="1" dirty="0" smtClean="0">
                <a:latin typeface="Arial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                     </a:t>
            </a:r>
            <a:r>
              <a:rPr lang="en-US" sz="2000" b="0" i="1" dirty="0" smtClean="0">
                <a:latin typeface="Arial" charset="0"/>
              </a:rPr>
              <a:t>X + Y + ATP → XY + ADP + Pi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0" i="1" dirty="0" smtClean="0">
                <a:latin typeface="Arial" charset="0"/>
              </a:rPr>
              <a:t> </a:t>
            </a:r>
            <a:r>
              <a:rPr lang="uk-UA" sz="2000" b="0" i="1" dirty="0" smtClean="0">
                <a:latin typeface="Arial" charset="0"/>
              </a:rPr>
              <a:t>     </a:t>
            </a:r>
            <a:r>
              <a:rPr lang="ru-RU" sz="2000" b="0" i="1" dirty="0" err="1" smtClean="0">
                <a:latin typeface="Arial" charset="0"/>
              </a:rPr>
              <a:t>Підкласи</a:t>
            </a:r>
            <a:r>
              <a:rPr lang="ru-RU" sz="2000" b="0" i="1" dirty="0" smtClean="0">
                <a:latin typeface="Arial" charset="0"/>
              </a:rPr>
              <a:t>: </a:t>
            </a:r>
            <a:r>
              <a:rPr lang="en-US" sz="2000" b="0" i="1" dirty="0" smtClean="0">
                <a:latin typeface="Arial" charset="0"/>
              </a:rPr>
              <a:t>CO-</a:t>
            </a:r>
            <a:r>
              <a:rPr lang="ru-RU" sz="2000" b="0" i="1" dirty="0" err="1" smtClean="0">
                <a:latin typeface="Arial" charset="0"/>
              </a:rPr>
              <a:t>лігаза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en-US" sz="2000" b="0" i="1" dirty="0" smtClean="0">
                <a:latin typeface="Arial" charset="0"/>
              </a:rPr>
              <a:t>CS-</a:t>
            </a:r>
            <a:r>
              <a:rPr lang="ru-RU" sz="2000" b="0" i="1" dirty="0" err="1" smtClean="0">
                <a:latin typeface="Arial" charset="0"/>
              </a:rPr>
              <a:t>лігаза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en-US" sz="2000" b="0" i="1" dirty="0" smtClean="0">
                <a:latin typeface="Arial" charset="0"/>
              </a:rPr>
              <a:t>CN-</a:t>
            </a:r>
            <a:r>
              <a:rPr lang="ru-RU" sz="2000" b="0" i="1" dirty="0" err="1" smtClean="0">
                <a:latin typeface="Arial" charset="0"/>
              </a:rPr>
              <a:t>лігаза</a:t>
            </a:r>
            <a:r>
              <a:rPr lang="ru-RU" sz="2000" b="0" i="1" dirty="0" smtClean="0">
                <a:latin typeface="Arial" charset="0"/>
              </a:rPr>
              <a:t>, </a:t>
            </a:r>
            <a:r>
              <a:rPr lang="en-US" sz="2000" b="0" i="1" dirty="0" smtClean="0">
                <a:latin typeface="Arial" charset="0"/>
              </a:rPr>
              <a:t>CC-</a:t>
            </a:r>
            <a:r>
              <a:rPr lang="ru-RU" sz="2000" b="0" i="1" dirty="0" err="1" smtClean="0">
                <a:latin typeface="Arial" charset="0"/>
              </a:rPr>
              <a:t>лігаза</a:t>
            </a:r>
            <a:r>
              <a:rPr lang="ru-RU" sz="2000" b="0" i="1" dirty="0" smtClean="0">
                <a:latin typeface="Arial" charset="0"/>
              </a:rPr>
              <a:t>.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sz="2000" b="0" i="1" dirty="0" smtClean="0">
                <a:latin typeface="Arial" charset="0"/>
              </a:rPr>
              <a:t>       </a:t>
            </a:r>
            <a:r>
              <a:rPr lang="ru-RU" sz="2000" b="0" i="1" dirty="0" err="1" smtClean="0">
                <a:latin typeface="Arial" charset="0"/>
              </a:rPr>
              <a:t>Приклади</a:t>
            </a:r>
            <a:r>
              <a:rPr lang="ru-RU" sz="2000" b="0" i="1" dirty="0" smtClean="0">
                <a:latin typeface="Arial" charset="0"/>
              </a:rPr>
              <a:t>: </a:t>
            </a:r>
            <a:r>
              <a:rPr lang="ru-RU" sz="2000" b="0" i="1" dirty="0" err="1" smtClean="0">
                <a:latin typeface="Arial" charset="0"/>
              </a:rPr>
              <a:t>аміноацил-тРНК-синтетази</a:t>
            </a:r>
            <a:r>
              <a:rPr lang="ru-RU" sz="2000" b="0" i="1" dirty="0" smtClean="0">
                <a:latin typeface="Arial" charset="0"/>
              </a:rPr>
              <a:t>.</a:t>
            </a:r>
            <a:endParaRPr lang="ru-RU" sz="2000" b="0" i="1" dirty="0">
              <a:latin typeface="Arial" charset="0"/>
            </a:endParaRP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955675" y="3960813"/>
            <a:ext cx="7358063" cy="280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3554413" y="3917950"/>
            <a:ext cx="2152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 err="1" smtClean="0">
                <a:solidFill>
                  <a:srgbClr val="FF0000"/>
                </a:solidFill>
                <a:latin typeface="Arial" charset="0"/>
              </a:rPr>
              <a:t>Глутамінсинтетаза</a:t>
            </a:r>
            <a:endParaRPr lang="ru-RU" sz="1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8601" name="Rectangle 9"/>
          <p:cNvSpPr>
            <a:spLocks noChangeArrowheads="1"/>
          </p:cNvSpPr>
          <p:nvPr/>
        </p:nvSpPr>
        <p:spPr bwMode="auto">
          <a:xfrm>
            <a:off x="4637088" y="5356225"/>
            <a:ext cx="392112" cy="300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3860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3" y="4281488"/>
            <a:ext cx="73818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Формат шифру ферментів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928802"/>
            <a:ext cx="79296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Кожен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класифікаційний</a:t>
            </a:r>
            <a:r>
              <a:rPr lang="ru-RU" sz="2800" dirty="0" smtClean="0"/>
              <a:t> номер </a:t>
            </a:r>
            <a:r>
              <a:rPr lang="ru-RU" sz="2800" dirty="0" err="1" smtClean="0"/>
              <a:t>містить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скорочення</a:t>
            </a:r>
            <a:r>
              <a:rPr lang="ru-RU" sz="2800" dirty="0" smtClean="0"/>
              <a:t> КФ (</a:t>
            </a:r>
            <a:r>
              <a:rPr lang="ru-RU" sz="2800" dirty="0" err="1" smtClean="0"/>
              <a:t>класифікація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ферментів</a:t>
            </a:r>
            <a:r>
              <a:rPr lang="ru-RU" sz="2800" dirty="0" smtClean="0"/>
              <a:t>)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послідовність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чотирьох</a:t>
            </a:r>
            <a:r>
              <a:rPr lang="ru-RU" sz="2800" dirty="0" smtClean="0"/>
              <a:t> чисел, </a:t>
            </a:r>
            <a:r>
              <a:rPr lang="ru-RU" sz="2800" dirty="0" err="1" smtClean="0"/>
              <a:t>розділених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крапкою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складається</a:t>
            </a:r>
            <a:r>
              <a:rPr lang="ru-RU" sz="2800" dirty="0" smtClean="0"/>
              <a:t> за </a:t>
            </a:r>
            <a:r>
              <a:rPr lang="ru-RU" sz="2800" dirty="0" err="1" smtClean="0"/>
              <a:t>певним</a:t>
            </a:r>
            <a:r>
              <a:rPr lang="ru-RU" sz="2800" dirty="0" smtClean="0"/>
              <a:t> принципом. </a:t>
            </a:r>
            <a:r>
              <a:rPr lang="ru-RU" sz="2800" dirty="0" err="1" smtClean="0"/>
              <a:t>Кожне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наступне</a:t>
            </a:r>
            <a:r>
              <a:rPr lang="ru-RU" sz="2800" dirty="0" smtClean="0"/>
              <a:t> число </a:t>
            </a:r>
            <a:r>
              <a:rPr lang="ru-RU" sz="2800" dirty="0" err="1" smtClean="0"/>
              <a:t>являє</a:t>
            </a:r>
            <a:r>
              <a:rPr lang="ru-RU" sz="2800" dirty="0" smtClean="0"/>
              <a:t> собою все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уточнюючу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класифікацію</a:t>
            </a:r>
            <a:r>
              <a:rPr lang="ru-RU" sz="2800" dirty="0" smtClean="0"/>
              <a:t> ферменту. Так як база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оновлюється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змінюватися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деякі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незаповненими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358114" cy="150017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Формат шифру ферментів (код)</a:t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500174"/>
            <a:ext cx="750099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/>
              <a:t>Перше число  </a:t>
            </a:r>
            <a:r>
              <a:rPr lang="uk-UA" sz="2000" dirty="0" smtClean="0"/>
              <a:t>– клас ферменту відповідно до міжнародної класифікації</a:t>
            </a:r>
          </a:p>
          <a:p>
            <a:r>
              <a:rPr lang="uk-UA" sz="2000" i="1" dirty="0" smtClean="0"/>
              <a:t>Друге число </a:t>
            </a:r>
            <a:r>
              <a:rPr lang="uk-UA" sz="2000" dirty="0" smtClean="0"/>
              <a:t>означає підклас, що характеризує основні види субстратів, яки беруть участь в даному типі хімічних реакцій. Наприклад, у </a:t>
            </a:r>
            <a:r>
              <a:rPr lang="uk-UA" sz="2000" dirty="0" err="1" smtClean="0"/>
              <a:t>трансфераз</a:t>
            </a:r>
            <a:r>
              <a:rPr lang="uk-UA" sz="2000" dirty="0" smtClean="0"/>
              <a:t> друга цифра вказує на природу тієї групи, яка піддається перенесенню, у </a:t>
            </a:r>
            <a:r>
              <a:rPr lang="uk-UA" sz="2000" dirty="0" err="1" smtClean="0"/>
              <a:t>гідролаз</a:t>
            </a:r>
            <a:r>
              <a:rPr lang="uk-UA" sz="2000" dirty="0" smtClean="0"/>
              <a:t> - на тип </a:t>
            </a:r>
            <a:r>
              <a:rPr lang="uk-UA" sz="2000" dirty="0" err="1" smtClean="0"/>
              <a:t>гідролізованого</a:t>
            </a:r>
            <a:r>
              <a:rPr lang="uk-UA" sz="2000" dirty="0" smtClean="0"/>
              <a:t> зв'язку і т. д.</a:t>
            </a:r>
          </a:p>
          <a:p>
            <a:r>
              <a:rPr lang="uk-UA" sz="2000" dirty="0"/>
              <a:t>Третє число </a:t>
            </a:r>
            <a:r>
              <a:rPr lang="uk-UA" sz="2000" i="1" dirty="0"/>
              <a:t>визначає більш приватні підгрупи (під-підкласи), що відрізняються природою хімічних сполук </a:t>
            </a:r>
            <a:r>
              <a:rPr lang="uk-UA" sz="2000" i="1" dirty="0" smtClean="0"/>
              <a:t>донорів</a:t>
            </a:r>
            <a:r>
              <a:rPr lang="uk-UA" sz="2000" b="1" i="1" dirty="0" smtClean="0"/>
              <a:t> </a:t>
            </a:r>
            <a:r>
              <a:rPr lang="uk-UA" sz="2000" b="1" i="1" dirty="0"/>
              <a:t>або </a:t>
            </a:r>
            <a:r>
              <a:rPr lang="uk-UA" sz="2000" i="1" dirty="0"/>
              <a:t>акцепторів, що беруть участь в даній підгрупі реакцій. У </a:t>
            </a:r>
            <a:r>
              <a:rPr lang="uk-UA" sz="2000" i="1" dirty="0" err="1"/>
              <a:t>г</a:t>
            </a:r>
            <a:r>
              <a:rPr lang="uk-UA" sz="2000" b="1" i="1" dirty="0" err="1"/>
              <a:t>і</a:t>
            </a:r>
            <a:r>
              <a:rPr lang="uk-UA" sz="2000" i="1" dirty="0" err="1"/>
              <a:t>дролаз</a:t>
            </a:r>
            <a:r>
              <a:rPr lang="uk-UA" sz="2000" i="1" dirty="0"/>
              <a:t>, наприклад, ця цифра уточнює тип </a:t>
            </a:r>
            <a:r>
              <a:rPr lang="uk-UA" sz="2000" i="1" dirty="0" err="1"/>
              <a:t>гідролізованого</a:t>
            </a:r>
            <a:r>
              <a:rPr lang="uk-UA" sz="2000" i="1" dirty="0"/>
              <a:t> зв'язку, а у </a:t>
            </a:r>
            <a:r>
              <a:rPr lang="uk-UA" sz="2000" i="1" dirty="0" err="1"/>
              <a:t>ліаз</a:t>
            </a:r>
            <a:r>
              <a:rPr lang="uk-UA" sz="2000" i="1" dirty="0"/>
              <a:t> - тип групи</a:t>
            </a:r>
            <a:r>
              <a:rPr lang="uk-UA" sz="2000" b="1" i="1" dirty="0"/>
              <a:t>, що</a:t>
            </a:r>
            <a:r>
              <a:rPr lang="uk-UA" sz="2000" i="1" dirty="0"/>
              <a:t> </a:t>
            </a:r>
            <a:r>
              <a:rPr lang="uk-UA" sz="2000" i="1" dirty="0" err="1"/>
              <a:t>отщепля</a:t>
            </a:r>
            <a:r>
              <a:rPr lang="uk-UA" sz="2000" b="1" i="1" dirty="0" err="1"/>
              <a:t>єть</a:t>
            </a:r>
            <a:r>
              <a:rPr lang="uk-UA" sz="2000" b="1" i="1" dirty="0"/>
              <a:t> </a:t>
            </a:r>
            <a:r>
              <a:rPr lang="uk-UA" sz="2000" i="1" dirty="0"/>
              <a:t>і т. </a:t>
            </a:r>
            <a:r>
              <a:rPr lang="uk-UA" sz="2000" b="1" i="1" dirty="0"/>
              <a:t>п</a:t>
            </a:r>
            <a:r>
              <a:rPr lang="uk-UA" sz="2000" i="1" dirty="0"/>
              <a:t>. Перші 3 числа шифру точно визначають тип ферменту</a:t>
            </a:r>
            <a:r>
              <a:rPr lang="uk-UA" sz="2000" i="1" dirty="0" smtClean="0"/>
              <a:t>.</a:t>
            </a:r>
          </a:p>
          <a:p>
            <a:r>
              <a:rPr lang="ru-RU" sz="2000" i="1" dirty="0" err="1"/>
              <a:t>Четверте</a:t>
            </a:r>
            <a:r>
              <a:rPr lang="ru-RU" sz="2000" i="1" dirty="0"/>
              <a:t> число </a:t>
            </a:r>
            <a:r>
              <a:rPr lang="ru-RU" sz="2000" dirty="0"/>
              <a:t>в </a:t>
            </a:r>
            <a:r>
              <a:rPr lang="ru-RU" sz="2000" dirty="0" err="1"/>
              <a:t>шифрі</a:t>
            </a:r>
            <a:r>
              <a:rPr lang="ru-RU" sz="2000" dirty="0"/>
              <a:t> </a:t>
            </a:r>
            <a:r>
              <a:rPr lang="ru-RU" sz="2000" dirty="0" smtClean="0"/>
              <a:t> - </a:t>
            </a:r>
            <a:r>
              <a:rPr lang="ru-RU" sz="2000" dirty="0" err="1" smtClean="0"/>
              <a:t>порядковий</a:t>
            </a:r>
            <a:r>
              <a:rPr lang="ru-RU" sz="2000" dirty="0" smtClean="0"/>
              <a:t> номер фермента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під-підкласі</a:t>
            </a:r>
            <a:endParaRPr lang="uk-UA" sz="2000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 </a:t>
            </a:r>
            <a:r>
              <a:rPr lang="uk-UA" sz="3600" dirty="0" smtClean="0">
                <a:solidFill>
                  <a:srgbClr val="FF0000"/>
                </a:solidFill>
              </a:rPr>
              <a:t>Шифр ферменту - приклад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V="1">
            <a:off x="857224" y="2012382"/>
            <a:ext cx="828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428736"/>
            <a:ext cx="84296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3600" dirty="0" smtClean="0"/>
              <a:t>Наприкла,</a:t>
            </a:r>
            <a:r>
              <a:rPr lang="uk-UA" sz="3600" u="sng" dirty="0" smtClean="0">
                <a:solidFill>
                  <a:srgbClr val="FF0000"/>
                </a:solidFill>
              </a:rPr>
              <a:t> </a:t>
            </a:r>
            <a:r>
              <a:rPr lang="uk-UA" sz="3600" u="sng" dirty="0" err="1" smtClean="0">
                <a:solidFill>
                  <a:srgbClr val="FF0000"/>
                </a:solidFill>
              </a:rPr>
              <a:t>глюкозоксидазі</a:t>
            </a:r>
            <a:r>
              <a:rPr lang="uk-UA" sz="3600" dirty="0">
                <a:solidFill>
                  <a:srgbClr val="FF0000"/>
                </a:solidFill>
              </a:rPr>
              <a:t> </a:t>
            </a:r>
            <a:r>
              <a:rPr lang="uk-UA" sz="3600" dirty="0"/>
              <a:t> </a:t>
            </a:r>
            <a:r>
              <a:rPr lang="uk-UA" sz="3600" dirty="0" err="1" smtClean="0"/>
              <a:t>присвоено</a:t>
            </a:r>
            <a:r>
              <a:rPr lang="uk-UA" sz="3600" dirty="0" smtClean="0"/>
              <a:t>  </a:t>
            </a:r>
            <a:r>
              <a:rPr lang="uk-UA" sz="3600" dirty="0"/>
              <a:t>шифр </a:t>
            </a:r>
            <a:r>
              <a:rPr lang="uk-UA" sz="3600" dirty="0" err="1"/>
              <a:t>КФ</a:t>
            </a:r>
            <a:r>
              <a:rPr lang="uk-UA" sz="3600" dirty="0"/>
              <a:t> </a:t>
            </a:r>
            <a:r>
              <a:rPr lang="uk-UA" sz="3600" u="sng" dirty="0">
                <a:solidFill>
                  <a:srgbClr val="FF0000"/>
                </a:solidFill>
              </a:rPr>
              <a:t>1.1.3.4</a:t>
            </a:r>
            <a:r>
              <a:rPr lang="uk-UA" sz="3600" dirty="0">
                <a:solidFill>
                  <a:srgbClr val="FF0000"/>
                </a:solidFill>
              </a:rPr>
              <a:t>,</a:t>
            </a:r>
            <a:r>
              <a:rPr lang="uk-UA" sz="3600" dirty="0"/>
              <a:t> </a:t>
            </a:r>
            <a:r>
              <a:rPr lang="uk-UA" sz="3600" dirty="0" smtClean="0"/>
              <a:t>що означає:</a:t>
            </a:r>
            <a:endParaRPr lang="ru-RU" sz="3600" dirty="0"/>
          </a:p>
          <a:p>
            <a:r>
              <a:rPr lang="uk-UA" sz="3600" dirty="0" err="1"/>
              <a:t>КФ</a:t>
            </a:r>
            <a:r>
              <a:rPr lang="uk-UA" sz="3600" dirty="0"/>
              <a:t> 1 — </a:t>
            </a:r>
            <a:r>
              <a:rPr lang="uk-UA" sz="3600" dirty="0" smtClean="0"/>
              <a:t>Оксидоредуктази</a:t>
            </a:r>
            <a:endParaRPr lang="ru-RU" sz="3600" dirty="0"/>
          </a:p>
          <a:p>
            <a:r>
              <a:rPr lang="uk-UA" sz="3600" dirty="0" err="1"/>
              <a:t>КФ</a:t>
            </a:r>
            <a:r>
              <a:rPr lang="uk-UA" sz="3600" dirty="0"/>
              <a:t> 1.1 — </a:t>
            </a:r>
            <a:r>
              <a:rPr lang="uk-UA" sz="3600" dirty="0" smtClean="0"/>
              <a:t>Алкогольоксидоредуктази</a:t>
            </a:r>
            <a:endParaRPr lang="ru-RU" sz="3600" dirty="0"/>
          </a:p>
          <a:p>
            <a:r>
              <a:rPr lang="uk-UA" sz="3600" dirty="0" err="1"/>
              <a:t>КФ</a:t>
            </a:r>
            <a:r>
              <a:rPr lang="uk-UA" sz="3600" dirty="0"/>
              <a:t> 1.1.3 — </a:t>
            </a:r>
            <a:r>
              <a:rPr lang="uk-UA" sz="3600" dirty="0" smtClean="0"/>
              <a:t>Оксидоредуктази, окислюючи групу </a:t>
            </a:r>
            <a:r>
              <a:rPr lang="uk-UA" sz="3600" dirty="0"/>
              <a:t>CH-OH </a:t>
            </a:r>
            <a:r>
              <a:rPr lang="uk-UA" sz="3600" dirty="0" smtClean="0"/>
              <a:t>і відновлюючи</a:t>
            </a:r>
            <a:r>
              <a:rPr lang="uk-UA" sz="3600" dirty="0"/>
              <a:t> </a:t>
            </a:r>
            <a:r>
              <a:rPr lang="uk-UA" sz="3600" dirty="0" smtClean="0"/>
              <a:t>кисень</a:t>
            </a:r>
            <a:endParaRPr lang="ru-RU" sz="3600" dirty="0"/>
          </a:p>
          <a:p>
            <a:r>
              <a:rPr lang="uk-UA" sz="3600" dirty="0" err="1"/>
              <a:t>КФ</a:t>
            </a:r>
            <a:r>
              <a:rPr lang="uk-UA" sz="3600" dirty="0"/>
              <a:t> 1.1.3.4 — </a:t>
            </a:r>
            <a:r>
              <a:rPr lang="uk-UA" sz="3600" dirty="0" smtClean="0"/>
              <a:t>Оксидоредуктази, окислюючи</a:t>
            </a:r>
            <a:r>
              <a:rPr lang="uk-UA" sz="3600" dirty="0"/>
              <a:t> глюкозу </a:t>
            </a:r>
            <a:r>
              <a:rPr lang="uk-UA" sz="3600" dirty="0" smtClean="0"/>
              <a:t>у присутності</a:t>
            </a:r>
            <a:r>
              <a:rPr lang="uk-UA" sz="3600" dirty="0"/>
              <a:t> </a:t>
            </a:r>
            <a:r>
              <a:rPr lang="uk-UA" sz="3600" dirty="0" smtClean="0"/>
              <a:t>кисню. </a:t>
            </a:r>
            <a:endParaRPr lang="ru-RU" sz="3600" dirty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ru-RU" sz="3400" b="1" dirty="0" err="1" smtClean="0">
                <a:solidFill>
                  <a:srgbClr val="FF0000"/>
                </a:solidFill>
              </a:rPr>
              <a:t>Класиф</a:t>
            </a:r>
            <a:r>
              <a:rPr lang="uk-UA" sz="3400" b="1" dirty="0" smtClean="0">
                <a:solidFill>
                  <a:srgbClr val="FF0000"/>
                </a:solidFill>
              </a:rPr>
              <a:t>і</a:t>
            </a:r>
            <a:r>
              <a:rPr lang="ru-RU" sz="3400" b="1" dirty="0" err="1" smtClean="0">
                <a:solidFill>
                  <a:srgbClr val="FF0000"/>
                </a:solidFill>
              </a:rPr>
              <a:t>кація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ензимів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>
                <a:solidFill>
                  <a:srgbClr val="FF0000"/>
                </a:solidFill>
              </a:rPr>
              <a:t>– </a:t>
            </a:r>
            <a:br>
              <a:rPr lang="ru-RU" sz="3400" b="1" dirty="0">
                <a:solidFill>
                  <a:srgbClr val="FF0000"/>
                </a:solidFill>
              </a:rPr>
            </a:br>
            <a:r>
              <a:rPr lang="ru-RU" sz="3400" b="1" dirty="0">
                <a:solidFill>
                  <a:srgbClr val="FF0000"/>
                </a:solidFill>
              </a:rPr>
              <a:t>Е.С. (</a:t>
            </a:r>
            <a:r>
              <a:rPr lang="en-US" sz="3400" b="1" dirty="0">
                <a:solidFill>
                  <a:srgbClr val="FF0000"/>
                </a:solidFill>
              </a:rPr>
              <a:t>Enzyme Classification</a:t>
            </a:r>
            <a:r>
              <a:rPr lang="ru-RU" sz="3400" b="1" dirty="0">
                <a:solidFill>
                  <a:srgbClr val="FF0000"/>
                </a:solidFill>
              </a:rPr>
              <a:t>)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A1330-8517-46A2-8EEB-8D46A7C4AA9E}" type="slidenum">
              <a:rPr lang="ru-RU"/>
              <a:pPr/>
              <a:t>26</a:t>
            </a:fld>
            <a:endParaRPr lang="ru-RU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539750" y="1412875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pic>
        <p:nvPicPr>
          <p:cNvPr id="14371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60563"/>
            <a:ext cx="8497887" cy="406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0"/>
            <a:ext cx="7283790" cy="1071546"/>
          </a:xfrm>
        </p:spPr>
        <p:txBody>
          <a:bodyPr>
            <a:normAutofit/>
          </a:bodyPr>
          <a:lstStyle/>
          <a:p>
            <a:r>
              <a:rPr lang="ru-RU" dirty="0" smtClean="0"/>
              <a:t>Номенклатура фермент</a:t>
            </a:r>
            <a:r>
              <a:rPr lang="uk-UA" dirty="0" smtClean="0"/>
              <a:t>і</a:t>
            </a:r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785926"/>
            <a:ext cx="6000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 У 1961 </a:t>
            </a:r>
            <a:r>
              <a:rPr lang="ru-RU" dirty="0" err="1" smtClean="0"/>
              <a:t>році</a:t>
            </a:r>
            <a:r>
              <a:rPr lang="ru-RU" dirty="0" smtClean="0"/>
              <a:t> V -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біохімічний</a:t>
            </a:r>
            <a:r>
              <a:rPr lang="ru-RU" dirty="0" smtClean="0"/>
              <a:t> </a:t>
            </a:r>
            <a:r>
              <a:rPr lang="ru-RU" dirty="0" err="1" smtClean="0"/>
              <a:t>конгрес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проходив у </a:t>
            </a:r>
            <a:r>
              <a:rPr lang="ru-RU" dirty="0" err="1" smtClean="0"/>
              <a:t>Москві</a:t>
            </a:r>
            <a:r>
              <a:rPr lang="ru-RU" dirty="0" smtClean="0"/>
              <a:t> , затвердив </a:t>
            </a:r>
            <a:r>
              <a:rPr lang="ru-RU" dirty="0" err="1" smtClean="0"/>
              <a:t>наукову</a:t>
            </a:r>
            <a:r>
              <a:rPr lang="ru-RU" dirty="0" smtClean="0"/>
              <a:t> номенклатуру </a:t>
            </a:r>
            <a:r>
              <a:rPr lang="ru-RU" dirty="0" err="1" smtClean="0"/>
              <a:t>ферментів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номенклатурі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ферменту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хімічно</a:t>
            </a:r>
            <a:r>
              <a:rPr lang="uk-UA" dirty="0" smtClean="0"/>
              <a:t>ї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субстрату (</a:t>
            </a:r>
            <a:r>
              <a:rPr lang="ru-RU" dirty="0" err="1" smtClean="0"/>
              <a:t>субстратів</a:t>
            </a:r>
            <a:r>
              <a:rPr lang="ru-RU" dirty="0" smtClean="0"/>
              <a:t>) , на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фермент , типу реакції</a:t>
            </a:r>
            <a:r>
              <a:rPr lang="uk-UA" dirty="0" smtClean="0"/>
              <a:t>, що </a:t>
            </a:r>
            <a:r>
              <a:rPr lang="ru-RU" dirty="0" smtClean="0"/>
              <a:t>каталізуються</a:t>
            </a:r>
            <a:r>
              <a:rPr lang="uk-UA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- аза. </a:t>
            </a:r>
          </a:p>
          <a:p>
            <a:r>
              <a:rPr lang="ru-RU" dirty="0" err="1" smtClean="0"/>
              <a:t>Наприклад</a:t>
            </a:r>
            <a:r>
              <a:rPr lang="ru-RU" dirty="0" smtClean="0"/>
              <a:t> , фермент,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гідроліз</a:t>
            </a:r>
            <a:r>
              <a:rPr lang="ru-RU" dirty="0" smtClean="0"/>
              <a:t> </a:t>
            </a:r>
            <a:r>
              <a:rPr lang="ru-RU" dirty="0" err="1" smtClean="0"/>
              <a:t>сечовини</a:t>
            </a:r>
            <a:r>
              <a:rPr lang="ru-RU" dirty="0" smtClean="0"/>
              <a:t> (</a:t>
            </a: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- </a:t>
            </a:r>
            <a:r>
              <a:rPr lang="ru-RU" dirty="0" err="1" smtClean="0"/>
              <a:t>уреаза</a:t>
            </a:r>
            <a:r>
              <a:rPr lang="ru-RU" dirty="0" smtClean="0"/>
              <a:t> 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номенклатур</a:t>
            </a:r>
            <a:r>
              <a:rPr lang="uk-UA" dirty="0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i="1" dirty="0" err="1" smtClean="0"/>
              <a:t>карбамід</a:t>
            </a:r>
            <a:r>
              <a:rPr lang="ru-RU" u="sng" dirty="0" err="1" smtClean="0"/>
              <a:t>амідо</a:t>
            </a:r>
            <a:r>
              <a:rPr lang="ru-RU" dirty="0" err="1" smtClean="0"/>
              <a:t>гідролаза</a:t>
            </a:r>
            <a:r>
              <a:rPr lang="ru-RU" dirty="0" smtClean="0"/>
              <a:t>:</a:t>
            </a:r>
          </a:p>
          <a:p>
            <a:endParaRPr lang="uk-UA" dirty="0" smtClean="0"/>
          </a:p>
          <a:p>
            <a:endParaRPr lang="ru-RU" b="1" dirty="0" smtClean="0"/>
          </a:p>
          <a:p>
            <a:r>
              <a:rPr lang="ru-RU" dirty="0" smtClean="0"/>
              <a:t>                                  </a:t>
            </a:r>
            <a:r>
              <a:rPr lang="uk-UA" dirty="0" smtClean="0"/>
              <a:t>               </a:t>
            </a:r>
          </a:p>
          <a:p>
            <a:r>
              <a:rPr lang="uk-UA" dirty="0" smtClean="0"/>
              <a:t>                                             С</a:t>
            </a:r>
            <a:r>
              <a:rPr lang="ru-RU" dirty="0" err="1" smtClean="0"/>
              <a:t>ечовина</a:t>
            </a:r>
            <a:r>
              <a:rPr lang="ru-RU" dirty="0" smtClean="0"/>
              <a:t>                  </a:t>
            </a:r>
          </a:p>
        </p:txBody>
      </p:sp>
      <p:pic>
        <p:nvPicPr>
          <p:cNvPr id="5" name="Рисунок 4" descr="Мочевин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929198"/>
            <a:ext cx="3305175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183880" cy="1051560"/>
          </a:xfrm>
        </p:spPr>
        <p:txBody>
          <a:bodyPr/>
          <a:lstStyle/>
          <a:p>
            <a:r>
              <a:rPr lang="uk-UA" dirty="0" smtClean="0"/>
              <a:t>Номенклатура ферментів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1357298"/>
            <a:ext cx="58579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Якщо</a:t>
            </a:r>
            <a:r>
              <a:rPr lang="ru-RU" sz="2000" dirty="0" smtClean="0"/>
              <a:t> в </a:t>
            </a:r>
            <a:r>
              <a:rPr lang="ru-RU" sz="2000" dirty="0" err="1" smtClean="0"/>
              <a:t>хімічній</a:t>
            </a:r>
            <a:r>
              <a:rPr lang="ru-RU" sz="2000" dirty="0" smtClean="0"/>
              <a:t> реакції </a:t>
            </a:r>
            <a:r>
              <a:rPr lang="ru-RU" sz="2000" dirty="0" err="1" smtClean="0"/>
              <a:t>бере</a:t>
            </a:r>
            <a:r>
              <a:rPr lang="ru-RU" sz="2000" dirty="0" smtClean="0"/>
              <a:t> участь донор </a:t>
            </a:r>
            <a:r>
              <a:rPr lang="uk-UA" sz="2000" dirty="0" smtClean="0"/>
              <a:t>якийсь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акцептор, то фермент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наступним</a:t>
            </a:r>
            <a:r>
              <a:rPr lang="ru-RU" sz="2000" dirty="0" smtClean="0"/>
              <a:t> чином: </a:t>
            </a:r>
            <a:r>
              <a:rPr lang="ru-RU" sz="2000" dirty="0" err="1" smtClean="0"/>
              <a:t>хімічна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назва</a:t>
            </a:r>
            <a:r>
              <a:rPr lang="ru-RU" sz="2000" dirty="0" smtClean="0"/>
              <a:t> донора: </a:t>
            </a:r>
            <a:r>
              <a:rPr lang="ru-RU" sz="2000" dirty="0" err="1" smtClean="0"/>
              <a:t>хімічна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назва</a:t>
            </a:r>
            <a:r>
              <a:rPr lang="ru-RU" sz="2000" dirty="0" smtClean="0"/>
              <a:t> акцептора, тип реакції</a:t>
            </a:r>
            <a:r>
              <a:rPr lang="uk-UA" sz="2000" dirty="0" smtClean="0"/>
              <a:t>, що </a:t>
            </a:r>
            <a:r>
              <a:rPr lang="ru-RU" sz="2000" dirty="0" err="1" smtClean="0"/>
              <a:t>каталізу</a:t>
            </a:r>
            <a:r>
              <a:rPr lang="uk-UA" sz="2000" dirty="0" smtClean="0"/>
              <a:t>є</a:t>
            </a:r>
            <a:r>
              <a:rPr lang="ru-RU" sz="2000" dirty="0" err="1" smtClean="0"/>
              <a:t>ться</a:t>
            </a:r>
            <a:r>
              <a:rPr lang="ru-RU" sz="2000" dirty="0" smtClean="0"/>
              <a:t>.  </a:t>
            </a:r>
            <a:r>
              <a:rPr lang="uk-UA" sz="2000" dirty="0" smtClean="0"/>
              <a:t>Наприклад, фермент, що </a:t>
            </a:r>
            <a:r>
              <a:rPr lang="uk-UA" sz="2000" dirty="0" err="1" smtClean="0"/>
              <a:t>каталізує</a:t>
            </a:r>
            <a:r>
              <a:rPr lang="uk-UA" sz="2000" dirty="0" smtClean="0"/>
              <a:t> процес розпаду аденозину називається: аденозин: </a:t>
            </a:r>
            <a:r>
              <a:rPr lang="uk-UA" sz="2000" dirty="0" err="1" smtClean="0"/>
              <a:t>ортофосфат</a:t>
            </a:r>
            <a:r>
              <a:rPr lang="uk-UA" sz="2000" dirty="0" smtClean="0"/>
              <a:t> </a:t>
            </a:r>
            <a:r>
              <a:rPr lang="uk-UA" sz="2000" dirty="0" err="1" smtClean="0"/>
              <a:t>глікозілтрансферази</a:t>
            </a:r>
            <a:r>
              <a:rPr lang="uk-UA" sz="2000" dirty="0" smtClean="0"/>
              <a:t>:</a:t>
            </a:r>
            <a:r>
              <a:rPr lang="ru-RU" sz="2000" dirty="0" smtClean="0"/>
              <a:t> </a:t>
            </a:r>
            <a:r>
              <a:rPr lang="uk-UA" sz="2000" dirty="0" smtClean="0"/>
              <a:t>  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          </a:t>
            </a:r>
            <a:endParaRPr lang="ru-RU" sz="2000" dirty="0" smtClean="0"/>
          </a:p>
          <a:p>
            <a:r>
              <a:rPr lang="ru-RU" sz="2000" dirty="0" smtClean="0"/>
              <a:t>       </a:t>
            </a:r>
          </a:p>
          <a:p>
            <a:endParaRPr lang="ru-RU" sz="2000" dirty="0"/>
          </a:p>
        </p:txBody>
      </p:sp>
      <p:pic>
        <p:nvPicPr>
          <p:cNvPr id="4" name="Рисунок 3" descr="глікозілтрансфераза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4429132"/>
            <a:ext cx="5953125" cy="18002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858180" cy="1143008"/>
          </a:xfrm>
        </p:spPr>
        <p:txBody>
          <a:bodyPr/>
          <a:lstStyle/>
          <a:p>
            <a:r>
              <a:rPr lang="uk-UA" dirty="0" smtClean="0"/>
              <a:t>Номенклатура ферментів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2000240"/>
            <a:ext cx="61436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АТФ - передача </a:t>
            </a:r>
            <a:r>
              <a:rPr lang="ru-RU" dirty="0" err="1" smtClean="0"/>
              <a:t>залишку</a:t>
            </a:r>
            <a:r>
              <a:rPr lang="ru-RU" dirty="0" smtClean="0"/>
              <a:t> </a:t>
            </a:r>
            <a:r>
              <a:rPr lang="ru-RU" dirty="0" err="1" smtClean="0"/>
              <a:t>фосфорної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на </a:t>
            </a:r>
            <a:r>
              <a:rPr lang="ru-RU" dirty="0" err="1" smtClean="0"/>
              <a:t>інший</a:t>
            </a:r>
            <a:r>
              <a:rPr lang="ru-RU" dirty="0" smtClean="0"/>
              <a:t> субстрат. Прикладом такого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служити</a:t>
            </a:r>
            <a:r>
              <a:rPr lang="ru-RU" dirty="0" smtClean="0"/>
              <a:t> </a:t>
            </a:r>
            <a:r>
              <a:rPr lang="ru-RU" dirty="0" err="1" smtClean="0"/>
              <a:t>фосфорил</a:t>
            </a:r>
            <a:r>
              <a:rPr lang="uk-UA" dirty="0" err="1" smtClean="0"/>
              <a:t>ування</a:t>
            </a:r>
            <a:r>
              <a:rPr lang="ru-RU" dirty="0" smtClean="0"/>
              <a:t> гл</a:t>
            </a:r>
            <a:r>
              <a:rPr lang="uk-UA" dirty="0" smtClean="0"/>
              <a:t>і</a:t>
            </a:r>
            <a:r>
              <a:rPr lang="ru-RU" dirty="0" err="1" smtClean="0"/>
              <a:t>церина</a:t>
            </a:r>
            <a:r>
              <a:rPr lang="ru-RU" dirty="0" smtClean="0"/>
              <a:t>, фермент, катализ</a:t>
            </a:r>
            <a:r>
              <a:rPr lang="uk-UA" dirty="0" err="1" smtClean="0"/>
              <a:t>уючий</a:t>
            </a:r>
            <a:r>
              <a:rPr lang="uk-UA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номенклатур</a:t>
            </a:r>
            <a:r>
              <a:rPr lang="uk-UA" dirty="0" smtClean="0"/>
              <a:t>и 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: АТФ: </a:t>
            </a:r>
            <a:r>
              <a:rPr lang="ru-RU" dirty="0" err="1" smtClean="0"/>
              <a:t>гліцерин</a:t>
            </a:r>
            <a:r>
              <a:rPr lang="ru-RU" dirty="0" smtClean="0"/>
              <a:t> </a:t>
            </a:r>
            <a:r>
              <a:rPr lang="ru-RU" dirty="0" err="1" smtClean="0"/>
              <a:t>фосфотрансфераза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smtClean="0"/>
              <a:t>     </a:t>
            </a:r>
          </a:p>
          <a:p>
            <a:r>
              <a:rPr lang="ru-RU" dirty="0" smtClean="0"/>
              <a:t>        </a:t>
            </a:r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 smtClean="0"/>
              <a:t> </a:t>
            </a:r>
            <a:r>
              <a:rPr lang="ru-RU" dirty="0" smtClean="0"/>
              <a:t>                    Гл</a:t>
            </a:r>
            <a:r>
              <a:rPr lang="uk-UA" dirty="0" smtClean="0"/>
              <a:t>і</a:t>
            </a:r>
            <a:r>
              <a:rPr lang="ru-RU" dirty="0" err="1" smtClean="0"/>
              <a:t>церин</a:t>
            </a:r>
            <a:r>
              <a:rPr lang="ru-RU" dirty="0" smtClean="0"/>
              <a:t>           </a:t>
            </a:r>
            <a:r>
              <a:rPr lang="ru-RU" dirty="0" smtClean="0"/>
              <a:t>   </a:t>
            </a:r>
            <a:r>
              <a:rPr lang="ru-RU" dirty="0" err="1" smtClean="0"/>
              <a:t>Фосфогл</a:t>
            </a:r>
            <a:r>
              <a:rPr lang="uk-UA" dirty="0" smtClean="0"/>
              <a:t>і</a:t>
            </a:r>
            <a:r>
              <a:rPr lang="ru-RU" dirty="0" err="1" smtClean="0"/>
              <a:t>церин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АТФгліцерин фосфотрансфераза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4214818"/>
            <a:ext cx="3867150" cy="1123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072362" cy="100013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226822"/>
                </a:solidFill>
              </a:rPr>
              <a:t>Принципи класифікації ферментів</a:t>
            </a:r>
            <a:endParaRPr lang="ru-RU" dirty="0">
              <a:solidFill>
                <a:srgbClr val="22682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2214554"/>
            <a:ext cx="82153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 smtClean="0">
                <a:solidFill>
                  <a:srgbClr val="FF0000"/>
                </a:solidFill>
              </a:rPr>
              <a:t>В</a:t>
            </a:r>
            <a:r>
              <a:rPr lang="uk-UA" sz="4000" dirty="0" smtClean="0"/>
              <a:t> </a:t>
            </a:r>
            <a:r>
              <a:rPr lang="uk-UA" sz="4000" b="1" i="1" dirty="0" smtClean="0">
                <a:solidFill>
                  <a:srgbClr val="FF0000"/>
                </a:solidFill>
              </a:rPr>
              <a:t>основу класифікації ферментів покладено тип реакції, що </a:t>
            </a:r>
            <a:r>
              <a:rPr lang="uk-UA" sz="4000" b="1" i="1" dirty="0" err="1" smtClean="0">
                <a:solidFill>
                  <a:srgbClr val="FF0000"/>
                </a:solidFill>
              </a:rPr>
              <a:t>к</a:t>
            </a:r>
            <a:r>
              <a:rPr lang="uk-UA" sz="4000" b="1" i="1" dirty="0" err="1" smtClean="0">
                <a:solidFill>
                  <a:srgbClr val="FF0000"/>
                </a:solidFill>
              </a:rPr>
              <a:t>аталізує</a:t>
            </a:r>
            <a:r>
              <a:rPr lang="uk-UA" sz="4000" b="1" i="1" dirty="0" smtClean="0">
                <a:solidFill>
                  <a:srgbClr val="FF0000"/>
                </a:solidFill>
              </a:rPr>
              <a:t> </a:t>
            </a:r>
            <a:r>
              <a:rPr lang="uk-UA" sz="4000" b="1" i="1" dirty="0" smtClean="0">
                <a:solidFill>
                  <a:srgbClr val="FF0000"/>
                </a:solidFill>
              </a:rPr>
              <a:t>фермент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14290"/>
            <a:ext cx="8183880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226822"/>
                </a:solidFill>
              </a:rPr>
              <a:t>Класифікація (</a:t>
            </a:r>
            <a:r>
              <a:rPr lang="en-US" dirty="0" smtClean="0">
                <a:solidFill>
                  <a:srgbClr val="226822"/>
                </a:solidFill>
              </a:rPr>
              <a:t>EC)</a:t>
            </a:r>
            <a:endParaRPr lang="ru-RU" dirty="0">
              <a:solidFill>
                <a:srgbClr val="22682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2153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err="1" smtClean="0"/>
              <a:t>Класифікація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ферментів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заснована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періодично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оновлюється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ферментів</a:t>
            </a:r>
            <a:r>
              <a:rPr lang="ru-RU" sz="2400" dirty="0" smtClean="0"/>
              <a:t> (англ. </a:t>
            </a:r>
            <a:r>
              <a:rPr lang="en-US" sz="2400" dirty="0" smtClean="0"/>
              <a:t>Enzyme commission , </a:t>
            </a:r>
            <a:r>
              <a:rPr lang="ru-RU" sz="2400" dirty="0" err="1" smtClean="0"/>
              <a:t>звідси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термін</a:t>
            </a:r>
            <a:r>
              <a:rPr lang="ru-RU" sz="2400" dirty="0" smtClean="0"/>
              <a:t> «</a:t>
            </a:r>
            <a:r>
              <a:rPr lang="en-US" sz="2400" dirty="0" smtClean="0"/>
              <a:t>EC number», </a:t>
            </a:r>
            <a:r>
              <a:rPr lang="ru-RU" sz="2400" dirty="0" smtClean="0"/>
              <a:t>в </a:t>
            </a:r>
            <a:r>
              <a:rPr lang="ru-RU" sz="2400" dirty="0" err="1" smtClean="0"/>
              <a:t>англомовній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літературі</a:t>
            </a:r>
            <a:r>
              <a:rPr lang="ru-RU" sz="2400" dirty="0" smtClean="0"/>
              <a:t> ) при </a:t>
            </a:r>
            <a:r>
              <a:rPr lang="ru-RU" sz="2400" dirty="0" err="1" smtClean="0"/>
              <a:t>Міжнародному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союзі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біохімії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молекулярної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біології</a:t>
            </a:r>
            <a:r>
              <a:rPr lang="ru-RU" sz="2400" dirty="0" smtClean="0"/>
              <a:t> . </a:t>
            </a:r>
            <a:r>
              <a:rPr lang="ru-RU" sz="2400" dirty="0" err="1" smtClean="0"/>
              <a:t>Кожен</a:t>
            </a:r>
            <a:r>
              <a:rPr lang="ru-RU" sz="2400" dirty="0" smtClean="0"/>
              <a:t> шифр КФ </a:t>
            </a:r>
            <a:r>
              <a:rPr lang="ru-RU" sz="2400" dirty="0" err="1" smtClean="0"/>
              <a:t>асоційований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рекомендованим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відповідного</a:t>
            </a:r>
            <a:r>
              <a:rPr lang="ru-RU" sz="2400" dirty="0" smtClean="0"/>
              <a:t> ферменту. </a:t>
            </a:r>
            <a:r>
              <a:rPr lang="ru-RU" sz="2400" dirty="0" err="1" smtClean="0"/>
              <a:t>Класифіковано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3500 </a:t>
            </a:r>
            <a:r>
              <a:rPr lang="ru-RU" sz="3200" dirty="0" err="1" smtClean="0"/>
              <a:t>ферментів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6238"/>
            <a:ext cx="8229600" cy="1143000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Класи</a:t>
            </a:r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ферментів</a:t>
            </a:r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: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477125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uk-UA" b="1" dirty="0" smtClean="0"/>
              <a:t>О</a:t>
            </a:r>
            <a:r>
              <a:rPr lang="ru-RU" b="1" dirty="0" err="1" smtClean="0"/>
              <a:t>ксидоредуктази</a:t>
            </a:r>
            <a:r>
              <a:rPr lang="ru-RU" b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/>
              <a:t> </a:t>
            </a:r>
            <a:r>
              <a:rPr lang="ru-RU" b="1" dirty="0" err="1" smtClean="0"/>
              <a:t>Трансферази</a:t>
            </a:r>
            <a:r>
              <a:rPr lang="ru-RU" b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/>
              <a:t> </a:t>
            </a:r>
            <a:r>
              <a:rPr lang="ru-RU" sz="3600" b="1" dirty="0" err="1" smtClean="0"/>
              <a:t>Гідролази</a:t>
            </a:r>
            <a:r>
              <a:rPr lang="ru-RU" b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/>
              <a:t> </a:t>
            </a:r>
            <a:r>
              <a:rPr lang="ru-RU" b="1" dirty="0" err="1" smtClean="0"/>
              <a:t>Ліази</a:t>
            </a:r>
            <a:r>
              <a:rPr lang="ru-RU" b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/>
              <a:t> </a:t>
            </a:r>
            <a:r>
              <a:rPr lang="ru-RU" b="1" dirty="0" err="1" smtClean="0"/>
              <a:t>Ізомерази</a:t>
            </a:r>
            <a:r>
              <a:rPr lang="ru-RU" b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/>
              <a:t> </a:t>
            </a:r>
            <a:r>
              <a:rPr lang="ru-RU" b="1" dirty="0" err="1" smtClean="0"/>
              <a:t>Лігази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609600" y="381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609600" y="381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66800" y="379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latin typeface="Arial" charset="0"/>
              </a:rPr>
              <a:t>Класс</a:t>
            </a:r>
            <a:endParaRPr lang="ru-RU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257800" y="381000"/>
            <a:ext cx="345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Arial" charset="0"/>
              </a:rPr>
              <a:t>найважливіші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підкласи</a:t>
            </a:r>
            <a:endParaRPr lang="ru-RU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971800" y="379413"/>
            <a:ext cx="1448666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Тип</a:t>
            </a:r>
            <a:r>
              <a:rPr lang="ru-RU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реакції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514600" y="381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181600" y="381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8915400" y="381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09600" y="8382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838200" y="942975"/>
            <a:ext cx="17454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>
                <a:latin typeface="Arial" charset="0"/>
              </a:rPr>
              <a:t>1.Оксідо- 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редуктазы</a:t>
            </a:r>
            <a:endParaRPr lang="ru-RU" sz="2000" dirty="0">
              <a:latin typeface="Arial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43200" y="912813"/>
            <a:ext cx="12634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</a:t>
            </a:r>
            <a:r>
              <a:rPr lang="en-US" b="1" baseline="-25000" dirty="0">
                <a:solidFill>
                  <a:srgbClr val="FF0000"/>
                </a:solidFill>
                <a:latin typeface="Arial" charset="0"/>
              </a:rPr>
              <a:t>red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 + B</a:t>
            </a:r>
            <a:r>
              <a:rPr lang="en-US" b="1" baseline="-25000" dirty="0">
                <a:solidFill>
                  <a:srgbClr val="FF0000"/>
                </a:solidFill>
                <a:latin typeface="Arial" charset="0"/>
              </a:rPr>
              <a:t>ox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 </a:t>
            </a:r>
            <a:endParaRPr lang="ru-RU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4495800" y="1143000"/>
            <a:ext cx="3810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4495800" y="1295400"/>
            <a:ext cx="3048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728913" y="1336675"/>
            <a:ext cx="1529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ru-RU" b="1" baseline="-25000" dirty="0" err="1">
                <a:solidFill>
                  <a:srgbClr val="FF0000"/>
                </a:solidFill>
                <a:latin typeface="Arial" charset="0"/>
              </a:rPr>
              <a:t>ox</a:t>
            </a:r>
            <a:r>
              <a:rPr lang="ru-RU" b="1" dirty="0">
                <a:solidFill>
                  <a:schemeClr val="folHlink"/>
                </a:solidFill>
              </a:rPr>
              <a:t>  +   </a:t>
            </a:r>
            <a:r>
              <a:rPr lang="ru-RU" b="1" dirty="0" err="1">
                <a:solidFill>
                  <a:schemeClr val="folHlink"/>
                </a:solidFill>
                <a:latin typeface="Arial" charset="0"/>
              </a:rPr>
              <a:t>B</a:t>
            </a:r>
            <a:r>
              <a:rPr lang="ru-RU" b="1" baseline="-25000" dirty="0" err="1">
                <a:solidFill>
                  <a:schemeClr val="folHlink"/>
                </a:solidFill>
                <a:latin typeface="Arial" charset="0"/>
              </a:rPr>
              <a:t>red</a:t>
            </a:r>
            <a:endParaRPr lang="ru-RU" dirty="0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09600" y="1905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224463" y="990600"/>
            <a:ext cx="35894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Arial" charset="0"/>
              </a:rPr>
              <a:t>Дегідрогенази</a:t>
            </a:r>
            <a:r>
              <a:rPr lang="ru-RU" dirty="0" smtClean="0">
                <a:latin typeface="Arial" charset="0"/>
              </a:rPr>
              <a:t>,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оксидази,пероксидазы</a:t>
            </a:r>
            <a:r>
              <a:rPr lang="ru-RU" dirty="0" smtClean="0">
                <a:latin typeface="Arial" charset="0"/>
              </a:rPr>
              <a:t>,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редуктази</a:t>
            </a:r>
            <a:endParaRPr lang="ru-RU" dirty="0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38200" y="2057400"/>
            <a:ext cx="13808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latin typeface="Arial" charset="0"/>
              </a:rPr>
              <a:t>2.Транс-</a:t>
            </a:r>
          </a:p>
          <a:p>
            <a:r>
              <a:rPr lang="ru-RU" dirty="0" err="1" smtClean="0">
                <a:latin typeface="Arial" charset="0"/>
              </a:rPr>
              <a:t>ферази</a:t>
            </a:r>
            <a:endParaRPr lang="ru-RU" sz="2000" dirty="0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743200" y="1979613"/>
            <a:ext cx="1152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А-В  +  С</a:t>
            </a:r>
            <a:endParaRPr lang="ru-RU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267200" y="2209800"/>
            <a:ext cx="3810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H="1">
            <a:off x="4267200" y="2362200"/>
            <a:ext cx="3048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2819400" y="2513013"/>
            <a:ext cx="1152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  +  В-С</a:t>
            </a:r>
            <a:endParaRPr lang="ru-RU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5105400" y="1905000"/>
            <a:ext cx="380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smtClean="0">
                <a:latin typeface="Arial" charset="0"/>
              </a:rPr>
              <a:t>С1-трансферази, </a:t>
            </a:r>
            <a:r>
              <a:rPr lang="ru-RU" dirty="0" err="1" smtClean="0">
                <a:latin typeface="Arial" charset="0"/>
              </a:rPr>
              <a:t>аміно</a:t>
            </a:r>
            <a:r>
              <a:rPr lang="ru-RU" dirty="0" smtClean="0">
                <a:latin typeface="Arial" charset="0"/>
              </a:rPr>
              <a:t>-, 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фосфо</a:t>
            </a:r>
            <a:r>
              <a:rPr lang="ru-RU" dirty="0" smtClean="0">
                <a:latin typeface="Arial" charset="0"/>
              </a:rPr>
              <a:t>-, </a:t>
            </a:r>
            <a:r>
              <a:rPr lang="ru-RU" dirty="0" err="1" smtClean="0">
                <a:latin typeface="Arial" charset="0"/>
              </a:rPr>
              <a:t>глікозил</a:t>
            </a:r>
            <a:r>
              <a:rPr lang="ru-RU" dirty="0" smtClean="0">
                <a:latin typeface="Arial" charset="0"/>
              </a:rPr>
              <a:t>- 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трансферази</a:t>
            </a:r>
            <a:endParaRPr lang="ru-RU" dirty="0">
              <a:latin typeface="Arial" charset="0"/>
            </a:endParaRPr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609600" y="30480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762000" y="3276600"/>
            <a:ext cx="13869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latin typeface="Arial" charset="0"/>
              </a:rPr>
              <a:t>3. </a:t>
            </a:r>
            <a:r>
              <a:rPr lang="ru-RU" dirty="0" err="1" smtClean="0">
                <a:latin typeface="Arial" charset="0"/>
              </a:rPr>
              <a:t>Гідро</a:t>
            </a:r>
            <a:r>
              <a:rPr lang="ru-RU" dirty="0" smtClean="0">
                <a:latin typeface="Arial" charset="0"/>
              </a:rPr>
              <a:t>-</a:t>
            </a:r>
            <a:endParaRPr lang="ru-RU" dirty="0">
              <a:latin typeface="Arial" charset="0"/>
            </a:endParaRPr>
          </a:p>
          <a:p>
            <a:r>
              <a:rPr lang="ru-RU" dirty="0" err="1" smtClean="0">
                <a:latin typeface="Arial" charset="0"/>
              </a:rPr>
              <a:t>лази</a:t>
            </a:r>
            <a:endParaRPr lang="ru-RU" sz="2000" dirty="0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2667000" y="3198813"/>
            <a:ext cx="1417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А-В  +  Н</a:t>
            </a:r>
            <a:r>
              <a:rPr lang="ru-RU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4495800" y="3429000"/>
            <a:ext cx="45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>
            <a:off x="4495800" y="3581400"/>
            <a:ext cx="3810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2667000" y="3732213"/>
            <a:ext cx="1576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А-Н  +  В-ОН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5257800" y="3200400"/>
            <a:ext cx="33716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Arial" charset="0"/>
              </a:rPr>
              <a:t>Естерази</a:t>
            </a:r>
            <a:r>
              <a:rPr lang="ru-RU" dirty="0" smtClean="0">
                <a:latin typeface="Arial" charset="0"/>
              </a:rPr>
              <a:t>, </a:t>
            </a:r>
            <a:r>
              <a:rPr lang="ru-RU" dirty="0" err="1" smtClean="0">
                <a:latin typeface="Arial" charset="0"/>
              </a:rPr>
              <a:t>глікозідази</a:t>
            </a:r>
            <a:r>
              <a:rPr lang="ru-RU" dirty="0" smtClean="0">
                <a:latin typeface="Arial" charset="0"/>
              </a:rPr>
              <a:t>, 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пептідази</a:t>
            </a:r>
            <a:r>
              <a:rPr lang="ru-RU" dirty="0" smtClean="0">
                <a:latin typeface="Arial" charset="0"/>
              </a:rPr>
              <a:t>, </a:t>
            </a:r>
            <a:r>
              <a:rPr lang="ru-RU" dirty="0" err="1" smtClean="0">
                <a:latin typeface="Arial" charset="0"/>
              </a:rPr>
              <a:t>амідази</a:t>
            </a:r>
            <a:endParaRPr lang="ru-RU" dirty="0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609600" y="42672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838200" y="4267200"/>
            <a:ext cx="1588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latin typeface="Arial" charset="0"/>
              </a:rPr>
              <a:t>4. </a:t>
            </a:r>
            <a:r>
              <a:rPr lang="ru-RU" dirty="0" err="1" smtClean="0">
                <a:latin typeface="Arial" charset="0"/>
              </a:rPr>
              <a:t>ліази</a:t>
            </a:r>
            <a:r>
              <a:rPr lang="ru-RU" dirty="0" smtClean="0">
                <a:latin typeface="Arial" charset="0"/>
              </a:rPr>
              <a:t> </a:t>
            </a:r>
          </a:p>
          <a:p>
            <a:r>
              <a:rPr lang="ru-RU" dirty="0" smtClean="0">
                <a:latin typeface="Arial" charset="0"/>
              </a:rPr>
              <a:t> (</a:t>
            </a:r>
            <a:r>
              <a:rPr lang="ru-RU" dirty="0" err="1" smtClean="0">
                <a:latin typeface="Arial" charset="0"/>
              </a:rPr>
              <a:t>синтази</a:t>
            </a:r>
            <a:r>
              <a:rPr lang="ru-RU" dirty="0" smtClean="0">
                <a:latin typeface="Arial" charset="0"/>
              </a:rPr>
              <a:t>)</a:t>
            </a:r>
            <a:endParaRPr lang="ru-RU" dirty="0"/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2590800" y="4570413"/>
            <a:ext cx="10374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  +  В  </a:t>
            </a:r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3810000" y="4724400"/>
            <a:ext cx="45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 flipH="1">
            <a:off x="3810000" y="4876800"/>
            <a:ext cx="45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4419600" y="4570413"/>
            <a:ext cx="595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А-В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334000" y="4341813"/>
            <a:ext cx="33003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Arial" charset="0"/>
              </a:rPr>
              <a:t>С-С-ліази</a:t>
            </a:r>
            <a:r>
              <a:rPr lang="ru-RU" dirty="0" smtClean="0">
                <a:latin typeface="Arial" charset="0"/>
              </a:rPr>
              <a:t>, </a:t>
            </a:r>
            <a:r>
              <a:rPr lang="ru-RU" dirty="0" err="1" smtClean="0">
                <a:latin typeface="Arial" charset="0"/>
              </a:rPr>
              <a:t>С-О-ліази</a:t>
            </a:r>
            <a:r>
              <a:rPr lang="ru-RU" dirty="0" smtClean="0">
                <a:latin typeface="Arial" charset="0"/>
              </a:rPr>
              <a:t>, </a:t>
            </a:r>
          </a:p>
          <a:p>
            <a:r>
              <a:rPr lang="ru-RU" dirty="0" smtClean="0">
                <a:latin typeface="Arial" charset="0"/>
              </a:rPr>
              <a:t> С-</a:t>
            </a:r>
            <a:r>
              <a:rPr lang="en-US" dirty="0" smtClean="0">
                <a:latin typeface="Arial" charset="0"/>
              </a:rPr>
              <a:t>N-</a:t>
            </a:r>
            <a:r>
              <a:rPr lang="ru-RU" dirty="0" err="1" smtClean="0">
                <a:latin typeface="Arial" charset="0"/>
              </a:rPr>
              <a:t>ліази</a:t>
            </a:r>
            <a:r>
              <a:rPr lang="ru-RU" dirty="0" smtClean="0">
                <a:latin typeface="Arial" charset="0"/>
              </a:rPr>
              <a:t>, С-</a:t>
            </a:r>
            <a:r>
              <a:rPr lang="en-US" dirty="0" smtClean="0">
                <a:latin typeface="Arial" charset="0"/>
              </a:rPr>
              <a:t>S-</a:t>
            </a:r>
            <a:r>
              <a:rPr lang="ru-RU" dirty="0" err="1" smtClean="0">
                <a:latin typeface="Arial" charset="0"/>
              </a:rPr>
              <a:t>ліази</a:t>
            </a:r>
            <a:endParaRPr lang="ru-RU" dirty="0">
              <a:latin typeface="Arial" charset="0"/>
            </a:endParaRPr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H="1">
            <a:off x="609600" y="51816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685800" y="5334000"/>
            <a:ext cx="18050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charset="0"/>
              </a:rPr>
              <a:t>5 . </a:t>
            </a:r>
            <a:r>
              <a:rPr lang="ru-RU" sz="2000" b="1" dirty="0" err="1" smtClean="0">
                <a:latin typeface="Arial" charset="0"/>
              </a:rPr>
              <a:t>ізомерази</a:t>
            </a:r>
            <a:endParaRPr lang="ru-RU" dirty="0"/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2819400" y="52578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folHlink"/>
                </a:solidFill>
                <a:latin typeface="Arial" charset="0"/>
              </a:rPr>
              <a:t>А</a:t>
            </a:r>
            <a:r>
              <a:rPr lang="ru-RU" b="1" dirty="0">
                <a:solidFill>
                  <a:schemeClr val="folHlink"/>
                </a:solidFill>
              </a:rPr>
              <a:t>  </a:t>
            </a:r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>
            <a:off x="3429000" y="5486400"/>
            <a:ext cx="5334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 flipH="1">
            <a:off x="3429000" y="5638800"/>
            <a:ext cx="3810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4114800" y="5256213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chemeClr val="folHlink"/>
                </a:solidFill>
                <a:latin typeface="Arial" charset="0"/>
              </a:rPr>
              <a:t>изо</a:t>
            </a:r>
            <a:r>
              <a:rPr lang="ru-RU" b="1">
                <a:solidFill>
                  <a:schemeClr val="folHlink"/>
                </a:solidFill>
                <a:latin typeface="Arial" charset="0"/>
              </a:rPr>
              <a:t>-А</a:t>
            </a:r>
            <a:endParaRPr lang="ru-RU"/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5181600" y="5181600"/>
            <a:ext cx="34304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Arial" charset="0"/>
              </a:rPr>
              <a:t>Епімерази</a:t>
            </a:r>
            <a:r>
              <a:rPr lang="ru-RU" dirty="0" smtClean="0">
                <a:latin typeface="Arial" charset="0"/>
              </a:rPr>
              <a:t>, </a:t>
            </a:r>
            <a:r>
              <a:rPr lang="ru-RU" dirty="0" err="1" smtClean="0">
                <a:latin typeface="Arial" charset="0"/>
              </a:rPr>
              <a:t>цис-транс</a:t>
            </a:r>
            <a:r>
              <a:rPr lang="ru-RU" dirty="0" smtClean="0">
                <a:latin typeface="Arial" charset="0"/>
              </a:rPr>
              <a:t>- </a:t>
            </a:r>
          </a:p>
          <a:p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ізомерази</a:t>
            </a:r>
            <a:endParaRPr lang="ru-RU" dirty="0">
              <a:latin typeface="Arial" charset="0"/>
            </a:endParaRPr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 flipH="1">
            <a:off x="609600" y="59436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671513" y="5954713"/>
            <a:ext cx="15989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>
                <a:latin typeface="Arial" charset="0"/>
              </a:rPr>
              <a:t>6. </a:t>
            </a:r>
            <a:r>
              <a:rPr lang="ru-RU" sz="2000" dirty="0" err="1" smtClean="0">
                <a:latin typeface="Arial" charset="0"/>
              </a:rPr>
              <a:t>лігази</a:t>
            </a:r>
            <a:r>
              <a:rPr lang="ru-RU" sz="2000" dirty="0" smtClean="0">
                <a:latin typeface="Arial" charset="0"/>
              </a:rPr>
              <a:t> </a:t>
            </a:r>
          </a:p>
          <a:p>
            <a:r>
              <a:rPr lang="ru-RU" sz="2000" dirty="0" smtClean="0">
                <a:latin typeface="Arial" charset="0"/>
              </a:rPr>
              <a:t> (</a:t>
            </a:r>
            <a:r>
              <a:rPr lang="ru-RU" sz="2000" dirty="0" err="1" smtClean="0">
                <a:latin typeface="Arial" charset="0"/>
              </a:rPr>
              <a:t>синтетази</a:t>
            </a:r>
            <a:r>
              <a:rPr lang="ru-RU" sz="2000" dirty="0" smtClean="0">
                <a:latin typeface="Arial" charset="0"/>
              </a:rPr>
              <a:t>)</a:t>
            </a:r>
            <a:endParaRPr lang="ru-RU" dirty="0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2652713" y="5908675"/>
            <a:ext cx="1066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  +  В</a:t>
            </a:r>
            <a:r>
              <a:rPr lang="ru-RU" b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3810000" y="6096000"/>
            <a:ext cx="45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 flipH="1">
            <a:off x="3810000" y="6248400"/>
            <a:ext cx="3810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4405313" y="5907088"/>
            <a:ext cx="595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charset="0"/>
              </a:rPr>
              <a:t>А-В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2514600" y="632301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NTP</a:t>
            </a:r>
            <a:endParaRPr lang="ru-RU"/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>
            <a:off x="3276600" y="6553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 flipH="1">
            <a:off x="3276600" y="662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3581400" y="6303963"/>
            <a:ext cx="175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NMP  + PP</a:t>
            </a:r>
            <a:r>
              <a:rPr lang="ru-RU" b="1" baseline="-25000">
                <a:latin typeface="Arial" charset="0"/>
              </a:rPr>
              <a:t>i</a:t>
            </a:r>
            <a:endParaRPr lang="ru-RU" b="1">
              <a:latin typeface="Arial" charset="0"/>
            </a:endParaRP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5334000" y="5989638"/>
            <a:ext cx="29504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charset="0"/>
              </a:rPr>
              <a:t>C-C-</a:t>
            </a:r>
            <a:r>
              <a:rPr lang="ru-RU" sz="2000" dirty="0" err="1" smtClean="0">
                <a:latin typeface="Arial" charset="0"/>
              </a:rPr>
              <a:t>лігази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 err="1" smtClean="0">
                <a:latin typeface="Arial" charset="0"/>
              </a:rPr>
              <a:t>С-О-лігази</a:t>
            </a:r>
            <a:r>
              <a:rPr lang="ru-RU" sz="2000" dirty="0" smtClean="0">
                <a:latin typeface="Arial" charset="0"/>
              </a:rPr>
              <a:t>, </a:t>
            </a:r>
          </a:p>
          <a:p>
            <a:r>
              <a:rPr lang="ru-RU" sz="2000" dirty="0" smtClean="0">
                <a:latin typeface="Arial" charset="0"/>
              </a:rPr>
              <a:t> С-</a:t>
            </a:r>
            <a:r>
              <a:rPr lang="en-US" sz="2000" dirty="0" smtClean="0">
                <a:latin typeface="Arial" charset="0"/>
              </a:rPr>
              <a:t>N-</a:t>
            </a:r>
            <a:r>
              <a:rPr lang="ru-RU" sz="2000" dirty="0" err="1" smtClean="0">
                <a:latin typeface="Arial" charset="0"/>
              </a:rPr>
              <a:t>лігази</a:t>
            </a:r>
            <a:r>
              <a:rPr lang="ru-RU" sz="2000" dirty="0" smtClean="0">
                <a:latin typeface="Arial" charset="0"/>
              </a:rPr>
              <a:t>, С-</a:t>
            </a:r>
            <a:r>
              <a:rPr lang="en-US" sz="2000" dirty="0" smtClean="0">
                <a:latin typeface="Arial" charset="0"/>
              </a:rPr>
              <a:t>S-</a:t>
            </a:r>
            <a:r>
              <a:rPr lang="ru-RU" sz="2000" dirty="0" err="1" smtClean="0">
                <a:latin typeface="Arial" charset="0"/>
              </a:rPr>
              <a:t>лігази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783</Words>
  <Application>Microsoft Office PowerPoint</Application>
  <PresentationFormat>Экран (4:3)</PresentationFormat>
  <Paragraphs>213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Аспект</vt:lpstr>
      <vt:lpstr>Ферменти. </vt:lpstr>
      <vt:lpstr>Номенклатура ферментів</vt:lpstr>
      <vt:lpstr>Номенклатура ферментів</vt:lpstr>
      <vt:lpstr>Номенклатура ферментів</vt:lpstr>
      <vt:lpstr>Номенклатура ферментів</vt:lpstr>
      <vt:lpstr>Принципи класифікації ферментів</vt:lpstr>
      <vt:lpstr>Класифікація (EC)</vt:lpstr>
      <vt:lpstr>Класи ферментів 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1.Оксидоредуктази</vt:lpstr>
      <vt:lpstr>2. Трансферази</vt:lpstr>
      <vt:lpstr>3. Гідролази</vt:lpstr>
      <vt:lpstr>4. Ліази</vt:lpstr>
      <vt:lpstr>5. Ізомерази</vt:lpstr>
      <vt:lpstr>6. Лігази</vt:lpstr>
      <vt:lpstr>Формат шифру ферментів</vt:lpstr>
      <vt:lpstr>Формат шифру ферментів (код) </vt:lpstr>
      <vt:lpstr>Слайд 25</vt:lpstr>
      <vt:lpstr>Класифікація ензимів –  Е.С. (Enzyme Classification)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Ферменти. </dc:title>
  <dc:creator>User</dc:creator>
  <cp:lastModifiedBy>User</cp:lastModifiedBy>
  <cp:revision>14</cp:revision>
  <dcterms:created xsi:type="dcterms:W3CDTF">2014-07-08T16:49:14Z</dcterms:created>
  <dcterms:modified xsi:type="dcterms:W3CDTF">2014-07-09T03:58:58Z</dcterms:modified>
</cp:coreProperties>
</file>