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media/image10.png" ContentType="image/png"/>
  <Override PartName="/ppt/media/image9.png" ContentType="image/png"/>
  <Override PartName="/ppt/media/image7.png" ContentType="image/png"/>
  <Override PartName="/ppt/media/image2.jpeg" ContentType="image/jpeg"/>
  <Override PartName="/ppt/media/image8.png" ContentType="image/png"/>
  <Override PartName="/ppt/media/image1.jpeg" ContentType="image/jpeg"/>
  <Override PartName="/ppt/media/image6.png" ContentType="image/png"/>
  <Override PartName="/ppt/media/image3.jpeg" ContentType="image/jpeg"/>
  <Override PartName="/ppt/media/image4.png" ContentType="image/png"/>
  <Override PartName="/ppt/media/image5.png" ContentType="image/png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907164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462920"/>
            <a:ext cx="907164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202068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46292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46292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202068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202068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46292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46292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46292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2020680"/>
            <a:ext cx="9071640" cy="467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907164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442692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152680" y="2020680"/>
            <a:ext cx="442692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408600"/>
            <a:ext cx="9071640" cy="5853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2020680"/>
            <a:ext cx="442692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46292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2020680"/>
            <a:ext cx="9071640" cy="467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442692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202068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152680" y="446292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152680" y="202068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4000" y="4462920"/>
            <a:ext cx="907164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907164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4462920"/>
            <a:ext cx="907164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152680" y="202068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04000" y="446292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152680" y="446292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571200" y="202068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638040" y="202068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504000" y="446292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571200" y="446292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638040" y="446292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504000" y="2020680"/>
            <a:ext cx="9071640" cy="467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907164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442692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152680" y="2020680"/>
            <a:ext cx="442692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907164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504000" y="408600"/>
            <a:ext cx="9071640" cy="5853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152680" y="2020680"/>
            <a:ext cx="442692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04000" y="446292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442692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152680" y="202068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152680" y="446292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680" y="202068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4462920"/>
            <a:ext cx="907164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907164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4000" y="4462920"/>
            <a:ext cx="907164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152680" y="202068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504000" y="446292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5152680" y="446292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3571200" y="202068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638040" y="202068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504000" y="446292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3571200" y="446292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6638040" y="446292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442692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2020680"/>
            <a:ext cx="442692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408600"/>
            <a:ext cx="9071640" cy="5853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2020680"/>
            <a:ext cx="442692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46292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442692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202068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46292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202068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462920"/>
            <a:ext cx="907164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190548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uk-UA" sz="4400" spc="-1" strike="noStrike">
                <a:solidFill>
                  <a:srgbClr val="ffffff"/>
                </a:solidFill>
                <a:latin typeface="Arial"/>
              </a:rPr>
              <a:t>Для правки </a:t>
            </a:r>
            <a:r>
              <a:rPr b="0" lang="uk-UA" sz="4400" spc="-1" strike="noStrike">
                <a:solidFill>
                  <a:srgbClr val="ffffff"/>
                </a:solidFill>
                <a:latin typeface="Arial"/>
              </a:rPr>
              <a:t>текста </a:t>
            </a:r>
            <a:r>
              <a:rPr b="0" lang="uk-UA" sz="4400" spc="-1" strike="noStrike">
                <a:solidFill>
                  <a:srgbClr val="ffffff"/>
                </a:solidFill>
                <a:latin typeface="Arial"/>
              </a:rPr>
              <a:t>заглавия </a:t>
            </a:r>
            <a:r>
              <a:rPr b="0" lang="uk-UA" sz="4400" spc="-1" strike="noStrike">
                <a:solidFill>
                  <a:srgbClr val="ffffff"/>
                </a:solidFill>
                <a:latin typeface="Arial"/>
              </a:rPr>
              <a:t>щёлкните </a:t>
            </a:r>
            <a:r>
              <a:rPr b="0" lang="uk-UA" sz="4400" spc="-1" strike="noStrike">
                <a:solidFill>
                  <a:srgbClr val="ffffff"/>
                </a:solidFill>
                <a:latin typeface="Arial"/>
              </a:rPr>
              <a:t>мышью</a:t>
            </a:r>
            <a:endParaRPr b="0" lang="uk-UA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3456000"/>
            <a:ext cx="9071640" cy="269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Aft>
                <a:spcPts val="1414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solidFill>
                  <a:srgbClr val="ffffff"/>
                </a:solidFill>
                <a:latin typeface="Arial"/>
              </a:rPr>
              <a:t>Для правки структуры щёлкните мышью</a:t>
            </a:r>
            <a:endParaRPr b="0" lang="uk-UA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Aft>
                <a:spcPts val="1128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solidFill>
                  <a:srgbClr val="ffffff"/>
                </a:solidFill>
                <a:latin typeface="Arial"/>
              </a:rPr>
              <a:t>Второй уровень структуры</a:t>
            </a:r>
            <a:endParaRPr b="0" lang="uk-UA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Aft>
                <a:spcPts val="845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uk-UA" sz="2400" spc="-1" strike="noStrike">
                <a:solidFill>
                  <a:srgbClr val="ffffff"/>
                </a:solidFill>
                <a:latin typeface="Arial"/>
              </a:rPr>
              <a:t>Третий уровень структуры</a:t>
            </a:r>
            <a:endParaRPr b="0" lang="uk-UA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Aft>
                <a:spcPts val="561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solidFill>
                  <a:srgbClr val="ffffff"/>
                </a:solidFill>
                <a:latin typeface="Arial"/>
              </a:rPr>
              <a:t>Четвёртый уровень структуры</a:t>
            </a:r>
            <a:endParaRPr b="0" lang="uk-UA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Aft>
                <a:spcPts val="278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ffffff"/>
                </a:solidFill>
                <a:latin typeface="Arial"/>
              </a:rPr>
              <a:t>Пятый уровень структуры</a:t>
            </a:r>
            <a:endParaRPr b="0" lang="uk-UA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Aft>
                <a:spcPts val="278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ffffff"/>
                </a:solidFill>
                <a:latin typeface="Arial"/>
              </a:rPr>
              <a:t>Шестой уровень структуры</a:t>
            </a:r>
            <a:endParaRPr b="0" lang="uk-UA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Aft>
                <a:spcPts val="278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ffffff"/>
                </a:solidFill>
                <a:latin typeface="Arial"/>
              </a:rPr>
              <a:t>Седьмой уровень структуры</a:t>
            </a:r>
            <a:endParaRPr b="0" lang="uk-UA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180000" y="6886800"/>
            <a:ext cx="2348280" cy="52128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uk-UA" sz="1400" spc="-1" strike="noStrike">
                <a:latin typeface="Times New Roman"/>
              </a:rPr>
              <a:t> </a:t>
            </a:r>
            <a:endParaRPr b="0" lang="uk-UA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6800"/>
            <a:ext cx="3195000" cy="521280"/>
          </a:xfrm>
          <a:prstGeom prst="rect">
            <a:avLst/>
          </a:prstGeom>
        </p:spPr>
        <p:txBody>
          <a:bodyPr lIns="0" rIns="0" tIns="0" bIns="0" anchor="b"/>
          <a:p>
            <a:pPr algn="ctr"/>
            <a:r>
              <a:rPr b="0" lang="uk-UA" sz="1400" spc="-1" strike="noStrike">
                <a:latin typeface="Times New Roman"/>
              </a:rPr>
              <a:t>&lt;нижний колонтитул&gt;</a:t>
            </a:r>
            <a:endParaRPr b="0" lang="uk-UA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587360" y="6886800"/>
            <a:ext cx="2348280" cy="52128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D38B9E98-AF62-414F-B0E3-7692D25C4CD1}" type="slidenum">
              <a:rPr b="0" lang="uk-UA" sz="1400" spc="-1" strike="noStrike">
                <a:latin typeface="Times New Roman"/>
              </a:rPr>
              <a:t>&lt;номер&gt;</a:t>
            </a:fld>
            <a:endParaRPr b="0" lang="uk-UA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uk-UA" sz="4400" spc="-1" strike="noStrike">
                <a:latin typeface="Arial"/>
              </a:rPr>
              <a:t>Для правки текста заглавия щёлкните мышью</a:t>
            </a:r>
            <a:endParaRPr b="0" lang="uk-UA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907164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Aft>
                <a:spcPts val="1414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latin typeface="Arial"/>
              </a:rPr>
              <a:t>Для правки структуры щёлкните мышью</a:t>
            </a:r>
            <a:endParaRPr b="0" lang="uk-UA" sz="3200" spc="-1" strike="noStrike">
              <a:latin typeface="Arial"/>
            </a:endParaRPr>
          </a:p>
          <a:p>
            <a:pPr lvl="1" marL="864000" indent="-324000">
              <a:spcAft>
                <a:spcPts val="1128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latin typeface="Arial"/>
              </a:rPr>
              <a:t>Второй уровень структуры</a:t>
            </a:r>
            <a:endParaRPr b="0" lang="uk-UA" sz="2800" spc="-1" strike="noStrike">
              <a:latin typeface="Arial"/>
            </a:endParaRPr>
          </a:p>
          <a:p>
            <a:pPr lvl="2" marL="1296000" indent="-288000">
              <a:spcAft>
                <a:spcPts val="845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uk-UA" sz="2400" spc="-1" strike="noStrike">
                <a:latin typeface="Arial"/>
              </a:rPr>
              <a:t>Третий уровень структуры</a:t>
            </a:r>
            <a:endParaRPr b="0" lang="uk-UA" sz="2400" spc="-1" strike="noStrike">
              <a:latin typeface="Arial"/>
            </a:endParaRPr>
          </a:p>
          <a:p>
            <a:pPr lvl="3" marL="1728000" indent="-216000">
              <a:spcAft>
                <a:spcPts val="561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latin typeface="Arial"/>
              </a:rPr>
              <a:t>Четвёртый уровень структуры</a:t>
            </a:r>
            <a:endParaRPr b="0" lang="uk-UA" sz="2000" spc="-1" strike="noStrike">
              <a:latin typeface="Arial"/>
            </a:endParaRPr>
          </a:p>
          <a:p>
            <a:pPr lvl="4" marL="2160000" indent="-216000">
              <a:spcAft>
                <a:spcPts val="278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Пятый уровень структуры</a:t>
            </a:r>
            <a:endParaRPr b="0" lang="uk-UA" sz="2000" spc="-1" strike="noStrike">
              <a:latin typeface="Arial"/>
            </a:endParaRPr>
          </a:p>
          <a:p>
            <a:pPr lvl="5" marL="2592000" indent="-216000">
              <a:spcAft>
                <a:spcPts val="278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Шестой уровень структуры</a:t>
            </a:r>
            <a:endParaRPr b="0" lang="uk-UA" sz="2000" spc="-1" strike="noStrike">
              <a:latin typeface="Arial"/>
            </a:endParaRPr>
          </a:p>
          <a:p>
            <a:pPr lvl="6" marL="3024000" indent="-216000">
              <a:spcAft>
                <a:spcPts val="278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Седьмой уровень структуры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216000" y="6886800"/>
            <a:ext cx="2348280" cy="52128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uk-UA" sz="1400" spc="-1" strike="noStrike">
                <a:latin typeface="Times New Roman"/>
              </a:rPr>
              <a:t>&lt;дата/время&gt;</a:t>
            </a:r>
            <a:endParaRPr b="0" lang="uk-UA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447360" y="6886800"/>
            <a:ext cx="3195000" cy="521280"/>
          </a:xfrm>
          <a:prstGeom prst="rect">
            <a:avLst/>
          </a:prstGeom>
        </p:spPr>
        <p:txBody>
          <a:bodyPr lIns="0" rIns="0" tIns="0" bIns="0" anchor="b"/>
          <a:p>
            <a:pPr algn="ctr"/>
            <a:r>
              <a:rPr b="0" lang="uk-UA" sz="1400" spc="-1" strike="noStrike">
                <a:latin typeface="Times New Roman"/>
              </a:rPr>
              <a:t>&lt;нижний колонтитул&gt;</a:t>
            </a:r>
            <a:endParaRPr b="0" lang="uk-UA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7623360" y="6886800"/>
            <a:ext cx="2348280" cy="52128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0CAAF5A9-3B49-4BDD-9926-5E08D115B515}" type="slidenum">
              <a:rPr b="0" lang="uk-UA" sz="1400" spc="-1" strike="noStrike">
                <a:latin typeface="Times New Roman"/>
              </a:rPr>
              <a:t>&lt;номер&gt;</a:t>
            </a:fld>
            <a:endParaRPr b="0" lang="uk-UA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" descr=""/>
          <p:cNvPicPr/>
          <p:nvPr/>
        </p:nvPicPr>
        <p:blipFill>
          <a:blip r:embed="rId2"/>
          <a:stretch/>
        </p:blipFill>
        <p:spPr>
          <a:xfrm>
            <a:off x="-16920" y="-12240"/>
            <a:ext cx="10096920" cy="948240"/>
          </a:xfrm>
          <a:prstGeom prst="rect">
            <a:avLst/>
          </a:prstGeom>
          <a:ln>
            <a:noFill/>
          </a:ln>
        </p:spPr>
      </p:pic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969840"/>
            <a:ext cx="9071640" cy="1046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uk-UA" sz="4400" spc="-1" strike="noStrike">
                <a:latin typeface="Arial"/>
              </a:rPr>
              <a:t>Для правки текста заглавия щёлкните мышью</a:t>
            </a:r>
            <a:endParaRPr b="0" lang="uk-UA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2232000"/>
            <a:ext cx="9071640" cy="439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latin typeface="Arial"/>
              </a:rPr>
              <a:t>Для правки структуры щёлкните мышью</a:t>
            </a:r>
            <a:endParaRPr b="0" lang="uk-UA" sz="32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latin typeface="Arial"/>
              </a:rPr>
              <a:t>Второй уровень структуры</a:t>
            </a:r>
            <a:endParaRPr b="0" lang="uk-UA" sz="2800" spc="-1" strike="noStrike"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400" spc="-1" strike="noStrike">
                <a:latin typeface="Arial"/>
              </a:rPr>
              <a:t>Третий уровень структуры</a:t>
            </a:r>
            <a:endParaRPr b="0" lang="uk-UA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latin typeface="Arial"/>
              </a:rPr>
              <a:t>Четвёртый уровень структуры</a:t>
            </a:r>
            <a:endParaRPr b="0" lang="uk-UA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Пятый уровень структуры</a:t>
            </a:r>
            <a:endParaRPr b="0" lang="uk-UA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Шестой уровень структуры</a:t>
            </a:r>
            <a:endParaRPr b="0" lang="uk-UA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Седьмой уровень структуры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dt"/>
          </p:nvPr>
        </p:nvSpPr>
        <p:spPr>
          <a:xfrm>
            <a:off x="180000" y="6887160"/>
            <a:ext cx="2348280" cy="52128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uk-UA" sz="1400" spc="-1" strike="noStrike">
                <a:latin typeface="Times New Roman"/>
              </a:rPr>
              <a:t>&lt;дата/время&gt;</a:t>
            </a:r>
            <a:endParaRPr b="0" lang="uk-UA" sz="1400" spc="-1" strike="noStrike"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 anchor="b"/>
          <a:p>
            <a:pPr algn="ctr"/>
            <a:r>
              <a:rPr b="0" lang="uk-UA" sz="1400" spc="-1" strike="noStrike">
                <a:latin typeface="Times New Roman"/>
              </a:rPr>
              <a:t>&lt;нижний колонтитул&gt;</a:t>
            </a:r>
            <a:endParaRPr b="0" lang="uk-UA" sz="1400" spc="-1" strike="noStrike">
              <a:latin typeface="Times New Roman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sldNum"/>
          </p:nvPr>
        </p:nvSpPr>
        <p:spPr>
          <a:xfrm>
            <a:off x="7587360" y="6887160"/>
            <a:ext cx="2348280" cy="52128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E3F7A63C-63DA-469A-8A59-DBE29B98FE04}" type="slidenum">
              <a:rPr b="0" lang="uk-UA" sz="1400" spc="-1" strike="noStrike">
                <a:latin typeface="Times New Roman"/>
              </a:rPr>
              <a:t>&lt;номер&gt;</a:t>
            </a:fld>
            <a:endParaRPr b="0" lang="uk-UA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504360" y="936000"/>
            <a:ext cx="9071640" cy="1362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uk-UA" sz="4800" spc="-1" strike="noStrike">
                <a:solidFill>
                  <a:srgbClr val="fff200"/>
                </a:solidFill>
                <a:latin typeface="Arial"/>
              </a:rPr>
              <a:t>Філософська аналітика релігійного простору </a:t>
            </a:r>
            <a:endParaRPr b="1" lang="uk-UA" sz="4800" spc="-1" strike="noStrike">
              <a:solidFill>
                <a:srgbClr val="fff200"/>
              </a:solidFill>
              <a:latin typeface="Arial"/>
            </a:endParaRPr>
          </a:p>
        </p:txBody>
      </p:sp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648000" y="2520000"/>
            <a:ext cx="8640000" cy="4157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648000" y="440280"/>
            <a:ext cx="8568000" cy="1791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spcBef>
                <a:spcPts val="850"/>
              </a:spcBef>
            </a:pPr>
            <a:r>
              <a:rPr b="1" lang="uk-UA" sz="4000" spc="-1" strike="noStrike">
                <a:solidFill>
                  <a:srgbClr val="fff200"/>
                </a:solidFill>
                <a:latin typeface="Arial"/>
              </a:rPr>
              <a:t>Метою викладання дисципліни «Філософська аналітика релігійного простору» </a:t>
            </a:r>
            <a:endParaRPr b="1" lang="uk-UA" sz="4000" spc="-1" strike="noStrike">
              <a:latin typeface="Arial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4824000" y="2736000"/>
            <a:ext cx="4536000" cy="3828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/>
            <a:r>
              <a:rPr b="0" lang="uk-UA" sz="2400" spc="-1" strike="noStrike">
                <a:solidFill>
                  <a:srgbClr val="fff200"/>
                </a:solidFill>
                <a:latin typeface="Arial"/>
              </a:rPr>
              <a:t>Формування у бакалаврів навичок феноменологічного та семіолого-герменевтичного аналізу  соціокультурних  явищ, що  мають  місце  у просторі поширення певної релігійної моделі сприйняття оточуючого простору, крізь розвиток у них уявлення про семіотичну природу релігійної свідомості.</a:t>
            </a:r>
            <a:endParaRPr b="0" lang="uk-UA" sz="2400" spc="-1" strike="noStrike">
              <a:latin typeface="Arial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360000" y="3024000"/>
            <a:ext cx="4248000" cy="3268800"/>
          </a:xfrm>
          <a:prstGeom prst="rect">
            <a:avLst/>
          </a:prstGeom>
          <a:ln>
            <a:noFill/>
          </a:ln>
          <a:effectLst>
            <a:outerShdw dist="101823" dir="2700000">
              <a:srgbClr val="72bf44"/>
            </a:outerShdw>
          </a:effectLst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5760000" y="1821960"/>
            <a:ext cx="3816000" cy="5090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uk-UA" sz="1800" spc="-1" strike="noStrike">
                <a:solidFill>
                  <a:srgbClr val="fff200"/>
                </a:solidFill>
                <a:latin typeface="Arial"/>
              </a:rPr>
              <a:t> </a:t>
            </a:r>
            <a:r>
              <a:rPr b="0" lang="uk-UA" sz="2200" spc="-1" strike="noStrike">
                <a:solidFill>
                  <a:srgbClr val="fff200"/>
                </a:solidFill>
                <a:latin typeface="Arial"/>
              </a:rPr>
              <a:t></a:t>
            </a:r>
            <a:r>
              <a:rPr b="0" lang="uk-UA" sz="2200" spc="-1" strike="noStrike">
                <a:solidFill>
                  <a:srgbClr val="fff200"/>
                </a:solidFill>
                <a:latin typeface="Arial"/>
              </a:rPr>
              <a:t>засвоєння  студентами  головних  теоретичних  положень  феноменології, герменевтики та семіології та семантики культурного простору; формування навичок герменевтичного аналізу просторових «текстів»;формування  уявлення  про  місце  і  роль  «просторових  «текстів»  у формуванні  суспільної та індивідуальної свідомості, гуманітарного знання та філософії в цілому.</a:t>
            </a:r>
            <a:endParaRPr b="0" lang="uk-UA" sz="2200" spc="-1" strike="noStrike">
              <a:latin typeface="Arial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539640" y="549360"/>
            <a:ext cx="8784000" cy="1106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uk-UA" sz="2600" spc="-1" strike="noStrike">
                <a:solidFill>
                  <a:srgbClr val="fff200"/>
                </a:solidFill>
                <a:latin typeface="Arial"/>
              </a:rPr>
              <a:t>Основними завданнями вивчення  дисципліни  «Філософська  аналітика релігійного простору» є:</a:t>
            </a:r>
            <a:endParaRPr b="1" lang="uk-UA" sz="2600" spc="-1" strike="noStrike">
              <a:latin typeface="Arial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411840" y="3816000"/>
            <a:ext cx="4896000" cy="3238200"/>
          </a:xfrm>
          <a:prstGeom prst="rect">
            <a:avLst/>
          </a:prstGeom>
          <a:ln>
            <a:noFill/>
          </a:ln>
          <a:effectLst>
            <a:outerShdw dist="101823" dir="2700000">
              <a:srgbClr val="ff0000"/>
            </a:outerShdw>
          </a:effectLst>
        </p:spPr>
      </p:pic>
      <p:pic>
        <p:nvPicPr>
          <p:cNvPr id="132" name="" descr=""/>
          <p:cNvPicPr/>
          <p:nvPr/>
        </p:nvPicPr>
        <p:blipFill>
          <a:blip r:embed="rId2"/>
          <a:stretch/>
        </p:blipFill>
        <p:spPr>
          <a:xfrm>
            <a:off x="1224000" y="1902960"/>
            <a:ext cx="3333240" cy="2057040"/>
          </a:xfrm>
          <a:prstGeom prst="rect">
            <a:avLst/>
          </a:prstGeom>
          <a:ln>
            <a:noFill/>
          </a:ln>
          <a:effectLst>
            <a:outerShdw dist="101823" dir="2700000">
              <a:srgbClr val="ff0000"/>
            </a:outerShdw>
          </a:effectLst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5400000" y="1796040"/>
            <a:ext cx="4392000" cy="5187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uk-UA" sz="2400" spc="-1" strike="noStrike">
                <a:solidFill>
                  <a:srgbClr val="fff200"/>
                </a:solidFill>
                <a:latin typeface="Arial"/>
              </a:rPr>
              <a:t></a:t>
            </a:r>
            <a:r>
              <a:rPr b="0" lang="uk-UA" sz="2400" spc="-1" strike="noStrike">
                <a:solidFill>
                  <a:srgbClr val="fff200"/>
                </a:solidFill>
                <a:latin typeface="Arial"/>
              </a:rPr>
              <a:t>основні  етапи  розвитку  філософської  інтерпретації  категорій «простру-часу»; головний   категоріальний апарат   феноменології,   семіології   та герменевтики; основні етапи розвитку культурної семіології;  місце  і  роль «просторових  «текстів»  у  формуванні    суспільної  та індивідуальної  свідомості,  гуманітарного  знання  та  філософії  в  цілому в системі знання у ХХ ст.</a:t>
            </a:r>
            <a:endParaRPr b="0" lang="uk-UA" sz="2400" spc="-1" strike="noStrike">
              <a:latin typeface="Arial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504000" y="648000"/>
            <a:ext cx="9000000" cy="864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uk-UA" sz="2600" spc="-1" strike="noStrike">
                <a:solidFill>
                  <a:srgbClr val="fff200"/>
                </a:solidFill>
                <a:latin typeface="Arial"/>
              </a:rPr>
              <a:t>У результаті вивчення навчальної дисципліни студент повинен знати</a:t>
            </a:r>
            <a:r>
              <a:rPr b="0" lang="uk-UA" sz="1800" spc="-1" strike="noStrike">
                <a:solidFill>
                  <a:srgbClr val="fff200"/>
                </a:solidFill>
                <a:latin typeface="Arial"/>
              </a:rPr>
              <a:t>:</a:t>
            </a:r>
            <a:endParaRPr b="0" lang="uk-UA" sz="1800" spc="-1" strike="noStrike">
              <a:latin typeface="Arial"/>
            </a:endParaRPr>
          </a:p>
        </p:txBody>
      </p:sp>
      <p:pic>
        <p:nvPicPr>
          <p:cNvPr id="135" name="" descr=""/>
          <p:cNvPicPr/>
          <p:nvPr/>
        </p:nvPicPr>
        <p:blipFill>
          <a:blip r:embed="rId1"/>
          <a:stretch/>
        </p:blipFill>
        <p:spPr>
          <a:xfrm>
            <a:off x="432000" y="2390760"/>
            <a:ext cx="4588560" cy="3441240"/>
          </a:xfrm>
          <a:prstGeom prst="rect">
            <a:avLst/>
          </a:prstGeom>
          <a:ln>
            <a:noFill/>
          </a:ln>
          <a:effectLst>
            <a:outerShdw dist="101823" dir="2700000">
              <a:srgbClr val="eeeeee"/>
            </a:outerShdw>
          </a:effectLst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864000" y="720000"/>
            <a:ext cx="8352000" cy="828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uk-UA" sz="2600" spc="-1" strike="noStrike">
                <a:solidFill>
                  <a:srgbClr val="fff200"/>
                </a:solidFill>
                <a:latin typeface="Arial"/>
              </a:rPr>
              <a:t>У результаті вивчення навчальної дисципліни студент повинен вміти</a:t>
            </a:r>
            <a:r>
              <a:rPr b="0" lang="uk-UA" sz="1800" spc="-1" strike="noStrike">
                <a:solidFill>
                  <a:srgbClr val="fff200"/>
                </a:solidFill>
                <a:latin typeface="Arial"/>
              </a:rPr>
              <a:t>: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5760000" y="1800000"/>
            <a:ext cx="3672000" cy="5256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uk-UA" sz="2200" spc="-1" strike="noStrike">
                <a:solidFill>
                  <a:srgbClr val="fff200"/>
                </a:solidFill>
                <a:latin typeface="Arial"/>
              </a:rPr>
              <a:t></a:t>
            </a:r>
            <a:r>
              <a:rPr b="0" lang="uk-UA" sz="2200" spc="-1" strike="noStrike">
                <a:solidFill>
                  <a:srgbClr val="fff200"/>
                </a:solidFill>
                <a:latin typeface="Arial"/>
              </a:rPr>
              <a:t>усвідомлено використовувати базові категорії феноменології, семіології та герменевтики;знаходити та  систематизувати  інформацію про  вплив  просторових «текстів» на формування суспільної та індивідуальної свідомості;здійснювати  системний  аналіз  явищрелігійного  буття  на  підґрунтях феноменології, семіології та герменевтики; </a:t>
            </a:r>
            <a:endParaRPr b="0" lang="uk-UA" sz="2200" spc="-1" strike="noStrike"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576720" y="4032000"/>
            <a:ext cx="4175280" cy="2787840"/>
          </a:xfrm>
          <a:prstGeom prst="rect">
            <a:avLst/>
          </a:prstGeom>
          <a:ln>
            <a:noFill/>
          </a:ln>
          <a:effectLst>
            <a:outerShdw dist="101823" dir="2700000">
              <a:srgbClr val="ffffff"/>
            </a:outerShdw>
          </a:effectLst>
        </p:spPr>
      </p:pic>
      <p:pic>
        <p:nvPicPr>
          <p:cNvPr id="139" name="" descr=""/>
          <p:cNvPicPr/>
          <p:nvPr/>
        </p:nvPicPr>
        <p:blipFill>
          <a:blip r:embed="rId2"/>
          <a:stretch/>
        </p:blipFill>
        <p:spPr>
          <a:xfrm>
            <a:off x="1440000" y="1954440"/>
            <a:ext cx="3761640" cy="2509560"/>
          </a:xfrm>
          <a:prstGeom prst="rect">
            <a:avLst/>
          </a:prstGeom>
          <a:ln>
            <a:noFill/>
          </a:ln>
          <a:effectLst>
            <a:outerShdw dist="101823" dir="2700000">
              <a:srgbClr val="ffffff"/>
            </a:outerShdw>
          </a:effectLst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Application>LibreOffice/6.0.7.3$Linux_X86_64 LibreOffice_project/00m0$Build-3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2020-09-21T19:24:49Z</dcterms:created>
  <dc:creator/>
  <dc:description/>
  <dc:language>uk-UA</dc:language>
  <cp:lastModifiedBy/>
  <dcterms:modified xsi:type="dcterms:W3CDTF">2020-09-21T21:54:34Z</dcterms:modified>
  <cp:revision>2</cp:revision>
  <dc:subject/>
  <dc:title>Lights</dc:title>
</cp:coreProperties>
</file>